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7" r:id="rId2"/>
    <p:sldMasterId id="2147483704" r:id="rId3"/>
  </p:sldMasterIdLst>
  <p:notesMasterIdLst>
    <p:notesMasterId r:id="rId82"/>
  </p:notesMasterIdLst>
  <p:sldIdLst>
    <p:sldId id="256" r:id="rId4"/>
    <p:sldId id="1618" r:id="rId5"/>
    <p:sldId id="262" r:id="rId6"/>
    <p:sldId id="277" r:id="rId7"/>
    <p:sldId id="279" r:id="rId8"/>
    <p:sldId id="278" r:id="rId9"/>
    <p:sldId id="270" r:id="rId10"/>
    <p:sldId id="1572" r:id="rId11"/>
    <p:sldId id="1573" r:id="rId12"/>
    <p:sldId id="1584" r:id="rId13"/>
    <p:sldId id="268" r:id="rId14"/>
    <p:sldId id="1564" r:id="rId15"/>
    <p:sldId id="1565" r:id="rId16"/>
    <p:sldId id="282" r:id="rId17"/>
    <p:sldId id="283" r:id="rId18"/>
    <p:sldId id="284" r:id="rId19"/>
    <p:sldId id="285" r:id="rId20"/>
    <p:sldId id="286" r:id="rId21"/>
    <p:sldId id="287" r:id="rId22"/>
    <p:sldId id="1619" r:id="rId23"/>
    <p:sldId id="280" r:id="rId24"/>
    <p:sldId id="281" r:id="rId25"/>
    <p:sldId id="1575" r:id="rId26"/>
    <p:sldId id="1576" r:id="rId27"/>
    <p:sldId id="1577" r:id="rId28"/>
    <p:sldId id="1578" r:id="rId29"/>
    <p:sldId id="489" r:id="rId30"/>
    <p:sldId id="508" r:id="rId31"/>
    <p:sldId id="1622" r:id="rId32"/>
    <p:sldId id="289" r:id="rId33"/>
    <p:sldId id="490" r:id="rId34"/>
    <p:sldId id="499" r:id="rId35"/>
    <p:sldId id="509" r:id="rId36"/>
    <p:sldId id="591" r:id="rId37"/>
    <p:sldId id="288" r:id="rId38"/>
    <p:sldId id="491" r:id="rId39"/>
    <p:sldId id="511" r:id="rId40"/>
    <p:sldId id="512" r:id="rId41"/>
    <p:sldId id="513" r:id="rId42"/>
    <p:sldId id="514" r:id="rId43"/>
    <p:sldId id="1562" r:id="rId44"/>
    <p:sldId id="1621" r:id="rId45"/>
    <p:sldId id="1518" r:id="rId46"/>
    <p:sldId id="1574" r:id="rId47"/>
    <p:sldId id="269" r:id="rId48"/>
    <p:sldId id="1566" r:id="rId49"/>
    <p:sldId id="1567" r:id="rId50"/>
    <p:sldId id="1568" r:id="rId51"/>
    <p:sldId id="1569" r:id="rId52"/>
    <p:sldId id="1591" r:id="rId53"/>
    <p:sldId id="1570" r:id="rId54"/>
    <p:sldId id="1571" r:id="rId55"/>
    <p:sldId id="1579" r:id="rId56"/>
    <p:sldId id="1580" r:id="rId57"/>
    <p:sldId id="1585" r:id="rId58"/>
    <p:sldId id="273" r:id="rId59"/>
    <p:sldId id="274" r:id="rId60"/>
    <p:sldId id="275" r:id="rId61"/>
    <p:sldId id="276" r:id="rId62"/>
    <p:sldId id="1583" r:id="rId63"/>
    <p:sldId id="1673" r:id="rId64"/>
    <p:sldId id="1615" r:id="rId65"/>
    <p:sldId id="1588" r:id="rId66"/>
    <p:sldId id="1616" r:id="rId67"/>
    <p:sldId id="1595" r:id="rId68"/>
    <p:sldId id="1598" r:id="rId69"/>
    <p:sldId id="1600" r:id="rId70"/>
    <p:sldId id="1602" r:id="rId71"/>
    <p:sldId id="1603" r:id="rId72"/>
    <p:sldId id="1604" r:id="rId73"/>
    <p:sldId id="1605" r:id="rId74"/>
    <p:sldId id="1610" r:id="rId75"/>
    <p:sldId id="1623" r:id="rId76"/>
    <p:sldId id="1617" r:id="rId77"/>
    <p:sldId id="1611" r:id="rId78"/>
    <p:sldId id="1613" r:id="rId79"/>
    <p:sldId id="1593" r:id="rId80"/>
    <p:sldId id="1620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BD72C0-2E5F-4DBC-AABC-0785B1AAF12A}" v="3" dt="2025-04-14T12:32:15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microsoft.com/office/2016/11/relationships/changesInfo" Target="changesInfos/changesInfo1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ed, Vaughn" userId="8c08aa42-ee24-4557-87bf-78ee5f00a26d" providerId="ADAL" clId="{A1A43874-F369-4D64-A743-C0605770C276}"/>
    <pc:docChg chg="addSld delSld modSld">
      <pc:chgData name="Reed, Vaughn" userId="8c08aa42-ee24-4557-87bf-78ee5f00a26d" providerId="ADAL" clId="{A1A43874-F369-4D64-A743-C0605770C276}" dt="2023-04-17T16:49:55.053" v="28" actId="1076"/>
      <pc:docMkLst>
        <pc:docMk/>
      </pc:docMkLst>
      <pc:sldChg chg="modSp mod">
        <pc:chgData name="Reed, Vaughn" userId="8c08aa42-ee24-4557-87bf-78ee5f00a26d" providerId="ADAL" clId="{A1A43874-F369-4D64-A743-C0605770C276}" dt="2023-04-06T18:45:47.944" v="10" actId="20577"/>
        <pc:sldMkLst>
          <pc:docMk/>
          <pc:sldMk cId="2350053113" sldId="256"/>
        </pc:sldMkLst>
      </pc:sldChg>
      <pc:sldChg chg="addSp delSp">
        <pc:chgData name="Reed, Vaughn" userId="8c08aa42-ee24-4557-87bf-78ee5f00a26d" providerId="ADAL" clId="{A1A43874-F369-4D64-A743-C0605770C276}" dt="2023-04-06T19:39:25.846" v="13"/>
        <pc:sldMkLst>
          <pc:docMk/>
          <pc:sldMk cId="1679885982" sldId="1565"/>
        </pc:sldMkLst>
      </pc:sldChg>
      <pc:sldChg chg="new">
        <pc:chgData name="Reed, Vaughn" userId="8c08aa42-ee24-4557-87bf-78ee5f00a26d" providerId="ADAL" clId="{A1A43874-F369-4D64-A743-C0605770C276}" dt="2023-04-06T19:38:20.717" v="11" actId="680"/>
        <pc:sldMkLst>
          <pc:docMk/>
          <pc:sldMk cId="2450827394" sldId="1619"/>
        </pc:sldMkLst>
      </pc:sldChg>
      <pc:sldChg chg="addSp modSp new mod modAnim">
        <pc:chgData name="Reed, Vaughn" userId="8c08aa42-ee24-4557-87bf-78ee5f00a26d" providerId="ADAL" clId="{A1A43874-F369-4D64-A743-C0605770C276}" dt="2023-04-17T16:49:55.053" v="28" actId="1076"/>
        <pc:sldMkLst>
          <pc:docMk/>
          <pc:sldMk cId="466485923" sldId="1620"/>
        </pc:sldMkLst>
      </pc:sldChg>
      <pc:sldChg chg="addSp delSp new del">
        <pc:chgData name="Reed, Vaughn" userId="8c08aa42-ee24-4557-87bf-78ee5f00a26d" providerId="ADAL" clId="{A1A43874-F369-4D64-A743-C0605770C276}" dt="2023-04-06T19:40:20.801" v="17" actId="47"/>
        <pc:sldMkLst>
          <pc:docMk/>
          <pc:sldMk cId="2287365498" sldId="1620"/>
        </pc:sldMkLst>
      </pc:sldChg>
    </pc:docChg>
  </pc:docChgLst>
  <pc:docChgLst>
    <pc:chgData name="Reed, Vaughn" userId="8c08aa42-ee24-4557-87bf-78ee5f00a26d" providerId="ADAL" clId="{6CBD72C0-2E5F-4DBC-AABC-0785B1AAF12A}"/>
    <pc:docChg chg="custSel addSld delSld modSld sldOrd">
      <pc:chgData name="Reed, Vaughn" userId="8c08aa42-ee24-4557-87bf-78ee5f00a26d" providerId="ADAL" clId="{6CBD72C0-2E5F-4DBC-AABC-0785B1AAF12A}" dt="2025-04-14T12:32:15.891" v="51" actId="1076"/>
      <pc:docMkLst>
        <pc:docMk/>
      </pc:docMkLst>
      <pc:sldChg chg="delSp mod">
        <pc:chgData name="Reed, Vaughn" userId="8c08aa42-ee24-4557-87bf-78ee5f00a26d" providerId="ADAL" clId="{6CBD72C0-2E5F-4DBC-AABC-0785B1AAF12A}" dt="2025-04-14T12:27:47.219" v="0" actId="478"/>
        <pc:sldMkLst>
          <pc:docMk/>
          <pc:sldMk cId="1328966454" sldId="1578"/>
        </pc:sldMkLst>
        <pc:picChg chg="del">
          <ac:chgData name="Reed, Vaughn" userId="8c08aa42-ee24-4557-87bf-78ee5f00a26d" providerId="ADAL" clId="{6CBD72C0-2E5F-4DBC-AABC-0785B1AAF12A}" dt="2025-04-14T12:27:47.219" v="0" actId="478"/>
          <ac:picMkLst>
            <pc:docMk/>
            <pc:sldMk cId="1328966454" sldId="1578"/>
            <ac:picMk id="2" creationId="{28A26FC2-A98A-224A-E80A-7A7F904B7C15}"/>
          </ac:picMkLst>
        </pc:picChg>
      </pc:sldChg>
      <pc:sldChg chg="del">
        <pc:chgData name="Reed, Vaughn" userId="8c08aa42-ee24-4557-87bf-78ee5f00a26d" providerId="ADAL" clId="{6CBD72C0-2E5F-4DBC-AABC-0785B1AAF12A}" dt="2025-04-14T12:31:30.388" v="9" actId="47"/>
        <pc:sldMkLst>
          <pc:docMk/>
          <pc:sldMk cId="2610263893" sldId="1608"/>
        </pc:sldMkLst>
      </pc:sldChg>
      <pc:sldChg chg="addSp modSp new mod">
        <pc:chgData name="Reed, Vaughn" userId="8c08aa42-ee24-4557-87bf-78ee5f00a26d" providerId="ADAL" clId="{6CBD72C0-2E5F-4DBC-AABC-0785B1AAF12A}" dt="2025-04-14T12:31:13.606" v="8" actId="12789"/>
        <pc:sldMkLst>
          <pc:docMk/>
          <pc:sldMk cId="76743309" sldId="1623"/>
        </pc:sldMkLst>
        <pc:picChg chg="add mod">
          <ac:chgData name="Reed, Vaughn" userId="8c08aa42-ee24-4557-87bf-78ee5f00a26d" providerId="ADAL" clId="{6CBD72C0-2E5F-4DBC-AABC-0785B1AAF12A}" dt="2025-04-14T12:31:13.606" v="8" actId="12789"/>
          <ac:picMkLst>
            <pc:docMk/>
            <pc:sldMk cId="76743309" sldId="1623"/>
            <ac:picMk id="2" creationId="{0792548E-1F68-FD79-9730-D6BA469EC2D5}"/>
          </ac:picMkLst>
        </pc:picChg>
      </pc:sldChg>
      <pc:sldChg chg="modSp add mod ord">
        <pc:chgData name="Reed, Vaughn" userId="8c08aa42-ee24-4557-87bf-78ee5f00a26d" providerId="ADAL" clId="{6CBD72C0-2E5F-4DBC-AABC-0785B1AAF12A}" dt="2025-04-14T12:32:15.891" v="51" actId="1076"/>
        <pc:sldMkLst>
          <pc:docMk/>
          <pc:sldMk cId="4103408056" sldId="1673"/>
        </pc:sldMkLst>
        <pc:spChg chg="mod">
          <ac:chgData name="Reed, Vaughn" userId="8c08aa42-ee24-4557-87bf-78ee5f00a26d" providerId="ADAL" clId="{6CBD72C0-2E5F-4DBC-AABC-0785B1AAF12A}" dt="2025-04-14T12:32:13.831" v="50" actId="20577"/>
          <ac:spMkLst>
            <pc:docMk/>
            <pc:sldMk cId="4103408056" sldId="1673"/>
            <ac:spMk id="2" creationId="{B7AA815E-CBF1-C9FB-D536-F217FE2A5B44}"/>
          </ac:spMkLst>
        </pc:spChg>
        <pc:picChg chg="mod">
          <ac:chgData name="Reed, Vaughn" userId="8c08aa42-ee24-4557-87bf-78ee5f00a26d" providerId="ADAL" clId="{6CBD72C0-2E5F-4DBC-AABC-0785B1AAF12A}" dt="2025-04-14T12:32:15.891" v="51" actId="1076"/>
          <ac:picMkLst>
            <pc:docMk/>
            <pc:sldMk cId="4103408056" sldId="1673"/>
            <ac:picMk id="2050" creationId="{18C3407D-458E-F339-C360-2F6B5721D82F}"/>
          </ac:picMkLst>
        </pc:picChg>
      </pc:sldChg>
    </pc:docChg>
  </pc:docChgLst>
  <pc:docChgLst>
    <pc:chgData name="Reed, Vaughn" userId="8c08aa42-ee24-4557-87bf-78ee5f00a26d" providerId="ADAL" clId="{0979EEC8-4399-4061-942C-6FCE8BA5FA5A}"/>
    <pc:docChg chg="custSel addSld modSld">
      <pc:chgData name="Reed, Vaughn" userId="8c08aa42-ee24-4557-87bf-78ee5f00a26d" providerId="ADAL" clId="{0979EEC8-4399-4061-942C-6FCE8BA5FA5A}" dt="2024-04-11T13:37:41.691" v="110" actId="20577"/>
      <pc:docMkLst>
        <pc:docMk/>
      </pc:docMkLst>
      <pc:sldChg chg="addSp modSp">
        <pc:chgData name="Reed, Vaughn" userId="8c08aa42-ee24-4557-87bf-78ee5f00a26d" providerId="ADAL" clId="{0979EEC8-4399-4061-942C-6FCE8BA5FA5A}" dt="2024-04-11T13:36:46.366" v="18"/>
        <pc:sldMkLst>
          <pc:docMk/>
          <pc:sldMk cId="4278997835" sldId="288"/>
        </pc:sldMkLst>
      </pc:sldChg>
      <pc:sldChg chg="addSp modSp">
        <pc:chgData name="Reed, Vaughn" userId="8c08aa42-ee24-4557-87bf-78ee5f00a26d" providerId="ADAL" clId="{0979EEC8-4399-4061-942C-6FCE8BA5FA5A}" dt="2024-04-11T13:36:41.671" v="13"/>
        <pc:sldMkLst>
          <pc:docMk/>
          <pc:sldMk cId="2587937955" sldId="289"/>
        </pc:sldMkLst>
      </pc:sldChg>
      <pc:sldChg chg="addSp modSp">
        <pc:chgData name="Reed, Vaughn" userId="8c08aa42-ee24-4557-87bf-78ee5f00a26d" providerId="ADAL" clId="{0979EEC8-4399-4061-942C-6FCE8BA5FA5A}" dt="2024-04-11T13:36:37.785" v="10"/>
        <pc:sldMkLst>
          <pc:docMk/>
          <pc:sldMk cId="1762466731" sldId="489"/>
        </pc:sldMkLst>
      </pc:sldChg>
      <pc:sldChg chg="addSp modSp">
        <pc:chgData name="Reed, Vaughn" userId="8c08aa42-ee24-4557-87bf-78ee5f00a26d" providerId="ADAL" clId="{0979EEC8-4399-4061-942C-6FCE8BA5FA5A}" dt="2024-04-11T13:36:42.636" v="14"/>
        <pc:sldMkLst>
          <pc:docMk/>
          <pc:sldMk cId="377819039" sldId="490"/>
        </pc:sldMkLst>
      </pc:sldChg>
      <pc:sldChg chg="addSp modSp">
        <pc:chgData name="Reed, Vaughn" userId="8c08aa42-ee24-4557-87bf-78ee5f00a26d" providerId="ADAL" clId="{0979EEC8-4399-4061-942C-6FCE8BA5FA5A}" dt="2024-04-11T13:36:47.242" v="19"/>
        <pc:sldMkLst>
          <pc:docMk/>
          <pc:sldMk cId="1694374351" sldId="491"/>
        </pc:sldMkLst>
      </pc:sldChg>
      <pc:sldChg chg="addSp modSp">
        <pc:chgData name="Reed, Vaughn" userId="8c08aa42-ee24-4557-87bf-78ee5f00a26d" providerId="ADAL" clId="{0979EEC8-4399-4061-942C-6FCE8BA5FA5A}" dt="2024-04-11T13:36:43.535" v="15"/>
        <pc:sldMkLst>
          <pc:docMk/>
          <pc:sldMk cId="3907680178" sldId="499"/>
        </pc:sldMkLst>
      </pc:sldChg>
      <pc:sldChg chg="addSp modSp">
        <pc:chgData name="Reed, Vaughn" userId="8c08aa42-ee24-4557-87bf-78ee5f00a26d" providerId="ADAL" clId="{0979EEC8-4399-4061-942C-6FCE8BA5FA5A}" dt="2024-04-11T13:36:39.365" v="11"/>
        <pc:sldMkLst>
          <pc:docMk/>
          <pc:sldMk cId="350409189" sldId="508"/>
        </pc:sldMkLst>
      </pc:sldChg>
      <pc:sldChg chg="addSp modSp">
        <pc:chgData name="Reed, Vaughn" userId="8c08aa42-ee24-4557-87bf-78ee5f00a26d" providerId="ADAL" clId="{0979EEC8-4399-4061-942C-6FCE8BA5FA5A}" dt="2024-04-11T13:36:44.537" v="16"/>
        <pc:sldMkLst>
          <pc:docMk/>
          <pc:sldMk cId="4136485194" sldId="509"/>
        </pc:sldMkLst>
      </pc:sldChg>
      <pc:sldChg chg="addSp modSp">
        <pc:chgData name="Reed, Vaughn" userId="8c08aa42-ee24-4557-87bf-78ee5f00a26d" providerId="ADAL" clId="{0979EEC8-4399-4061-942C-6FCE8BA5FA5A}" dt="2024-04-11T13:36:48.116" v="20"/>
        <pc:sldMkLst>
          <pc:docMk/>
          <pc:sldMk cId="895076654" sldId="511"/>
        </pc:sldMkLst>
      </pc:sldChg>
      <pc:sldChg chg="addSp modSp">
        <pc:chgData name="Reed, Vaughn" userId="8c08aa42-ee24-4557-87bf-78ee5f00a26d" providerId="ADAL" clId="{0979EEC8-4399-4061-942C-6FCE8BA5FA5A}" dt="2024-04-11T13:36:49.045" v="21"/>
        <pc:sldMkLst>
          <pc:docMk/>
          <pc:sldMk cId="3275054152" sldId="512"/>
        </pc:sldMkLst>
      </pc:sldChg>
      <pc:sldChg chg="addSp modSp">
        <pc:chgData name="Reed, Vaughn" userId="8c08aa42-ee24-4557-87bf-78ee5f00a26d" providerId="ADAL" clId="{0979EEC8-4399-4061-942C-6FCE8BA5FA5A}" dt="2024-04-11T13:36:49.975" v="22"/>
        <pc:sldMkLst>
          <pc:docMk/>
          <pc:sldMk cId="2368613715" sldId="513"/>
        </pc:sldMkLst>
      </pc:sldChg>
      <pc:sldChg chg="addSp modSp">
        <pc:chgData name="Reed, Vaughn" userId="8c08aa42-ee24-4557-87bf-78ee5f00a26d" providerId="ADAL" clId="{0979EEC8-4399-4061-942C-6FCE8BA5FA5A}" dt="2024-04-11T13:36:50.856" v="23"/>
        <pc:sldMkLst>
          <pc:docMk/>
          <pc:sldMk cId="23623235" sldId="514"/>
        </pc:sldMkLst>
      </pc:sldChg>
      <pc:sldChg chg="addSp modSp">
        <pc:chgData name="Reed, Vaughn" userId="8c08aa42-ee24-4557-87bf-78ee5f00a26d" providerId="ADAL" clId="{0979EEC8-4399-4061-942C-6FCE8BA5FA5A}" dt="2024-04-11T13:36:45.462" v="17"/>
        <pc:sldMkLst>
          <pc:docMk/>
          <pc:sldMk cId="3403442297" sldId="591"/>
        </pc:sldMkLst>
      </pc:sldChg>
      <pc:sldChg chg="addSp modSp add">
        <pc:chgData name="Reed, Vaughn" userId="8c08aa42-ee24-4557-87bf-78ee5f00a26d" providerId="ADAL" clId="{0979EEC8-4399-4061-942C-6FCE8BA5FA5A}" dt="2024-04-11T13:13:42.319" v="9"/>
        <pc:sldMkLst>
          <pc:docMk/>
          <pc:sldMk cId="3693444527" sldId="1518"/>
        </pc:sldMkLst>
      </pc:sldChg>
      <pc:sldChg chg="addSp delSp modSp add mod">
        <pc:chgData name="Reed, Vaughn" userId="8c08aa42-ee24-4557-87bf-78ee5f00a26d" providerId="ADAL" clId="{0979EEC8-4399-4061-942C-6FCE8BA5FA5A}" dt="2024-04-11T13:13:36.931" v="7" actId="1076"/>
        <pc:sldMkLst>
          <pc:docMk/>
          <pc:sldMk cId="3023047062" sldId="1562"/>
        </pc:sldMkLst>
      </pc:sldChg>
      <pc:sldChg chg="modSp mod modAnim">
        <pc:chgData name="Reed, Vaughn" userId="8c08aa42-ee24-4557-87bf-78ee5f00a26d" providerId="ADAL" clId="{0979EEC8-4399-4061-942C-6FCE8BA5FA5A}" dt="2024-04-11T13:37:41.691" v="110" actId="20577"/>
        <pc:sldMkLst>
          <pc:docMk/>
          <pc:sldMk cId="3807864190" sldId="1574"/>
        </pc:sldMkLst>
      </pc:sldChg>
      <pc:sldChg chg="addSp modSp add">
        <pc:chgData name="Reed, Vaughn" userId="8c08aa42-ee24-4557-87bf-78ee5f00a26d" providerId="ADAL" clId="{0979EEC8-4399-4061-942C-6FCE8BA5FA5A}" dt="2024-04-11T13:13:40.396" v="8"/>
        <pc:sldMkLst>
          <pc:docMk/>
          <pc:sldMk cId="1985571288" sldId="1621"/>
        </pc:sldMkLst>
      </pc:sldChg>
      <pc:sldChg chg="addSp modSp">
        <pc:chgData name="Reed, Vaughn" userId="8c08aa42-ee24-4557-87bf-78ee5f00a26d" providerId="ADAL" clId="{0979EEC8-4399-4061-942C-6FCE8BA5FA5A}" dt="2024-04-11T13:36:40.615" v="12"/>
        <pc:sldMkLst>
          <pc:docMk/>
          <pc:sldMk cId="184204701" sldId="162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gatao\Google%20Drive\2018%20and%202019%20Trials\Stratified%20Long-term\Metric%20stratified%20data%20and%20graphs%20-%20english%20units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9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gatao\Google%20Drive\2018%20and%202019%20Trials\Stratified%20Long-term\Metric%20stratified%20data%20and%20graphs%20-%20english%20units%20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10542545941145"/>
          <c:y val="0.24310389326334209"/>
          <c:w val="0.75059173503418675"/>
          <c:h val="0.71620866141732287"/>
        </c:manualLayout>
      </c:layout>
      <c:scatterChart>
        <c:scatterStyle val="lineMarker"/>
        <c:varyColors val="0"/>
        <c:ser>
          <c:idx val="2"/>
          <c:order val="0"/>
          <c:tx>
            <c:strRef>
              <c:f>'Graphs for poster'!$H$3</c:f>
              <c:strCache>
                <c:ptCount val="1"/>
                <c:pt idx="0">
                  <c:v>80-60-40</c:v>
                </c:pt>
              </c:strCache>
            </c:strRef>
          </c:tx>
          <c:spPr>
            <a:ln w="50800" cap="rnd">
              <a:solidFill>
                <a:schemeClr val="bg2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11"/>
            <c:spPr>
              <a:solidFill>
                <a:schemeClr val="tx1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'Graphs for poster'!$H$4:$H$9</c:f>
              <c:numCache>
                <c:formatCode>0.0</c:formatCode>
                <c:ptCount val="6"/>
                <c:pt idx="0">
                  <c:v>4.666666666666667</c:v>
                </c:pt>
                <c:pt idx="1">
                  <c:v>4.7666666666666666</c:v>
                </c:pt>
                <c:pt idx="2">
                  <c:v>4.9333333333333336</c:v>
                </c:pt>
                <c:pt idx="3">
                  <c:v>5.1000000000000005</c:v>
                </c:pt>
                <c:pt idx="4">
                  <c:v>5.3666666666666671</c:v>
                </c:pt>
                <c:pt idx="5">
                  <c:v>5.7</c:v>
                </c:pt>
              </c:numCache>
            </c:numRef>
          </c:xVal>
          <c:yVal>
            <c:numRef>
              <c:f>'Graphs for poster'!$C$4:$C$9</c:f>
              <c:numCache>
                <c:formatCode>General</c:formatCode>
                <c:ptCount val="6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9FA-493E-91BB-E2A95393A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590464"/>
        <c:axId val="328592768"/>
      </c:scatterChart>
      <c:valAx>
        <c:axId val="328590464"/>
        <c:scaling>
          <c:orientation val="minMax"/>
          <c:max val="7"/>
          <c:min val="4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aseline="0" dirty="0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pH </a:t>
                </a:r>
                <a:endParaRPr lang="en-US" sz="1800" dirty="0">
                  <a:solidFill>
                    <a:sysClr val="windowText" lastClr="000000"/>
                  </a:solidFill>
                  <a:latin typeface="+mn-lt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5521377796525434"/>
              <c:y val="0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8592768"/>
        <c:crosses val="autoZero"/>
        <c:crossBetween val="midCat"/>
        <c:majorUnit val="0.5"/>
      </c:valAx>
      <c:valAx>
        <c:axId val="328592768"/>
        <c:scaling>
          <c:orientation val="maxMin"/>
          <c:max val="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Soil Depth (in)</a:t>
                </a:r>
              </a:p>
            </c:rich>
          </c:tx>
          <c:layout>
            <c:manualLayout>
              <c:xMode val="edge"/>
              <c:yMode val="edge"/>
              <c:x val="6.7824538401608896E-3"/>
              <c:y val="0.342332238933726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8590464"/>
        <c:crossesAt val="0"/>
        <c:crossBetween val="midCat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014115053903706"/>
          <c:y val="0.24456913034922412"/>
          <c:w val="0.77303851588339778"/>
          <c:h val="0.6941286089238845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'Graphs for poster'!$P$2</c:f>
              <c:strCache>
                <c:ptCount val="1"/>
                <c:pt idx="0">
                  <c:v>60-40-60</c:v>
                </c:pt>
              </c:strCache>
            </c:strRef>
          </c:tx>
          <c:spPr>
            <a:ln w="2540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tx1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'Graphs for poster'!$P$4:$P$9</c:f>
              <c:numCache>
                <c:formatCode>0.0</c:formatCode>
                <c:ptCount val="6"/>
                <c:pt idx="0">
                  <c:v>161.03066666666669</c:v>
                </c:pt>
                <c:pt idx="1">
                  <c:v>140.03700000000001</c:v>
                </c:pt>
                <c:pt idx="2">
                  <c:v>106.67933333333333</c:v>
                </c:pt>
                <c:pt idx="3">
                  <c:v>85.132500000000007</c:v>
                </c:pt>
                <c:pt idx="4">
                  <c:v>68.776499999999999</c:v>
                </c:pt>
                <c:pt idx="5">
                  <c:v>50.922833333333337</c:v>
                </c:pt>
              </c:numCache>
            </c:numRef>
          </c:xVal>
          <c:yVal>
            <c:numRef>
              <c:f>'Graphs for poster'!$M$4:$M$9</c:f>
              <c:numCache>
                <c:formatCode>General</c:formatCode>
                <c:ptCount val="6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19-4D2C-853C-7EA3AB582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590464"/>
        <c:axId val="328592768"/>
      </c:scatterChart>
      <c:valAx>
        <c:axId val="328590464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>
                    <a:effectLst/>
                  </a:rPr>
                  <a:t>P (ppm)  </a:t>
                </a:r>
                <a:endParaRPr lang="en-US" sz="1800" dirty="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ysClr val="windowText" lastClr="000000"/>
                    </a:solidFill>
                  </a:defRPr>
                </a:pPr>
                <a:r>
                  <a:rPr lang="en-US" sz="1800" baseline="0" dirty="0">
                    <a:solidFill>
                      <a:sysClr val="windowText" lastClr="000000"/>
                    </a:solidFill>
                  </a:rPr>
                  <a:t> </a:t>
                </a:r>
                <a:endParaRPr lang="en-US" sz="1800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48765365266841643"/>
              <c:y val="0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out"/>
        <c:tickLblPos val="low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592768"/>
        <c:crosses val="autoZero"/>
        <c:crossBetween val="midCat"/>
        <c:minorUnit val="50"/>
      </c:valAx>
      <c:valAx>
        <c:axId val="328592768"/>
        <c:scaling>
          <c:orientation val="maxMin"/>
          <c:max val="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b="0" dirty="0">
                    <a:solidFill>
                      <a:schemeClr val="tx1"/>
                    </a:solidFill>
                    <a:latin typeface="+mn-lt"/>
                    <a:cs typeface="Times New Roman" panose="02020603050405020304" pitchFamily="18" charset="0"/>
                  </a:rPr>
                  <a:t>Soil Depth (in)</a:t>
                </a:r>
              </a:p>
            </c:rich>
          </c:tx>
          <c:layout>
            <c:manualLayout>
              <c:xMode val="edge"/>
              <c:yMode val="edge"/>
              <c:x val="3.9033558305211852E-2"/>
              <c:y val="0.300665573053368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590464"/>
        <c:crossesAt val="0"/>
        <c:crossBetween val="midCat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65262517090309"/>
          <c:y val="0.21546944785488001"/>
          <c:w val="0.7625016217079329"/>
          <c:h val="0.70801749781277346"/>
        </c:manualLayout>
      </c:layout>
      <c:scatterChart>
        <c:scatterStyle val="lineMarker"/>
        <c:varyColors val="0"/>
        <c:ser>
          <c:idx val="2"/>
          <c:order val="0"/>
          <c:tx>
            <c:strRef>
              <c:f>'Graphs for poster'!$AA$3</c:f>
              <c:strCache>
                <c:ptCount val="1"/>
                <c:pt idx="0">
                  <c:v>80-60-40</c:v>
                </c:pt>
              </c:strCache>
            </c:strRef>
          </c:tx>
          <c:spPr>
            <a:ln w="50800" cap="rnd">
              <a:solidFill>
                <a:schemeClr val="bg2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11"/>
            <c:spPr>
              <a:solidFill>
                <a:schemeClr val="tx1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'Graphs for poster'!$AA$4:$AA$9</c:f>
              <c:numCache>
                <c:formatCode>0.0</c:formatCode>
                <c:ptCount val="6"/>
                <c:pt idx="0">
                  <c:v>280.21049999999997</c:v>
                </c:pt>
                <c:pt idx="1">
                  <c:v>211.89083333333335</c:v>
                </c:pt>
                <c:pt idx="2">
                  <c:v>176.55633333333333</c:v>
                </c:pt>
                <c:pt idx="3">
                  <c:v>156.15316666666666</c:v>
                </c:pt>
                <c:pt idx="4">
                  <c:v>134.31933333333333</c:v>
                </c:pt>
                <c:pt idx="5">
                  <c:v>119.20266666666667</c:v>
                </c:pt>
              </c:numCache>
            </c:numRef>
          </c:xVal>
          <c:yVal>
            <c:numRef>
              <c:f>'Graphs for poster'!$M$4:$M$9</c:f>
              <c:numCache>
                <c:formatCode>General</c:formatCode>
                <c:ptCount val="6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44-4E2E-B0C4-88DFAB4060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590464"/>
        <c:axId val="328592768"/>
      </c:scatterChart>
      <c:valAx>
        <c:axId val="328590464"/>
        <c:scaling>
          <c:orientation val="minMax"/>
          <c:max val="50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baseline="0" dirty="0">
                    <a:effectLst/>
                  </a:rPr>
                  <a:t>K (ppm) </a:t>
                </a:r>
                <a:endParaRPr lang="en-US" sz="16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7872508123984503"/>
              <c:y val="2.6003937007874002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out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592768"/>
        <c:crosses val="autoZero"/>
        <c:crossBetween val="midCat"/>
        <c:minorUnit val="100"/>
      </c:valAx>
      <c:valAx>
        <c:axId val="328592768"/>
        <c:scaling>
          <c:orientation val="maxMin"/>
          <c:max val="6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chemeClr val="tx1"/>
                    </a:solidFill>
                  </a:rPr>
                  <a:t>Soil Depth (in)</a:t>
                </a:r>
              </a:p>
            </c:rich>
          </c:tx>
          <c:layout>
            <c:manualLayout>
              <c:xMode val="edge"/>
              <c:yMode val="edge"/>
              <c:x val="3.6057367829021372E-2"/>
              <c:y val="0.358998906386701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590464"/>
        <c:crossesAt val="0"/>
        <c:crossBetween val="midCat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9EB0A-D5ED-4785-941F-7A6170531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39895-74CF-41A0-B159-4955487D6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4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922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544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74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10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D4326-3BBC-46E9-A2DD-6EB89D93B2C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44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979C3-4381-4B45-9DC6-741CEDDC4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B05DA-428B-40ED-B249-52936E290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6A7AB-8928-469E-ABF2-65D753A6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A33DF-3EE8-4C3D-90E0-9E6B1E3A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05274-F66E-463E-8A67-BC449F24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E6C2-BD22-4F70-B87D-9C4868164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72D84-5249-4C82-A49C-73D2BBFCF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F37CE-47FA-45D5-B206-54023B37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598C-86CA-4CF8-AB8E-E7C7A3AF22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A0A9-A5A2-4759-BFCE-1A09AFFA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61E48-D91B-4CD7-99EF-72507E3B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4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5F438D-2887-444C-A191-5FD503DADB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F0F86-D01B-411E-B123-60AF8774F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619C1-4150-44F6-8582-686C3207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D3AF0-A3F0-4986-ADE4-97F2AE8C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4A888-7F0C-4C77-AC4C-337E6319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16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8750"/>
            <a:ext cx="10972800" cy="1258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70EF9-DAF3-4403-8247-EF023C48CE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D4E6E6-D1D2-430D-A0D3-0ABA56962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F08AE72-5AD2-4FBE-BF23-2916C283C5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90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158750"/>
            <a:ext cx="10972800" cy="1258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87D810-D15F-42FF-A8D9-D463D7B206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E386D59-5F3C-4284-9552-12F8596A9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4B59AEB-A886-4A47-BBDA-DFFAD12938D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51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8750"/>
            <a:ext cx="10972800" cy="1258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A7E5FD-A4A8-47C7-A83C-CACD130E60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7CFC8A-103A-4276-8D66-4C48AB7E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194DA5-0F16-4D85-A84B-090A744D9A9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74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18F7F5-E207-42AF-8FE8-999770E26AF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3776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2532" y="1782698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0037" y="3854188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FB04-A271-4239-8ED7-22DF95388887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4854" y="6372845"/>
            <a:ext cx="247572" cy="342588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68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08384-D248-41FB-890F-6FAAE157E686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40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92194-44D5-4378-8220-A576C246D5B7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90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B0B3-920A-4225-8BBD-CF6A1FB4031F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7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1FA20-52DF-490A-8ADB-BE395342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D7AB0-AE62-47AC-9EA6-AC29A62F1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5237E-D006-4F73-8207-79256175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598C-86CA-4CF8-AB8E-E7C7A3AF22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83CE7-1FBB-411D-A791-0376CA27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02678-2687-4D1C-8D20-2AF88149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72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4BF6E-C10E-4761-9A61-F15509531038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65944" y="6393124"/>
            <a:ext cx="38509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65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D6A-C32F-4B35-B106-2C012C091379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48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D744-1394-43B2-AC82-19A54DB909A4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634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5305-E325-441A-BE85-1513FBA708DB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43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6A27-9774-4017-B5A9-1EB92AA3B341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76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81AB-1ADF-40EF-8D7A-788BAB901C89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057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5EA-067C-436D-B241-96245AC8D01E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783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D454-314C-4A1D-8E50-566AD8A7ABD8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4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C73-570D-4461-AD26-A537721C2910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1768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CF9B-4299-4161-BD47-849C397E9BF6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8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62FCD-30A1-4DE0-BB4F-1134C21D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5126-77CA-4141-82B2-4260CC990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A095D-3C08-4C4C-9077-8CED395E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598C-86CA-4CF8-AB8E-E7C7A3AF22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FF913-9A1B-4483-9A4D-A960EAAA3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E9EEA-5874-4A5D-985F-754FCE8B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37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90FA-C535-4826-93FC-B0F83679B641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150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2E64-F92E-4D8F-B5C2-6E70B64A7331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8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8F79-9FC3-47B2-B72F-C78C372C4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A332D-52BE-43D7-AD38-AC83EC2AF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A703C-80C3-46F6-8219-5D6D1A8A0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2953F-C64C-4C75-870F-D3068DF9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F4BC0-E15E-4739-9F54-BB59BA6B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10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7071A-9720-4820-BBF6-E279A873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E4350-2C74-4DBB-9DD9-AD6CB5F93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36F2D-FF55-4531-A665-32A1012A2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04E9C-BB6E-45F8-BF23-079783DE4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E377F-495E-4C3E-9F43-2E2444D8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98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ED0E-7814-4B88-84A6-1BDC86A6F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94BBB-73B8-4309-8727-E44619F30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D7876-DAE7-43EC-8716-050FF235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0F18C-434F-412F-8C2D-0052AFA4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B9A05-8BC6-445B-8554-5CA653CB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57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578B-4521-4F07-AA85-2AF94B22C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1BE42-4549-450F-836B-69916618A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1DDE8-6F93-4A12-9730-AD1331491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1754A-8714-44F1-8953-60BD2363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279D1-B4DC-4B85-9E6E-D0304752E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1DDD5-1026-4716-AD57-2B457F59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97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A84A1-0252-4B36-A3DA-9A733D30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7C787-93CA-4929-8025-6121ABD8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CBB45-6B9A-40A3-B746-A9D0BBA25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7ACA-A8FF-4233-9620-D66F5B3BD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F3BB2-1D31-4E54-8FAF-60F969286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FB9FD-1EF6-46A8-91C5-E5649922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AA64C-D325-4AE2-B2BD-9E072B59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D65DBB-03C3-4DE5-B064-D5D07D4AE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15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307E-1C26-436C-80DF-E88E6FE5A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3B9C2-A927-4CF2-ABE8-61E1599D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C01EB-FF9A-4F6E-9EE5-B9D5E5064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45B9F-3B28-447A-8819-26741749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90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5C27F-4654-4D57-95E2-3610EE57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999DD-9180-49BE-9F25-06E36C6F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61697-E27C-4C43-8ADF-821146CC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28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4041B-40D3-4564-869B-2A49A5644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CFB54-2F98-4165-AEC4-39FEEAC2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A1758-09BF-486C-96A6-41B2E6174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19CA2-C751-4225-AD2F-C88F11DCE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BA183-A342-46B0-A330-7615B0EB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28830-5E70-4DE9-A664-9699CEC0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8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A406-62D2-47F2-8B2C-E2734DE4D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A82D4-AC87-4931-9ABC-562493C8C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CCF39-7061-41E0-A554-CC883C1A6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5DA38-9E8B-49A0-AF41-7A5D4627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598C-86CA-4CF8-AB8E-E7C7A3AF22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C8055-1E0B-425C-8B10-13AF9CDC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B226A-96B2-4D14-A899-52749032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162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D5DBA-3DAB-4E67-8A6D-673DEF94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6A83B1-2229-4F19-A765-820DA139D3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11EBB-E302-4AE3-A001-AFD2F200D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307B7-8224-4635-86C0-5153E00A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34399-AB96-4EA6-8A3A-50854FEF5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8B665-0E95-473D-85AB-92394C3A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84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1C916-199D-4135-8475-644A23D6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32CE4-D669-422E-AE45-1B626E9F9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AA5BC-BEAE-4945-AFB9-0437F06B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00312-A386-4B94-896A-052EF96B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518DB-949D-4915-9A81-D6ADE6B2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37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AEFAC-455A-43CA-A197-54383ED9F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F546C-4C9B-4486-ACAA-45248C585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2536F-938D-4B26-A3C3-8CA6B7FD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E22FD-1210-4861-B1E1-7F8D5174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365CB-295B-4E91-8C69-19DCFEA7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7A2F-608D-465C-8B5C-45EC3793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37A5F-B15C-4B38-8EFE-738BBB95F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E18B41-31D7-45FA-A945-0F7848E69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34373-6DFD-4FFD-9199-CCE288F72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B2951-C10F-4DA7-A3F8-732848E06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87F917-40DF-4AB7-AB0B-24EA79346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598C-86CA-4CF8-AB8E-E7C7A3AF22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094835-F825-4E61-A506-15DFBE333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0D818-B419-4BEB-9EAB-88F08B76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04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D5A3-6AEB-4A5C-B6E9-900397EE6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3C06F4-2DFD-4302-9CD1-D282CB93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598C-86CA-4CF8-AB8E-E7C7A3AF22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841A3-5D21-486F-8C31-4830016C4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BD72F-AAD2-4C5F-BE33-5F873755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8D05D-7D4F-4741-BDE0-F9565EF40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598C-86CA-4CF8-AB8E-E7C7A3AF22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435E5-507E-434C-96CA-0C283851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C49E1-9DDD-48CB-BE74-1C1DE8DF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9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6743-34A0-4EC6-B321-16A8B240A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19EE2-D176-41BC-AC18-1BE28B468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B6B93-C68D-48E5-B269-B3C7FF919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667E2-9E64-41C8-83F1-FD5B1C54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598C-86CA-4CF8-AB8E-E7C7A3AF22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22A05-804E-49BB-8C88-991B4E0A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8D76B-659D-4AB1-B6A8-01A371F81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4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A718-454E-4650-AE44-D364F24AD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029EA7-4D80-442E-8901-25566B34D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CA2C4-0323-4409-BDA1-197954CB0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25119-7D3C-4C5D-9A11-CC86A848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598C-86CA-4CF8-AB8E-E7C7A3AF22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87154-D74A-43FA-9D2F-59B69F87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0937F-D782-4602-95DE-8AC4EE83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3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F20DEB-1CCF-4894-BF0A-5C1D0AB4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5A054-BE4C-4376-A88A-B30062564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0E16-47E0-4F72-A0A9-F402DAE7D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8E857-CD18-4094-AAC9-71905D8E8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068E6-0AB5-453B-BCF9-338038806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426F1-77DF-4945-9A0E-475999EC278E}" type="slidenum">
              <a:rPr lang="en-US" smtClean="0"/>
              <a:t>‹#›</a:t>
            </a:fld>
            <a:endParaRPr lang="en-US"/>
          </a:p>
        </p:txBody>
      </p:sp>
      <p:pic>
        <p:nvPicPr>
          <p:cNvPr id="113666" name="Picture 2">
            <a:extLst>
              <a:ext uri="{FF2B5EF4-FFF2-40B4-BE49-F238E27FC236}">
                <a16:creationId xmlns:a16="http://schemas.microsoft.com/office/drawing/2014/main" id="{B719F78F-BA17-4863-8B41-0AF386B58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" y="6303391"/>
            <a:ext cx="2914348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99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7666" y="388277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7666" y="1934833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2062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1F00E-3E0B-4FD5-978C-E7A8D4EFE40C}" type="datetime1">
              <a:rPr lang="en-US" smtClean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97666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854" y="6406487"/>
            <a:ext cx="247572" cy="342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BD56-95FE-4386-9C8C-CB6D3570CBE9}"/>
              </a:ext>
            </a:extLst>
          </p:cNvPr>
          <p:cNvSpPr/>
          <p:nvPr userDrawn="1"/>
        </p:nvSpPr>
        <p:spPr>
          <a:xfrm>
            <a:off x="1524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0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D82D37-1248-432C-BF36-0C25F474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1CF41-3CB0-4DE4-A2F2-9F30D6830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139C8-B399-40F9-A4E7-6299C4487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5B398-D273-49D9-80D2-52884D84602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24901-CA08-4AC9-BDE1-400FB46CC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C2E9B-9CCC-4BA5-AA33-43099ED13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FAEB0-8CD8-4122-8E1D-3617EBCF87D7}"/>
              </a:ext>
            </a:extLst>
          </p:cNvPr>
          <p:cNvSpPr/>
          <p:nvPr userDrawn="1"/>
        </p:nvSpPr>
        <p:spPr>
          <a:xfrm>
            <a:off x="-4762" y="-20736"/>
            <a:ext cx="12201525" cy="274320"/>
          </a:xfrm>
          <a:prstGeom prst="rect">
            <a:avLst/>
          </a:prstGeom>
          <a:solidFill>
            <a:srgbClr val="B90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0A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1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microsoft.com/office/2007/relationships/hdphoto" Target="../media/hdphoto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5DE8-BB95-422C-ABF2-5DE8322EA2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Chapter 9: Soil </a:t>
            </a:r>
            <a:r>
              <a:rPr lang="en-US" dirty="0"/>
              <a:t>Sampling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03199-AD14-42DD-AE4C-605F2BD0B4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53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DD955-7F51-48D8-8E2A-8C109A4C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Composite/Random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67AC9-14D6-429D-BCE4-EFA1238FF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Randomly and Independently sampling entire field, producing 1 sample for size of field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Cost effective</a:t>
            </a:r>
          </a:p>
          <a:p>
            <a:pPr lvl="1"/>
            <a:r>
              <a:rPr lang="en-US" dirty="0"/>
              <a:t>Time Efficient</a:t>
            </a:r>
          </a:p>
          <a:p>
            <a:pPr lvl="1"/>
            <a:r>
              <a:rPr lang="en-US" dirty="0"/>
              <a:t>Can be used on all size fields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Single value for entire field</a:t>
            </a:r>
          </a:p>
          <a:p>
            <a:pPr lvl="1"/>
            <a:r>
              <a:rPr lang="en-US" dirty="0"/>
              <a:t>Doesn’t give idea of variability</a:t>
            </a:r>
          </a:p>
        </p:txBody>
      </p:sp>
    </p:spTree>
    <p:extLst>
      <p:ext uri="{BB962C8B-B14F-4D97-AF65-F5344CB8AC3E}">
        <p14:creationId xmlns:p14="http://schemas.microsoft.com/office/powerpoint/2010/main" val="389129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9B691-4FA0-43AA-A5EC-FB5BA97E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042FA-1330-428E-977D-CFDC4C113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Geo-referenced fixed points and each grid is sampled and treated independently</a:t>
            </a:r>
          </a:p>
          <a:p>
            <a:r>
              <a:rPr lang="en-US" dirty="0"/>
              <a:t>Grid size based on user-preference</a:t>
            </a:r>
          </a:p>
          <a:p>
            <a:pPr lvl="1"/>
            <a:r>
              <a:rPr lang="en-US" dirty="0"/>
              <a:t>Field size</a:t>
            </a:r>
          </a:p>
          <a:p>
            <a:pPr lvl="1"/>
            <a:r>
              <a:rPr lang="en-US" dirty="0"/>
              <a:t>Field Variability</a:t>
            </a:r>
          </a:p>
          <a:p>
            <a:pPr lvl="1"/>
            <a:r>
              <a:rPr lang="en-US" dirty="0"/>
              <a:t>Access to variable rate equipment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979BD96-9CF8-4028-9EBC-F7667BA46D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603567" y="2964874"/>
            <a:ext cx="4704002" cy="35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2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1x1 </a:t>
            </a:r>
            <a:r>
              <a:rPr lang="en-US" altLang="en-US" sz="3600"/>
              <a:t>(60-acre cell)</a:t>
            </a: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2286000" y="1905000"/>
          <a:ext cx="7620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0" imgH="0" progId="PictPub.Image.7">
                  <p:embed/>
                </p:oleObj>
              </mc:Choice>
              <mc:Fallback>
                <p:oleObj name="Picture Publisher Image" r:id="rId2" imgW="0" imgH="0" progId="PictPub.Image.7">
                  <p:embed/>
                  <p:pic>
                    <p:nvPicPr>
                      <p:cNvPr id="1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905000"/>
                        <a:ext cx="7620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61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/>
    </mc:Choice>
    <mc:Fallback xmlns="">
      <p:transition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6x4 </a:t>
            </a:r>
            <a:r>
              <a:rPr lang="en-US" altLang="en-US" sz="3600"/>
              <a:t>(2.5 acre/cell)</a:t>
            </a: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2659674" y="1943100"/>
          <a:ext cx="687265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4467225" imgH="2971800" progId="PictPub.Image.7">
                  <p:embed/>
                </p:oleObj>
              </mc:Choice>
              <mc:Fallback>
                <p:oleObj name="Picture Publisher Image" r:id="rId2" imgW="4467225" imgH="2971800" progId="PictPub.Image.7">
                  <p:embed/>
                  <p:pic>
                    <p:nvPicPr>
                      <p:cNvPr id="174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674" y="1943100"/>
                        <a:ext cx="6872653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988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12x8 </a:t>
            </a:r>
            <a:r>
              <a:rPr lang="en-US" altLang="en-US" sz="3600"/>
              <a:t>(0.625 acre/cell)</a:t>
            </a:r>
            <a:endParaRPr lang="en-US" altLang="en-US"/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2659674" y="1943100"/>
          <a:ext cx="687265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4467225" imgH="2971800" progId="PictPub.Image.7">
                  <p:embed/>
                </p:oleObj>
              </mc:Choice>
              <mc:Fallback>
                <p:oleObj name="Picture Publisher Image" r:id="rId2" imgW="4467225" imgH="2971800" progId="PictPub.Image.7">
                  <p:embed/>
                  <p:pic>
                    <p:nvPicPr>
                      <p:cNvPr id="18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674" y="1943100"/>
                        <a:ext cx="6872653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3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/>
    </mc:Choice>
    <mc:Fallback xmlns="">
      <p:transition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25x16 </a:t>
            </a:r>
            <a:r>
              <a:rPr lang="en-US" altLang="en-US" sz="3600"/>
              <a:t>(0.15 acre/cell)</a:t>
            </a:r>
            <a:endParaRPr lang="en-US" altLang="en-US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2522222" y="2000250"/>
          <a:ext cx="7147556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4467225" imgH="2857500" progId="PictPub.Image.7">
                  <p:embed/>
                </p:oleObj>
              </mc:Choice>
              <mc:Fallback>
                <p:oleObj name="Picture Publisher Image" r:id="rId2" imgW="4467225" imgH="2857500" progId="PictPub.Image.7">
                  <p:embed/>
                  <p:pic>
                    <p:nvPicPr>
                      <p:cNvPr id="194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222" y="2000250"/>
                        <a:ext cx="7147556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904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/>
    </mc:Choice>
    <mc:Fallback xmlns="">
      <p:transition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50x32</a:t>
            </a:r>
            <a:r>
              <a:rPr lang="en-US" altLang="en-US" sz="3600"/>
              <a:t> (0.0375 acre/cell)</a:t>
            </a:r>
            <a:r>
              <a:rPr lang="en-US" altLang="en-US"/>
              <a:t> </a:t>
            </a: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2518903" y="1995488"/>
          <a:ext cx="7154195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4486275" imgH="2867025" progId="PictPub.Image.7">
                  <p:embed/>
                </p:oleObj>
              </mc:Choice>
              <mc:Fallback>
                <p:oleObj name="Picture Publisher Image" r:id="rId2" imgW="4486275" imgH="2867025" progId="PictPub.Image.7">
                  <p:embed/>
                  <p:pic>
                    <p:nvPicPr>
                      <p:cNvPr id="204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8903" y="1995488"/>
                        <a:ext cx="7154195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6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/>
    </mc:Choice>
    <mc:Fallback xmlns="">
      <p:transition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100x64 </a:t>
            </a:r>
            <a:r>
              <a:rPr lang="en-US" altLang="en-US" sz="3600"/>
              <a:t>(45 yd</a:t>
            </a:r>
            <a:r>
              <a:rPr lang="en-US" altLang="en-US" sz="3600" baseline="30000"/>
              <a:t>2</a:t>
            </a:r>
            <a:r>
              <a:rPr lang="en-US" altLang="en-US" sz="3600"/>
              <a:t>/cell)</a:t>
            </a:r>
            <a:endParaRPr lang="en-US" altLang="en-US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2518903" y="1995488"/>
          <a:ext cx="7154195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4486275" imgH="2867025" progId="PictPub.Image.7">
                  <p:embed/>
                </p:oleObj>
              </mc:Choice>
              <mc:Fallback>
                <p:oleObj name="Picture Publisher Image" r:id="rId2" imgW="4486275" imgH="2867025" progId="PictPub.Image.7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8903" y="1995488"/>
                        <a:ext cx="7154195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09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/>
    </mc:Choice>
    <mc:Fallback xmlns="">
      <p:transition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200x127 </a:t>
            </a:r>
            <a:r>
              <a:rPr lang="en-US" altLang="en-US" sz="3600"/>
              <a:t>(11 yd</a:t>
            </a:r>
            <a:r>
              <a:rPr lang="en-US" altLang="en-US" sz="3600" baseline="30000"/>
              <a:t>2</a:t>
            </a:r>
            <a:r>
              <a:rPr lang="en-US" altLang="en-US" sz="3600"/>
              <a:t>/cell)</a:t>
            </a:r>
            <a:endParaRPr lang="en-US" altLang="en-US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2494976" y="2005013"/>
          <a:ext cx="7202048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4486275" imgH="2847975" progId="PictPub.Image.7">
                  <p:embed/>
                </p:oleObj>
              </mc:Choice>
              <mc:Fallback>
                <p:oleObj name="Picture Publisher Image" r:id="rId2" imgW="4486275" imgH="2847975" progId="PictPub.Image.7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4976" y="2005013"/>
                        <a:ext cx="7202048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30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/>
    </mc:Choice>
    <mc:Fallback xmlns="">
      <p:transition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472x300</a:t>
            </a:r>
            <a:r>
              <a:rPr lang="en-US" altLang="en-US" sz="3600"/>
              <a:t> (2 yd</a:t>
            </a:r>
            <a:r>
              <a:rPr lang="en-US" altLang="en-US" sz="3600" baseline="30000"/>
              <a:t>2</a:t>
            </a:r>
            <a:r>
              <a:rPr lang="en-US" altLang="en-US" sz="3600"/>
              <a:t>/cell)</a:t>
            </a:r>
            <a:endParaRPr lang="en-US" altLang="en-US"/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2491744" y="2000250"/>
          <a:ext cx="720851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4505325" imgH="2857500" progId="PictPub.Image.7">
                  <p:embed/>
                </p:oleObj>
              </mc:Choice>
              <mc:Fallback>
                <p:oleObj name="Picture Publisher Image" r:id="rId2" imgW="4505325" imgH="2857500" progId="PictPub.Image.7">
                  <p:embed/>
                  <p:pic>
                    <p:nvPicPr>
                      <p:cNvPr id="23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4" y="2000250"/>
                        <a:ext cx="7208513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210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/>
    </mc:Choice>
    <mc:Fallback xmlns="">
      <p:transition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5072-6DAF-5A58-4932-F80E8FF7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8AD00-2409-5AA4-08C6-AB10CA3E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519FB8D1-C190-A2D9-2633-79E59B8754EE}"/>
              </a:ext>
            </a:extLst>
          </p:cNvPr>
          <p:cNvGrpSpPr/>
          <p:nvPr/>
        </p:nvGrpSpPr>
        <p:grpSpPr>
          <a:xfrm>
            <a:off x="2542792" y="826044"/>
            <a:ext cx="7106415" cy="5205912"/>
            <a:chOff x="3514932" y="1843003"/>
            <a:chExt cx="4838016" cy="4762500"/>
          </a:xfrm>
        </p:grpSpPr>
        <p:pic>
          <p:nvPicPr>
            <p:cNvPr id="5" name="Picture 2" descr="http://dclips.fundraw.com/zobo500dir/johnny_automatic_ladder.jpg">
              <a:extLst>
                <a:ext uri="{FF2B5EF4-FFF2-40B4-BE49-F238E27FC236}">
                  <a16:creationId xmlns:a16="http://schemas.microsoft.com/office/drawing/2014/main" id="{0B3CB11E-B57B-A93B-280C-017BD0AFC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33" r="12829"/>
            <a:stretch/>
          </p:blipFill>
          <p:spPr bwMode="auto">
            <a:xfrm>
              <a:off x="4974547" y="1843003"/>
              <a:ext cx="3378401" cy="4762500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2975CA-0418-F366-D53C-94B912C9743D}"/>
                </a:ext>
              </a:extLst>
            </p:cNvPr>
            <p:cNvSpPr txBox="1"/>
            <p:nvPr/>
          </p:nvSpPr>
          <p:spPr>
            <a:xfrm>
              <a:off x="3514932" y="5407591"/>
              <a:ext cx="1254176" cy="564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ea typeface="BatangChe" pitchFamily="49" charset="-127"/>
                  <a:cs typeface="Arial" pitchFamily="34" charset="0"/>
                </a:rPr>
                <a:t>Soil Test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E5176A-1254-2912-EA59-22B59C98CA2A}"/>
                </a:ext>
              </a:extLst>
            </p:cNvPr>
            <p:cNvSpPr txBox="1"/>
            <p:nvPr/>
          </p:nvSpPr>
          <p:spPr>
            <a:xfrm>
              <a:off x="4305740" y="3906717"/>
              <a:ext cx="892758" cy="564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ea typeface="BatangChe" pitchFamily="49" charset="-127"/>
                  <a:cs typeface="Arial" pitchFamily="34" charset="0"/>
                </a:rPr>
                <a:t>P &amp; K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9D7F1B-16AC-B02F-AA13-603D126BC734}"/>
                </a:ext>
              </a:extLst>
            </p:cNvPr>
            <p:cNvSpPr txBox="1"/>
            <p:nvPr/>
          </p:nvSpPr>
          <p:spPr>
            <a:xfrm>
              <a:off x="4017897" y="4657156"/>
              <a:ext cx="1096972" cy="564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Arial" pitchFamily="34" charset="0"/>
                  <a:ea typeface="BatangChe" pitchFamily="49" charset="-127"/>
                  <a:cs typeface="Arial" pitchFamily="34" charset="0"/>
                </a:rPr>
                <a:t>Soil pH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041269-3B34-41ED-DCD7-E3E3E7937EA2}"/>
                </a:ext>
              </a:extLst>
            </p:cNvPr>
            <p:cNvSpPr txBox="1"/>
            <p:nvPr/>
          </p:nvSpPr>
          <p:spPr>
            <a:xfrm>
              <a:off x="4399406" y="3136614"/>
              <a:ext cx="1102208" cy="498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itchFamily="34" charset="0"/>
                  <a:ea typeface="BatangChe" pitchFamily="49" charset="-127"/>
                  <a:cs typeface="Arial" pitchFamily="34" charset="0"/>
                </a:rPr>
                <a:t>Nitrogen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1B004F-3129-B4CD-B936-18586DCC57D2}"/>
                </a:ext>
              </a:extLst>
            </p:cNvPr>
            <p:cNvSpPr txBox="1"/>
            <p:nvPr/>
          </p:nvSpPr>
          <p:spPr>
            <a:xfrm>
              <a:off x="4524025" y="2148075"/>
              <a:ext cx="1464723" cy="764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rial" pitchFamily="34" charset="0"/>
                  <a:ea typeface="BatangChe" pitchFamily="49" charset="-127"/>
                  <a:cs typeface="Arial" pitchFamily="34" charset="0"/>
                </a:rPr>
                <a:t>Secondary/</a:t>
              </a:r>
              <a:br>
                <a:rPr lang="en-US" sz="2000" dirty="0">
                  <a:latin typeface="Arial" pitchFamily="34" charset="0"/>
                  <a:ea typeface="BatangChe" pitchFamily="49" charset="-127"/>
                  <a:cs typeface="Arial" pitchFamily="34" charset="0"/>
                </a:rPr>
              </a:br>
              <a:r>
                <a:rPr lang="en-US" sz="2000" dirty="0">
                  <a:latin typeface="Arial" pitchFamily="34" charset="0"/>
                  <a:ea typeface="BatangChe" pitchFamily="49" charset="-127"/>
                  <a:cs typeface="Arial" pitchFamily="34" charset="0"/>
                </a:rPr>
                <a:t>Micronutrients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118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DE31-E539-048F-99EF-63854A11E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27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EA3C3-A677-444E-BDD0-C73D283F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5" y="129254"/>
            <a:ext cx="8055038" cy="6599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41038-71EC-4D08-B0FE-FAD577503743}"/>
              </a:ext>
            </a:extLst>
          </p:cNvPr>
          <p:cNvSpPr txBox="1"/>
          <p:nvPr/>
        </p:nvSpPr>
        <p:spPr>
          <a:xfrm>
            <a:off x="397164" y="628073"/>
            <a:ext cx="226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150 acres</a:t>
            </a:r>
          </a:p>
        </p:txBody>
      </p:sp>
    </p:spTree>
    <p:extLst>
      <p:ext uri="{BB962C8B-B14F-4D97-AF65-F5344CB8AC3E}">
        <p14:creationId xmlns:p14="http://schemas.microsoft.com/office/powerpoint/2010/main" val="57982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7E686C-9E42-42C5-95E2-ED8B565DE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5" y="129254"/>
            <a:ext cx="8055038" cy="6603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41038-71EC-4D08-B0FE-FAD577503743}"/>
              </a:ext>
            </a:extLst>
          </p:cNvPr>
          <p:cNvSpPr txBox="1"/>
          <p:nvPr/>
        </p:nvSpPr>
        <p:spPr>
          <a:xfrm>
            <a:off x="397164" y="628073"/>
            <a:ext cx="226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150 acres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19B1F-4924-4AEA-8A45-75483547A4FE}"/>
              </a:ext>
            </a:extLst>
          </p:cNvPr>
          <p:cNvSpPr txBox="1"/>
          <p:nvPr/>
        </p:nvSpPr>
        <p:spPr>
          <a:xfrm>
            <a:off x="581025" y="2400300"/>
            <a:ext cx="207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2.5 acre grid</a:t>
            </a:r>
          </a:p>
        </p:txBody>
      </p:sp>
    </p:spTree>
    <p:extLst>
      <p:ext uri="{BB962C8B-B14F-4D97-AF65-F5344CB8AC3E}">
        <p14:creationId xmlns:p14="http://schemas.microsoft.com/office/powerpoint/2010/main" val="1280752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BF5EB-D5FA-456B-98D7-3FF96FF4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5" y="163168"/>
            <a:ext cx="7957880" cy="6529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41038-71EC-4D08-B0FE-FAD577503743}"/>
              </a:ext>
            </a:extLst>
          </p:cNvPr>
          <p:cNvSpPr txBox="1"/>
          <p:nvPr/>
        </p:nvSpPr>
        <p:spPr>
          <a:xfrm>
            <a:off x="397164" y="628073"/>
            <a:ext cx="226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150 acres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19B1F-4924-4AEA-8A45-75483547A4FE}"/>
              </a:ext>
            </a:extLst>
          </p:cNvPr>
          <p:cNvSpPr txBox="1"/>
          <p:nvPr/>
        </p:nvSpPr>
        <p:spPr>
          <a:xfrm>
            <a:off x="581025" y="2400300"/>
            <a:ext cx="207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3303460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DA3AD-7C46-4296-BCB9-F98A7CDDD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4" y="163168"/>
            <a:ext cx="7957879" cy="6574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41038-71EC-4D08-B0FE-FAD577503743}"/>
              </a:ext>
            </a:extLst>
          </p:cNvPr>
          <p:cNvSpPr txBox="1"/>
          <p:nvPr/>
        </p:nvSpPr>
        <p:spPr>
          <a:xfrm>
            <a:off x="397164" y="628073"/>
            <a:ext cx="226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150 acres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19B1F-4924-4AEA-8A45-75483547A4FE}"/>
              </a:ext>
            </a:extLst>
          </p:cNvPr>
          <p:cNvSpPr txBox="1"/>
          <p:nvPr/>
        </p:nvSpPr>
        <p:spPr>
          <a:xfrm>
            <a:off x="581025" y="2400300"/>
            <a:ext cx="207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CEC</a:t>
            </a:r>
          </a:p>
        </p:txBody>
      </p:sp>
    </p:spTree>
    <p:extLst>
      <p:ext uri="{BB962C8B-B14F-4D97-AF65-F5344CB8AC3E}">
        <p14:creationId xmlns:p14="http://schemas.microsoft.com/office/powerpoint/2010/main" val="1652633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D2127-D85F-46EC-8799-FAB133DA8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3" y="163168"/>
            <a:ext cx="7957879" cy="6560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41038-71EC-4D08-B0FE-FAD577503743}"/>
              </a:ext>
            </a:extLst>
          </p:cNvPr>
          <p:cNvSpPr txBox="1"/>
          <p:nvPr/>
        </p:nvSpPr>
        <p:spPr>
          <a:xfrm>
            <a:off x="397164" y="628073"/>
            <a:ext cx="226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150 acres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19B1F-4924-4AEA-8A45-75483547A4FE}"/>
              </a:ext>
            </a:extLst>
          </p:cNvPr>
          <p:cNvSpPr txBox="1"/>
          <p:nvPr/>
        </p:nvSpPr>
        <p:spPr>
          <a:xfrm>
            <a:off x="581025" y="2400300"/>
            <a:ext cx="207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Bray 1 P</a:t>
            </a:r>
          </a:p>
        </p:txBody>
      </p:sp>
    </p:spTree>
    <p:extLst>
      <p:ext uri="{BB962C8B-B14F-4D97-AF65-F5344CB8AC3E}">
        <p14:creationId xmlns:p14="http://schemas.microsoft.com/office/powerpoint/2010/main" val="4265669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158E3B-F9F2-4039-BD74-1784FC952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2" y="163167"/>
            <a:ext cx="7872157" cy="6546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41038-71EC-4D08-B0FE-FAD577503743}"/>
              </a:ext>
            </a:extLst>
          </p:cNvPr>
          <p:cNvSpPr txBox="1"/>
          <p:nvPr/>
        </p:nvSpPr>
        <p:spPr>
          <a:xfrm>
            <a:off x="397164" y="628073"/>
            <a:ext cx="226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150 acres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19B1F-4924-4AEA-8A45-75483547A4FE}"/>
              </a:ext>
            </a:extLst>
          </p:cNvPr>
          <p:cNvSpPr txBox="1"/>
          <p:nvPr/>
        </p:nvSpPr>
        <p:spPr>
          <a:xfrm>
            <a:off x="581025" y="2400300"/>
            <a:ext cx="207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328966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3E369C-3896-4E0F-BC6F-ED8D1EFB7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158" y="380695"/>
            <a:ext cx="9691685" cy="5940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Is there an optimal grid size for precision soil sampling?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8EECF89-EB98-48E7-9EAB-179EDF360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48" y="1256154"/>
            <a:ext cx="3219150" cy="20673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DAD275-F71E-44B0-9E14-09553261C476}"/>
              </a:ext>
            </a:extLst>
          </p:cNvPr>
          <p:cNvSpPr txBox="1"/>
          <p:nvPr/>
        </p:nvSpPr>
        <p:spPr>
          <a:xfrm>
            <a:off x="1276207" y="3349837"/>
            <a:ext cx="206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1.0 ac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4AD3F8-A418-47A6-A5CF-8867249E8E08}"/>
              </a:ext>
            </a:extLst>
          </p:cNvPr>
          <p:cNvSpPr txBox="1"/>
          <p:nvPr/>
        </p:nvSpPr>
        <p:spPr>
          <a:xfrm>
            <a:off x="5525975" y="3370337"/>
            <a:ext cx="144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2.5 ac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32CC4EE-24DB-46DA-BE2F-EB5811577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753" y="1229503"/>
            <a:ext cx="3272491" cy="20939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1553707-84C4-4E28-BFFB-D80A61185D5C}"/>
              </a:ext>
            </a:extLst>
          </p:cNvPr>
          <p:cNvSpPr txBox="1"/>
          <p:nvPr/>
        </p:nvSpPr>
        <p:spPr>
          <a:xfrm>
            <a:off x="9412487" y="3397330"/>
            <a:ext cx="150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5.0 ac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22C24AA-FC96-4902-8523-53818D1D0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959" y="1256154"/>
            <a:ext cx="3272491" cy="207766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D44D197-2C70-4186-8746-FB8EDF27958F}"/>
              </a:ext>
            </a:extLst>
          </p:cNvPr>
          <p:cNvSpPr txBox="1"/>
          <p:nvPr/>
        </p:nvSpPr>
        <p:spPr>
          <a:xfrm>
            <a:off x="3455330" y="6201478"/>
            <a:ext cx="142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7.5 ac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8FCCC68-6C7F-45B2-BD49-7D9D9FA7D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074" y="4045496"/>
            <a:ext cx="3281484" cy="20939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1FD6BF7-8CA3-45A2-A609-BEEAE582400C}"/>
              </a:ext>
            </a:extLst>
          </p:cNvPr>
          <p:cNvSpPr txBox="1"/>
          <p:nvPr/>
        </p:nvSpPr>
        <p:spPr>
          <a:xfrm>
            <a:off x="7401333" y="6201478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10.0 ac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899D8C6-ADD1-41E0-9EC0-95863C39E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341" y="4041875"/>
            <a:ext cx="3281485" cy="209761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65934BE-75B1-44A5-8EDA-0AB5AE870C76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055490DD-FFDA-4701-B9E8-7F34F166710C}"/>
              </a:ext>
            </a:extLst>
          </p:cNvPr>
          <p:cNvGraphicFramePr>
            <a:graphicFrameLocks noGrp="1"/>
          </p:cNvGraphicFramePr>
          <p:nvPr/>
        </p:nvGraphicFramePr>
        <p:xfrm>
          <a:off x="1341120" y="2002309"/>
          <a:ext cx="9509760" cy="3474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8335">
                  <a:extLst>
                    <a:ext uri="{9D8B030D-6E8A-4147-A177-3AD203B41FA5}">
                      <a16:colId xmlns:a16="http://schemas.microsoft.com/office/drawing/2014/main" val="584959129"/>
                    </a:ext>
                  </a:extLst>
                </a:gridCol>
                <a:gridCol w="1551709">
                  <a:extLst>
                    <a:ext uri="{9D8B030D-6E8A-4147-A177-3AD203B41FA5}">
                      <a16:colId xmlns:a16="http://schemas.microsoft.com/office/drawing/2014/main" val="98481016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val="1805512931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68108138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00316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Grid Size (ac)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Soil Sampling/</a:t>
                      </a:r>
                    </a:p>
                    <a:p>
                      <a:pPr algn="ctr"/>
                      <a:r>
                        <a:rPr lang="en-US" sz="2400" dirty="0"/>
                        <a:t>Labor Costs</a:t>
                      </a:r>
                    </a:p>
                    <a:p>
                      <a:pPr algn="ctr"/>
                      <a:r>
                        <a:rPr lang="en-US" sz="2400" dirty="0"/>
                        <a:t>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Sample Analysis Costs </a:t>
                      </a:r>
                    </a:p>
                    <a:p>
                      <a:pPr algn="ctr"/>
                      <a:r>
                        <a:rPr lang="en-US" sz="2400" dirty="0"/>
                        <a:t>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Cost</a:t>
                      </a:r>
                    </a:p>
                    <a:p>
                      <a:pPr algn="ctr"/>
                      <a:r>
                        <a:rPr lang="en-US" sz="2400" dirty="0"/>
                        <a:t>($)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617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411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855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185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24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54432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9C0A5A6-0616-ECFE-FA20-A84062746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3E369C-3896-4E0F-BC6F-ED8D1EFB7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97790"/>
            <a:ext cx="11480800" cy="99352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Investigating accuracy and economics of different grid sizes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(2022 – 9 fields across Georgia)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8EECF89-EB98-48E7-9EAB-179EDF360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25" y="1576022"/>
            <a:ext cx="3219150" cy="20673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DAD275-F71E-44B0-9E14-09553261C476}"/>
              </a:ext>
            </a:extLst>
          </p:cNvPr>
          <p:cNvSpPr txBox="1"/>
          <p:nvPr/>
        </p:nvSpPr>
        <p:spPr>
          <a:xfrm>
            <a:off x="1274684" y="3669705"/>
            <a:ext cx="206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1.0 ac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4AD3F8-A418-47A6-A5CF-8867249E8E08}"/>
              </a:ext>
            </a:extLst>
          </p:cNvPr>
          <p:cNvSpPr txBox="1"/>
          <p:nvPr/>
        </p:nvSpPr>
        <p:spPr>
          <a:xfrm>
            <a:off x="5524452" y="3690205"/>
            <a:ext cx="144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2.5 ac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32CC4EE-24DB-46DA-BE2F-EB5811577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230" y="1549371"/>
            <a:ext cx="3272491" cy="20939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1553707-84C4-4E28-BFFB-D80A61185D5C}"/>
              </a:ext>
            </a:extLst>
          </p:cNvPr>
          <p:cNvSpPr txBox="1"/>
          <p:nvPr/>
        </p:nvSpPr>
        <p:spPr>
          <a:xfrm>
            <a:off x="9410964" y="3717198"/>
            <a:ext cx="150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5.0 ac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22C24AA-FC96-4902-8523-53818D1D0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436" y="1576022"/>
            <a:ext cx="3272491" cy="207766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D44D197-2C70-4186-8746-FB8EDF27958F}"/>
              </a:ext>
            </a:extLst>
          </p:cNvPr>
          <p:cNvSpPr txBox="1"/>
          <p:nvPr/>
        </p:nvSpPr>
        <p:spPr>
          <a:xfrm>
            <a:off x="3455330" y="6367732"/>
            <a:ext cx="142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7.5 ac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8FCCC68-6C7F-45B2-BD49-7D9D9FA7D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074" y="4261631"/>
            <a:ext cx="3281484" cy="20939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1FD6BF7-8CA3-45A2-A609-BEEAE582400C}"/>
              </a:ext>
            </a:extLst>
          </p:cNvPr>
          <p:cNvSpPr txBox="1"/>
          <p:nvPr/>
        </p:nvSpPr>
        <p:spPr>
          <a:xfrm>
            <a:off x="7401333" y="6367732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10.0 ac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899D8C6-ADD1-41E0-9EC0-95863C39E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341" y="4258010"/>
            <a:ext cx="3281485" cy="209761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65934BE-75B1-44A5-8EDA-0AB5AE870C76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310618-BD4F-74AB-2E42-C3D2F3B4D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9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C83B2-AE6B-E2CD-6EF1-C20514785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" b="99044" l="5941" r="95474">
                        <a14:foregroundMark x1="11598" y1="25546" x2="11598" y2="25546"/>
                        <a14:foregroundMark x1="47242" y1="6284" x2="47242" y2="6284"/>
                        <a14:foregroundMark x1="71711" y1="5874" x2="71711" y2="5874"/>
                        <a14:foregroundMark x1="56436" y1="16803" x2="43281" y2="22814"/>
                        <a14:foregroundMark x1="43281" y1="22814" x2="45403" y2="41940"/>
                        <a14:foregroundMark x1="45403" y1="41940" x2="49222" y2="43306"/>
                        <a14:foregroundMark x1="5516" y1="65847" x2="6082" y2="88798"/>
                        <a14:foregroundMark x1="6082" y1="88798" x2="10581" y2="97266"/>
                        <a14:foregroundMark x1="6082" y1="30055" x2="6223" y2="92486"/>
                        <a14:foregroundMark x1="94201" y1="93716" x2="95050" y2="18443"/>
                        <a14:foregroundMark x1="87836" y1="23634" x2="72984" y2="25820"/>
                        <a14:foregroundMark x1="72984" y1="25820" x2="77086" y2="40164"/>
                        <a14:foregroundMark x1="77086" y1="40164" x2="77086" y2="40164"/>
                        <a14:foregroundMark x1="54173" y1="1913" x2="63932" y2="1366"/>
                        <a14:foregroundMark x1="63932" y1="1366" x2="69873" y2="3825"/>
                        <a14:foregroundMark x1="73267" y1="8743" x2="81895" y2="3142"/>
                        <a14:foregroundMark x1="81895" y1="3142" x2="93069" y2="6831"/>
                        <a14:foregroundMark x1="93069" y1="6831" x2="95474" y2="15710"/>
                        <a14:foregroundMark x1="95474" y1="15710" x2="95332" y2="19126"/>
                        <a14:backgroundMark x1="12447" y1="98497" x2="12447" y2="98497"/>
                        <a14:backgroundMark x1="9760" y1="98497" x2="68317" y2="99590"/>
                        <a14:backgroundMark x1="68317" y1="99590" x2="78784" y2="99454"/>
                        <a14:backgroundMark x1="78784" y1="99454" x2="85997" y2="99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2236" y="1102851"/>
            <a:ext cx="5247527" cy="54330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BC648C7-72B9-B314-5693-D1E1D5CB2723}"/>
              </a:ext>
            </a:extLst>
          </p:cNvPr>
          <p:cNvGrpSpPr/>
          <p:nvPr/>
        </p:nvGrpSpPr>
        <p:grpSpPr>
          <a:xfrm>
            <a:off x="7860423" y="1639999"/>
            <a:ext cx="214634" cy="4508286"/>
            <a:chOff x="6925892" y="2666004"/>
            <a:chExt cx="113122" cy="236138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A44BC09-83E4-514E-3AB1-0CF473B91A8D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9F58CD9-ADBA-C886-23F4-367EB5435FEC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B3148BC-E67C-054C-8699-04D810315710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6FC7132-8755-550D-C746-65406B526463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E3E1E18-A0B9-30C0-2320-E2A628C58293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4955B83-EC52-76E8-B0FA-9CC87786D327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4959D3D-8F4B-6DFA-4BEA-8DB5C9875EA3}"/>
                </a:ext>
              </a:extLst>
            </p:cNvPr>
            <p:cNvSpPr/>
            <p:nvPr/>
          </p:nvSpPr>
          <p:spPr>
            <a:xfrm>
              <a:off x="6925892" y="266600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02D59C-2A38-75D5-5FA5-0869A01A0DF7}"/>
              </a:ext>
            </a:extLst>
          </p:cNvPr>
          <p:cNvGrpSpPr/>
          <p:nvPr/>
        </p:nvGrpSpPr>
        <p:grpSpPr>
          <a:xfrm>
            <a:off x="7144756" y="1647718"/>
            <a:ext cx="228398" cy="4500567"/>
            <a:chOff x="6925893" y="2670047"/>
            <a:chExt cx="120376" cy="235734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2C98380-DCC2-4DF6-8626-B8D82C4FFDCC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CCF74BD-845E-99D1-4856-8430FF5E3BA9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A3735A0-4839-EA89-54AD-6FC0EFC56A0C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73C94B9-27A4-242C-97E7-5226E5F61065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07EF9F-9302-828B-EBD9-568DCDB0D1E3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5BFC042-C84F-55CE-B00B-1FE0A6AC65B5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9A5821-2A3B-59A6-C4D6-6C8811434138}"/>
                </a:ext>
              </a:extLst>
            </p:cNvPr>
            <p:cNvSpPr/>
            <p:nvPr/>
          </p:nvSpPr>
          <p:spPr>
            <a:xfrm>
              <a:off x="6933148" y="267004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BCD0E85-C996-078F-F50D-DAD0CB69851F}"/>
              </a:ext>
            </a:extLst>
          </p:cNvPr>
          <p:cNvGrpSpPr/>
          <p:nvPr/>
        </p:nvGrpSpPr>
        <p:grpSpPr>
          <a:xfrm>
            <a:off x="6439930" y="1649085"/>
            <a:ext cx="216091" cy="4493309"/>
            <a:chOff x="6925893" y="2673849"/>
            <a:chExt cx="113890" cy="235354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6959216-6EF2-7881-1614-5AB69C5FC8A7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7952BC-DBA8-52ED-DBDC-67FDF91A0C88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5E86648-D2D1-2474-6968-1B546CFCEC57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BD4CA76-DC80-2DED-6CE5-F1B8536A5D7D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E26E47F-2D4A-BDD9-559E-5E182B6ABDBD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CD5BA6D-5F52-DF2B-1CBE-3E028FCB43B9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7046880-8D9F-B1C7-705E-42BA48ACAE2C}"/>
                </a:ext>
              </a:extLst>
            </p:cNvPr>
            <p:cNvSpPr/>
            <p:nvPr/>
          </p:nvSpPr>
          <p:spPr>
            <a:xfrm>
              <a:off x="6926662" y="2673849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B01E69-88AD-8CE4-4A00-0A38C97E1961}"/>
              </a:ext>
            </a:extLst>
          </p:cNvPr>
          <p:cNvGrpSpPr/>
          <p:nvPr/>
        </p:nvGrpSpPr>
        <p:grpSpPr>
          <a:xfrm>
            <a:off x="5724257" y="1654241"/>
            <a:ext cx="214634" cy="4482260"/>
            <a:chOff x="6925892" y="2679636"/>
            <a:chExt cx="113122" cy="234775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FA70617-8B8C-8EA0-D646-512B66716CD3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8A962F-1B87-75D0-BD6C-20F033D1B313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F4B8EEE-22BA-57A3-E71B-55A7B585D251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0919F70-726E-D5CA-0279-EA46AAF9031C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6B1831-D953-854A-6643-89A844843F07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26E8DB4-DCAA-64AA-4238-93FDB12E0EC8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F6A9046-731B-C417-E536-144ABFB2DB77}"/>
                </a:ext>
              </a:extLst>
            </p:cNvPr>
            <p:cNvSpPr/>
            <p:nvPr/>
          </p:nvSpPr>
          <p:spPr>
            <a:xfrm>
              <a:off x="6925892" y="26796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1AD856-456F-DECA-C034-CBDB9DD2D6EE}"/>
              </a:ext>
            </a:extLst>
          </p:cNvPr>
          <p:cNvGrpSpPr/>
          <p:nvPr/>
        </p:nvGrpSpPr>
        <p:grpSpPr>
          <a:xfrm>
            <a:off x="5004733" y="2361698"/>
            <a:ext cx="251620" cy="3774803"/>
            <a:chOff x="6921003" y="3050194"/>
            <a:chExt cx="132615" cy="197719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28139D-FE28-4194-A6B5-88DCA4D70FC3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B48BD7-3122-94BF-62C5-9436B5C988DA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7D6AD1-6C93-2763-CF3A-2F05AE21D16D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5B527EA-4AE8-E092-BB9D-13D696CD0996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183942-6F79-A0CB-30BF-6B154EAFFD83}"/>
                </a:ext>
              </a:extLst>
            </p:cNvPr>
            <p:cNvSpPr/>
            <p:nvPr/>
          </p:nvSpPr>
          <p:spPr>
            <a:xfrm>
              <a:off x="6940497" y="3449088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EFCBDF-1B6D-CB56-BB4A-87C33ED96F35}"/>
                </a:ext>
              </a:extLst>
            </p:cNvPr>
            <p:cNvSpPr/>
            <p:nvPr/>
          </p:nvSpPr>
          <p:spPr>
            <a:xfrm>
              <a:off x="6921003" y="305019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9EA600-5E2D-7FA7-F5F4-36AC3269E3DB}"/>
              </a:ext>
            </a:extLst>
          </p:cNvPr>
          <p:cNvGrpSpPr/>
          <p:nvPr/>
        </p:nvGrpSpPr>
        <p:grpSpPr>
          <a:xfrm>
            <a:off x="4276628" y="2326526"/>
            <a:ext cx="269694" cy="3809976"/>
            <a:chOff x="6911591" y="3031771"/>
            <a:chExt cx="142141" cy="19956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7D895FE-9445-D296-0C6A-88BFA142C16C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EFA1E7A-9797-AD5E-F0F5-F52031109EE5}"/>
                </a:ext>
              </a:extLst>
            </p:cNvPr>
            <p:cNvSpPr/>
            <p:nvPr/>
          </p:nvSpPr>
          <p:spPr>
            <a:xfrm>
              <a:off x="6911591" y="453030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5D42D6-CFEF-E579-92D1-55A89BB23B82}"/>
                </a:ext>
              </a:extLst>
            </p:cNvPr>
            <p:cNvSpPr/>
            <p:nvPr/>
          </p:nvSpPr>
          <p:spPr>
            <a:xfrm>
              <a:off x="6940611" y="4188618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EEEEF8-0DD0-ACF9-8F34-292F72E82663}"/>
                </a:ext>
              </a:extLst>
            </p:cNvPr>
            <p:cNvSpPr/>
            <p:nvPr/>
          </p:nvSpPr>
          <p:spPr>
            <a:xfrm>
              <a:off x="6939381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2D8168-2E2F-D19E-4BAD-FF1FDCB17C22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EF90E4F-CCCA-936C-B541-BA8C30A1C197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9E136E2-47C0-4785-FF46-E8CA154F0B3D}"/>
              </a:ext>
            </a:extLst>
          </p:cNvPr>
          <p:cNvGrpSpPr/>
          <p:nvPr/>
        </p:nvGrpSpPr>
        <p:grpSpPr>
          <a:xfrm>
            <a:off x="4438513" y="3428620"/>
            <a:ext cx="3546795" cy="187382"/>
            <a:chOff x="1014406" y="6091574"/>
            <a:chExt cx="1860823" cy="10315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E0341D-60A8-3A57-1C66-227F75088EE1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3500473-7E9A-BC80-C34F-022ACFAAEDD3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9C8B830-7F38-B1DA-6167-4D16DFBB7069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716D39E-AA89-45A2-CDD5-B30C8ECEE66A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FFCA560-FD0D-C862-D168-67286944A095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D79245-2800-A180-5751-99627AEEB3BC}"/>
              </a:ext>
            </a:extLst>
          </p:cNvPr>
          <p:cNvGrpSpPr/>
          <p:nvPr/>
        </p:nvGrpSpPr>
        <p:grpSpPr>
          <a:xfrm>
            <a:off x="4546319" y="4133704"/>
            <a:ext cx="3391114" cy="616570"/>
            <a:chOff x="1096084" y="5851126"/>
            <a:chExt cx="1779145" cy="339429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C7DBD27-3B33-5C7C-D343-8B4010A3DCE1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A5E4BDA-0D36-E1A0-F325-02BC9359F101}"/>
                </a:ext>
              </a:extLst>
            </p:cNvPr>
            <p:cNvGrpSpPr/>
            <p:nvPr/>
          </p:nvGrpSpPr>
          <p:grpSpPr>
            <a:xfrm>
              <a:off x="1096084" y="5851126"/>
              <a:ext cx="1184785" cy="339429"/>
              <a:chOff x="1096084" y="5851126"/>
              <a:chExt cx="1184785" cy="339429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ECF27F8-DA76-7111-004E-203BB52A40CF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1434D22-8FAE-19E7-D79F-0DC66BA9DD64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8431875-1732-5C84-CFCF-BD12E8B9386D}"/>
                  </a:ext>
                </a:extLst>
              </p:cNvPr>
              <p:cNvSpPr/>
              <p:nvPr/>
            </p:nvSpPr>
            <p:spPr>
              <a:xfrm>
                <a:off x="1096084" y="5851126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02E78CE-5CF1-4E8C-C234-F577291FEB5C}"/>
              </a:ext>
            </a:extLst>
          </p:cNvPr>
          <p:cNvGrpSpPr/>
          <p:nvPr/>
        </p:nvGrpSpPr>
        <p:grpSpPr>
          <a:xfrm>
            <a:off x="4419226" y="5684351"/>
            <a:ext cx="3546795" cy="187382"/>
            <a:chOff x="1014406" y="6091574"/>
            <a:chExt cx="1860823" cy="103156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FFDC40E-14E6-E4F2-73BE-69361F49B537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385C98E-C06E-D495-0F95-DE12281A2853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5441599-9FF4-72A5-315D-6608CFE26DD8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B091193-E790-A087-F200-9F99FCA70010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926E58D-BC8C-3B0A-85C7-75D90892C9D6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E40780A-5737-FBE7-FDE1-3F079550BC3B}"/>
              </a:ext>
            </a:extLst>
          </p:cNvPr>
          <p:cNvGrpSpPr/>
          <p:nvPr/>
        </p:nvGrpSpPr>
        <p:grpSpPr>
          <a:xfrm>
            <a:off x="4459215" y="2291960"/>
            <a:ext cx="3546795" cy="187382"/>
            <a:chOff x="1014406" y="6091574"/>
            <a:chExt cx="1860823" cy="103156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E470670-A5F3-F851-E59A-0C6042777E45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3756CB2-9D9D-3CA5-0EC2-5B59D096F7D5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EC2E143-B228-49F7-3597-BEF69F02DDDB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DD0F8687-0E79-1C22-BEF1-6F9E77760278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B41428A-B637-1E7C-CCE7-D06B53A91E13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F267FF56-DD8C-4B17-C140-5D13339B0EF7}"/>
              </a:ext>
            </a:extLst>
          </p:cNvPr>
          <p:cNvSpPr/>
          <p:nvPr/>
        </p:nvSpPr>
        <p:spPr>
          <a:xfrm>
            <a:off x="7585860" y="5412715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C26DDD9-4C1C-C881-7A5B-BF977905B641}"/>
              </a:ext>
            </a:extLst>
          </p:cNvPr>
          <p:cNvSpPr/>
          <p:nvPr/>
        </p:nvSpPr>
        <p:spPr>
          <a:xfrm>
            <a:off x="5989509" y="5440769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317897C-31AE-7909-EDC6-D0D1436C8BA7}"/>
              </a:ext>
            </a:extLst>
          </p:cNvPr>
          <p:cNvSpPr/>
          <p:nvPr/>
        </p:nvSpPr>
        <p:spPr>
          <a:xfrm>
            <a:off x="7034868" y="5082849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EBF7D96-B869-3ECE-9EB6-30699B0DA5CF}"/>
              </a:ext>
            </a:extLst>
          </p:cNvPr>
          <p:cNvSpPr/>
          <p:nvPr/>
        </p:nvSpPr>
        <p:spPr>
          <a:xfrm>
            <a:off x="7585860" y="3837697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DF6EA34-19C7-0E96-AF9D-C89C9ABEF6DA}"/>
              </a:ext>
            </a:extLst>
          </p:cNvPr>
          <p:cNvSpPr/>
          <p:nvPr/>
        </p:nvSpPr>
        <p:spPr>
          <a:xfrm>
            <a:off x="4546809" y="494081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351E231-174D-7469-3D30-E95BCFA9E086}"/>
              </a:ext>
            </a:extLst>
          </p:cNvPr>
          <p:cNvSpPr/>
          <p:nvPr/>
        </p:nvSpPr>
        <p:spPr>
          <a:xfrm>
            <a:off x="4371197" y="539983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F8DCEC4-14D0-888B-DE01-4B21B3970C49}"/>
              </a:ext>
            </a:extLst>
          </p:cNvPr>
          <p:cNvSpPr/>
          <p:nvPr/>
        </p:nvSpPr>
        <p:spPr>
          <a:xfrm>
            <a:off x="6006729" y="380920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DBF7C81-2DFC-EA70-8587-AE320476DC6B}"/>
              </a:ext>
            </a:extLst>
          </p:cNvPr>
          <p:cNvSpPr/>
          <p:nvPr/>
        </p:nvSpPr>
        <p:spPr>
          <a:xfrm>
            <a:off x="7141358" y="2865980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209E820-E927-1F3E-5F89-C280871A0E11}"/>
              </a:ext>
            </a:extLst>
          </p:cNvPr>
          <p:cNvSpPr/>
          <p:nvPr/>
        </p:nvSpPr>
        <p:spPr>
          <a:xfrm>
            <a:off x="7007772" y="315000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A39DF5F-E5D3-7319-2284-0B928162E33D}"/>
              </a:ext>
            </a:extLst>
          </p:cNvPr>
          <p:cNvSpPr/>
          <p:nvPr/>
        </p:nvSpPr>
        <p:spPr>
          <a:xfrm>
            <a:off x="4902798" y="2866509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2375954-5420-BA2C-B5F4-DB348C13B2B1}"/>
              </a:ext>
            </a:extLst>
          </p:cNvPr>
          <p:cNvSpPr/>
          <p:nvPr/>
        </p:nvSpPr>
        <p:spPr>
          <a:xfrm>
            <a:off x="7114262" y="508191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C1DC3CB-71DA-9269-42D8-F02F2DDDF20A}"/>
              </a:ext>
            </a:extLst>
          </p:cNvPr>
          <p:cNvSpPr/>
          <p:nvPr/>
        </p:nvSpPr>
        <p:spPr>
          <a:xfrm>
            <a:off x="5076088" y="509554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330AFEA-51DD-4AA7-EA81-1AE3E07654D8}"/>
              </a:ext>
            </a:extLst>
          </p:cNvPr>
          <p:cNvSpPr/>
          <p:nvPr/>
        </p:nvSpPr>
        <p:spPr>
          <a:xfrm>
            <a:off x="5989509" y="2233564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457082A-9C0E-EF42-93DC-32E2A7D9B102}"/>
              </a:ext>
            </a:extLst>
          </p:cNvPr>
          <p:cNvSpPr/>
          <p:nvPr/>
        </p:nvSpPr>
        <p:spPr>
          <a:xfrm>
            <a:off x="7564342" y="2194366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18D1D9F-5031-BF57-9A62-F5AB1952C072}"/>
              </a:ext>
            </a:extLst>
          </p:cNvPr>
          <p:cNvSpPr/>
          <p:nvPr/>
        </p:nvSpPr>
        <p:spPr>
          <a:xfrm>
            <a:off x="7743374" y="1223042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14A80E0-E767-F6B6-0E87-4B1EA46FD41F}"/>
              </a:ext>
            </a:extLst>
          </p:cNvPr>
          <p:cNvSpPr/>
          <p:nvPr/>
        </p:nvSpPr>
        <p:spPr>
          <a:xfrm>
            <a:off x="7007772" y="1215427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41A2CF1-4401-E0F8-3806-D6E28597DB84}"/>
              </a:ext>
            </a:extLst>
          </p:cNvPr>
          <p:cNvSpPr/>
          <p:nvPr/>
        </p:nvSpPr>
        <p:spPr>
          <a:xfrm>
            <a:off x="6639971" y="118555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3F39D20-C9EB-4F0A-A15C-7988FE7345F6}"/>
              </a:ext>
            </a:extLst>
          </p:cNvPr>
          <p:cNvSpPr txBox="1"/>
          <p:nvPr/>
        </p:nvSpPr>
        <p:spPr>
          <a:xfrm>
            <a:off x="186879" y="2823588"/>
            <a:ext cx="3452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Soil sampling points from all grid sizes (1.0, 2.5, 5.0, 7.5 and 10.0 ac) were combined plus additional soil samples taken as required.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2300192-0A66-492E-A719-41631B687B4F}"/>
              </a:ext>
            </a:extLst>
          </p:cNvPr>
          <p:cNvSpPr txBox="1"/>
          <p:nvPr/>
        </p:nvSpPr>
        <p:spPr>
          <a:xfrm>
            <a:off x="8688437" y="3006811"/>
            <a:ext cx="3452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This high-density sampling map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(2-4 samples/ac) was assumed to represent actual nutrient variability.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D8908C0-B709-4E58-B3D9-04EB0FD817BD}"/>
              </a:ext>
            </a:extLst>
          </p:cNvPr>
          <p:cNvGrpSpPr/>
          <p:nvPr/>
        </p:nvGrpSpPr>
        <p:grpSpPr>
          <a:xfrm>
            <a:off x="3926496" y="4843330"/>
            <a:ext cx="3546795" cy="187382"/>
            <a:chOff x="1014406" y="6091574"/>
            <a:chExt cx="1860823" cy="10315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A77EE66-9190-42AE-AF8E-5E1068F2E4D0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0CFFE24-2ED5-41F8-9F25-CCD8075ABBD8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AC994AC1-95DB-4B75-A74A-62B3F6F65804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7C408340-9402-476E-9317-8C27E1024A8D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B72F723-DEB4-446D-8047-EEF356D8B1D4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2DBCD18-93D9-470D-BE1F-7D661751B0F4}"/>
              </a:ext>
            </a:extLst>
          </p:cNvPr>
          <p:cNvGrpSpPr/>
          <p:nvPr/>
        </p:nvGrpSpPr>
        <p:grpSpPr>
          <a:xfrm>
            <a:off x="4175025" y="2683798"/>
            <a:ext cx="3546795" cy="187382"/>
            <a:chOff x="1014406" y="6091574"/>
            <a:chExt cx="1860823" cy="103156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F2A1DCB-866C-4AE2-B871-05422D04D58B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4A8BC2A-11CC-4817-B78E-303BDC18AE05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098CF71A-16CC-4A51-8BFC-DA06A52B3164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AA85DCE-C62A-4091-B4B9-6402B6F53A5C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7C3E19EB-573C-435E-A8A1-31120366B579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128288A-3676-4D01-9CF6-ABFDB36EC0C7}"/>
              </a:ext>
            </a:extLst>
          </p:cNvPr>
          <p:cNvGrpSpPr/>
          <p:nvPr/>
        </p:nvGrpSpPr>
        <p:grpSpPr>
          <a:xfrm>
            <a:off x="3931266" y="3528920"/>
            <a:ext cx="3546795" cy="187382"/>
            <a:chOff x="1014406" y="6091574"/>
            <a:chExt cx="1860823" cy="103156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511D29E-3D7C-4781-838B-373A2063628F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1F530EF-08D1-49B1-B8F9-38789C0D0BD1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1525F9A0-5EB4-4E10-92DC-EB3E257752C3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4A9D079B-126E-4EE4-9C24-7F493B53854D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F194AFF-1650-4A0F-BEEC-FF8C53274C74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F02948E-18CE-40A3-B3B7-14C0893A610C}"/>
              </a:ext>
            </a:extLst>
          </p:cNvPr>
          <p:cNvGrpSpPr/>
          <p:nvPr/>
        </p:nvGrpSpPr>
        <p:grpSpPr>
          <a:xfrm>
            <a:off x="3926881" y="4179721"/>
            <a:ext cx="3546795" cy="187382"/>
            <a:chOff x="1014406" y="6091574"/>
            <a:chExt cx="1860823" cy="103156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DEE09CC-15C3-447F-A823-015798436167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56FAC9C-D1AC-4F6D-B9B5-282B5706F362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C00763DF-E610-46F7-95C7-50FD7D8DB611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C5224C2C-EE97-4221-8623-652C6082B0C5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9FDF33A8-86BB-4942-A941-D55A5B2DFBBE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AEFD6FC-3345-4057-9336-8038B6819B92}"/>
              </a:ext>
            </a:extLst>
          </p:cNvPr>
          <p:cNvGrpSpPr/>
          <p:nvPr/>
        </p:nvGrpSpPr>
        <p:grpSpPr>
          <a:xfrm>
            <a:off x="3946168" y="5541211"/>
            <a:ext cx="3546795" cy="187382"/>
            <a:chOff x="1014406" y="6091574"/>
            <a:chExt cx="1860823" cy="103156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73DFBE9-E65C-4B38-A952-8653590FE9CD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446534EA-35DA-419B-A809-6B5D4EC1C2DF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6CAAF723-E49A-4C5D-B9ED-14CA30EDA8AB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42B72BC-13F4-4451-AD3D-CA7839612979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6520DD73-FFCE-4268-904A-EB8CF93E9845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82B3348-1AF4-4611-8820-7AD1ED095989}"/>
              </a:ext>
            </a:extLst>
          </p:cNvPr>
          <p:cNvGrpSpPr/>
          <p:nvPr/>
        </p:nvGrpSpPr>
        <p:grpSpPr>
          <a:xfrm>
            <a:off x="8145446" y="1681104"/>
            <a:ext cx="228398" cy="4500567"/>
            <a:chOff x="6925893" y="2670047"/>
            <a:chExt cx="120376" cy="2357346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576BA26-7E2A-4820-9E49-2835A7222035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B0DEAD14-E971-4648-B576-E1564E332987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B47796D-7C80-486D-BA2C-9DE1BE718642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E06C9471-C512-49A9-A435-A9CD1F43917D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7424AD3-6513-4417-8538-CD80B70EBB93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47FC77F-0D49-45D4-9282-3324BCF8188F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A77B870-8E6F-4618-A8DA-D4314D84F816}"/>
                </a:ext>
              </a:extLst>
            </p:cNvPr>
            <p:cNvSpPr/>
            <p:nvPr/>
          </p:nvSpPr>
          <p:spPr>
            <a:xfrm>
              <a:off x="6933148" y="267004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EDE91E7-92AF-4500-8B79-E6513840503D}"/>
              </a:ext>
            </a:extLst>
          </p:cNvPr>
          <p:cNvGrpSpPr/>
          <p:nvPr/>
        </p:nvGrpSpPr>
        <p:grpSpPr>
          <a:xfrm>
            <a:off x="4641380" y="6098321"/>
            <a:ext cx="3546795" cy="187382"/>
            <a:chOff x="1014406" y="6091574"/>
            <a:chExt cx="1860823" cy="103156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C5E78E5-A28A-4496-BF8A-A93AE30BD4CB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EBA391F8-4B0F-4A39-9B46-4420FD872C63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401A0D63-42F3-4070-99BA-24763C6E5FF3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6FC24DA2-C757-462C-8D4A-A256749215E0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135E6F9B-3B20-42EF-AC39-66C49C0D7867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CBA1C02-B3B0-4683-9331-B7A9EAAD40E4}"/>
              </a:ext>
            </a:extLst>
          </p:cNvPr>
          <p:cNvGrpSpPr/>
          <p:nvPr/>
        </p:nvGrpSpPr>
        <p:grpSpPr>
          <a:xfrm>
            <a:off x="3846967" y="2679211"/>
            <a:ext cx="251584" cy="3457290"/>
            <a:chOff x="6925893" y="3216504"/>
            <a:chExt cx="132596" cy="1810889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DCC852B-8F75-4A89-BC51-DE4CE54A26BF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74590AE-7731-4A5E-9EA4-7DB57960D464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F1DEFC8E-F42D-491A-8468-780E89B7432B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CF2F2071-0CC7-472E-BC15-533E97201E65}"/>
                </a:ext>
              </a:extLst>
            </p:cNvPr>
            <p:cNvSpPr/>
            <p:nvPr/>
          </p:nvSpPr>
          <p:spPr>
            <a:xfrm>
              <a:off x="6939381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A6E8FC38-5BF6-4627-ACF4-EAE0B69CB814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846F895-FA58-4FD2-866E-81F71D20AB61}"/>
                </a:ext>
              </a:extLst>
            </p:cNvPr>
            <p:cNvSpPr/>
            <p:nvPr/>
          </p:nvSpPr>
          <p:spPr>
            <a:xfrm>
              <a:off x="6945368" y="321650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151" name="Oval 150">
            <a:extLst>
              <a:ext uri="{FF2B5EF4-FFF2-40B4-BE49-F238E27FC236}">
                <a16:creationId xmlns:a16="http://schemas.microsoft.com/office/drawing/2014/main" id="{A19071D3-787D-4DC8-97BC-FC751F7ACDC4}"/>
              </a:ext>
            </a:extLst>
          </p:cNvPr>
          <p:cNvSpPr/>
          <p:nvPr/>
        </p:nvSpPr>
        <p:spPr>
          <a:xfrm>
            <a:off x="4749186" y="5676766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E30838E4-1790-44F1-89B9-FE5CA06D016C}"/>
              </a:ext>
            </a:extLst>
          </p:cNvPr>
          <p:cNvSpPr/>
          <p:nvPr/>
        </p:nvSpPr>
        <p:spPr>
          <a:xfrm>
            <a:off x="4836306" y="510685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3BA2417-6C13-445C-9037-F60ECC96F316}"/>
              </a:ext>
            </a:extLst>
          </p:cNvPr>
          <p:cNvSpPr/>
          <p:nvPr/>
        </p:nvSpPr>
        <p:spPr>
          <a:xfrm>
            <a:off x="5395164" y="4139970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46F8F670-0EA7-44DC-9794-E6E853E51D1C}"/>
              </a:ext>
            </a:extLst>
          </p:cNvPr>
          <p:cNvSpPr/>
          <p:nvPr/>
        </p:nvSpPr>
        <p:spPr>
          <a:xfrm>
            <a:off x="5435976" y="5150492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63570AFF-183D-452E-88FB-88326449B89F}"/>
              </a:ext>
            </a:extLst>
          </p:cNvPr>
          <p:cNvSpPr/>
          <p:nvPr/>
        </p:nvSpPr>
        <p:spPr>
          <a:xfrm>
            <a:off x="5854193" y="2733674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BAF92629-E5C3-44F2-84F4-F0588695CDC1}"/>
              </a:ext>
            </a:extLst>
          </p:cNvPr>
          <p:cNvSpPr/>
          <p:nvPr/>
        </p:nvSpPr>
        <p:spPr>
          <a:xfrm>
            <a:off x="6109720" y="1834565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5B44695A-FE53-4F58-95C5-B2E2D227A0B4}"/>
              </a:ext>
            </a:extLst>
          </p:cNvPr>
          <p:cNvSpPr/>
          <p:nvPr/>
        </p:nvSpPr>
        <p:spPr>
          <a:xfrm>
            <a:off x="5290965" y="199608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875845A7-DFE5-4435-8F9B-E4126C9A141B}"/>
              </a:ext>
            </a:extLst>
          </p:cNvPr>
          <p:cNvSpPr/>
          <p:nvPr/>
        </p:nvSpPr>
        <p:spPr>
          <a:xfrm>
            <a:off x="6217036" y="1352050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4C0CF0A5-484C-48F9-81BF-B4D3862F58A4}"/>
              </a:ext>
            </a:extLst>
          </p:cNvPr>
          <p:cNvSpPr/>
          <p:nvPr/>
        </p:nvSpPr>
        <p:spPr>
          <a:xfrm>
            <a:off x="6757837" y="275141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9516AC76-9336-4A4D-B15C-A47A34137EFE}"/>
              </a:ext>
            </a:extLst>
          </p:cNvPr>
          <p:cNvSpPr/>
          <p:nvPr/>
        </p:nvSpPr>
        <p:spPr>
          <a:xfrm>
            <a:off x="6762704" y="409361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05E2B4A5-0354-49C2-A1F8-BB5C1271353F}"/>
              </a:ext>
            </a:extLst>
          </p:cNvPr>
          <p:cNvSpPr/>
          <p:nvPr/>
        </p:nvSpPr>
        <p:spPr>
          <a:xfrm>
            <a:off x="6732375" y="4886212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E194B3D-AFA6-4042-94E7-C0C196EABD65}"/>
              </a:ext>
            </a:extLst>
          </p:cNvPr>
          <p:cNvSpPr/>
          <p:nvPr/>
        </p:nvSpPr>
        <p:spPr>
          <a:xfrm>
            <a:off x="6114466" y="6146235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14890E54-4CC6-498E-B5FB-D181CE4FBAFA}"/>
              </a:ext>
            </a:extLst>
          </p:cNvPr>
          <p:cNvSpPr/>
          <p:nvPr/>
        </p:nvSpPr>
        <p:spPr>
          <a:xfrm>
            <a:off x="7496373" y="3083675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AF0F60A4-53B5-4E2E-BBD7-0487B2EE3901}"/>
              </a:ext>
            </a:extLst>
          </p:cNvPr>
          <p:cNvSpPr/>
          <p:nvPr/>
        </p:nvSpPr>
        <p:spPr>
          <a:xfrm>
            <a:off x="6068825" y="3141697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8B8C9642-DFA8-46CB-B74D-7D8A5B012147}"/>
              </a:ext>
            </a:extLst>
          </p:cNvPr>
          <p:cNvSpPr/>
          <p:nvPr/>
        </p:nvSpPr>
        <p:spPr>
          <a:xfrm>
            <a:off x="5714198" y="485809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2607D819-25EA-41FF-B6B5-861068F1FF0B}"/>
              </a:ext>
            </a:extLst>
          </p:cNvPr>
          <p:cNvSpPr/>
          <p:nvPr/>
        </p:nvSpPr>
        <p:spPr>
          <a:xfrm>
            <a:off x="7444234" y="1832545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4CF8AB08-0529-48C7-8241-AFBCB4DD4064}"/>
              </a:ext>
            </a:extLst>
          </p:cNvPr>
          <p:cNvSpPr/>
          <p:nvPr/>
        </p:nvSpPr>
        <p:spPr>
          <a:xfrm>
            <a:off x="6637314" y="1948497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CEF54FC9-2611-4C68-81A1-CF833C459228}"/>
              </a:ext>
            </a:extLst>
          </p:cNvPr>
          <p:cNvSpPr/>
          <p:nvPr/>
        </p:nvSpPr>
        <p:spPr>
          <a:xfrm>
            <a:off x="7639362" y="493653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DC93C63C-8F66-4EB4-B96C-3B56F4656FDB}"/>
              </a:ext>
            </a:extLst>
          </p:cNvPr>
          <p:cNvSpPr/>
          <p:nvPr/>
        </p:nvSpPr>
        <p:spPr>
          <a:xfrm>
            <a:off x="7693176" y="420218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0" name="Title 1">
            <a:extLst>
              <a:ext uri="{FF2B5EF4-FFF2-40B4-BE49-F238E27FC236}">
                <a16:creationId xmlns:a16="http://schemas.microsoft.com/office/drawing/2014/main" id="{68C44994-5F9E-49EB-BAA8-CD4BC135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83" y="351898"/>
            <a:ext cx="8943231" cy="5940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Actual Nutrient Variability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F8CE2-38C4-7FFE-A8AC-3B22640DD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55AB1-6BEC-4D41-848A-5D67D36F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soil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9C0F9-852F-4105-ADC5-48E2F7488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 of which a field unit is sampled in order to provide an estimation of current nutrient availability for a crop, as well as provide a basis for fertility management.</a:t>
            </a:r>
          </a:p>
          <a:p>
            <a:pPr lvl="1"/>
            <a:r>
              <a:rPr lang="en-US" dirty="0"/>
              <a:t>Critical part of Soil Fertility</a:t>
            </a:r>
          </a:p>
          <a:p>
            <a:r>
              <a:rPr lang="en-US" dirty="0"/>
              <a:t>For a producer, this is where a nutrient management plan starts</a:t>
            </a:r>
          </a:p>
          <a:p>
            <a:r>
              <a:rPr lang="en-US" dirty="0"/>
              <a:t>Errors in soil sampling can cause errors for the rest of the season, and can impact multiple seasons after</a:t>
            </a:r>
          </a:p>
        </p:txBody>
      </p:sp>
    </p:spTree>
    <p:extLst>
      <p:ext uri="{BB962C8B-B14F-4D97-AF65-F5344CB8AC3E}">
        <p14:creationId xmlns:p14="http://schemas.microsoft.com/office/powerpoint/2010/main" val="226735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D4EE37-6717-4406-CAF6-272A5742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4" b="97436" l="5459" r="96725">
                        <a14:foregroundMark x1="32424" y1="47821" x2="16703" y2="71923"/>
                        <a14:foregroundMark x1="16703" y1="71923" x2="41485" y2="90128"/>
                        <a14:foregroundMark x1="41485" y1="90128" x2="63646" y2="90641"/>
                        <a14:foregroundMark x1="63646" y1="90641" x2="89083" y2="85513"/>
                        <a14:foregroundMark x1="89083" y1="85513" x2="93559" y2="20897"/>
                        <a14:foregroundMark x1="93559" y1="20897" x2="59389" y2="28974"/>
                        <a14:foregroundMark x1="59389" y1="28974" x2="32860" y2="49872"/>
                        <a14:foregroundMark x1="60044" y1="21923" x2="69541" y2="14872"/>
                        <a14:foregroundMark x1="71616" y1="14359" x2="96725" y2="6282"/>
                        <a14:foregroundMark x1="26747" y1="57436" x2="25546" y2="58974"/>
                        <a14:foregroundMark x1="7860" y1="97436" x2="20197" y2="92564"/>
                        <a14:foregroundMark x1="5459" y1="88846" x2="5459" y2="8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593" y="2131293"/>
            <a:ext cx="3328884" cy="2834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3E1B6C-5897-491B-F137-71F0EC8DC1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42" y="1505928"/>
            <a:ext cx="1761491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E90760-ACD9-2D38-7038-CD58776EF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59" b="94560" l="3753" r="95254">
                        <a14:foregroundMark x1="56291" y1="22409" x2="81567" y2="9456"/>
                        <a14:foregroundMark x1="81567" y1="9456" x2="93929" y2="42358"/>
                        <a14:foregroundMark x1="93929" y1="42358" x2="94923" y2="72927"/>
                        <a14:foregroundMark x1="94923" y1="72927" x2="79139" y2="90674"/>
                        <a14:foregroundMark x1="79139" y1="90674" x2="25386" y2="90285"/>
                        <a14:foregroundMark x1="25386" y1="90285" x2="38300" y2="47539"/>
                        <a14:foregroundMark x1="38300" y1="47539" x2="55850" y2="22280"/>
                        <a14:foregroundMark x1="58057" y1="37047" x2="35651" y2="52979"/>
                        <a14:foregroundMark x1="35651" y1="52979" x2="21302" y2="89767"/>
                        <a14:foregroundMark x1="21302" y1="89767" x2="40949" y2="72150"/>
                        <a14:foregroundMark x1="40949" y1="72150" x2="43377" y2="58938"/>
                        <a14:foregroundMark x1="16336" y1="76425" x2="45475" y2="32513"/>
                        <a14:foregroundMark x1="91391" y1="5959" x2="95364" y2="41580"/>
                        <a14:foregroundMark x1="3753" y1="89896" x2="12362" y2="94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5866" y="2211108"/>
            <a:ext cx="3219352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F5F92-1BE1-91B0-5093-7EA7FA7969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42" b="96310" l="3650" r="95133">
                        <a14:foregroundMark x1="27544" y1="56107" x2="25111" y2="67303"/>
                        <a14:foregroundMark x1="36947" y1="42621" x2="21128" y2="68957"/>
                        <a14:foregroundMark x1="38385" y1="56107" x2="32080" y2="71756"/>
                        <a14:foregroundMark x1="33186" y1="54580" x2="29646" y2="68575"/>
                        <a14:foregroundMark x1="33407" y1="54071" x2="26549" y2="69720"/>
                        <a14:foregroundMark x1="36726" y1="41858" x2="11726" y2="76845"/>
                        <a14:foregroundMark x1="7190" y1="84478" x2="15487" y2="89949"/>
                        <a14:foregroundMark x1="9403" y1="91603" x2="57080" y2="56870"/>
                        <a14:foregroundMark x1="57080" y1="56870" x2="54978" y2="55344"/>
                        <a14:foregroundMark x1="93363" y1="9669" x2="95133" y2="89567"/>
                        <a14:foregroundMark x1="10398" y1="96310" x2="3650" y2="903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1535" y="1948413"/>
            <a:ext cx="3365365" cy="2926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D3F171-BC0A-7988-9150-6F7E5A95E6AB}"/>
              </a:ext>
            </a:extLst>
          </p:cNvPr>
          <p:cNvSpPr txBox="1"/>
          <p:nvPr/>
        </p:nvSpPr>
        <p:spPr>
          <a:xfrm>
            <a:off x="940941" y="5045419"/>
            <a:ext cx="2799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 Prescription Map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(All points representing actual nutrient variability)</a:t>
            </a:r>
          </a:p>
        </p:txBody>
      </p:sp>
      <p:sp>
        <p:nvSpPr>
          <p:cNvPr id="3" name="Minus Sign 2">
            <a:extLst>
              <a:ext uri="{FF2B5EF4-FFF2-40B4-BE49-F238E27FC236}">
                <a16:creationId xmlns:a16="http://schemas.microsoft.com/office/drawing/2014/main" id="{3F079DE6-1EFA-FF68-FDB5-70FEAB7F83FD}"/>
              </a:ext>
            </a:extLst>
          </p:cNvPr>
          <p:cNvSpPr/>
          <p:nvPr/>
        </p:nvSpPr>
        <p:spPr>
          <a:xfrm>
            <a:off x="4177586" y="3369650"/>
            <a:ext cx="365760" cy="274320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Equals 12">
            <a:extLst>
              <a:ext uri="{FF2B5EF4-FFF2-40B4-BE49-F238E27FC236}">
                <a16:creationId xmlns:a16="http://schemas.microsoft.com/office/drawing/2014/main" id="{B2996827-30B4-8250-CB33-52B0558E6A33}"/>
              </a:ext>
            </a:extLst>
          </p:cNvPr>
          <p:cNvSpPr/>
          <p:nvPr/>
        </p:nvSpPr>
        <p:spPr>
          <a:xfrm>
            <a:off x="8138669" y="3186770"/>
            <a:ext cx="548640" cy="4572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1A182A35-086B-2987-40BD-C226EFD20C48}"/>
              </a:ext>
            </a:extLst>
          </p:cNvPr>
          <p:cNvGraphicFramePr>
            <a:graphicFrameLocks noGrp="1"/>
          </p:cNvGraphicFramePr>
          <p:nvPr/>
        </p:nvGraphicFramePr>
        <p:xfrm>
          <a:off x="8988953" y="5746963"/>
          <a:ext cx="1408391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391">
                  <a:extLst>
                    <a:ext uri="{9D8B030D-6E8A-4147-A177-3AD203B41FA5}">
                      <a16:colId xmlns:a16="http://schemas.microsoft.com/office/drawing/2014/main" val="415145737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Under Applied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4667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D2F630E-47AA-4D6A-ADEF-0F6679F6E72A}"/>
              </a:ext>
            </a:extLst>
          </p:cNvPr>
          <p:cNvSpPr txBox="1"/>
          <p:nvPr/>
        </p:nvSpPr>
        <p:spPr>
          <a:xfrm>
            <a:off x="5378879" y="5045419"/>
            <a:ext cx="2055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 Prescription Map (2.5 ac grid sampling)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E05195-4FAB-463C-8143-1FCD616A4E94}"/>
              </a:ext>
            </a:extLst>
          </p:cNvPr>
          <p:cNvSpPr txBox="1"/>
          <p:nvPr/>
        </p:nvSpPr>
        <p:spPr>
          <a:xfrm>
            <a:off x="8551535" y="5045418"/>
            <a:ext cx="358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Map showing on-target, under- and over-application areas</a:t>
            </a:r>
          </a:p>
        </p:txBody>
      </p:sp>
      <p:graphicFrame>
        <p:nvGraphicFramePr>
          <p:cNvPr id="17" name="Table 14">
            <a:extLst>
              <a:ext uri="{FF2B5EF4-FFF2-40B4-BE49-F238E27FC236}">
                <a16:creationId xmlns:a16="http://schemas.microsoft.com/office/drawing/2014/main" id="{5D96D219-84E3-4382-819C-12C1F01D0F8A}"/>
              </a:ext>
            </a:extLst>
          </p:cNvPr>
          <p:cNvGraphicFramePr>
            <a:graphicFrameLocks noGrp="1"/>
          </p:cNvGraphicFramePr>
          <p:nvPr/>
        </p:nvGraphicFramePr>
        <p:xfrm>
          <a:off x="9927534" y="1527671"/>
          <a:ext cx="128016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415145737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On-Target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188422"/>
                  </a:ext>
                </a:extLst>
              </a:tr>
            </a:tbl>
          </a:graphicData>
        </a:graphic>
      </p:graphicFrame>
      <p:graphicFrame>
        <p:nvGraphicFramePr>
          <p:cNvPr id="18" name="Table 14">
            <a:extLst>
              <a:ext uri="{FF2B5EF4-FFF2-40B4-BE49-F238E27FC236}">
                <a16:creationId xmlns:a16="http://schemas.microsoft.com/office/drawing/2014/main" id="{19178BD2-128E-4C69-9A64-06765231B722}"/>
              </a:ext>
            </a:extLst>
          </p:cNvPr>
          <p:cNvGraphicFramePr>
            <a:graphicFrameLocks noGrp="1"/>
          </p:cNvGraphicFramePr>
          <p:nvPr/>
        </p:nvGraphicFramePr>
        <p:xfrm>
          <a:off x="10740997" y="5746963"/>
          <a:ext cx="128016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415145737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Over Applied</a:t>
                      </a:r>
                    </a:p>
                  </a:txBody>
                  <a:tcPr>
                    <a:solidFill>
                      <a:srgbClr val="0000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53122"/>
                  </a:ext>
                </a:extLst>
              </a:tr>
            </a:tbl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31A1CA09-A3FB-4629-A29A-D59FED95E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83" y="351898"/>
            <a:ext cx="8943231" cy="5940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BA0C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Application Accuracy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EA6AF5-3F27-157C-BD32-CE6F2C4EA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93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1DBFD6-1B98-4560-8FB9-2C351EB0D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81" y="758499"/>
            <a:ext cx="4187489" cy="26517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65EF50-D7FA-4787-818C-EC052F19F0E4}"/>
              </a:ext>
            </a:extLst>
          </p:cNvPr>
          <p:cNvSpPr txBox="1"/>
          <p:nvPr/>
        </p:nvSpPr>
        <p:spPr>
          <a:xfrm>
            <a:off x="0" y="2024674"/>
            <a:ext cx="1739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Actual Soil pH Variability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(163 Samples)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C04007A-1AA3-427B-918C-4A915B132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073" y="758499"/>
            <a:ext cx="4186990" cy="2651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351CD22-9B40-4A8F-B26E-71119FAAC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12" y="3741364"/>
            <a:ext cx="4189443" cy="265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2F85C-8237-40AE-85FA-5F91CEFE0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891" y="3741364"/>
            <a:ext cx="4179172" cy="265176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1913816-DDAA-4BFC-9BFF-D882F2394B02}"/>
              </a:ext>
            </a:extLst>
          </p:cNvPr>
          <p:cNvSpPr txBox="1"/>
          <p:nvPr/>
        </p:nvSpPr>
        <p:spPr>
          <a:xfrm>
            <a:off x="10615063" y="1706414"/>
            <a:ext cx="1486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 ac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(92 samples)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49F646-DDA6-466F-BC00-63E475CD68FE}"/>
              </a:ext>
            </a:extLst>
          </p:cNvPr>
          <p:cNvSpPr txBox="1"/>
          <p:nvPr/>
        </p:nvSpPr>
        <p:spPr>
          <a:xfrm>
            <a:off x="10555186" y="4635122"/>
            <a:ext cx="150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5 ac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(17 samples)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46E4DB-6353-46A1-9328-43BE79CE5606}"/>
              </a:ext>
            </a:extLst>
          </p:cNvPr>
          <p:cNvSpPr txBox="1"/>
          <p:nvPr/>
        </p:nvSpPr>
        <p:spPr>
          <a:xfrm>
            <a:off x="152330" y="4744078"/>
            <a:ext cx="151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2.5 ac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(35 samples)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F4D34-3746-41BE-A69E-C77236047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63" y="339062"/>
            <a:ext cx="1704009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E5B227-F886-EC56-2642-DA90931D9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1DBFD6-1B98-4560-8FB9-2C351EB0D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255" y="545072"/>
            <a:ext cx="4187489" cy="26517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65EF50-D7FA-4787-818C-EC052F19F0E4}"/>
              </a:ext>
            </a:extLst>
          </p:cNvPr>
          <p:cNvSpPr txBox="1"/>
          <p:nvPr/>
        </p:nvSpPr>
        <p:spPr>
          <a:xfrm>
            <a:off x="2177822" y="1290313"/>
            <a:ext cx="1739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Actual Soil pH Variability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(163 Samples)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49F646-DDA6-466F-BC00-63E475CD68FE}"/>
              </a:ext>
            </a:extLst>
          </p:cNvPr>
          <p:cNvSpPr txBox="1"/>
          <p:nvPr/>
        </p:nvSpPr>
        <p:spPr>
          <a:xfrm>
            <a:off x="10508891" y="4749687"/>
            <a:ext cx="150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10 ac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(8 samples)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46E4DB-6353-46A1-9328-43BE79CE5606}"/>
              </a:ext>
            </a:extLst>
          </p:cNvPr>
          <p:cNvSpPr txBox="1"/>
          <p:nvPr/>
        </p:nvSpPr>
        <p:spPr>
          <a:xfrm>
            <a:off x="133508" y="4744078"/>
            <a:ext cx="14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7.5 ac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(13 samples)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1A99D3-7338-45B4-9B69-CBE28444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34" y="3835418"/>
            <a:ext cx="4146540" cy="2651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9341A1-7AD8-4D5D-949A-5F559E8A2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533" y="3835418"/>
            <a:ext cx="4205358" cy="26517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AD92A0E-4E00-422E-ADB5-9EE3F78FE2EC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413B89-3A60-4063-8B07-5B801CD9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100" y="1027415"/>
            <a:ext cx="1704009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07BE42-32F8-CD3F-50F9-19A0CCDA7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49F646-DDA6-466F-BC00-63E475CD68FE}"/>
              </a:ext>
            </a:extLst>
          </p:cNvPr>
          <p:cNvSpPr txBox="1"/>
          <p:nvPr/>
        </p:nvSpPr>
        <p:spPr>
          <a:xfrm>
            <a:off x="10545426" y="4557674"/>
            <a:ext cx="150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5 ac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(10 samples)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46E4DB-6353-46A1-9328-43BE79CE5606}"/>
              </a:ext>
            </a:extLst>
          </p:cNvPr>
          <p:cNvSpPr txBox="1"/>
          <p:nvPr/>
        </p:nvSpPr>
        <p:spPr>
          <a:xfrm>
            <a:off x="696959" y="4775396"/>
            <a:ext cx="151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2.5 ac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(23 samples)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26785-D478-4CD5-9ADC-72906172B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0"/>
          <a:stretch/>
        </p:blipFill>
        <p:spPr>
          <a:xfrm>
            <a:off x="2310126" y="3649924"/>
            <a:ext cx="3591824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9CF0E7-7686-4DD5-B8E3-0BE8EB90D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20"/>
          <a:stretch/>
        </p:blipFill>
        <p:spPr>
          <a:xfrm>
            <a:off x="6866030" y="3649924"/>
            <a:ext cx="3671324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048299-CCA9-4F68-8894-11DDFFFBB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126" y="640640"/>
            <a:ext cx="3591824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ACC287-48E8-45BE-8508-D1602ACB8EF0}"/>
              </a:ext>
            </a:extLst>
          </p:cNvPr>
          <p:cNvSpPr txBox="1"/>
          <p:nvPr/>
        </p:nvSpPr>
        <p:spPr>
          <a:xfrm>
            <a:off x="496134" y="2192197"/>
            <a:ext cx="160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Actual Soil K Variability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(100 samples)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953D97-E364-4833-ACB8-B038BF012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030" y="640640"/>
            <a:ext cx="3592800" cy="274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2E985D-7B11-4718-8610-62FDA9295545}"/>
              </a:ext>
            </a:extLst>
          </p:cNvPr>
          <p:cNvSpPr txBox="1"/>
          <p:nvPr/>
        </p:nvSpPr>
        <p:spPr>
          <a:xfrm>
            <a:off x="10461912" y="1746805"/>
            <a:ext cx="151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 ac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(53 samples)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93A6E-35F3-4726-8F1F-7884531A0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37" y="342900"/>
            <a:ext cx="2017951" cy="175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8859DE-953B-439F-4CEA-D520F2BBA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85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C7EB8A-AE84-4C7C-B614-2C4BC2B6E080}"/>
              </a:ext>
            </a:extLst>
          </p:cNvPr>
          <p:cNvSpPr txBox="1"/>
          <p:nvPr/>
        </p:nvSpPr>
        <p:spPr>
          <a:xfrm>
            <a:off x="-1" y="25427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0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 Analysis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F40BAB5-0D72-F4B6-0960-C41C604BCCF4}"/>
              </a:ext>
            </a:extLst>
          </p:cNvPr>
          <p:cNvGraphicFramePr>
            <a:graphicFrameLocks noGrp="1"/>
          </p:cNvGraphicFramePr>
          <p:nvPr/>
        </p:nvGraphicFramePr>
        <p:xfrm>
          <a:off x="595768" y="3167000"/>
          <a:ext cx="7132320" cy="2532042"/>
        </p:xfrm>
        <a:graphic>
          <a:graphicData uri="http://schemas.openxmlformats.org/drawingml/2006/table">
            <a:tbl>
              <a:tblPr/>
              <a:tblGrid>
                <a:gridCol w="1188720">
                  <a:extLst>
                    <a:ext uri="{9D8B030D-6E8A-4147-A177-3AD203B41FA5}">
                      <a16:colId xmlns:a16="http://schemas.microsoft.com/office/drawing/2014/main" val="162285061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94432485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50747602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72698720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02434512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51953520"/>
                    </a:ext>
                  </a:extLst>
                </a:gridCol>
              </a:tblGrid>
              <a:tr h="3529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Grid Size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Samples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Sampling Cost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Analysis Cost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Fertilizer Cost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022232"/>
                  </a:ext>
                </a:extLst>
              </a:tr>
              <a:tr h="3412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(ha)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(#)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($/ac)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($/ac)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($/ac)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($/ac)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736663"/>
                  </a:ext>
                </a:extLst>
              </a:tr>
              <a:tr h="272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577824"/>
                  </a:ext>
                </a:extLst>
              </a:tr>
              <a:tr h="272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784437"/>
                  </a:ext>
                </a:extLst>
              </a:tr>
              <a:tr h="272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492155"/>
                  </a:ext>
                </a:extLst>
              </a:tr>
              <a:tr h="272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791325"/>
                  </a:ext>
                </a:extLst>
              </a:tr>
              <a:tr h="272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20737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E4FD6C6-6ABB-4508-910A-B8B8736ED6F2}"/>
              </a:ext>
            </a:extLst>
          </p:cNvPr>
          <p:cNvSpPr txBox="1"/>
          <p:nvPr/>
        </p:nvSpPr>
        <p:spPr>
          <a:xfrm>
            <a:off x="8562599" y="2937317"/>
            <a:ext cx="333803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Cost ($/ac)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4CBAF-6A1D-4AE7-BC26-693D465ACBAA}"/>
              </a:ext>
            </a:extLst>
          </p:cNvPr>
          <p:cNvSpPr txBox="1"/>
          <p:nvPr/>
        </p:nvSpPr>
        <p:spPr>
          <a:xfrm>
            <a:off x="8562599" y="3742881"/>
            <a:ext cx="333803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Sampling Cost ($/ac)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BE1583-FD23-4376-A9C5-930B903A214B}"/>
              </a:ext>
            </a:extLst>
          </p:cNvPr>
          <p:cNvSpPr txBox="1"/>
          <p:nvPr/>
        </p:nvSpPr>
        <p:spPr>
          <a:xfrm>
            <a:off x="8562599" y="4666211"/>
            <a:ext cx="333803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Analysis Cost ($/ac)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3BB700-4191-46CE-9FF9-68077693CFCF}"/>
              </a:ext>
            </a:extLst>
          </p:cNvPr>
          <p:cNvSpPr txBox="1"/>
          <p:nvPr/>
        </p:nvSpPr>
        <p:spPr>
          <a:xfrm>
            <a:off x="8562599" y="5600533"/>
            <a:ext cx="333803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Fertilizer Cost ($/ac)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68EF7-48AF-4C52-9852-E21EEAF02D79}"/>
              </a:ext>
            </a:extLst>
          </p:cNvPr>
          <p:cNvSpPr txBox="1"/>
          <p:nvPr/>
        </p:nvSpPr>
        <p:spPr>
          <a:xfrm>
            <a:off x="10062337" y="334009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60D07-E00D-4ABE-8743-AFABBBDBDFA4}"/>
              </a:ext>
            </a:extLst>
          </p:cNvPr>
          <p:cNvSpPr txBox="1"/>
          <p:nvPr/>
        </p:nvSpPr>
        <p:spPr>
          <a:xfrm>
            <a:off x="10141492" y="420454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F8F27-B84F-4354-8751-D2A9F4770C76}"/>
              </a:ext>
            </a:extLst>
          </p:cNvPr>
          <p:cNvSpPr txBox="1"/>
          <p:nvPr/>
        </p:nvSpPr>
        <p:spPr>
          <a:xfrm>
            <a:off x="10141492" y="513886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DD5BAB-006C-415A-86A4-C2C985082A0A}"/>
              </a:ext>
            </a:extLst>
          </p:cNvPr>
          <p:cNvSpPr/>
          <p:nvPr/>
        </p:nvSpPr>
        <p:spPr>
          <a:xfrm>
            <a:off x="262158" y="1110669"/>
            <a:ext cx="356197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Consultant/Soil Lab Fees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Soil sampling/Labor = $4-6/ac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 Sample analysis = $6/sample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05FBF-06A0-46DF-90D9-0D9437F3C36F}"/>
              </a:ext>
            </a:extLst>
          </p:cNvPr>
          <p:cNvSpPr/>
          <p:nvPr/>
        </p:nvSpPr>
        <p:spPr>
          <a:xfrm>
            <a:off x="4361196" y="1110669"/>
            <a:ext cx="346960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Variable-Rate Prescription Maps: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Cotton Lint Yield Goal = 1200 lb/ac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ndview Display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27B05-F64F-4852-A9CA-55F4D7DB0CAB}"/>
              </a:ext>
            </a:extLst>
          </p:cNvPr>
          <p:cNvSpPr/>
          <p:nvPr/>
        </p:nvSpPr>
        <p:spPr>
          <a:xfrm>
            <a:off x="8365869" y="1110669"/>
            <a:ext cx="373149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2023 UGA Cotton Enterprise Budget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Lime = $50/ton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Phosphorus = $0.67/lb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 panose="020B0502040204020203" pitchFamily="34" charset="0"/>
                <a:ea typeface="+mn-ea"/>
                <a:cs typeface="+mn-cs"/>
              </a:rPr>
              <a:t>Potassium = $0.68/lb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91308-1EB6-87AA-5B0E-7AD29946F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4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  <p:bldP spid="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C7EB8A-AE84-4C7C-B614-2C4BC2B6E080}"/>
              </a:ext>
            </a:extLst>
          </p:cNvPr>
          <p:cNvSpPr txBox="1"/>
          <p:nvPr/>
        </p:nvSpPr>
        <p:spPr>
          <a:xfrm>
            <a:off x="0" y="3165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0A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Accuracy and Cost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5344A-AB68-4387-9EE0-9BFD23985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16"/>
          <a:stretch/>
        </p:blipFill>
        <p:spPr>
          <a:xfrm>
            <a:off x="138544" y="1914232"/>
            <a:ext cx="6950952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11530E-890F-4556-B22E-1A952D30CFA0}"/>
              </a:ext>
            </a:extLst>
          </p:cNvPr>
          <p:cNvSpPr txBox="1"/>
          <p:nvPr/>
        </p:nvSpPr>
        <p:spPr>
          <a:xfrm>
            <a:off x="5020224" y="1146204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 1 - Lime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A8F8155-E2BF-8DB6-817F-1200117D9B7F}"/>
              </a:ext>
            </a:extLst>
          </p:cNvPr>
          <p:cNvGraphicFramePr>
            <a:graphicFrameLocks noGrp="1"/>
          </p:cNvGraphicFramePr>
          <p:nvPr/>
        </p:nvGraphicFramePr>
        <p:xfrm>
          <a:off x="7525952" y="2302077"/>
          <a:ext cx="4254370" cy="2762250"/>
        </p:xfrm>
        <a:graphic>
          <a:graphicData uri="http://schemas.openxmlformats.org/drawingml/2006/table">
            <a:tbl>
              <a:tblPr/>
              <a:tblGrid>
                <a:gridCol w="860737">
                  <a:extLst>
                    <a:ext uri="{9D8B030D-6E8A-4147-A177-3AD203B41FA5}">
                      <a16:colId xmlns:a16="http://schemas.microsoft.com/office/drawing/2014/main" val="1068698981"/>
                    </a:ext>
                  </a:extLst>
                </a:gridCol>
                <a:gridCol w="1277656">
                  <a:extLst>
                    <a:ext uri="{9D8B030D-6E8A-4147-A177-3AD203B41FA5}">
                      <a16:colId xmlns:a16="http://schemas.microsoft.com/office/drawing/2014/main" val="3095099266"/>
                    </a:ext>
                  </a:extLst>
                </a:gridCol>
                <a:gridCol w="1201445">
                  <a:extLst>
                    <a:ext uri="{9D8B030D-6E8A-4147-A177-3AD203B41FA5}">
                      <a16:colId xmlns:a16="http://schemas.microsoft.com/office/drawing/2014/main" val="2504240287"/>
                    </a:ext>
                  </a:extLst>
                </a:gridCol>
                <a:gridCol w="914532">
                  <a:extLst>
                    <a:ext uri="{9D8B030D-6E8A-4147-A177-3AD203B41FA5}">
                      <a16:colId xmlns:a16="http://schemas.microsoft.com/office/drawing/2014/main" val="27552015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Analysis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Lime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6845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($/ac)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($/ac)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($/ac)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611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5312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28214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76655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12453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25857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F94FDD9-37E0-4DB3-905D-8FC342075037}"/>
              </a:ext>
            </a:extLst>
          </p:cNvPr>
          <p:cNvSpPr txBox="1"/>
          <p:nvPr/>
        </p:nvSpPr>
        <p:spPr>
          <a:xfrm>
            <a:off x="7452433" y="5209309"/>
            <a:ext cx="444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*Sampling cost ($4-6/ac) was constant among all grid sizes.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1CE03-D478-C576-9584-6BD713D1F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3E369C-3896-4E0F-BC6F-ED8D1EFB7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75" y="723480"/>
            <a:ext cx="3921898" cy="523999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BA0C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 Size – Effectiveness vs Cost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Lime, Potassium and Phosphorus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786719-1FA0-43DF-AE7D-762259423883}"/>
              </a:ext>
            </a:extLst>
          </p:cNvPr>
          <p:cNvGraphicFramePr>
            <a:graphicFrameLocks noGrp="1"/>
          </p:cNvGraphicFramePr>
          <p:nvPr/>
        </p:nvGraphicFramePr>
        <p:xfrm>
          <a:off x="4350465" y="565295"/>
          <a:ext cx="7680960" cy="2743200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9838465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41206028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21767631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87135612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8298881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537172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1576966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01A704-72ED-4E6E-89B6-5004583B4473}"/>
              </a:ext>
            </a:extLst>
          </p:cNvPr>
          <p:cNvGraphicFramePr>
            <a:graphicFrameLocks noGrp="1"/>
          </p:cNvGraphicFramePr>
          <p:nvPr/>
        </p:nvGraphicFramePr>
        <p:xfrm>
          <a:off x="4350465" y="3832486"/>
          <a:ext cx="7680960" cy="2743200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9838465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41206028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21767631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87135612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8298881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537172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1576966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8D14E2A-8C54-4DA9-90A4-1E3AA73D8419}"/>
              </a:ext>
            </a:extLst>
          </p:cNvPr>
          <p:cNvSpPr txBox="1"/>
          <p:nvPr/>
        </p:nvSpPr>
        <p:spPr>
          <a:xfrm>
            <a:off x="6817735" y="75446"/>
            <a:ext cx="3331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Application Accuracy (%)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D0457B-4CFD-4B4E-975A-9AE15EA19F79}"/>
              </a:ext>
            </a:extLst>
          </p:cNvPr>
          <p:cNvSpPr txBox="1"/>
          <p:nvPr/>
        </p:nvSpPr>
        <p:spPr>
          <a:xfrm>
            <a:off x="6817735" y="3370821"/>
            <a:ext cx="3211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Application Costs ($/ac)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AF94F-03FF-3A51-FB38-C703B914D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74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B038533-ED76-42FF-857C-C1E9A280DBA8}"/>
              </a:ext>
            </a:extLst>
          </p:cNvPr>
          <p:cNvGraphicFramePr>
            <a:graphicFrameLocks noGrp="1"/>
          </p:cNvGraphicFramePr>
          <p:nvPr/>
        </p:nvGraphicFramePr>
        <p:xfrm>
          <a:off x="322505" y="1705514"/>
          <a:ext cx="3566160" cy="3840478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</a:tblGrid>
              <a:tr h="1091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($/ac)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1662194" y="106976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993B2E-342B-4A5E-9B8D-8043C6C81FD1}"/>
              </a:ext>
            </a:extLst>
          </p:cNvPr>
          <p:cNvSpPr/>
          <p:nvPr/>
        </p:nvSpPr>
        <p:spPr>
          <a:xfrm>
            <a:off x="322504" y="3380989"/>
            <a:ext cx="3566160" cy="4895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C7BCA74-5CFE-4643-A027-C10E30EB8222}"/>
              </a:ext>
            </a:extLst>
          </p:cNvPr>
          <p:cNvGraphicFramePr>
            <a:graphicFrameLocks noGrp="1"/>
          </p:cNvGraphicFramePr>
          <p:nvPr/>
        </p:nvGraphicFramePr>
        <p:xfrm>
          <a:off x="4351714" y="1705514"/>
          <a:ext cx="3566160" cy="3840478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</a:tblGrid>
              <a:tr h="1091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($/ac)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A417293-4CCC-4473-9144-52F9080352D2}"/>
              </a:ext>
            </a:extLst>
          </p:cNvPr>
          <p:cNvGraphicFramePr>
            <a:graphicFrameLocks noGrp="1"/>
          </p:cNvGraphicFramePr>
          <p:nvPr/>
        </p:nvGraphicFramePr>
        <p:xfrm>
          <a:off x="8380923" y="1695786"/>
          <a:ext cx="3566160" cy="3840478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</a:tblGrid>
              <a:tr h="1091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($/ac)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8AB3312-6938-465A-B4A3-AAE7B2FCFD94}"/>
              </a:ext>
            </a:extLst>
          </p:cNvPr>
          <p:cNvSpPr txBox="1"/>
          <p:nvPr/>
        </p:nvSpPr>
        <p:spPr>
          <a:xfrm>
            <a:off x="5951891" y="105406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83F3AC-C9FD-4BD8-81D7-DEA51B4D660D}"/>
              </a:ext>
            </a:extLst>
          </p:cNvPr>
          <p:cNvSpPr txBox="1"/>
          <p:nvPr/>
        </p:nvSpPr>
        <p:spPr>
          <a:xfrm>
            <a:off x="9976291" y="106977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BB4CE5-8F42-4C69-B68C-1BEAC6610C0E}"/>
              </a:ext>
            </a:extLst>
          </p:cNvPr>
          <p:cNvSpPr/>
          <p:nvPr/>
        </p:nvSpPr>
        <p:spPr>
          <a:xfrm>
            <a:off x="4351714" y="3380989"/>
            <a:ext cx="3566160" cy="4895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EB3223-C6D5-4300-ACEC-4EB9804AF3C6}"/>
              </a:ext>
            </a:extLst>
          </p:cNvPr>
          <p:cNvSpPr/>
          <p:nvPr/>
        </p:nvSpPr>
        <p:spPr>
          <a:xfrm>
            <a:off x="8380923" y="2808333"/>
            <a:ext cx="3566160" cy="4895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071B5C4-9753-46DD-9B03-07701F89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860" y="306006"/>
            <a:ext cx="8943231" cy="5940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Field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8839A1-51BC-47FA-9BE3-3EBD1E2E26B5}"/>
              </a:ext>
            </a:extLst>
          </p:cNvPr>
          <p:cNvSpPr txBox="1"/>
          <p:nvPr/>
        </p:nvSpPr>
        <p:spPr>
          <a:xfrm>
            <a:off x="2607226" y="5928589"/>
            <a:ext cx="7055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How do we make a grid size decision here?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27C3B-C513-D217-91F5-C701893B8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7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590970" y="310193"/>
            <a:ext cx="100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2AD8B-BA19-4A49-AB47-74227E350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69" y="793479"/>
            <a:ext cx="8627611" cy="566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5C0EF8-4400-4953-3422-9481F9FA1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54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039539" y="383186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Phosphorus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538D0-E78E-4B33-A0DC-162FC7BB0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21" y="906406"/>
            <a:ext cx="8617310" cy="566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4C75F2-A523-4794-11BB-81E131B0B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13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12F4C-E077-47F7-95D9-5BB436942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soil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BB513-AC39-4113-8077-86781B3ED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526" y="1825625"/>
            <a:ext cx="4768273" cy="4351338"/>
          </a:xfrm>
        </p:spPr>
        <p:txBody>
          <a:bodyPr/>
          <a:lstStyle/>
          <a:p>
            <a:r>
              <a:rPr lang="en-US" sz="4000" dirty="0"/>
              <a:t>Sampling Scheme</a:t>
            </a:r>
          </a:p>
          <a:p>
            <a:r>
              <a:rPr lang="en-US" sz="4000" dirty="0"/>
              <a:t>Sampling Tools</a:t>
            </a:r>
          </a:p>
          <a:p>
            <a:r>
              <a:rPr lang="en-US" sz="4000" dirty="0"/>
              <a:t>Sampling Technique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D1AC6-1AD6-4207-99BD-50EF5888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65" y="1690688"/>
            <a:ext cx="4935510" cy="3698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639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078009" y="383186"/>
            <a:ext cx="1850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Potassium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C65D3-D7BB-4D74-A111-4AF864106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21" y="906406"/>
            <a:ext cx="8617310" cy="566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D86E5C-5D2E-49D2-27CE-F6317E25D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6197010"/>
            <a:ext cx="241352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0F31-66E5-D5A2-32FE-397A7E20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of Grid sampling/Interpolation?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CDA70D-418E-A35A-92D6-55F3D0163D8D}"/>
              </a:ext>
            </a:extLst>
          </p:cNvPr>
          <p:cNvGrpSpPr/>
          <p:nvPr/>
        </p:nvGrpSpPr>
        <p:grpSpPr>
          <a:xfrm>
            <a:off x="2663098" y="1637158"/>
            <a:ext cx="6865805" cy="4855715"/>
            <a:chOff x="5105800" y="1637158"/>
            <a:chExt cx="6865805" cy="4855715"/>
          </a:xfrm>
        </p:grpSpPr>
        <p:pic>
          <p:nvPicPr>
            <p:cNvPr id="8" name="Content Placeholder 6">
              <a:extLst>
                <a:ext uri="{FF2B5EF4-FFF2-40B4-BE49-F238E27FC236}">
                  <a16:creationId xmlns:a16="http://schemas.microsoft.com/office/drawing/2014/main" id="{947294C2-478D-ABC8-3118-0A6E0956F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1505" y="1649569"/>
              <a:ext cx="4225535" cy="484330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1098999-16F8-0517-C50C-F06BB5D4254E}"/>
                </a:ext>
              </a:extLst>
            </p:cNvPr>
            <p:cNvGrpSpPr/>
            <p:nvPr/>
          </p:nvGrpSpPr>
          <p:grpSpPr>
            <a:xfrm>
              <a:off x="5105800" y="1637158"/>
              <a:ext cx="6865805" cy="4582152"/>
              <a:chOff x="3498020" y="355761"/>
              <a:chExt cx="6222409" cy="419460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F6D154-6CA8-464D-6875-899853D6CE0F}"/>
                  </a:ext>
                </a:extLst>
              </p:cNvPr>
              <p:cNvSpPr txBox="1"/>
              <p:nvPr/>
            </p:nvSpPr>
            <p:spPr>
              <a:xfrm>
                <a:off x="7246622" y="4071402"/>
                <a:ext cx="1913895" cy="4789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latin typeface="Mercury Display"/>
                  </a:rPr>
                  <a:t>Actual: 267 </a:t>
                </a:r>
                <a:r>
                  <a:rPr lang="en-US" sz="1400" dirty="0" err="1">
                    <a:latin typeface="Mercury Display"/>
                  </a:rPr>
                  <a:t>lb</a:t>
                </a:r>
                <a:r>
                  <a:rPr lang="en-US" sz="1400" dirty="0">
                    <a:latin typeface="Mercury Display"/>
                  </a:rPr>
                  <a:t> K/ac</a:t>
                </a:r>
              </a:p>
              <a:p>
                <a:pPr algn="r"/>
                <a:r>
                  <a:rPr lang="en-US" sz="1400" dirty="0">
                    <a:latin typeface="Mercury Display"/>
                  </a:rPr>
                  <a:t>Predicted: 261.7 </a:t>
                </a:r>
                <a:r>
                  <a:rPr lang="en-US" sz="1400" dirty="0" err="1">
                    <a:latin typeface="Mercury Display"/>
                  </a:rPr>
                  <a:t>lb</a:t>
                </a:r>
                <a:r>
                  <a:rPr lang="en-US" sz="1400" dirty="0">
                    <a:latin typeface="Mercury Display"/>
                  </a:rPr>
                  <a:t> K/ac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A35F563-E47F-1281-6476-2158C5B840D0}"/>
                  </a:ext>
                </a:extLst>
              </p:cNvPr>
              <p:cNvSpPr/>
              <p:nvPr/>
            </p:nvSpPr>
            <p:spPr>
              <a:xfrm>
                <a:off x="6674383" y="2978039"/>
                <a:ext cx="180474" cy="192505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3DE2C6C-62B4-2D64-8F17-AE9F47EBB7C5}"/>
                  </a:ext>
                </a:extLst>
              </p:cNvPr>
              <p:cNvSpPr/>
              <p:nvPr/>
            </p:nvSpPr>
            <p:spPr>
              <a:xfrm>
                <a:off x="6651122" y="1712377"/>
                <a:ext cx="180474" cy="192505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5A24BBB-B063-CA65-89A8-560BD8FCB49B}"/>
                  </a:ext>
                </a:extLst>
              </p:cNvPr>
              <p:cNvSpPr/>
              <p:nvPr/>
            </p:nvSpPr>
            <p:spPr>
              <a:xfrm>
                <a:off x="7487254" y="1712377"/>
                <a:ext cx="180474" cy="192505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023A6D9-D2D8-9C78-ECF4-5E5334D208DA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 flipH="1">
                <a:off x="7577491" y="783094"/>
                <a:ext cx="198782" cy="92928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285EF6-7814-47E6-5DF5-EA5F4999FEE3}"/>
                  </a:ext>
                </a:extLst>
              </p:cNvPr>
              <p:cNvSpPr txBox="1"/>
              <p:nvPr/>
            </p:nvSpPr>
            <p:spPr>
              <a:xfrm>
                <a:off x="7772214" y="355761"/>
                <a:ext cx="1948215" cy="4789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latin typeface="Mercury Display"/>
                  </a:rPr>
                  <a:t>Actual: 157 </a:t>
                </a:r>
                <a:r>
                  <a:rPr lang="en-US" sz="1400" dirty="0" err="1">
                    <a:latin typeface="Mercury Display"/>
                  </a:rPr>
                  <a:t>lb</a:t>
                </a:r>
                <a:r>
                  <a:rPr lang="en-US" sz="1400" dirty="0">
                    <a:latin typeface="Mercury Display"/>
                  </a:rPr>
                  <a:t> K/ac</a:t>
                </a:r>
              </a:p>
              <a:p>
                <a:pPr algn="r"/>
                <a:r>
                  <a:rPr lang="en-US" sz="1400" dirty="0">
                    <a:latin typeface="Mercury Display"/>
                  </a:rPr>
                  <a:t>Predicted: 214.4 </a:t>
                </a:r>
                <a:r>
                  <a:rPr lang="en-US" sz="1400" dirty="0" err="1">
                    <a:latin typeface="Mercury Display"/>
                  </a:rPr>
                  <a:t>lb</a:t>
                </a:r>
                <a:r>
                  <a:rPr lang="en-US" sz="1400" dirty="0">
                    <a:latin typeface="Mercury Display"/>
                  </a:rPr>
                  <a:t> K/ac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6D92C58-32D7-9F89-8EA4-9C1EDCC249A5}"/>
                  </a:ext>
                </a:extLst>
              </p:cNvPr>
              <p:cNvCxnSpPr>
                <a:cxnSpLocks/>
                <a:endCxn id="12" idx="3"/>
              </p:cNvCxnSpPr>
              <p:nvPr/>
            </p:nvCxnSpPr>
            <p:spPr>
              <a:xfrm flipV="1">
                <a:off x="5411915" y="1876691"/>
                <a:ext cx="1265637" cy="2040318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EBCB6E-CD61-D64E-05C1-C75773A541A3}"/>
                  </a:ext>
                </a:extLst>
              </p:cNvPr>
              <p:cNvSpPr txBox="1"/>
              <p:nvPr/>
            </p:nvSpPr>
            <p:spPr>
              <a:xfrm>
                <a:off x="3498020" y="3917010"/>
                <a:ext cx="1913895" cy="4789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latin typeface="Mercury Display"/>
                  </a:rPr>
                  <a:t>Actual: 187 </a:t>
                </a:r>
                <a:r>
                  <a:rPr lang="en-US" sz="1400" dirty="0" err="1">
                    <a:latin typeface="Mercury Display"/>
                  </a:rPr>
                  <a:t>lb</a:t>
                </a:r>
                <a:r>
                  <a:rPr lang="en-US" sz="1400" dirty="0">
                    <a:latin typeface="Mercury Display"/>
                  </a:rPr>
                  <a:t> K/ac</a:t>
                </a:r>
              </a:p>
              <a:p>
                <a:pPr algn="r"/>
                <a:r>
                  <a:rPr lang="en-US" sz="1400" dirty="0">
                    <a:latin typeface="Mercury Display"/>
                  </a:rPr>
                  <a:t>Predicted: 233.6 </a:t>
                </a:r>
                <a:r>
                  <a:rPr lang="en-US" sz="1400" dirty="0" err="1">
                    <a:latin typeface="Mercury Display"/>
                  </a:rPr>
                  <a:t>lb</a:t>
                </a:r>
                <a:r>
                  <a:rPr lang="en-US" sz="1400" dirty="0">
                    <a:latin typeface="Mercury Display"/>
                  </a:rPr>
                  <a:t> K/ac</a:t>
                </a:r>
              </a:p>
            </p:txBody>
          </p:sp>
        </p:grp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1E9763-F1DA-0BF6-BE75-89486F97E58D}"/>
              </a:ext>
            </a:extLst>
          </p:cNvPr>
          <p:cNvCxnSpPr>
            <a:cxnSpLocks/>
          </p:cNvCxnSpPr>
          <p:nvPr/>
        </p:nvCxnSpPr>
        <p:spPr>
          <a:xfrm flipH="1" flipV="1">
            <a:off x="6329252" y="4724412"/>
            <a:ext cx="461436" cy="101488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6928B99-946A-B3E6-9E2C-993FF015A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050" y="6191157"/>
            <a:ext cx="2152950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47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3E9D58-F158-4055-A37D-A8D691C7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5" y="274638"/>
            <a:ext cx="2854325" cy="2601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5C9601-FA83-4CD6-B487-96B736646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913" y="274638"/>
            <a:ext cx="2544763" cy="2601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B19680-6F3D-48AC-A32A-CD8AAC44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289" y="268287"/>
            <a:ext cx="2627313" cy="2601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76C88D-62D2-4AB6-8E19-5FBC159A1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915" y="274638"/>
            <a:ext cx="2644728" cy="259289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02A45F-DF78-408D-B63D-8B8A2BA9DCD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722"/>
          <a:stretch/>
        </p:blipFill>
        <p:spPr>
          <a:xfrm>
            <a:off x="3799025" y="2972653"/>
            <a:ext cx="4748226" cy="338369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8E339-DFA8-4FD7-8CBC-FD95C4EE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5260D06-3DDC-4D52-A650-928999DE8AD7}" type="slidenum">
              <a:rPr lang="en-US" altLang="en-US" smtClean="0"/>
              <a:pPr>
                <a:spcAft>
                  <a:spcPts val="600"/>
                </a:spcAft>
              </a:pPr>
              <a:t>42</a:t>
            </a:fld>
            <a:endParaRPr lang="en-US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839FF6-3C47-4754-B3B3-A8A96855C02C}"/>
              </a:ext>
            </a:extLst>
          </p:cNvPr>
          <p:cNvSpPr txBox="1"/>
          <p:nvPr/>
        </p:nvSpPr>
        <p:spPr>
          <a:xfrm>
            <a:off x="2461846" y="274638"/>
            <a:ext cx="1068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 ha grid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5A8032-0569-4164-831E-EF9DA37DD328}"/>
              </a:ext>
            </a:extLst>
          </p:cNvPr>
          <p:cNvSpPr txBox="1"/>
          <p:nvPr/>
        </p:nvSpPr>
        <p:spPr>
          <a:xfrm>
            <a:off x="5137579" y="274638"/>
            <a:ext cx="1068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 ha grid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391F1A-F975-4A59-99EA-93A09754F314}"/>
              </a:ext>
            </a:extLst>
          </p:cNvPr>
          <p:cNvSpPr txBox="1"/>
          <p:nvPr/>
        </p:nvSpPr>
        <p:spPr>
          <a:xfrm>
            <a:off x="7839505" y="260700"/>
            <a:ext cx="1068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 ha grid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A055BF-4103-4D25-8426-9C0CD8A34148}"/>
              </a:ext>
            </a:extLst>
          </p:cNvPr>
          <p:cNvGrpSpPr/>
          <p:nvPr/>
        </p:nvGrpSpPr>
        <p:grpSpPr>
          <a:xfrm>
            <a:off x="673098" y="2949575"/>
            <a:ext cx="3148013" cy="3190843"/>
            <a:chOff x="673098" y="2949575"/>
            <a:chExt cx="3148013" cy="319084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DE860A-4C09-4758-A777-D27EA40B4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098" y="2949575"/>
              <a:ext cx="3148013" cy="31908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4F962B-B96F-4D3D-A3E8-84C3ADC01DB2}"/>
                </a:ext>
              </a:extLst>
            </p:cNvPr>
            <p:cNvSpPr txBox="1"/>
            <p:nvPr/>
          </p:nvSpPr>
          <p:spPr>
            <a:xfrm>
              <a:off x="2287876" y="2949575"/>
              <a:ext cx="15332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4000 sq m grid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B2B67A-4725-4283-9652-D2584670082E}"/>
              </a:ext>
            </a:extLst>
          </p:cNvPr>
          <p:cNvGrpSpPr/>
          <p:nvPr/>
        </p:nvGrpSpPr>
        <p:grpSpPr>
          <a:xfrm>
            <a:off x="8356600" y="2946910"/>
            <a:ext cx="3148013" cy="3179253"/>
            <a:chOff x="8356600" y="2946910"/>
            <a:chExt cx="3148013" cy="31792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66C6AD3-2E6D-401D-B355-99B5B425E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56600" y="2949575"/>
              <a:ext cx="3148013" cy="317658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208487-656E-43B5-BB52-EA69FE685628}"/>
                </a:ext>
              </a:extLst>
            </p:cNvPr>
            <p:cNvSpPr txBox="1"/>
            <p:nvPr/>
          </p:nvSpPr>
          <p:spPr>
            <a:xfrm>
              <a:off x="10058400" y="2946910"/>
              <a:ext cx="14411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400 sq m grid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40577B5-D789-4D68-9009-1B6E133937CD}"/>
              </a:ext>
            </a:extLst>
          </p:cNvPr>
          <p:cNvSpPr txBox="1"/>
          <p:nvPr/>
        </p:nvSpPr>
        <p:spPr>
          <a:xfrm>
            <a:off x="8462965" y="5705421"/>
            <a:ext cx="1068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n=529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87969C-6EFB-47D1-979A-8EDCB6921973}"/>
              </a:ext>
            </a:extLst>
          </p:cNvPr>
          <p:cNvSpPr txBox="1"/>
          <p:nvPr/>
        </p:nvSpPr>
        <p:spPr>
          <a:xfrm>
            <a:off x="731546" y="5705421"/>
            <a:ext cx="1068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n=59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4FE362-7CA4-4776-BBCD-2F711A49E1B8}"/>
              </a:ext>
            </a:extLst>
          </p:cNvPr>
          <p:cNvSpPr txBox="1"/>
          <p:nvPr/>
        </p:nvSpPr>
        <p:spPr>
          <a:xfrm>
            <a:off x="731546" y="2514578"/>
            <a:ext cx="1068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n=25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AF66EF-5B11-446F-B72A-0B626331D571}"/>
              </a:ext>
            </a:extLst>
          </p:cNvPr>
          <p:cNvSpPr txBox="1"/>
          <p:nvPr/>
        </p:nvSpPr>
        <p:spPr>
          <a:xfrm>
            <a:off x="3630613" y="2493347"/>
            <a:ext cx="1068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n=22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638F9E-72B9-4AD5-B1FC-B4BBDA846A30}"/>
              </a:ext>
            </a:extLst>
          </p:cNvPr>
          <p:cNvSpPr txBox="1"/>
          <p:nvPr/>
        </p:nvSpPr>
        <p:spPr>
          <a:xfrm>
            <a:off x="6267380" y="2523168"/>
            <a:ext cx="1068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n=26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76447B-2F04-4070-82A8-EE071EC7DABD}"/>
              </a:ext>
            </a:extLst>
          </p:cNvPr>
          <p:cNvSpPr/>
          <p:nvPr/>
        </p:nvSpPr>
        <p:spPr>
          <a:xfrm>
            <a:off x="5137579" y="4735286"/>
            <a:ext cx="3010378" cy="162106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CF0E5-4FD2-DDA4-0B93-28631734C7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9050" y="6191157"/>
            <a:ext cx="2152950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3" grpId="0"/>
      <p:bldP spid="34" grpId="0"/>
      <p:bldP spid="35" grpId="0"/>
      <p:bldP spid="36" grpId="0"/>
      <p:bldP spid="38" grpId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43A850-2D66-4324-A22D-CE2CE774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Grid Sampling Comparisons – Phosphorus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7EB0B29-4A80-4218-828A-272BF1DCCB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2663" y="2085839"/>
          <a:ext cx="10203504" cy="300418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4139782086"/>
                    </a:ext>
                  </a:extLst>
                </a:gridCol>
                <a:gridCol w="1475014">
                  <a:extLst>
                    <a:ext uri="{9D8B030D-6E8A-4147-A177-3AD203B41FA5}">
                      <a16:colId xmlns:a16="http://schemas.microsoft.com/office/drawing/2014/main" val="3535938288"/>
                    </a:ext>
                  </a:extLst>
                </a:gridCol>
                <a:gridCol w="1681843">
                  <a:extLst>
                    <a:ext uri="{9D8B030D-6E8A-4147-A177-3AD203B41FA5}">
                      <a16:colId xmlns:a16="http://schemas.microsoft.com/office/drawing/2014/main" val="4230127656"/>
                    </a:ext>
                  </a:extLst>
                </a:gridCol>
                <a:gridCol w="1845129">
                  <a:extLst>
                    <a:ext uri="{9D8B030D-6E8A-4147-A177-3AD203B41FA5}">
                      <a16:colId xmlns:a16="http://schemas.microsoft.com/office/drawing/2014/main" val="1343225950"/>
                    </a:ext>
                  </a:extLst>
                </a:gridCol>
                <a:gridCol w="2008414">
                  <a:extLst>
                    <a:ext uri="{9D8B030D-6E8A-4147-A177-3AD203B41FA5}">
                      <a16:colId xmlns:a16="http://schemas.microsoft.com/office/drawing/2014/main" val="1260892556"/>
                    </a:ext>
                  </a:extLst>
                </a:gridCol>
                <a:gridCol w="1440504">
                  <a:extLst>
                    <a:ext uri="{9D8B030D-6E8A-4147-A177-3AD203B41FA5}">
                      <a16:colId xmlns:a16="http://schemas.microsoft.com/office/drawing/2014/main" val="3614302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Grid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Mean, 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mg kg</a:t>
                      </a:r>
                      <a:r>
                        <a:rPr lang="en-US" sz="2400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Std dev, 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mg kg</a:t>
                      </a:r>
                      <a:r>
                        <a:rPr lang="en-US" sz="2400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Minimum, mg kg</a:t>
                      </a:r>
                      <a:r>
                        <a:rPr lang="en-US" sz="2400" baseline="30000" dirty="0"/>
                        <a:t>-1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Maximum, mg kg</a:t>
                      </a:r>
                      <a:r>
                        <a:rPr lang="en-US" sz="2400" baseline="30000" dirty="0"/>
                        <a:t>-1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CV</a:t>
                      </a:r>
                      <a:r>
                        <a:rPr lang="en-US" sz="2400"/>
                        <a:t>, </a:t>
                      </a:r>
                    </a:p>
                    <a:p>
                      <a:pPr algn="ctr"/>
                      <a:r>
                        <a:rPr lang="en-US" sz="2400"/>
                        <a:t>%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712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4000 m</a:t>
                      </a:r>
                      <a:r>
                        <a:rPr lang="en-US" sz="2800" b="0" u="none" strike="noStrike" baseline="30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76.9</a:t>
                      </a:r>
                      <a:endParaRPr lang="en-US" sz="2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3525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ha(1)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81.6</a:t>
                      </a:r>
                      <a:endParaRPr lang="en-US" sz="2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7466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ha (2)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>
                          <a:solidFill>
                            <a:srgbClr val="000000"/>
                          </a:solidFill>
                          <a:effectLst/>
                        </a:rPr>
                        <a:t>39.5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4905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ha (3)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105.2</a:t>
                      </a:r>
                      <a:endParaRPr lang="en-US" sz="2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4697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400 m</a:t>
                      </a:r>
                      <a:r>
                        <a:rPr lang="en-US" sz="2800" b="0" u="none" strike="noStrike" baseline="30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86.8</a:t>
                      </a:r>
                      <a:endParaRPr lang="en-US" sz="2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293950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AF91D-0500-4967-B9B2-13CA30A3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5260D06-3DDC-4D52-A650-928999DE8AD7}" type="slidenum">
              <a:rPr lang="en-US" altLang="en-US" smtClean="0"/>
              <a:pPr>
                <a:spcAft>
                  <a:spcPts val="600"/>
                </a:spcAft>
              </a:pPr>
              <a:t>43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20DD98-93DA-F1D4-9407-CBEB106C4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050" y="6191157"/>
            <a:ext cx="2152950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44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9B691-4FA0-43AA-A5EC-FB5BA97E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042FA-1330-428E-977D-CFDC4C113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Accuracy across grid</a:t>
            </a:r>
          </a:p>
          <a:p>
            <a:pPr lvl="1"/>
            <a:r>
              <a:rPr lang="en-US" dirty="0"/>
              <a:t>Allows for variable rate inputs</a:t>
            </a:r>
          </a:p>
          <a:p>
            <a:pPr lvl="1"/>
            <a:r>
              <a:rPr lang="en-US" dirty="0"/>
              <a:t>Can increase profits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Time</a:t>
            </a:r>
          </a:p>
          <a:p>
            <a:pPr lvl="1"/>
            <a:r>
              <a:rPr lang="en-US" dirty="0"/>
              <a:t>Cost</a:t>
            </a:r>
          </a:p>
          <a:p>
            <a:pPr lvl="2"/>
            <a:r>
              <a:rPr lang="en-US" dirty="0"/>
              <a:t>~$8 sample, 2.5 acre grid, 150 acres, 63 samples</a:t>
            </a:r>
          </a:p>
          <a:p>
            <a:pPr lvl="2"/>
            <a:r>
              <a:rPr lang="en-US" dirty="0"/>
              <a:t>$504</a:t>
            </a:r>
          </a:p>
          <a:p>
            <a:r>
              <a:rPr lang="en-US" dirty="0"/>
              <a:t>Bottom Line:</a:t>
            </a:r>
          </a:p>
          <a:p>
            <a:pPr lvl="1"/>
            <a:r>
              <a:rPr lang="en-US" dirty="0"/>
              <a:t>Do what you </a:t>
            </a:r>
            <a:r>
              <a:rPr lang="en-US"/>
              <a:t>can afford to do</a:t>
            </a:r>
            <a:endParaRPr lang="en-US" dirty="0"/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3554" name="Picture 2" descr="8 Simple Ways to Improve Your Accuracy and Precision in the Lab">
            <a:extLst>
              <a:ext uri="{FF2B5EF4-FFF2-40B4-BE49-F238E27FC236}">
                <a16:creationId xmlns:a16="http://schemas.microsoft.com/office/drawing/2014/main" id="{E8F27400-C684-4D67-A0A9-C70AAE6C7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698336"/>
            <a:ext cx="3461327" cy="173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 have 3 dollars meme - Keep Meme">
            <a:extLst>
              <a:ext uri="{FF2B5EF4-FFF2-40B4-BE49-F238E27FC236}">
                <a16:creationId xmlns:a16="http://schemas.microsoft.com/office/drawing/2014/main" id="{0BCD7D0C-8F31-4A79-8CE0-A5F62F1F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578" y="3757613"/>
            <a:ext cx="333375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8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2054B-AE4C-418D-A387-FD36A306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4A5A-DFC9-431A-915C-5EC4A924C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field into zones that would impact soil characteristics</a:t>
            </a:r>
          </a:p>
          <a:p>
            <a:pPr lvl="1"/>
            <a:r>
              <a:rPr lang="en-US" dirty="0"/>
              <a:t>Historical information</a:t>
            </a:r>
          </a:p>
          <a:p>
            <a:pPr lvl="2"/>
            <a:r>
              <a:rPr lang="en-US" dirty="0"/>
              <a:t>Yield</a:t>
            </a:r>
          </a:p>
          <a:p>
            <a:pPr lvl="2"/>
            <a:r>
              <a:rPr lang="en-US" dirty="0"/>
              <a:t>Soil Test</a:t>
            </a:r>
          </a:p>
          <a:p>
            <a:pPr lvl="2"/>
            <a:r>
              <a:rPr lang="en-US" dirty="0"/>
              <a:t>Management</a:t>
            </a:r>
          </a:p>
          <a:p>
            <a:pPr lvl="2"/>
            <a:r>
              <a:rPr lang="en-US" dirty="0"/>
              <a:t>Bad areas in the field</a:t>
            </a:r>
          </a:p>
          <a:p>
            <a:pPr lvl="1"/>
            <a:r>
              <a:rPr lang="en-US" dirty="0"/>
              <a:t>Soil Type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C31E25-8D3A-484E-BFD7-F5D721BE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480" y="2667000"/>
            <a:ext cx="6410580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EA3C3-A677-444E-BDD0-C73D283F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5" y="129254"/>
            <a:ext cx="8055038" cy="6599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AF7AE-0658-4813-8B39-49A35D065CBA}"/>
              </a:ext>
            </a:extLst>
          </p:cNvPr>
          <p:cNvSpPr txBox="1"/>
          <p:nvPr/>
        </p:nvSpPr>
        <p:spPr>
          <a:xfrm>
            <a:off x="1343659" y="3013501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96477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F00746-A3E4-43AE-BA5D-86B8BBEED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541" y="81098"/>
            <a:ext cx="8131245" cy="6690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3766EB-341F-4FFA-8C60-93C200ECE80C}"/>
              </a:ext>
            </a:extLst>
          </p:cNvPr>
          <p:cNvSpPr txBox="1"/>
          <p:nvPr/>
        </p:nvSpPr>
        <p:spPr>
          <a:xfrm>
            <a:off x="1343659" y="3013501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643327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F00746-A3E4-43AE-BA5D-86B8BBEED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541" y="81098"/>
            <a:ext cx="8131245" cy="6690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3766EB-341F-4FFA-8C60-93C200ECE80C}"/>
              </a:ext>
            </a:extLst>
          </p:cNvPr>
          <p:cNvSpPr txBox="1"/>
          <p:nvPr/>
        </p:nvSpPr>
        <p:spPr>
          <a:xfrm>
            <a:off x="1343659" y="3013501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2019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F2357F7-C0A9-4A3E-AB7D-5DB408B7202C}"/>
              </a:ext>
            </a:extLst>
          </p:cNvPr>
          <p:cNvSpPr/>
          <p:nvPr/>
        </p:nvSpPr>
        <p:spPr>
          <a:xfrm>
            <a:off x="3500582" y="166255"/>
            <a:ext cx="6391563" cy="3011054"/>
          </a:xfrm>
          <a:custGeom>
            <a:avLst/>
            <a:gdLst>
              <a:gd name="connsiteX0" fmla="*/ 0 w 6391563"/>
              <a:gd name="connsiteY0" fmla="*/ 0 h 3011054"/>
              <a:gd name="connsiteX1" fmla="*/ 0 w 6391563"/>
              <a:gd name="connsiteY1" fmla="*/ 2964872 h 3011054"/>
              <a:gd name="connsiteX2" fmla="*/ 6391563 w 6391563"/>
              <a:gd name="connsiteY2" fmla="*/ 3011054 h 3011054"/>
              <a:gd name="connsiteX3" fmla="*/ 6253018 w 6391563"/>
              <a:gd name="connsiteY3" fmla="*/ 18472 h 3011054"/>
              <a:gd name="connsiteX4" fmla="*/ 1791854 w 6391563"/>
              <a:gd name="connsiteY4" fmla="*/ 0 h 301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1563" h="3011054">
                <a:moveTo>
                  <a:pt x="0" y="0"/>
                </a:moveTo>
                <a:lnTo>
                  <a:pt x="0" y="2964872"/>
                </a:lnTo>
                <a:lnTo>
                  <a:pt x="6391563" y="3011054"/>
                </a:lnTo>
                <a:lnTo>
                  <a:pt x="6253018" y="18472"/>
                </a:lnTo>
                <a:lnTo>
                  <a:pt x="1791854" y="0"/>
                </a:lnTo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00A72CD-F16B-40C1-BF2E-73B223C09386}"/>
              </a:ext>
            </a:extLst>
          </p:cNvPr>
          <p:cNvSpPr/>
          <p:nvPr/>
        </p:nvSpPr>
        <p:spPr>
          <a:xfrm>
            <a:off x="3419475" y="3152775"/>
            <a:ext cx="6696075" cy="3571875"/>
          </a:xfrm>
          <a:custGeom>
            <a:avLst/>
            <a:gdLst>
              <a:gd name="connsiteX0" fmla="*/ 0 w 6696075"/>
              <a:gd name="connsiteY0" fmla="*/ 1952625 h 3571875"/>
              <a:gd name="connsiteX1" fmla="*/ 0 w 6696075"/>
              <a:gd name="connsiteY1" fmla="*/ 2124075 h 3571875"/>
              <a:gd name="connsiteX2" fmla="*/ 57150 w 6696075"/>
              <a:gd name="connsiteY2" fmla="*/ 3571875 h 3571875"/>
              <a:gd name="connsiteX3" fmla="*/ 6696075 w 6696075"/>
              <a:gd name="connsiteY3" fmla="*/ 3505200 h 3571875"/>
              <a:gd name="connsiteX4" fmla="*/ 6429375 w 6696075"/>
              <a:gd name="connsiteY4" fmla="*/ 19050 h 3571875"/>
              <a:gd name="connsiteX5" fmla="*/ 3286125 w 6696075"/>
              <a:gd name="connsiteY5" fmla="*/ 0 h 3571875"/>
              <a:gd name="connsiteX6" fmla="*/ 3324225 w 6696075"/>
              <a:gd name="connsiteY6" fmla="*/ 1895475 h 3571875"/>
              <a:gd name="connsiteX7" fmla="*/ 171450 w 6696075"/>
              <a:gd name="connsiteY7" fmla="*/ 1914525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96075" h="3571875">
                <a:moveTo>
                  <a:pt x="0" y="1952625"/>
                </a:moveTo>
                <a:lnTo>
                  <a:pt x="0" y="2124075"/>
                </a:lnTo>
                <a:lnTo>
                  <a:pt x="57150" y="3571875"/>
                </a:lnTo>
                <a:lnTo>
                  <a:pt x="6696075" y="3505200"/>
                </a:lnTo>
                <a:lnTo>
                  <a:pt x="6429375" y="19050"/>
                </a:lnTo>
                <a:lnTo>
                  <a:pt x="3286125" y="0"/>
                </a:lnTo>
                <a:lnTo>
                  <a:pt x="3324225" y="1895475"/>
                </a:lnTo>
                <a:lnTo>
                  <a:pt x="171450" y="1914525"/>
                </a:lnTo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BD30E76-A78D-467E-B6A0-2C66031FDEC2}"/>
              </a:ext>
            </a:extLst>
          </p:cNvPr>
          <p:cNvSpPr/>
          <p:nvPr/>
        </p:nvSpPr>
        <p:spPr>
          <a:xfrm>
            <a:off x="9772650" y="161925"/>
            <a:ext cx="1914525" cy="2981325"/>
          </a:xfrm>
          <a:custGeom>
            <a:avLst/>
            <a:gdLst>
              <a:gd name="connsiteX0" fmla="*/ 0 w 1914525"/>
              <a:gd name="connsiteY0" fmla="*/ 47625 h 2981325"/>
              <a:gd name="connsiteX1" fmla="*/ 152400 w 1914525"/>
              <a:gd name="connsiteY1" fmla="*/ 2952750 h 2981325"/>
              <a:gd name="connsiteX2" fmla="*/ 1914525 w 1914525"/>
              <a:gd name="connsiteY2" fmla="*/ 2981325 h 2981325"/>
              <a:gd name="connsiteX3" fmla="*/ 1600200 w 1914525"/>
              <a:gd name="connsiteY3" fmla="*/ 400050 h 2981325"/>
              <a:gd name="connsiteX4" fmla="*/ 971550 w 1914525"/>
              <a:gd name="connsiteY4" fmla="*/ 638175 h 2981325"/>
              <a:gd name="connsiteX5" fmla="*/ 638175 w 1914525"/>
              <a:gd name="connsiteY5" fmla="*/ 428625 h 2981325"/>
              <a:gd name="connsiteX6" fmla="*/ 676275 w 1914525"/>
              <a:gd name="connsiteY6" fmla="*/ 19050 h 2981325"/>
              <a:gd name="connsiteX7" fmla="*/ 361950 w 1914525"/>
              <a:gd name="connsiteY7" fmla="*/ 0 h 298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4525" h="2981325">
                <a:moveTo>
                  <a:pt x="0" y="47625"/>
                </a:moveTo>
                <a:lnTo>
                  <a:pt x="152400" y="2952750"/>
                </a:lnTo>
                <a:lnTo>
                  <a:pt x="1914525" y="2981325"/>
                </a:lnTo>
                <a:lnTo>
                  <a:pt x="1600200" y="400050"/>
                </a:lnTo>
                <a:lnTo>
                  <a:pt x="971550" y="638175"/>
                </a:lnTo>
                <a:lnTo>
                  <a:pt x="638175" y="428625"/>
                </a:lnTo>
                <a:lnTo>
                  <a:pt x="676275" y="19050"/>
                </a:lnTo>
                <a:lnTo>
                  <a:pt x="361950" y="0"/>
                </a:lnTo>
              </a:path>
            </a:pathLst>
          </a:cu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972A7-9190-456B-BE96-19ED36FCBC5A}"/>
              </a:ext>
            </a:extLst>
          </p:cNvPr>
          <p:cNvSpPr txBox="1"/>
          <p:nvPr/>
        </p:nvSpPr>
        <p:spPr>
          <a:xfrm>
            <a:off x="5953125" y="1232216"/>
            <a:ext cx="2771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F3B12-463B-481F-901E-5F62740E73C2}"/>
              </a:ext>
            </a:extLst>
          </p:cNvPr>
          <p:cNvSpPr txBox="1"/>
          <p:nvPr/>
        </p:nvSpPr>
        <p:spPr>
          <a:xfrm>
            <a:off x="7591425" y="4809557"/>
            <a:ext cx="2771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Cattle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6E3B4E-4ACE-4E52-910B-E8E442C56E2D}"/>
              </a:ext>
            </a:extLst>
          </p:cNvPr>
          <p:cNvSpPr txBox="1"/>
          <p:nvPr/>
        </p:nvSpPr>
        <p:spPr>
          <a:xfrm>
            <a:off x="10115550" y="1311907"/>
            <a:ext cx="1189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Soy</a:t>
            </a:r>
          </a:p>
        </p:txBody>
      </p:sp>
    </p:spTree>
    <p:extLst>
      <p:ext uri="{BB962C8B-B14F-4D97-AF65-F5344CB8AC3E}">
        <p14:creationId xmlns:p14="http://schemas.microsoft.com/office/powerpoint/2010/main" val="1243003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3766EB-341F-4FFA-8C60-93C200ECE80C}"/>
              </a:ext>
            </a:extLst>
          </p:cNvPr>
          <p:cNvSpPr txBox="1"/>
          <p:nvPr/>
        </p:nvSpPr>
        <p:spPr>
          <a:xfrm>
            <a:off x="1343659" y="3013501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30DC8-B2C7-44AC-A33D-C175EE26C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541" y="81098"/>
            <a:ext cx="8207451" cy="6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B181-0010-403E-944B-355FE1A7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Scheme- Things to consider?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74E3B-5A75-4734-8D36-DC98330A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Budget/Value</a:t>
            </a:r>
          </a:p>
          <a:p>
            <a:r>
              <a:rPr lang="en-US" dirty="0"/>
              <a:t>Time</a:t>
            </a:r>
          </a:p>
          <a:p>
            <a:pPr lvl="1"/>
            <a:r>
              <a:rPr lang="en-US" dirty="0"/>
              <a:t>Acres to cover</a:t>
            </a:r>
          </a:p>
          <a:p>
            <a:pPr lvl="1"/>
            <a:r>
              <a:rPr lang="en-US" dirty="0"/>
              <a:t>Equipment limitations</a:t>
            </a:r>
          </a:p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Ability to vary inputs</a:t>
            </a:r>
          </a:p>
        </p:txBody>
      </p:sp>
      <p:pic>
        <p:nvPicPr>
          <p:cNvPr id="22532" name="Picture 4" descr="How to Invest When You Have No Money | Trader">
            <a:extLst>
              <a:ext uri="{FF2B5EF4-FFF2-40B4-BE49-F238E27FC236}">
                <a16:creationId xmlns:a16="http://schemas.microsoft.com/office/drawing/2014/main" id="{5C17E164-93DC-47C2-A1D1-7E815E99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615" y="1354864"/>
            <a:ext cx="3964132" cy="264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Variable-Rate Nitrogen Application – Mid-Atlantic 4R Nutrient Stewardship  Association">
            <a:extLst>
              <a:ext uri="{FF2B5EF4-FFF2-40B4-BE49-F238E27FC236}">
                <a16:creationId xmlns:a16="http://schemas.microsoft.com/office/drawing/2014/main" id="{0EC99B95-8EB4-4013-B145-B240A574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5801" y="4521311"/>
            <a:ext cx="6283679" cy="19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93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EA3C3-A677-444E-BDD0-C73D283F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5" y="129254"/>
            <a:ext cx="8055038" cy="6599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AF7AE-0658-4813-8B39-49A35D065CBA}"/>
              </a:ext>
            </a:extLst>
          </p:cNvPr>
          <p:cNvSpPr txBox="1"/>
          <p:nvPr/>
        </p:nvSpPr>
        <p:spPr>
          <a:xfrm>
            <a:off x="1343659" y="3013501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9486338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6B460E-230B-4BA9-B5F2-5C9C38858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5" y="129254"/>
            <a:ext cx="8146486" cy="6698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AF7AE-0658-4813-8B39-49A35D065CBA}"/>
              </a:ext>
            </a:extLst>
          </p:cNvPr>
          <p:cNvSpPr txBox="1"/>
          <p:nvPr/>
        </p:nvSpPr>
        <p:spPr>
          <a:xfrm>
            <a:off x="1343659" y="3013501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0106771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6B460E-230B-4BA9-B5F2-5C9C38858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5" y="129254"/>
            <a:ext cx="8146486" cy="6698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AF7AE-0658-4813-8B39-49A35D065CBA}"/>
              </a:ext>
            </a:extLst>
          </p:cNvPr>
          <p:cNvSpPr txBox="1"/>
          <p:nvPr/>
        </p:nvSpPr>
        <p:spPr>
          <a:xfrm>
            <a:off x="1343659" y="3013501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227B00-4727-4276-9626-E1F7D8A1685E}"/>
              </a:ext>
            </a:extLst>
          </p:cNvPr>
          <p:cNvSpPr txBox="1"/>
          <p:nvPr/>
        </p:nvSpPr>
        <p:spPr>
          <a:xfrm>
            <a:off x="4322618" y="1228436"/>
            <a:ext cx="1856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Silt Loam</a:t>
            </a:r>
          </a:p>
          <a:p>
            <a:r>
              <a:rPr lang="en-US" sz="2800" dirty="0">
                <a:solidFill>
                  <a:schemeClr val="bg1"/>
                </a:solidFill>
              </a:rPr>
              <a:t>0-1% slope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72A532-F0DB-4535-BE87-D1B79C491F22}"/>
              </a:ext>
            </a:extLst>
          </p:cNvPr>
          <p:cNvSpPr txBox="1"/>
          <p:nvPr/>
        </p:nvSpPr>
        <p:spPr>
          <a:xfrm>
            <a:off x="4475018" y="5367954"/>
            <a:ext cx="2433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Sandy Loam</a:t>
            </a:r>
          </a:p>
          <a:p>
            <a:r>
              <a:rPr lang="en-US" sz="2800" dirty="0">
                <a:solidFill>
                  <a:schemeClr val="bg1"/>
                </a:solidFill>
              </a:rPr>
              <a:t>1-3% slope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8B3F5-38C0-41A3-9B1B-E26AB36A3E13}"/>
              </a:ext>
            </a:extLst>
          </p:cNvPr>
          <p:cNvSpPr txBox="1"/>
          <p:nvPr/>
        </p:nvSpPr>
        <p:spPr>
          <a:xfrm>
            <a:off x="8229600" y="2056717"/>
            <a:ext cx="2433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Silt Loam</a:t>
            </a:r>
          </a:p>
          <a:p>
            <a:r>
              <a:rPr lang="en-US" sz="2800" dirty="0">
                <a:solidFill>
                  <a:schemeClr val="bg1"/>
                </a:solidFill>
              </a:rPr>
              <a:t>0-1% slope</a:t>
            </a:r>
          </a:p>
        </p:txBody>
      </p:sp>
    </p:spTree>
    <p:extLst>
      <p:ext uri="{BB962C8B-B14F-4D97-AF65-F5344CB8AC3E}">
        <p14:creationId xmlns:p14="http://schemas.microsoft.com/office/powerpoint/2010/main" val="14758669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2054B-AE4C-418D-A387-FD36A306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4A5A-DFC9-431A-915C-5EC4A924C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field into zones that would impact soil characteristics</a:t>
            </a:r>
          </a:p>
          <a:p>
            <a:pPr lvl="1"/>
            <a:r>
              <a:rPr lang="en-US" dirty="0"/>
              <a:t>Historical information</a:t>
            </a:r>
          </a:p>
          <a:p>
            <a:pPr lvl="2"/>
            <a:r>
              <a:rPr lang="en-US" dirty="0"/>
              <a:t>Yield</a:t>
            </a:r>
          </a:p>
          <a:p>
            <a:pPr lvl="2"/>
            <a:r>
              <a:rPr lang="en-US" dirty="0"/>
              <a:t>Soil Test</a:t>
            </a:r>
          </a:p>
          <a:p>
            <a:pPr lvl="2"/>
            <a:r>
              <a:rPr lang="en-US" dirty="0"/>
              <a:t>Management</a:t>
            </a:r>
          </a:p>
          <a:p>
            <a:pPr lvl="2"/>
            <a:r>
              <a:rPr lang="en-US" dirty="0"/>
              <a:t>Bad areas in the field</a:t>
            </a:r>
          </a:p>
          <a:p>
            <a:pPr lvl="1"/>
            <a:r>
              <a:rPr lang="en-US" dirty="0"/>
              <a:t>Soil Type</a:t>
            </a:r>
          </a:p>
          <a:p>
            <a:r>
              <a:rPr lang="en-US" dirty="0"/>
              <a:t>Allows more control for producer</a:t>
            </a:r>
          </a:p>
          <a:p>
            <a:r>
              <a:rPr lang="en-US" dirty="0"/>
              <a:t>Can be used in a hybrid soil sampling model</a:t>
            </a:r>
          </a:p>
        </p:txBody>
      </p:sp>
      <p:pic>
        <p:nvPicPr>
          <p:cNvPr id="24578" name="Picture 2" descr="Blue&amp;#39;s First Ride in a Combine | Michele Payn, Cause Matters Corp.">
            <a:extLst>
              <a:ext uri="{FF2B5EF4-FFF2-40B4-BE49-F238E27FC236}">
                <a16:creationId xmlns:a16="http://schemas.microsoft.com/office/drawing/2014/main" id="{F0E8999B-DF05-4DCB-B648-E80B5E18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9231" y="2487745"/>
            <a:ext cx="4338805" cy="28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D2127-D85F-46EC-8799-FAB133DA8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3" y="163168"/>
            <a:ext cx="7957879" cy="6560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41038-71EC-4D08-B0FE-FAD577503743}"/>
              </a:ext>
            </a:extLst>
          </p:cNvPr>
          <p:cNvSpPr txBox="1"/>
          <p:nvPr/>
        </p:nvSpPr>
        <p:spPr>
          <a:xfrm>
            <a:off x="397164" y="628073"/>
            <a:ext cx="226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150 acres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19B1F-4924-4AEA-8A45-75483547A4FE}"/>
              </a:ext>
            </a:extLst>
          </p:cNvPr>
          <p:cNvSpPr txBox="1"/>
          <p:nvPr/>
        </p:nvSpPr>
        <p:spPr>
          <a:xfrm>
            <a:off x="581025" y="2400300"/>
            <a:ext cx="207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Bray 1 P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DF820FD-96D1-4125-A3F7-06A30C9CB2A7}"/>
              </a:ext>
            </a:extLst>
          </p:cNvPr>
          <p:cNvSpPr/>
          <p:nvPr/>
        </p:nvSpPr>
        <p:spPr>
          <a:xfrm>
            <a:off x="7277100" y="285750"/>
            <a:ext cx="4076700" cy="2819400"/>
          </a:xfrm>
          <a:custGeom>
            <a:avLst/>
            <a:gdLst>
              <a:gd name="connsiteX0" fmla="*/ 0 w 4076700"/>
              <a:gd name="connsiteY0" fmla="*/ 0 h 2819400"/>
              <a:gd name="connsiteX1" fmla="*/ 28575 w 4076700"/>
              <a:gd name="connsiteY1" fmla="*/ 2819400 h 2819400"/>
              <a:gd name="connsiteX2" fmla="*/ 2428875 w 4076700"/>
              <a:gd name="connsiteY2" fmla="*/ 2790825 h 2819400"/>
              <a:gd name="connsiteX3" fmla="*/ 2438400 w 4076700"/>
              <a:gd name="connsiteY3" fmla="*/ 2028825 h 2819400"/>
              <a:gd name="connsiteX4" fmla="*/ 4000500 w 4076700"/>
              <a:gd name="connsiteY4" fmla="*/ 2085975 h 2819400"/>
              <a:gd name="connsiteX5" fmla="*/ 4076700 w 4076700"/>
              <a:gd name="connsiteY5" fmla="*/ 590550 h 2819400"/>
              <a:gd name="connsiteX6" fmla="*/ 3200400 w 4076700"/>
              <a:gd name="connsiteY6" fmla="*/ 638175 h 2819400"/>
              <a:gd name="connsiteX7" fmla="*/ 3190875 w 4076700"/>
              <a:gd name="connsiteY7" fmla="*/ 85725 h 2819400"/>
              <a:gd name="connsiteX8" fmla="*/ 209550 w 4076700"/>
              <a:gd name="connsiteY8" fmla="*/ 1905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6700" h="2819400">
                <a:moveTo>
                  <a:pt x="0" y="0"/>
                </a:moveTo>
                <a:lnTo>
                  <a:pt x="28575" y="2819400"/>
                </a:lnTo>
                <a:lnTo>
                  <a:pt x="2428875" y="2790825"/>
                </a:lnTo>
                <a:lnTo>
                  <a:pt x="2438400" y="2028825"/>
                </a:lnTo>
                <a:lnTo>
                  <a:pt x="4000500" y="2085975"/>
                </a:lnTo>
                <a:lnTo>
                  <a:pt x="4076700" y="590550"/>
                </a:lnTo>
                <a:lnTo>
                  <a:pt x="3200400" y="638175"/>
                </a:lnTo>
                <a:lnTo>
                  <a:pt x="3190875" y="85725"/>
                </a:lnTo>
                <a:lnTo>
                  <a:pt x="209550" y="19050"/>
                </a:lnTo>
              </a:path>
            </a:pathLst>
          </a:cu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68BC1A3-5927-4041-A409-FAC8E82FB01B}"/>
              </a:ext>
            </a:extLst>
          </p:cNvPr>
          <p:cNvSpPr/>
          <p:nvPr/>
        </p:nvSpPr>
        <p:spPr>
          <a:xfrm>
            <a:off x="3533775" y="5000625"/>
            <a:ext cx="3009900" cy="1562100"/>
          </a:xfrm>
          <a:custGeom>
            <a:avLst/>
            <a:gdLst>
              <a:gd name="connsiteX0" fmla="*/ 2962275 w 3009900"/>
              <a:gd name="connsiteY0" fmla="*/ 66675 h 1562100"/>
              <a:gd name="connsiteX1" fmla="*/ 2962275 w 3009900"/>
              <a:gd name="connsiteY1" fmla="*/ 238125 h 1562100"/>
              <a:gd name="connsiteX2" fmla="*/ 3009900 w 3009900"/>
              <a:gd name="connsiteY2" fmla="*/ 1562100 h 1562100"/>
              <a:gd name="connsiteX3" fmla="*/ 219075 w 3009900"/>
              <a:gd name="connsiteY3" fmla="*/ 1495425 h 1562100"/>
              <a:gd name="connsiteX4" fmla="*/ 0 w 3009900"/>
              <a:gd name="connsiteY4" fmla="*/ 0 h 1562100"/>
              <a:gd name="connsiteX5" fmla="*/ 2886075 w 3009900"/>
              <a:gd name="connsiteY5" fmla="*/ 47625 h 1562100"/>
              <a:gd name="connsiteX6" fmla="*/ 2962275 w 3009900"/>
              <a:gd name="connsiteY6" fmla="*/ 6667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9900" h="1562100">
                <a:moveTo>
                  <a:pt x="2962275" y="66675"/>
                </a:moveTo>
                <a:lnTo>
                  <a:pt x="2962275" y="238125"/>
                </a:lnTo>
                <a:lnTo>
                  <a:pt x="3009900" y="1562100"/>
                </a:lnTo>
                <a:lnTo>
                  <a:pt x="219075" y="1495425"/>
                </a:lnTo>
                <a:lnTo>
                  <a:pt x="0" y="0"/>
                </a:lnTo>
                <a:lnTo>
                  <a:pt x="2886075" y="47625"/>
                </a:lnTo>
                <a:lnTo>
                  <a:pt x="2962275" y="666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07EA44-2B0D-4C74-80D6-D7713045F21A}"/>
              </a:ext>
            </a:extLst>
          </p:cNvPr>
          <p:cNvSpPr txBox="1"/>
          <p:nvPr/>
        </p:nvSpPr>
        <p:spPr>
          <a:xfrm>
            <a:off x="8286749" y="1212848"/>
            <a:ext cx="271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Zone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89284-0F69-4BDE-A37F-5AB7377A6D5C}"/>
              </a:ext>
            </a:extLst>
          </p:cNvPr>
          <p:cNvSpPr txBox="1"/>
          <p:nvPr/>
        </p:nvSpPr>
        <p:spPr>
          <a:xfrm>
            <a:off x="4438649" y="5458509"/>
            <a:ext cx="271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Zone 2</a:t>
            </a:r>
          </a:p>
        </p:txBody>
      </p:sp>
    </p:spTree>
    <p:extLst>
      <p:ext uri="{BB962C8B-B14F-4D97-AF65-F5344CB8AC3E}">
        <p14:creationId xmlns:p14="http://schemas.microsoft.com/office/powerpoint/2010/main" val="35227168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FF890-F809-4212-8FC3-3BB07FA0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32771-3D67-48EA-AF96-1322005D1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127" y="1825625"/>
            <a:ext cx="5682673" cy="4351338"/>
          </a:xfrm>
        </p:spPr>
        <p:txBody>
          <a:bodyPr>
            <a:normAutofit/>
          </a:bodyPr>
          <a:lstStyle/>
          <a:p>
            <a:r>
              <a:rPr lang="en-US" sz="3600" dirty="0"/>
              <a:t>Advantages</a:t>
            </a:r>
          </a:p>
          <a:p>
            <a:pPr lvl="1"/>
            <a:r>
              <a:rPr lang="en-US" sz="3200" dirty="0"/>
              <a:t>Could be time/cost efficient</a:t>
            </a:r>
          </a:p>
          <a:p>
            <a:pPr lvl="1"/>
            <a:r>
              <a:rPr lang="en-US" sz="3200" dirty="0"/>
              <a:t>Producer Input</a:t>
            </a:r>
          </a:p>
          <a:p>
            <a:r>
              <a:rPr lang="en-US" sz="3600" dirty="0"/>
              <a:t>Disadvantages</a:t>
            </a:r>
          </a:p>
          <a:p>
            <a:pPr lvl="1"/>
            <a:r>
              <a:rPr lang="en-US" sz="3200" dirty="0"/>
              <a:t>Takes more planning</a:t>
            </a:r>
          </a:p>
          <a:p>
            <a:pPr lvl="1"/>
            <a:r>
              <a:rPr lang="en-US" sz="3200" dirty="0"/>
              <a:t>Requires more information of field history</a:t>
            </a:r>
          </a:p>
        </p:txBody>
      </p:sp>
      <p:pic>
        <p:nvPicPr>
          <p:cNvPr id="25602" name="Picture 2" descr="Time is money! | OR-AS">
            <a:extLst>
              <a:ext uri="{FF2B5EF4-FFF2-40B4-BE49-F238E27FC236}">
                <a16:creationId xmlns:a16="http://schemas.microsoft.com/office/drawing/2014/main" id="{8BDD4916-68B0-421B-BF99-330CF4CB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854" y="1690688"/>
            <a:ext cx="2684125" cy="201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5 Key Steps to Planning for Success - Criteria For Success">
            <a:extLst>
              <a:ext uri="{FF2B5EF4-FFF2-40B4-BE49-F238E27FC236}">
                <a16:creationId xmlns:a16="http://schemas.microsoft.com/office/drawing/2014/main" id="{21F5E60B-AE03-4A75-B88D-A6941590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854" y="3896263"/>
            <a:ext cx="3412576" cy="222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3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693E-99EE-4578-8759-6E795FFB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2A8E5-3801-44DF-B640-764BB81B6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0347" cy="4351338"/>
          </a:xfrm>
        </p:spPr>
        <p:txBody>
          <a:bodyPr/>
          <a:lstStyle/>
          <a:p>
            <a:r>
              <a:rPr lang="en-US" dirty="0"/>
              <a:t>Shovel/Trowel/Probe</a:t>
            </a:r>
          </a:p>
          <a:p>
            <a:pPr lvl="1"/>
            <a:r>
              <a:rPr lang="en-US" dirty="0"/>
              <a:t>Clean, dirt/rust free</a:t>
            </a:r>
          </a:p>
          <a:p>
            <a:pPr lvl="1"/>
            <a:r>
              <a:rPr lang="en-US" dirty="0"/>
              <a:t>Non-galvanized, non-reactive</a:t>
            </a:r>
          </a:p>
          <a:p>
            <a:pPr lvl="1"/>
            <a:r>
              <a:rPr lang="en-US" dirty="0"/>
              <a:t>Capable of consistent depth</a:t>
            </a:r>
          </a:p>
        </p:txBody>
      </p:sp>
      <p:pic>
        <p:nvPicPr>
          <p:cNvPr id="4" name="Picture 2" descr="AMS Soil Probes | Forestry Suppliers, Inc.">
            <a:extLst>
              <a:ext uri="{FF2B5EF4-FFF2-40B4-BE49-F238E27FC236}">
                <a16:creationId xmlns:a16="http://schemas.microsoft.com/office/drawing/2014/main" id="{4DA9C819-AE9D-4663-AB05-45867115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4" r="23230"/>
          <a:stretch/>
        </p:blipFill>
        <p:spPr bwMode="auto">
          <a:xfrm>
            <a:off x="5768547" y="2492195"/>
            <a:ext cx="1887286" cy="33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ruper 45-in Wood Handle Digging Shovel in the Shovels &amp;amp; Spades department  at Lowes.com">
            <a:extLst>
              <a:ext uri="{FF2B5EF4-FFF2-40B4-BE49-F238E27FC236}">
                <a16:creationId xmlns:a16="http://schemas.microsoft.com/office/drawing/2014/main" id="{07382AAF-3665-4BC7-8345-FC390CDB9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3" r="23881"/>
          <a:stretch/>
        </p:blipFill>
        <p:spPr bwMode="auto">
          <a:xfrm>
            <a:off x="8525687" y="167985"/>
            <a:ext cx="1958259" cy="38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mazon.com : DeWit X-Treme Hand Trowel, Small, Garden Tool for Roots and  Planting : Patio, Lawn &amp;amp; Garden">
            <a:extLst>
              <a:ext uri="{FF2B5EF4-FFF2-40B4-BE49-F238E27FC236}">
                <a16:creationId xmlns:a16="http://schemas.microsoft.com/office/drawing/2014/main" id="{ACDFB31E-65FD-4439-B54A-889EDCAA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009" y="4617008"/>
            <a:ext cx="2060719" cy="155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Depth Control for Sweatless Soil Sampler | Land-Grant Press">
            <a:extLst>
              <a:ext uri="{FF2B5EF4-FFF2-40B4-BE49-F238E27FC236}">
                <a16:creationId xmlns:a16="http://schemas.microsoft.com/office/drawing/2014/main" id="{3B646532-4D81-4CC8-A71D-87F796F05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845" y="3968984"/>
            <a:ext cx="3557155" cy="237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0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693E-99EE-4578-8759-6E795FFB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2A8E5-3801-44DF-B640-764BB81B6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2091" cy="4351338"/>
          </a:xfrm>
        </p:spPr>
        <p:txBody>
          <a:bodyPr/>
          <a:lstStyle/>
          <a:p>
            <a:r>
              <a:rPr lang="en-US" dirty="0"/>
              <a:t>Shovel/Trowel/Probe</a:t>
            </a:r>
          </a:p>
          <a:p>
            <a:pPr lvl="1"/>
            <a:r>
              <a:rPr lang="en-US" dirty="0"/>
              <a:t>Clean, dirt/rust free</a:t>
            </a:r>
          </a:p>
          <a:p>
            <a:pPr lvl="1"/>
            <a:r>
              <a:rPr lang="en-US" dirty="0"/>
              <a:t>Non-galvanized, preferably chrome</a:t>
            </a:r>
          </a:p>
          <a:p>
            <a:pPr lvl="1"/>
            <a:r>
              <a:rPr lang="en-US" dirty="0"/>
              <a:t>Capable of consistent depth</a:t>
            </a:r>
          </a:p>
          <a:p>
            <a:r>
              <a:rPr lang="en-US" dirty="0"/>
              <a:t>Bucket</a:t>
            </a:r>
          </a:p>
          <a:p>
            <a:pPr lvl="1"/>
            <a:r>
              <a:rPr lang="en-US" dirty="0"/>
              <a:t>Clean</a:t>
            </a:r>
          </a:p>
          <a:p>
            <a:pPr lvl="1"/>
            <a:r>
              <a:rPr lang="en-US" dirty="0"/>
              <a:t>PLASTIC, not metal</a:t>
            </a:r>
          </a:p>
        </p:txBody>
      </p:sp>
      <p:pic>
        <p:nvPicPr>
          <p:cNvPr id="8" name="Picture 4" descr="Amazon.com: Hydrofarm HG3G, Black, 3 Gallon Single Bucket, 3-Gallon :  Industrial &amp;amp; Scientific">
            <a:extLst>
              <a:ext uri="{FF2B5EF4-FFF2-40B4-BE49-F238E27FC236}">
                <a16:creationId xmlns:a16="http://schemas.microsoft.com/office/drawing/2014/main" id="{D6CE6EA8-265B-453B-9161-09FA106F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247" y="1690688"/>
            <a:ext cx="2501939" cy="329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Homeford Firefly Imports Metal Pail Buckets Party Favor,  5-Inch, Silver, 5&amp;quot; : Health &amp;amp; Household">
            <a:extLst>
              <a:ext uri="{FF2B5EF4-FFF2-40B4-BE49-F238E27FC236}">
                <a16:creationId xmlns:a16="http://schemas.microsoft.com/office/drawing/2014/main" id="{DF8E16B3-131A-4369-A389-74EBA4394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18" y="1690688"/>
            <a:ext cx="2604736" cy="34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A35302B4-6AD6-4770-932E-B3132F713398}"/>
              </a:ext>
            </a:extLst>
          </p:cNvPr>
          <p:cNvSpPr/>
          <p:nvPr/>
        </p:nvSpPr>
        <p:spPr>
          <a:xfrm>
            <a:off x="5537241" y="2294227"/>
            <a:ext cx="3020290" cy="2822863"/>
          </a:xfrm>
          <a:prstGeom prst="mathMultiply">
            <a:avLst>
              <a:gd name="adj1" fmla="val 1403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693E-99EE-4578-8759-6E795FFB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2A8E5-3801-44DF-B640-764BB81B6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26891" cy="4935393"/>
          </a:xfrm>
        </p:spPr>
        <p:txBody>
          <a:bodyPr/>
          <a:lstStyle/>
          <a:p>
            <a:r>
              <a:rPr lang="en-US" dirty="0"/>
              <a:t>Shovel/Trowel/Probe</a:t>
            </a:r>
          </a:p>
          <a:p>
            <a:pPr lvl="1"/>
            <a:r>
              <a:rPr lang="en-US" dirty="0"/>
              <a:t>Clean, dirt/rust free</a:t>
            </a:r>
          </a:p>
          <a:p>
            <a:pPr lvl="1"/>
            <a:r>
              <a:rPr lang="en-US" dirty="0"/>
              <a:t>Non-galvanized, preferably chrome</a:t>
            </a:r>
          </a:p>
          <a:p>
            <a:pPr lvl="1"/>
            <a:r>
              <a:rPr lang="en-US" dirty="0"/>
              <a:t>Capable of consistent depth</a:t>
            </a:r>
          </a:p>
          <a:p>
            <a:r>
              <a:rPr lang="en-US" dirty="0"/>
              <a:t>Bucket</a:t>
            </a:r>
          </a:p>
          <a:p>
            <a:pPr lvl="1"/>
            <a:r>
              <a:rPr lang="en-US" dirty="0"/>
              <a:t>Clean</a:t>
            </a:r>
          </a:p>
          <a:p>
            <a:pPr lvl="1"/>
            <a:r>
              <a:rPr lang="en-US" dirty="0"/>
              <a:t>PLASTIC, not metal</a:t>
            </a:r>
          </a:p>
          <a:p>
            <a:r>
              <a:rPr lang="en-US" dirty="0"/>
              <a:t>Container for sample</a:t>
            </a:r>
          </a:p>
          <a:p>
            <a:pPr lvl="1"/>
            <a:r>
              <a:rPr lang="en-US" dirty="0"/>
              <a:t>Clean</a:t>
            </a:r>
          </a:p>
          <a:p>
            <a:pPr lvl="1"/>
            <a:r>
              <a:rPr lang="en-US" dirty="0"/>
              <a:t>1 </a:t>
            </a:r>
            <a:r>
              <a:rPr lang="en-US" dirty="0" err="1"/>
              <a:t>pt</a:t>
            </a:r>
            <a:r>
              <a:rPr lang="en-US" dirty="0"/>
              <a:t> of soil is generally adequate</a:t>
            </a:r>
          </a:p>
        </p:txBody>
      </p:sp>
      <p:pic>
        <p:nvPicPr>
          <p:cNvPr id="9" name="Picture 10" descr="Wholesale Ziploc Gallon Storage Bags: Accessories: Weiner&amp;#39;s LTD">
            <a:extLst>
              <a:ext uri="{FF2B5EF4-FFF2-40B4-BE49-F238E27FC236}">
                <a16:creationId xmlns:a16="http://schemas.microsoft.com/office/drawing/2014/main" id="{C3B11B6A-8ADD-476C-902C-BC67BB5F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91" y="291986"/>
            <a:ext cx="3137014" cy="313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tacked soil sample boxes.">
            <a:extLst>
              <a:ext uri="{FF2B5EF4-FFF2-40B4-BE49-F238E27FC236}">
                <a16:creationId xmlns:a16="http://schemas.microsoft.com/office/drawing/2014/main" id="{339A9B42-C34C-45AC-92DA-F409C33DD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39" y="3814618"/>
            <a:ext cx="4251459" cy="238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F2F5C-4007-4E9E-A1EC-395DC39D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are into big toys…</a:t>
            </a:r>
          </a:p>
        </p:txBody>
      </p:sp>
      <p:pic>
        <p:nvPicPr>
          <p:cNvPr id="4098" name="Picture 2" descr="Serious Soil Sampling Rigs - CropLife">
            <a:extLst>
              <a:ext uri="{FF2B5EF4-FFF2-40B4-BE49-F238E27FC236}">
                <a16:creationId xmlns:a16="http://schemas.microsoft.com/office/drawing/2014/main" id="{BCB8A055-AA56-4E22-8F47-57D50D77C9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21" y="1875415"/>
            <a:ext cx="6386688" cy="359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intex 2000: A strong soil sampler - Wintex Agro">
            <a:extLst>
              <a:ext uri="{FF2B5EF4-FFF2-40B4-BE49-F238E27FC236}">
                <a16:creationId xmlns:a16="http://schemas.microsoft.com/office/drawing/2014/main" id="{A76D9417-F063-4D57-AB30-96D673A1A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2" y="1875415"/>
            <a:ext cx="5029517" cy="359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924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B181-0010-403E-944B-355FE1A7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74E3B-5A75-4734-8D36-DC98330A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Composite/Random Sampling</a:t>
            </a:r>
          </a:p>
          <a:p>
            <a:pPr lvl="1"/>
            <a:r>
              <a:rPr lang="en-US" dirty="0"/>
              <a:t>Taking a sample consisting of subsamples from one field</a:t>
            </a:r>
          </a:p>
          <a:p>
            <a:r>
              <a:rPr lang="en-US" dirty="0"/>
              <a:t>Grid Sampling</a:t>
            </a:r>
          </a:p>
          <a:p>
            <a:pPr lvl="1"/>
            <a:r>
              <a:rPr lang="en-US" dirty="0"/>
              <a:t>Splitting Field into grids, sampling each grid</a:t>
            </a:r>
          </a:p>
          <a:p>
            <a:r>
              <a:rPr lang="en-US" dirty="0"/>
              <a:t>Zone Sampling</a:t>
            </a:r>
          </a:p>
          <a:p>
            <a:pPr lvl="1"/>
            <a:r>
              <a:rPr lang="en-US" dirty="0"/>
              <a:t>Splitting fields into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11EF1-D5B8-4F3B-9096-4FFB872E8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690" y="3001818"/>
            <a:ext cx="4064490" cy="27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1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6A782-55A2-4A5E-B8A1-F25B77EA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71D96-7C7A-490F-AA86-BCD6D6DD8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Area of Interest</a:t>
            </a:r>
          </a:p>
          <a:p>
            <a:r>
              <a:rPr lang="en-US" dirty="0"/>
              <a:t>Sampling Depth</a:t>
            </a:r>
          </a:p>
          <a:p>
            <a:r>
              <a:rPr lang="en-US" dirty="0"/>
              <a:t>Sampling Timing</a:t>
            </a:r>
          </a:p>
          <a:p>
            <a:r>
              <a:rPr lang="en-US" dirty="0"/>
              <a:t>Sampling Frequency</a:t>
            </a:r>
          </a:p>
          <a:p>
            <a:endParaRPr lang="en-US" dirty="0"/>
          </a:p>
        </p:txBody>
      </p:sp>
      <p:pic>
        <p:nvPicPr>
          <p:cNvPr id="4" name="Picture 2" descr="YARN | Technique! Technique! | SpongeBob SquarePants (1999) - S01E02  BubbleStand | Video gifs by quotes | 5d12ab28 | 紗">
            <a:extLst>
              <a:ext uri="{FF2B5EF4-FFF2-40B4-BE49-F238E27FC236}">
                <a16:creationId xmlns:a16="http://schemas.microsoft.com/office/drawing/2014/main" id="{3BB7F2A3-78CB-4672-9301-6CE4DCA87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37" y="207414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2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A815E-CBF1-C9FB-D536-F217FE2A5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of Interest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C3407D-458E-F339-C360-2F6B5721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5" y="1271917"/>
            <a:ext cx="74295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1911318-FA39-DF3D-D14C-1CB2131C146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13272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is more variability in soil in 1’x1’ square then across a 100 acre field!</a:t>
            </a:r>
          </a:p>
        </p:txBody>
      </p:sp>
    </p:spTree>
    <p:extLst>
      <p:ext uri="{BB962C8B-B14F-4D97-AF65-F5344CB8AC3E}">
        <p14:creationId xmlns:p14="http://schemas.microsoft.com/office/powerpoint/2010/main" val="41034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1B55-FBFC-41F1-AF2D-A5D43789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CBD3E-5CD5-434F-A099-678EBAC13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980709" cy="48337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Representative of the AOI</a:t>
            </a:r>
          </a:p>
          <a:p>
            <a:pPr lvl="1"/>
            <a:r>
              <a:rPr lang="en-US" dirty="0"/>
              <a:t>Avoid problem areas</a:t>
            </a:r>
          </a:p>
          <a:p>
            <a:pPr lvl="1"/>
            <a:r>
              <a:rPr lang="en-US" dirty="0"/>
              <a:t>Remove excessive residue</a:t>
            </a:r>
          </a:p>
          <a:p>
            <a:pPr lvl="1"/>
            <a:r>
              <a:rPr lang="en-US" dirty="0"/>
              <a:t>1 composite sample should represent no more than 20 acres</a:t>
            </a:r>
          </a:p>
          <a:p>
            <a:r>
              <a:rPr lang="en-US" dirty="0"/>
              <a:t>Subsamples</a:t>
            </a:r>
          </a:p>
          <a:p>
            <a:pPr lvl="1"/>
            <a:r>
              <a:rPr lang="en-US" dirty="0"/>
              <a:t>At least 15-20</a:t>
            </a:r>
          </a:p>
          <a:p>
            <a:pPr lvl="1"/>
            <a:r>
              <a:rPr lang="en-US" dirty="0"/>
              <a:t>30+ if the field has been limed/fertilized by broadcast in the past 2 years</a:t>
            </a:r>
          </a:p>
          <a:p>
            <a:r>
              <a:rPr lang="en-US" dirty="0"/>
              <a:t>Pattern?</a:t>
            </a:r>
          </a:p>
          <a:p>
            <a:pPr lvl="1"/>
            <a:r>
              <a:rPr lang="en-US" dirty="0"/>
              <a:t>Zig-Zag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A31EE-C903-4F0B-BC53-2069CD069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6" t="4079" r="16879" b="18831"/>
          <a:stretch/>
        </p:blipFill>
        <p:spPr>
          <a:xfrm>
            <a:off x="8172417" y="99868"/>
            <a:ext cx="4019583" cy="318164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0431F1D-EFEE-42A2-B2EB-00C80BBEF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92" y="3385414"/>
            <a:ext cx="2856227" cy="327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56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1B55-FBFC-41F1-AF2D-A5D43789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CBD3E-5CD5-434F-A099-678EBAC13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526" y="1825625"/>
            <a:ext cx="4260273" cy="4351338"/>
          </a:xfrm>
        </p:spPr>
        <p:txBody>
          <a:bodyPr/>
          <a:lstStyle/>
          <a:p>
            <a:r>
              <a:rPr lang="en-US" dirty="0"/>
              <a:t>Banded Fertilizer</a:t>
            </a:r>
          </a:p>
          <a:p>
            <a:pPr lvl="1"/>
            <a:r>
              <a:rPr lang="en-US" dirty="0"/>
              <a:t>If you know location</a:t>
            </a:r>
          </a:p>
          <a:p>
            <a:pPr lvl="2"/>
            <a:r>
              <a:rPr lang="en-US" dirty="0"/>
              <a:t>Avoid completely</a:t>
            </a:r>
          </a:p>
          <a:p>
            <a:pPr lvl="1"/>
            <a:r>
              <a:rPr lang="en-US" dirty="0"/>
              <a:t>Don’t know location</a:t>
            </a:r>
          </a:p>
          <a:p>
            <a:pPr lvl="2"/>
            <a:r>
              <a:rPr lang="en-US" dirty="0"/>
              <a:t>Completely Random</a:t>
            </a:r>
          </a:p>
          <a:p>
            <a:pPr lvl="2"/>
            <a:r>
              <a:rPr lang="en-US" dirty="0"/>
              <a:t>Paired Sampling</a:t>
            </a:r>
          </a:p>
        </p:txBody>
      </p:sp>
      <p:pic>
        <p:nvPicPr>
          <p:cNvPr id="17410" name="Picture 2" descr="Products - Yetter Co">
            <a:extLst>
              <a:ext uri="{FF2B5EF4-FFF2-40B4-BE49-F238E27FC236}">
                <a16:creationId xmlns:a16="http://schemas.microsoft.com/office/drawing/2014/main" id="{0B4C6134-6295-4DC2-B9E1-1E24B5E5E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688" y="1825625"/>
            <a:ext cx="3041264" cy="228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Starter, Banding, and Broadcasting Phosphorus Fertilizer for Profitable  Corn Production">
            <a:extLst>
              <a:ext uri="{FF2B5EF4-FFF2-40B4-BE49-F238E27FC236}">
                <a16:creationId xmlns:a16="http://schemas.microsoft.com/office/drawing/2014/main" id="{41DCC183-D1E4-4591-9A76-C5E85AB19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77" y="1530127"/>
            <a:ext cx="2312699" cy="34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1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1B55-FBFC-41F1-AF2D-A5D43789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CBD3E-5CD5-434F-A099-678EBAC13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526" y="1825625"/>
            <a:ext cx="4260273" cy="4351338"/>
          </a:xfrm>
        </p:spPr>
        <p:txBody>
          <a:bodyPr/>
          <a:lstStyle/>
          <a:p>
            <a:r>
              <a:rPr lang="en-US" dirty="0"/>
              <a:t>Banded Fertilizer</a:t>
            </a:r>
          </a:p>
          <a:p>
            <a:pPr lvl="1"/>
            <a:r>
              <a:rPr lang="en-US" dirty="0"/>
              <a:t>If you know location</a:t>
            </a:r>
          </a:p>
          <a:p>
            <a:pPr lvl="2"/>
            <a:r>
              <a:rPr lang="en-US" dirty="0"/>
              <a:t>Avoid completely</a:t>
            </a:r>
          </a:p>
          <a:p>
            <a:pPr lvl="1"/>
            <a:r>
              <a:rPr lang="en-US" dirty="0"/>
              <a:t>Don’t know location</a:t>
            </a:r>
          </a:p>
          <a:p>
            <a:pPr lvl="2"/>
            <a:r>
              <a:rPr lang="en-US" dirty="0"/>
              <a:t>Completely Random</a:t>
            </a:r>
          </a:p>
          <a:p>
            <a:pPr lvl="2"/>
            <a:r>
              <a:rPr lang="en-US" dirty="0"/>
              <a:t>Paired Sampling</a:t>
            </a:r>
          </a:p>
          <a:p>
            <a:r>
              <a:rPr lang="en-US" dirty="0"/>
              <a:t>Ridge Tillage</a:t>
            </a:r>
          </a:p>
          <a:p>
            <a:pPr lvl="1"/>
            <a:r>
              <a:rPr lang="en-US" dirty="0"/>
              <a:t>Take samples in equal proportions between top and shoulders of ridge to 6” depth</a:t>
            </a:r>
          </a:p>
          <a:p>
            <a:pPr lvl="2"/>
            <a:endParaRPr lang="en-US" dirty="0"/>
          </a:p>
        </p:txBody>
      </p:sp>
      <p:pic>
        <p:nvPicPr>
          <p:cNvPr id="17410" name="Picture 2" descr="Products - Yetter Co">
            <a:extLst>
              <a:ext uri="{FF2B5EF4-FFF2-40B4-BE49-F238E27FC236}">
                <a16:creationId xmlns:a16="http://schemas.microsoft.com/office/drawing/2014/main" id="{0B4C6134-6295-4DC2-B9E1-1E24B5E5E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30128"/>
            <a:ext cx="3041264" cy="228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Starter, Banding, and Broadcasting Phosphorus Fertilizer for Profitable  Corn Production">
            <a:extLst>
              <a:ext uri="{FF2B5EF4-FFF2-40B4-BE49-F238E27FC236}">
                <a16:creationId xmlns:a16="http://schemas.microsoft.com/office/drawing/2014/main" id="{41DCC183-D1E4-4591-9A76-C5E85AB19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433" y="1530128"/>
            <a:ext cx="1955843" cy="287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idge Tillage at Hackmatack Farm - Maine Organic Farmers and Gardeners">
            <a:extLst>
              <a:ext uri="{FF2B5EF4-FFF2-40B4-BE49-F238E27FC236}">
                <a16:creationId xmlns:a16="http://schemas.microsoft.com/office/drawing/2014/main" id="{B7B65727-8EC2-4087-92D3-8B79F966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65" y="3601596"/>
            <a:ext cx="2061724" cy="27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AD7E32-4D91-4872-B6A8-ED437E37945B}"/>
              </a:ext>
            </a:extLst>
          </p:cNvPr>
          <p:cNvGrpSpPr/>
          <p:nvPr/>
        </p:nvGrpSpPr>
        <p:grpSpPr>
          <a:xfrm>
            <a:off x="4461163" y="5474711"/>
            <a:ext cx="3269673" cy="1062182"/>
            <a:chOff x="4784436" y="5560291"/>
            <a:chExt cx="1711920" cy="48952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FE47452-5861-4CBE-B75A-BA886953D8AB}"/>
                </a:ext>
              </a:extLst>
            </p:cNvPr>
            <p:cNvCxnSpPr/>
            <p:nvPr/>
          </p:nvCxnSpPr>
          <p:spPr>
            <a:xfrm flipV="1">
              <a:off x="4784436" y="5560291"/>
              <a:ext cx="461819" cy="4895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1E51E6-5654-47B1-84A2-E8DD84B76C20}"/>
                </a:ext>
              </a:extLst>
            </p:cNvPr>
            <p:cNvCxnSpPr>
              <a:cxnSpLocks/>
            </p:cNvCxnSpPr>
            <p:nvPr/>
          </p:nvCxnSpPr>
          <p:spPr>
            <a:xfrm>
              <a:off x="5246255" y="5572635"/>
              <a:ext cx="434109" cy="477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2829C34-52BC-4B6B-BC77-E82D3E40D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4251" y="5570749"/>
              <a:ext cx="434109" cy="4790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544E063-144D-4944-95D8-F79C11A342D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247" y="5570749"/>
              <a:ext cx="434109" cy="4790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4EF9866-725E-4F4A-A8AC-09D5824588F3}"/>
              </a:ext>
            </a:extLst>
          </p:cNvPr>
          <p:cNvCxnSpPr>
            <a:cxnSpLocks/>
          </p:cNvCxnSpPr>
          <p:nvPr/>
        </p:nvCxnSpPr>
        <p:spPr>
          <a:xfrm flipH="1">
            <a:off x="5343212" y="4784436"/>
            <a:ext cx="2267552" cy="59247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4AF259-1C2A-4569-AB87-611345235092}"/>
              </a:ext>
            </a:extLst>
          </p:cNvPr>
          <p:cNvCxnSpPr>
            <a:cxnSpLocks/>
          </p:cNvCxnSpPr>
          <p:nvPr/>
        </p:nvCxnSpPr>
        <p:spPr>
          <a:xfrm flipH="1">
            <a:off x="5757774" y="4833338"/>
            <a:ext cx="1973062" cy="100404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42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607-69B6-4A9B-A806-45B21B1C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64CBC-EC18-48A0-BC1D-E74C02811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can drastically impact reported nutrient availability</a:t>
            </a:r>
          </a:p>
          <a:p>
            <a:endParaRPr lang="en-US" dirty="0"/>
          </a:p>
        </p:txBody>
      </p:sp>
      <p:pic>
        <p:nvPicPr>
          <p:cNvPr id="18434" name="Picture 2" descr="Soil Sampling - Nutrient Management | Mosaic Crop Nutrition">
            <a:extLst>
              <a:ext uri="{FF2B5EF4-FFF2-40B4-BE49-F238E27FC236}">
                <a16:creationId xmlns:a16="http://schemas.microsoft.com/office/drawing/2014/main" id="{BC1DC43C-D060-48ED-8785-50FD5C9E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181" y="2590030"/>
            <a:ext cx="4225637" cy="39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2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607-69B6-4A9B-A806-45B21B1C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64CBC-EC18-48A0-BC1D-E74C02811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Depth can drastically impact reported nutrient availability</a:t>
            </a:r>
          </a:p>
          <a:p>
            <a:r>
              <a:rPr lang="en-US" sz="3200" dirty="0"/>
              <a:t>Fertilizer Recommendations are based on 6” sampling depth (tillage depth)</a:t>
            </a:r>
          </a:p>
          <a:p>
            <a:r>
              <a:rPr lang="en-US" sz="3200" dirty="0"/>
              <a:t>Recommended depth could change based on:</a:t>
            </a:r>
          </a:p>
          <a:p>
            <a:pPr lvl="1"/>
            <a:r>
              <a:rPr lang="en-US" sz="2800" dirty="0"/>
              <a:t>Tillage</a:t>
            </a:r>
          </a:p>
          <a:p>
            <a:pPr lvl="1"/>
            <a:r>
              <a:rPr lang="en-US" sz="2800" dirty="0"/>
              <a:t>Nutrient/Analysis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B0EB-415C-4934-93EA-38D086A0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Depth – Tillage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EAA2-FF05-4790-AADF-1FEB21CF0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No-Till</a:t>
            </a:r>
          </a:p>
          <a:p>
            <a:pPr lvl="1"/>
            <a:r>
              <a:rPr lang="en-US" dirty="0"/>
              <a:t>Stratified soil characteristics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8730980-2E1D-48F9-BBDE-66CF41854F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1352757"/>
              </p:ext>
            </p:extLst>
          </p:nvPr>
        </p:nvGraphicFramePr>
        <p:xfrm>
          <a:off x="8090705" y="151495"/>
          <a:ext cx="3772381" cy="334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0A56F68-37C5-4043-ADE5-36822F98AF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841429"/>
              </p:ext>
            </p:extLst>
          </p:nvPr>
        </p:nvGraphicFramePr>
        <p:xfrm>
          <a:off x="8090704" y="3499754"/>
          <a:ext cx="4101295" cy="2993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062718F-73BA-49DB-A200-DEA621B9FB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9613015"/>
              </p:ext>
            </p:extLst>
          </p:nvPr>
        </p:nvGraphicFramePr>
        <p:xfrm>
          <a:off x="4405744" y="3499754"/>
          <a:ext cx="3548723" cy="2993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4031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B0EB-415C-4934-93EA-38D086A0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Depth –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EAA2-FF05-4790-AADF-1FEB21CF0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No-Till</a:t>
            </a:r>
          </a:p>
          <a:p>
            <a:pPr lvl="1"/>
            <a:r>
              <a:rPr lang="en-US" dirty="0"/>
              <a:t>Stratified soil characteristics</a:t>
            </a:r>
          </a:p>
          <a:p>
            <a:pPr lvl="1"/>
            <a:r>
              <a:rPr lang="en-US" dirty="0"/>
              <a:t>Impact Nutrient Recommendations</a:t>
            </a:r>
          </a:p>
        </p:txBody>
      </p:sp>
      <p:pic>
        <p:nvPicPr>
          <p:cNvPr id="8" name="Picture 2" descr="Benefits of a Vertical Tillage System | Great Plains International">
            <a:extLst>
              <a:ext uri="{FF2B5EF4-FFF2-40B4-BE49-F238E27FC236}">
                <a16:creationId xmlns:a16="http://schemas.microsoft.com/office/drawing/2014/main" id="{B1C46EA4-949B-44F4-B090-BAAB9DF8B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10000" r="51983" b="10000"/>
          <a:stretch/>
        </p:blipFill>
        <p:spPr bwMode="auto">
          <a:xfrm>
            <a:off x="6918651" y="1424061"/>
            <a:ext cx="3238410" cy="506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Bracket 8">
            <a:extLst>
              <a:ext uri="{FF2B5EF4-FFF2-40B4-BE49-F238E27FC236}">
                <a16:creationId xmlns:a16="http://schemas.microsoft.com/office/drawing/2014/main" id="{661D8197-1DC5-4240-B2D4-4C35F77BA4B1}"/>
              </a:ext>
            </a:extLst>
          </p:cNvPr>
          <p:cNvSpPr/>
          <p:nvPr/>
        </p:nvSpPr>
        <p:spPr>
          <a:xfrm>
            <a:off x="6363854" y="4534658"/>
            <a:ext cx="406400" cy="1911928"/>
          </a:xfrm>
          <a:prstGeom prst="leftBracket">
            <a:avLst>
              <a:gd name="adj" fmla="val 10606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FEBDFB-3902-4428-BBF6-625614563F64}"/>
              </a:ext>
            </a:extLst>
          </p:cNvPr>
          <p:cNvSpPr txBox="1"/>
          <p:nvPr/>
        </p:nvSpPr>
        <p:spPr>
          <a:xfrm>
            <a:off x="4662290" y="5022615"/>
            <a:ext cx="1578803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0-6”</a:t>
            </a:r>
            <a:br>
              <a:rPr lang="en-US" dirty="0"/>
            </a:br>
            <a:r>
              <a:rPr lang="en-US" dirty="0"/>
              <a:t>110 STP</a:t>
            </a:r>
          </a:p>
          <a:p>
            <a:pPr algn="ctr"/>
            <a:r>
              <a:rPr lang="en-US" dirty="0"/>
              <a:t>0 </a:t>
            </a:r>
            <a:r>
              <a:rPr lang="en-US" dirty="0" err="1"/>
              <a:t>lb</a:t>
            </a:r>
            <a:r>
              <a:rPr lang="en-US" dirty="0"/>
              <a:t> P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 ac</a:t>
            </a: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435338DC-FEA1-40B9-9A9C-82671BF7AA70}"/>
              </a:ext>
            </a:extLst>
          </p:cNvPr>
          <p:cNvSpPr/>
          <p:nvPr/>
        </p:nvSpPr>
        <p:spPr>
          <a:xfrm rot="10800000">
            <a:off x="10102258" y="4367139"/>
            <a:ext cx="406400" cy="675916"/>
          </a:xfrm>
          <a:prstGeom prst="leftBracket">
            <a:avLst>
              <a:gd name="adj" fmla="val 10606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3CFCE-C5CD-4F03-9716-96DE8234A8EB}"/>
              </a:ext>
            </a:extLst>
          </p:cNvPr>
          <p:cNvSpPr txBox="1"/>
          <p:nvPr/>
        </p:nvSpPr>
        <p:spPr>
          <a:xfrm>
            <a:off x="10566399" y="4348665"/>
            <a:ext cx="162560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0-2”</a:t>
            </a:r>
            <a:br>
              <a:rPr lang="en-US" dirty="0"/>
            </a:br>
            <a:r>
              <a:rPr lang="en-US" dirty="0"/>
              <a:t>200 STP</a:t>
            </a:r>
          </a:p>
          <a:p>
            <a:pPr algn="ctr"/>
            <a:r>
              <a:rPr lang="en-US" dirty="0"/>
              <a:t>0 P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 </a:t>
            </a:r>
            <a:r>
              <a:rPr lang="en-US" dirty="0" err="1"/>
              <a:t>lb</a:t>
            </a:r>
            <a:r>
              <a:rPr lang="en-US" dirty="0"/>
              <a:t>/ac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8875C6-75FE-485F-B42C-4B4E21408F7E}"/>
              </a:ext>
            </a:extLst>
          </p:cNvPr>
          <p:cNvSpPr txBox="1"/>
          <p:nvPr/>
        </p:nvSpPr>
        <p:spPr>
          <a:xfrm>
            <a:off x="10566399" y="5490622"/>
            <a:ext cx="162560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2-6”</a:t>
            </a:r>
          </a:p>
          <a:p>
            <a:pPr algn="ctr"/>
            <a:r>
              <a:rPr lang="en-US" dirty="0"/>
              <a:t>40 STP</a:t>
            </a:r>
            <a:br>
              <a:rPr lang="en-US" dirty="0"/>
            </a:br>
            <a:r>
              <a:rPr lang="en-US" dirty="0"/>
              <a:t>80 P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 </a:t>
            </a:r>
            <a:r>
              <a:rPr lang="en-US" dirty="0" err="1"/>
              <a:t>lb</a:t>
            </a:r>
            <a:r>
              <a:rPr lang="en-US" dirty="0"/>
              <a:t>/ac</a:t>
            </a:r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E3A75326-6B21-47DF-AD91-EFBD30B0D250}"/>
              </a:ext>
            </a:extLst>
          </p:cNvPr>
          <p:cNvSpPr/>
          <p:nvPr/>
        </p:nvSpPr>
        <p:spPr>
          <a:xfrm rot="10800000">
            <a:off x="10129660" y="5137870"/>
            <a:ext cx="406400" cy="1308715"/>
          </a:xfrm>
          <a:prstGeom prst="leftBracket">
            <a:avLst>
              <a:gd name="adj" fmla="val 10606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B0EB-415C-4934-93EA-38D086A0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Depth –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EAA2-FF05-4790-AADF-1FEB21CF0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No-Till</a:t>
            </a:r>
          </a:p>
          <a:p>
            <a:pPr lvl="1"/>
            <a:r>
              <a:rPr lang="en-US" dirty="0"/>
              <a:t>Stratified soil characteristics</a:t>
            </a:r>
          </a:p>
          <a:p>
            <a:pPr lvl="1"/>
            <a:r>
              <a:rPr lang="en-US" dirty="0"/>
              <a:t>Impact Nutrient Recommendations</a:t>
            </a:r>
          </a:p>
          <a:p>
            <a:pPr lvl="1"/>
            <a:r>
              <a:rPr lang="en-US" dirty="0"/>
              <a:t>Herbicide Stability – pH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C28FE10-666D-476B-9DC6-7CB751449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/>
          <a:stretch>
            <a:fillRect/>
          </a:stretch>
        </p:blipFill>
        <p:spPr bwMode="auto">
          <a:xfrm>
            <a:off x="5749781" y="2362200"/>
            <a:ext cx="4191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989654-163D-4C7F-9E63-94C9EEC6E4B1}"/>
              </a:ext>
            </a:extLst>
          </p:cNvPr>
          <p:cNvSpPr/>
          <p:nvPr/>
        </p:nvSpPr>
        <p:spPr>
          <a:xfrm>
            <a:off x="7848600" y="2207781"/>
            <a:ext cx="3505200" cy="114617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pH 7.5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Half-life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≈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weeks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6DDB0-5AC4-4A17-AD2A-EFFDDEA56D87}"/>
              </a:ext>
            </a:extLst>
          </p:cNvPr>
          <p:cNvSpPr/>
          <p:nvPr/>
        </p:nvSpPr>
        <p:spPr>
          <a:xfrm>
            <a:off x="7599218" y="4402137"/>
            <a:ext cx="3502025" cy="1143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ph 5.6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Half-life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≈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weeks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CAD2C-DF79-444D-A465-F141BD199088}"/>
              </a:ext>
            </a:extLst>
          </p:cNvPr>
          <p:cNvSpPr txBox="1"/>
          <p:nvPr/>
        </p:nvSpPr>
        <p:spPr>
          <a:xfrm>
            <a:off x="6654800" y="1487055"/>
            <a:ext cx="368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Chlorsulfuron</a:t>
            </a:r>
          </a:p>
        </p:txBody>
      </p:sp>
    </p:spTree>
    <p:extLst>
      <p:ext uri="{BB962C8B-B14F-4D97-AF65-F5344CB8AC3E}">
        <p14:creationId xmlns:p14="http://schemas.microsoft.com/office/powerpoint/2010/main" val="177431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DD955-7F51-48D8-8E2A-8C109A4C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Composite/Random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67AC9-14D6-429D-BCE4-EFA1238FF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Randomly and Independently sampling entire field, producing 1 sample for size of field</a:t>
            </a:r>
          </a:p>
        </p:txBody>
      </p:sp>
    </p:spTree>
    <p:extLst>
      <p:ext uri="{BB962C8B-B14F-4D97-AF65-F5344CB8AC3E}">
        <p14:creationId xmlns:p14="http://schemas.microsoft.com/office/powerpoint/2010/main" val="292661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B0EB-415C-4934-93EA-38D086A0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Depth –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EAA2-FF05-4790-AADF-1FEB21CF0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No-Till</a:t>
            </a:r>
          </a:p>
          <a:p>
            <a:pPr lvl="1"/>
            <a:r>
              <a:rPr lang="en-US" dirty="0"/>
              <a:t>Stratified soil characteristics</a:t>
            </a:r>
          </a:p>
          <a:p>
            <a:pPr lvl="1"/>
            <a:r>
              <a:rPr lang="en-US" dirty="0"/>
              <a:t>Impact Nutrient Recommendations</a:t>
            </a:r>
          </a:p>
          <a:p>
            <a:pPr lvl="1"/>
            <a:r>
              <a:rPr lang="en-US" dirty="0"/>
              <a:t>Herbicide Stability – pH </a:t>
            </a:r>
          </a:p>
          <a:p>
            <a:pPr lvl="1"/>
            <a:r>
              <a:rPr lang="en-US" dirty="0"/>
              <a:t>0-2” for pH</a:t>
            </a:r>
          </a:p>
          <a:p>
            <a:pPr lvl="1"/>
            <a:r>
              <a:rPr lang="en-US" dirty="0"/>
              <a:t>0-4” for nutrient recommendations</a:t>
            </a:r>
          </a:p>
          <a:p>
            <a:r>
              <a:rPr lang="en-US" dirty="0"/>
              <a:t>Conventional Till</a:t>
            </a:r>
          </a:p>
          <a:p>
            <a:pPr lvl="1"/>
            <a:r>
              <a:rPr lang="en-US" dirty="0"/>
              <a:t>Depth of Tillage implement, 6”</a:t>
            </a:r>
          </a:p>
        </p:txBody>
      </p:sp>
      <p:pic>
        <p:nvPicPr>
          <p:cNvPr id="19460" name="Picture 4" descr="John Deere introduces two new tillage tools - Spudman">
            <a:extLst>
              <a:ext uri="{FF2B5EF4-FFF2-40B4-BE49-F238E27FC236}">
                <a16:creationId xmlns:a16="http://schemas.microsoft.com/office/drawing/2014/main" id="{82517A2F-B99A-4AEE-97C9-0D4DEFFA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363" y="2595456"/>
            <a:ext cx="4876800" cy="301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34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0471A-089D-424F-A069-2B6CB49F4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Depth -  Nutrient/Analysis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3A815-0F8D-4F8F-B4BC-4D3C6E7A6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</a:t>
            </a:r>
          </a:p>
          <a:p>
            <a:pPr lvl="1"/>
            <a:r>
              <a:rPr lang="en-US" dirty="0"/>
              <a:t>0-2”, especially in no-till systems</a:t>
            </a:r>
          </a:p>
          <a:p>
            <a:r>
              <a:rPr lang="en-US" dirty="0"/>
              <a:t>Mobile Nutrients (N and S)</a:t>
            </a:r>
          </a:p>
          <a:p>
            <a:pPr lvl="1"/>
            <a:r>
              <a:rPr lang="en-US" dirty="0"/>
              <a:t>Consider Subsurface sampling (6-18”, 0-18”)</a:t>
            </a:r>
          </a:p>
          <a:p>
            <a:pPr lvl="1"/>
            <a:r>
              <a:rPr lang="en-US" dirty="0"/>
              <a:t>For deeper rooting crops, go deeper (0-2’, 0-3’, 0-4’)</a:t>
            </a:r>
          </a:p>
          <a:p>
            <a:r>
              <a:rPr lang="en-US" dirty="0"/>
              <a:t>Immobile Nutrients (P and K)</a:t>
            </a:r>
          </a:p>
          <a:p>
            <a:pPr lvl="1"/>
            <a:r>
              <a:rPr lang="en-US" dirty="0"/>
              <a:t>Standard sampling depth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953AB-FD2C-42CA-B466-89D94A5640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843" y="1453249"/>
            <a:ext cx="3250692" cy="43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7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3DE7-B57A-456E-A594-BAC4E9D21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FB60-972F-4D33-80EB-26E90BA19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Nutrient Fluctuations</a:t>
            </a:r>
          </a:p>
          <a:p>
            <a:r>
              <a:rPr lang="en-US" dirty="0"/>
              <a:t>Application Timing</a:t>
            </a:r>
          </a:p>
          <a:p>
            <a:pPr lvl="1"/>
            <a:r>
              <a:rPr lang="en-US" dirty="0"/>
              <a:t>Lime</a:t>
            </a:r>
          </a:p>
          <a:p>
            <a:pPr lvl="2"/>
            <a:r>
              <a:rPr lang="en-US" dirty="0"/>
              <a:t>Sample and apply lime in Fall</a:t>
            </a:r>
          </a:p>
          <a:p>
            <a:pPr lvl="1"/>
            <a:r>
              <a:rPr lang="en-US" dirty="0"/>
              <a:t>Fertility</a:t>
            </a:r>
          </a:p>
          <a:p>
            <a:pPr lvl="2"/>
            <a:r>
              <a:rPr lang="en-US" dirty="0"/>
              <a:t>Fall soil sampling for Spring planted crops</a:t>
            </a:r>
          </a:p>
          <a:p>
            <a:pPr lvl="2"/>
            <a:r>
              <a:rPr lang="en-US" dirty="0"/>
              <a:t>Summer soil sampling for Fall planted crops</a:t>
            </a:r>
          </a:p>
          <a:p>
            <a:r>
              <a:rPr lang="en-US" dirty="0"/>
              <a:t>Processing Time</a:t>
            </a:r>
          </a:p>
          <a:p>
            <a:pPr lvl="1"/>
            <a:r>
              <a:rPr lang="en-US" dirty="0"/>
              <a:t>Allow for 1-3 weeks for report</a:t>
            </a:r>
          </a:p>
          <a:p>
            <a:r>
              <a:rPr lang="en-US" b="1" dirty="0"/>
              <a:t>Best timing is whenever you can get it done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2252F4-0216-4D5E-BD9A-D7106ACBEEB3}"/>
              </a:ext>
            </a:extLst>
          </p:cNvPr>
          <p:cNvSpPr/>
          <p:nvPr/>
        </p:nvSpPr>
        <p:spPr>
          <a:xfrm>
            <a:off x="517236" y="2262909"/>
            <a:ext cx="8580582" cy="3914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 descr="Irrigation Chapter 5 - Nitrate Movement and Loss Under Irrigated Crop  Production | Irrigation Home Study Course - passel">
            <a:extLst>
              <a:ext uri="{FF2B5EF4-FFF2-40B4-BE49-F238E27FC236}">
                <a16:creationId xmlns:a16="http://schemas.microsoft.com/office/drawing/2014/main" id="{F8951487-AE1E-4E25-82AD-0A1EA602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27" y="2562586"/>
            <a:ext cx="57150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5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group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0792548E-1F68-FD79-9730-D6BA469EC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" y="123825"/>
            <a:ext cx="1219001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33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3DE7-B57A-456E-A594-BAC4E9D21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FB60-972F-4D33-80EB-26E90BA19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Nutrient Fluctuations</a:t>
            </a:r>
          </a:p>
          <a:p>
            <a:r>
              <a:rPr lang="en-US" dirty="0"/>
              <a:t>Application Timing</a:t>
            </a:r>
          </a:p>
          <a:p>
            <a:pPr lvl="1"/>
            <a:r>
              <a:rPr lang="en-US" dirty="0"/>
              <a:t>Lime</a:t>
            </a:r>
          </a:p>
          <a:p>
            <a:pPr lvl="2"/>
            <a:r>
              <a:rPr lang="en-US" dirty="0"/>
              <a:t>Sample and apply lime in Fall</a:t>
            </a:r>
          </a:p>
          <a:p>
            <a:pPr lvl="1"/>
            <a:r>
              <a:rPr lang="en-US" dirty="0"/>
              <a:t>Fertility</a:t>
            </a:r>
          </a:p>
          <a:p>
            <a:pPr lvl="2"/>
            <a:r>
              <a:rPr lang="en-US" dirty="0"/>
              <a:t>Fall soil sampling for Spring planted crops</a:t>
            </a:r>
          </a:p>
          <a:p>
            <a:pPr lvl="2"/>
            <a:r>
              <a:rPr lang="en-US" dirty="0"/>
              <a:t>Summer soil sampling for Fall planted crops</a:t>
            </a:r>
          </a:p>
          <a:p>
            <a:r>
              <a:rPr lang="en-US" dirty="0"/>
              <a:t>Processing Time</a:t>
            </a:r>
          </a:p>
          <a:p>
            <a:pPr lvl="1"/>
            <a:r>
              <a:rPr lang="en-US" dirty="0"/>
              <a:t>Allow for 1-3 weeks for report</a:t>
            </a:r>
          </a:p>
          <a:p>
            <a:r>
              <a:rPr lang="en-US" b="1" dirty="0"/>
              <a:t>Best timing is whenever you can get it done</a:t>
            </a:r>
          </a:p>
        </p:txBody>
      </p:sp>
    </p:spTree>
    <p:extLst>
      <p:ext uri="{BB962C8B-B14F-4D97-AF65-F5344CB8AC3E}">
        <p14:creationId xmlns:p14="http://schemas.microsoft.com/office/powerpoint/2010/main" val="31540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8C80-0BD5-421B-9C23-76AB1DB0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F34D3-38B9-47F9-A2E8-35E880D81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 of Crop</a:t>
            </a:r>
          </a:p>
          <a:p>
            <a:pPr lvl="1"/>
            <a:r>
              <a:rPr lang="en-US" dirty="0"/>
              <a:t>High value crop/high nutrient removal, more often</a:t>
            </a:r>
          </a:p>
          <a:p>
            <a:r>
              <a:rPr lang="en-US" dirty="0"/>
              <a:t>Problem soils</a:t>
            </a:r>
          </a:p>
          <a:p>
            <a:pPr lvl="1"/>
            <a:r>
              <a:rPr lang="en-US" dirty="0"/>
              <a:t>Salinity/</a:t>
            </a:r>
            <a:r>
              <a:rPr lang="en-US" dirty="0" err="1"/>
              <a:t>Sodicity</a:t>
            </a:r>
            <a:endParaRPr lang="en-US" dirty="0"/>
          </a:p>
          <a:p>
            <a:pPr lvl="1"/>
            <a:r>
              <a:rPr lang="en-US" dirty="0"/>
              <a:t>pH?</a:t>
            </a:r>
          </a:p>
          <a:p>
            <a:pPr lvl="2"/>
            <a:r>
              <a:rPr lang="en-US" dirty="0"/>
              <a:t>Lime takes up to 4 years to take full effect</a:t>
            </a:r>
          </a:p>
          <a:p>
            <a:pPr lvl="2"/>
            <a:r>
              <a:rPr lang="en-US" dirty="0"/>
              <a:t>Sampling yearly will not give accurate representation</a:t>
            </a:r>
          </a:p>
          <a:p>
            <a:r>
              <a:rPr lang="en-US" dirty="0"/>
              <a:t>Every 3 years, or once per crops rotation</a:t>
            </a:r>
          </a:p>
          <a:p>
            <a:r>
              <a:rPr lang="en-US" b="1" dirty="0"/>
              <a:t>Regardless of frequency, sample same time as last sample</a:t>
            </a:r>
          </a:p>
          <a:p>
            <a:endParaRPr lang="en-US" dirty="0"/>
          </a:p>
        </p:txBody>
      </p:sp>
      <p:pic>
        <p:nvPicPr>
          <p:cNvPr id="31746" name="Picture 2" descr="What can we do about salinization of soils? | Ensia">
            <a:extLst>
              <a:ext uri="{FF2B5EF4-FFF2-40B4-BE49-F238E27FC236}">
                <a16:creationId xmlns:a16="http://schemas.microsoft.com/office/drawing/2014/main" id="{10D91063-938B-4635-806A-C45E285D5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16" y="94673"/>
            <a:ext cx="4306346" cy="23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Time to plan for spreading lime | Glanbia Connect">
            <a:extLst>
              <a:ext uri="{FF2B5EF4-FFF2-40B4-BE49-F238E27FC236}">
                <a16:creationId xmlns:a16="http://schemas.microsoft.com/office/drawing/2014/main" id="{7692D3AF-B6E4-49A0-A34F-6AB516DCD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16" y="2618798"/>
            <a:ext cx="4227368" cy="237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71D99-1AA3-4596-B2A8-BBD6DE7FC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D7BE-233A-4135-9DEC-50839F84A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/>
              <a:t>Sampling Scheme</a:t>
            </a:r>
          </a:p>
          <a:p>
            <a:pPr lvl="1"/>
            <a:r>
              <a:rPr lang="en-US" dirty="0"/>
              <a:t>Composite/Random Sampling</a:t>
            </a:r>
          </a:p>
          <a:p>
            <a:pPr lvl="1"/>
            <a:r>
              <a:rPr lang="en-US" dirty="0"/>
              <a:t>Grid Sampling</a:t>
            </a:r>
          </a:p>
          <a:p>
            <a:pPr lvl="1"/>
            <a:r>
              <a:rPr lang="en-US" dirty="0"/>
              <a:t>Zone Sampling</a:t>
            </a:r>
          </a:p>
          <a:p>
            <a:r>
              <a:rPr lang="en-US" dirty="0"/>
              <a:t>Sampling Tools</a:t>
            </a:r>
          </a:p>
          <a:p>
            <a:pPr lvl="1"/>
            <a:r>
              <a:rPr lang="en-US" dirty="0"/>
              <a:t>Tool</a:t>
            </a:r>
          </a:p>
          <a:p>
            <a:pPr lvl="1"/>
            <a:r>
              <a:rPr lang="en-US" dirty="0"/>
              <a:t>Bucket</a:t>
            </a:r>
          </a:p>
          <a:p>
            <a:pPr lvl="1"/>
            <a:r>
              <a:rPr lang="en-US" dirty="0"/>
              <a:t>Container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Sampling Technique</a:t>
            </a:r>
          </a:p>
          <a:p>
            <a:pPr lvl="1"/>
            <a:r>
              <a:rPr lang="en-US" dirty="0"/>
              <a:t>Area of Interest</a:t>
            </a:r>
          </a:p>
          <a:p>
            <a:pPr lvl="1"/>
            <a:r>
              <a:rPr lang="en-US" dirty="0"/>
              <a:t>Depth</a:t>
            </a:r>
          </a:p>
          <a:p>
            <a:pPr lvl="1"/>
            <a:r>
              <a:rPr lang="en-US" dirty="0"/>
              <a:t>Timing</a:t>
            </a:r>
          </a:p>
          <a:p>
            <a:pPr lvl="1"/>
            <a:r>
              <a:rPr lang="en-US" dirty="0"/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2462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596D33-7ED6-4CF5-8EC2-ECBBE888A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253" y="0"/>
            <a:ext cx="8627495" cy="63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125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FDE4B974-B772-5B4F-7A52-E1AB06A5F3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1392" y="1035168"/>
            <a:ext cx="4804035" cy="3603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38C0A7-0662-D4AE-C3CE-D94333CAF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67" y="56383"/>
            <a:ext cx="4475521" cy="648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8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EA3C3-A677-444E-BDD0-C73D283F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5" y="129254"/>
            <a:ext cx="8055038" cy="6599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41038-71EC-4D08-B0FE-FAD577503743}"/>
              </a:ext>
            </a:extLst>
          </p:cNvPr>
          <p:cNvSpPr txBox="1"/>
          <p:nvPr/>
        </p:nvSpPr>
        <p:spPr>
          <a:xfrm>
            <a:off x="397164" y="628073"/>
            <a:ext cx="226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150 acres</a:t>
            </a:r>
          </a:p>
        </p:txBody>
      </p:sp>
    </p:spTree>
    <p:extLst>
      <p:ext uri="{BB962C8B-B14F-4D97-AF65-F5344CB8AC3E}">
        <p14:creationId xmlns:p14="http://schemas.microsoft.com/office/powerpoint/2010/main" val="3476298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EA3C3-A677-444E-BDD0-C73D283F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45" y="129254"/>
            <a:ext cx="8055038" cy="6599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41038-71EC-4D08-B0FE-FAD577503743}"/>
              </a:ext>
            </a:extLst>
          </p:cNvPr>
          <p:cNvSpPr txBox="1"/>
          <p:nvPr/>
        </p:nvSpPr>
        <p:spPr>
          <a:xfrm>
            <a:off x="397164" y="628073"/>
            <a:ext cx="226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150 acres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B652F0E-C437-4A66-B732-DEB1CD70787C}"/>
              </a:ext>
            </a:extLst>
          </p:cNvPr>
          <p:cNvSpPr/>
          <p:nvPr/>
        </p:nvSpPr>
        <p:spPr>
          <a:xfrm>
            <a:off x="3445164" y="83127"/>
            <a:ext cx="8100291" cy="6687128"/>
          </a:xfrm>
          <a:custGeom>
            <a:avLst/>
            <a:gdLst>
              <a:gd name="connsiteX0" fmla="*/ 27709 w 8100291"/>
              <a:gd name="connsiteY0" fmla="*/ 46182 h 6687128"/>
              <a:gd name="connsiteX1" fmla="*/ 0 w 8100291"/>
              <a:gd name="connsiteY1" fmla="*/ 3084946 h 6687128"/>
              <a:gd name="connsiteX2" fmla="*/ 3158836 w 8100291"/>
              <a:gd name="connsiteY2" fmla="*/ 3131128 h 6687128"/>
              <a:gd name="connsiteX3" fmla="*/ 3168072 w 8100291"/>
              <a:gd name="connsiteY3" fmla="*/ 4886037 h 6687128"/>
              <a:gd name="connsiteX4" fmla="*/ 73891 w 8100291"/>
              <a:gd name="connsiteY4" fmla="*/ 4876800 h 6687128"/>
              <a:gd name="connsiteX5" fmla="*/ 92363 w 8100291"/>
              <a:gd name="connsiteY5" fmla="*/ 6687128 h 6687128"/>
              <a:gd name="connsiteX6" fmla="*/ 6834909 w 8100291"/>
              <a:gd name="connsiteY6" fmla="*/ 6576291 h 6687128"/>
              <a:gd name="connsiteX7" fmla="*/ 6548581 w 8100291"/>
              <a:gd name="connsiteY7" fmla="*/ 3057237 h 6687128"/>
              <a:gd name="connsiteX8" fmla="*/ 8100291 w 8100291"/>
              <a:gd name="connsiteY8" fmla="*/ 3011055 h 6687128"/>
              <a:gd name="connsiteX9" fmla="*/ 7934036 w 8100291"/>
              <a:gd name="connsiteY9" fmla="*/ 480291 h 6687128"/>
              <a:gd name="connsiteX10" fmla="*/ 7028872 w 8100291"/>
              <a:gd name="connsiteY10" fmla="*/ 572655 h 6687128"/>
              <a:gd name="connsiteX11" fmla="*/ 6973454 w 8100291"/>
              <a:gd name="connsiteY11" fmla="*/ 0 h 6687128"/>
              <a:gd name="connsiteX12" fmla="*/ 27709 w 8100291"/>
              <a:gd name="connsiteY12" fmla="*/ 46182 h 668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00291" h="6687128">
                <a:moveTo>
                  <a:pt x="27709" y="46182"/>
                </a:moveTo>
                <a:lnTo>
                  <a:pt x="0" y="3084946"/>
                </a:lnTo>
                <a:lnTo>
                  <a:pt x="3158836" y="3131128"/>
                </a:lnTo>
                <a:cubicBezTo>
                  <a:pt x="3161915" y="3716098"/>
                  <a:pt x="3164993" y="4301067"/>
                  <a:pt x="3168072" y="4886037"/>
                </a:cubicBezTo>
                <a:lnTo>
                  <a:pt x="73891" y="4876800"/>
                </a:lnTo>
                <a:lnTo>
                  <a:pt x="92363" y="6687128"/>
                </a:lnTo>
                <a:lnTo>
                  <a:pt x="6834909" y="6576291"/>
                </a:lnTo>
                <a:lnTo>
                  <a:pt x="6548581" y="3057237"/>
                </a:lnTo>
                <a:lnTo>
                  <a:pt x="8100291" y="3011055"/>
                </a:lnTo>
                <a:lnTo>
                  <a:pt x="7934036" y="480291"/>
                </a:lnTo>
                <a:lnTo>
                  <a:pt x="7028872" y="572655"/>
                </a:lnTo>
                <a:lnTo>
                  <a:pt x="6973454" y="0"/>
                </a:lnTo>
                <a:lnTo>
                  <a:pt x="27709" y="46182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588238-98A1-4353-A5F3-CEB85AAB38FB}"/>
              </a:ext>
            </a:extLst>
          </p:cNvPr>
          <p:cNvSpPr txBox="1"/>
          <p:nvPr/>
        </p:nvSpPr>
        <p:spPr>
          <a:xfrm>
            <a:off x="254289" y="2428875"/>
            <a:ext cx="308448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pH:	6.0</a:t>
            </a:r>
          </a:p>
          <a:p>
            <a:r>
              <a:rPr lang="en-US" sz="3200" dirty="0"/>
              <a:t>P:	12.0 </a:t>
            </a:r>
            <a:r>
              <a:rPr lang="en-US" sz="3200" dirty="0" err="1"/>
              <a:t>lb</a:t>
            </a:r>
            <a:r>
              <a:rPr lang="en-US" sz="3200" dirty="0"/>
              <a:t>/ac</a:t>
            </a:r>
          </a:p>
          <a:p>
            <a:r>
              <a:rPr lang="en-US" sz="3200" dirty="0"/>
              <a:t>K:	91 </a:t>
            </a:r>
            <a:r>
              <a:rPr lang="en-US" sz="3200" dirty="0" err="1"/>
              <a:t>lb</a:t>
            </a:r>
            <a:r>
              <a:rPr lang="en-US" sz="3200" dirty="0"/>
              <a:t>/ac</a:t>
            </a:r>
            <a:br>
              <a:rPr lang="en-US" sz="3200" dirty="0"/>
            </a:br>
            <a:r>
              <a:rPr lang="en-US" sz="3200" dirty="0"/>
              <a:t>CEC:	7.7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|1.1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|1.1|8.2"/>
</p:tagLst>
</file>

<file path=ppt/theme/theme1.xml><?xml version="1.0" encoding="utf-8"?>
<a:theme xmlns:a="http://schemas.openxmlformats.org/drawingml/2006/main" name="MS_state">
  <a:themeElements>
    <a:clrScheme name="Custom 4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CCCCCC"/>
      </a:accent1>
      <a:accent2>
        <a:srgbClr val="660000"/>
      </a:accent2>
      <a:accent3>
        <a:srgbClr val="FDD023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_state" id="{EC539E70-3C78-4A50-AF11-E6C60F13BC84}" vid="{63FFF98E-B9B0-4618-91FD-9D601319F648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MS_state</Template>
  <TotalTime>3171</TotalTime>
  <Words>1990</Words>
  <Application>Microsoft Office PowerPoint</Application>
  <PresentationFormat>Widescreen</PresentationFormat>
  <Paragraphs>720</Paragraphs>
  <Slides>78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9" baseType="lpstr">
      <vt:lpstr>Arial</vt:lpstr>
      <vt:lpstr>Calibri</vt:lpstr>
      <vt:lpstr>Calibri Light</vt:lpstr>
      <vt:lpstr>Grandview Display</vt:lpstr>
      <vt:lpstr>Mercury Display</vt:lpstr>
      <vt:lpstr>Trebuchet MS</vt:lpstr>
      <vt:lpstr>Wingdings 3</vt:lpstr>
      <vt:lpstr>MS_state</vt:lpstr>
      <vt:lpstr>Facet</vt:lpstr>
      <vt:lpstr>1_Office Theme</vt:lpstr>
      <vt:lpstr>Picture Publisher Image</vt:lpstr>
      <vt:lpstr>Chapter 9: Soil Sampling</vt:lpstr>
      <vt:lpstr>PowerPoint Presentation</vt:lpstr>
      <vt:lpstr>What is soil sampling</vt:lpstr>
      <vt:lpstr>Steps to soil sampling</vt:lpstr>
      <vt:lpstr>Sampling Scheme- Things to consider?</vt:lpstr>
      <vt:lpstr>Sampling Scheme</vt:lpstr>
      <vt:lpstr>Composite/Random Sampling</vt:lpstr>
      <vt:lpstr>PowerPoint Presentation</vt:lpstr>
      <vt:lpstr>PowerPoint Presentation</vt:lpstr>
      <vt:lpstr>Composite/Random Sampling</vt:lpstr>
      <vt:lpstr>Grid sampling</vt:lpstr>
      <vt:lpstr>1x1 (60-acre cell)</vt:lpstr>
      <vt:lpstr>6x4 (2.5 acre/cell)</vt:lpstr>
      <vt:lpstr>12x8 (0.625 acre/cell)</vt:lpstr>
      <vt:lpstr>25x16 (0.15 acre/cell)</vt:lpstr>
      <vt:lpstr>50x32 (0.0375 acre/cell) </vt:lpstr>
      <vt:lpstr>100x64 (45 yd2/cell)</vt:lpstr>
      <vt:lpstr>200x127 (11 yd2/cell)</vt:lpstr>
      <vt:lpstr>472x300 (2 yd2/cell)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there an optimal grid size for precision soil sampling?</vt:lpstr>
      <vt:lpstr>Investigating accuracy and economics of different grid sizes (2022 – 9 fields across Georgia)</vt:lpstr>
      <vt:lpstr>Actual Nutrient Variability</vt:lpstr>
      <vt:lpstr>Spatial Application Accuracy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Grid Size – Effectiveness vs Cost  Lime, Potassium and Phosphorus </vt:lpstr>
      <vt:lpstr>Field 1</vt:lpstr>
      <vt:lpstr>PowerPoint Presentation</vt:lpstr>
      <vt:lpstr>PowerPoint Presentation</vt:lpstr>
      <vt:lpstr>PowerPoint Presentation</vt:lpstr>
      <vt:lpstr>Accuracy of Grid sampling/Interpolation?</vt:lpstr>
      <vt:lpstr>PowerPoint Presentation</vt:lpstr>
      <vt:lpstr>Grid Sampling Comparisons – Phosphorus</vt:lpstr>
      <vt:lpstr>Grid sampling</vt:lpstr>
      <vt:lpstr>Zone Sampling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Zone Sampling</vt:lpstr>
      <vt:lpstr>PowerPoint Presentation</vt:lpstr>
      <vt:lpstr>Zone Sampling</vt:lpstr>
      <vt:lpstr>Tools for Sampling</vt:lpstr>
      <vt:lpstr>Tools for Sampling</vt:lpstr>
      <vt:lpstr>Tools for Sampling</vt:lpstr>
      <vt:lpstr>If you are into big toys…</vt:lpstr>
      <vt:lpstr>Sampling Technique</vt:lpstr>
      <vt:lpstr>Area of Interest</vt:lpstr>
      <vt:lpstr>Area of Interest</vt:lpstr>
      <vt:lpstr>Area of Interest</vt:lpstr>
      <vt:lpstr>Area of Interest</vt:lpstr>
      <vt:lpstr>Sampling Depth</vt:lpstr>
      <vt:lpstr>Sampling Depth</vt:lpstr>
      <vt:lpstr>Sampling Depth – Tillage</vt:lpstr>
      <vt:lpstr>Sampling Depth – Management</vt:lpstr>
      <vt:lpstr>Sampling Depth – Management</vt:lpstr>
      <vt:lpstr>Sampling Depth – Management</vt:lpstr>
      <vt:lpstr>Sampling Depth -  Nutrient/Analysis </vt:lpstr>
      <vt:lpstr>Sampling Timing</vt:lpstr>
      <vt:lpstr>PowerPoint Presentation</vt:lpstr>
      <vt:lpstr>Sampling Timing</vt:lpstr>
      <vt:lpstr>Sample Frequency</vt:lpstr>
      <vt:lpstr>Recap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Reed, Vaughn T.</dc:creator>
  <cp:lastModifiedBy>Reed, Vaughn</cp:lastModifiedBy>
  <cp:revision>95</cp:revision>
  <dcterms:created xsi:type="dcterms:W3CDTF">2022-02-17T17:58:24Z</dcterms:created>
  <dcterms:modified xsi:type="dcterms:W3CDTF">2025-04-14T12:32:16Z</dcterms:modified>
</cp:coreProperties>
</file>