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9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4" r:id="rId39"/>
    <p:sldId id="297" r:id="rId40"/>
    <p:sldId id="298" r:id="rId41"/>
    <p:sldId id="300" r:id="rId42"/>
    <p:sldId id="301" r:id="rId43"/>
    <p:sldId id="302" r:id="rId44"/>
    <p:sldId id="296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Vaughn" userId="8c08aa42-ee24-4557-87bf-78ee5f00a26d" providerId="ADAL" clId="{C3207C7A-12EB-455F-ACF5-83C7F6EF9382}"/>
    <pc:docChg chg="undo custSel addSld delSld modSld sldOrd">
      <pc:chgData name="Reed, Vaughn" userId="8c08aa42-ee24-4557-87bf-78ee5f00a26d" providerId="ADAL" clId="{C3207C7A-12EB-455F-ACF5-83C7F6EF9382}" dt="2023-04-06T16:26:38.652" v="17515" actId="20577"/>
      <pc:docMkLst>
        <pc:docMk/>
      </pc:docMkLst>
      <pc:sldChg chg="modSp new del mod">
        <pc:chgData name="Reed, Vaughn" userId="8c08aa42-ee24-4557-87bf-78ee5f00a26d" providerId="ADAL" clId="{C3207C7A-12EB-455F-ACF5-83C7F6EF9382}" dt="2023-04-03T19:41:57.213" v="120" actId="47"/>
        <pc:sldMkLst>
          <pc:docMk/>
          <pc:sldMk cId="1142933834" sldId="257"/>
        </pc:sldMkLst>
      </pc:sldChg>
      <pc:sldChg chg="modSp new mod">
        <pc:chgData name="Reed, Vaughn" userId="8c08aa42-ee24-4557-87bf-78ee5f00a26d" providerId="ADAL" clId="{C3207C7A-12EB-455F-ACF5-83C7F6EF9382}" dt="2023-04-03T19:43:01.326" v="188" actId="20577"/>
        <pc:sldMkLst>
          <pc:docMk/>
          <pc:sldMk cId="3928240683" sldId="258"/>
        </pc:sldMkLst>
      </pc:sldChg>
      <pc:sldChg chg="modSp new mod">
        <pc:chgData name="Reed, Vaughn" userId="8c08aa42-ee24-4557-87bf-78ee5f00a26d" providerId="ADAL" clId="{C3207C7A-12EB-455F-ACF5-83C7F6EF9382}" dt="2023-04-03T19:43:29.946" v="199" actId="20577"/>
        <pc:sldMkLst>
          <pc:docMk/>
          <pc:sldMk cId="1377771069" sldId="259"/>
        </pc:sldMkLst>
      </pc:sldChg>
      <pc:sldChg chg="addSp delSp modSp new del mod modClrScheme chgLayout">
        <pc:chgData name="Reed, Vaughn" userId="8c08aa42-ee24-4557-87bf-78ee5f00a26d" providerId="ADAL" clId="{C3207C7A-12EB-455F-ACF5-83C7F6EF9382}" dt="2023-04-03T20:29:51.589" v="1538" actId="47"/>
        <pc:sldMkLst>
          <pc:docMk/>
          <pc:sldMk cId="50204587" sldId="260"/>
        </pc:sldMkLst>
      </pc:sldChg>
      <pc:sldChg chg="addSp modSp new mod">
        <pc:chgData name="Reed, Vaughn" userId="8c08aa42-ee24-4557-87bf-78ee5f00a26d" providerId="ADAL" clId="{C3207C7A-12EB-455F-ACF5-83C7F6EF9382}" dt="2023-04-04T13:14:03.589" v="1545" actId="20577"/>
        <pc:sldMkLst>
          <pc:docMk/>
          <pc:sldMk cId="3519068045" sldId="261"/>
        </pc:sldMkLst>
      </pc:sldChg>
      <pc:sldChg chg="addSp modSp new mod">
        <pc:chgData name="Reed, Vaughn" userId="8c08aa42-ee24-4557-87bf-78ee5f00a26d" providerId="ADAL" clId="{C3207C7A-12EB-455F-ACF5-83C7F6EF9382}" dt="2023-04-04T13:33:54.837" v="1665" actId="20577"/>
        <pc:sldMkLst>
          <pc:docMk/>
          <pc:sldMk cId="3498044127" sldId="262"/>
        </pc:sldMkLst>
      </pc:sldChg>
      <pc:sldChg chg="addSp modSp new mod ord">
        <pc:chgData name="Reed, Vaughn" userId="8c08aa42-ee24-4557-87bf-78ee5f00a26d" providerId="ADAL" clId="{C3207C7A-12EB-455F-ACF5-83C7F6EF9382}" dt="2023-04-03T20:23:06.338" v="1269" actId="1076"/>
        <pc:sldMkLst>
          <pc:docMk/>
          <pc:sldMk cId="57253521" sldId="263"/>
        </pc:sldMkLst>
      </pc:sldChg>
      <pc:sldChg chg="modSp new mod">
        <pc:chgData name="Reed, Vaughn" userId="8c08aa42-ee24-4557-87bf-78ee5f00a26d" providerId="ADAL" clId="{C3207C7A-12EB-455F-ACF5-83C7F6EF9382}" dt="2023-04-04T13:48:30.648" v="2479" actId="20577"/>
        <pc:sldMkLst>
          <pc:docMk/>
          <pc:sldMk cId="3116392056" sldId="264"/>
        </pc:sldMkLst>
      </pc:sldChg>
      <pc:sldChg chg="modSp new mod">
        <pc:chgData name="Reed, Vaughn" userId="8c08aa42-ee24-4557-87bf-78ee5f00a26d" providerId="ADAL" clId="{C3207C7A-12EB-455F-ACF5-83C7F6EF9382}" dt="2023-04-04T13:56:56.883" v="3143" actId="20577"/>
        <pc:sldMkLst>
          <pc:docMk/>
          <pc:sldMk cId="1888292408" sldId="265"/>
        </pc:sldMkLst>
      </pc:sldChg>
      <pc:sldChg chg="modSp new mod">
        <pc:chgData name="Reed, Vaughn" userId="8c08aa42-ee24-4557-87bf-78ee5f00a26d" providerId="ADAL" clId="{C3207C7A-12EB-455F-ACF5-83C7F6EF9382}" dt="2023-04-04T14:03:57.453" v="3966" actId="20577"/>
        <pc:sldMkLst>
          <pc:docMk/>
          <pc:sldMk cId="160943699" sldId="266"/>
        </pc:sldMkLst>
      </pc:sldChg>
      <pc:sldChg chg="modSp new mod">
        <pc:chgData name="Reed, Vaughn" userId="8c08aa42-ee24-4557-87bf-78ee5f00a26d" providerId="ADAL" clId="{C3207C7A-12EB-455F-ACF5-83C7F6EF9382}" dt="2023-04-04T14:07:11.355" v="4453" actId="20577"/>
        <pc:sldMkLst>
          <pc:docMk/>
          <pc:sldMk cId="779731816" sldId="267"/>
        </pc:sldMkLst>
      </pc:sldChg>
      <pc:sldChg chg="modSp new mod">
        <pc:chgData name="Reed, Vaughn" userId="8c08aa42-ee24-4557-87bf-78ee5f00a26d" providerId="ADAL" clId="{C3207C7A-12EB-455F-ACF5-83C7F6EF9382}" dt="2023-04-04T14:10:11.042" v="5075" actId="5793"/>
        <pc:sldMkLst>
          <pc:docMk/>
          <pc:sldMk cId="1358500684" sldId="268"/>
        </pc:sldMkLst>
      </pc:sldChg>
      <pc:sldChg chg="modSp new mod">
        <pc:chgData name="Reed, Vaughn" userId="8c08aa42-ee24-4557-87bf-78ee5f00a26d" providerId="ADAL" clId="{C3207C7A-12EB-455F-ACF5-83C7F6EF9382}" dt="2023-04-04T14:13:37.101" v="5256" actId="20577"/>
        <pc:sldMkLst>
          <pc:docMk/>
          <pc:sldMk cId="2042994556" sldId="269"/>
        </pc:sldMkLst>
      </pc:sldChg>
      <pc:sldChg chg="addSp modSp new mod">
        <pc:chgData name="Reed, Vaughn" userId="8c08aa42-ee24-4557-87bf-78ee5f00a26d" providerId="ADAL" clId="{C3207C7A-12EB-455F-ACF5-83C7F6EF9382}" dt="2023-04-04T14:21:38.988" v="5686" actId="20577"/>
        <pc:sldMkLst>
          <pc:docMk/>
          <pc:sldMk cId="2403311514" sldId="270"/>
        </pc:sldMkLst>
      </pc:sldChg>
      <pc:sldChg chg="modSp new mod">
        <pc:chgData name="Reed, Vaughn" userId="8c08aa42-ee24-4557-87bf-78ee5f00a26d" providerId="ADAL" clId="{C3207C7A-12EB-455F-ACF5-83C7F6EF9382}" dt="2023-04-05T13:32:41.798" v="7827" actId="20577"/>
        <pc:sldMkLst>
          <pc:docMk/>
          <pc:sldMk cId="3823027088" sldId="271"/>
        </pc:sldMkLst>
      </pc:sldChg>
      <pc:sldChg chg="addSp delSp modSp new mod modClrScheme chgLayout">
        <pc:chgData name="Reed, Vaughn" userId="8c08aa42-ee24-4557-87bf-78ee5f00a26d" providerId="ADAL" clId="{C3207C7A-12EB-455F-ACF5-83C7F6EF9382}" dt="2023-04-05T13:43:40.430" v="8783" actId="478"/>
        <pc:sldMkLst>
          <pc:docMk/>
          <pc:sldMk cId="2845510361" sldId="272"/>
        </pc:sldMkLst>
      </pc:sldChg>
      <pc:sldChg chg="addSp modSp new mod">
        <pc:chgData name="Reed, Vaughn" userId="8c08aa42-ee24-4557-87bf-78ee5f00a26d" providerId="ADAL" clId="{C3207C7A-12EB-455F-ACF5-83C7F6EF9382}" dt="2023-04-05T13:10:54.182" v="7310" actId="21"/>
        <pc:sldMkLst>
          <pc:docMk/>
          <pc:sldMk cId="51720353" sldId="273"/>
        </pc:sldMkLst>
      </pc:sldChg>
      <pc:sldChg chg="addSp modSp new mod">
        <pc:chgData name="Reed, Vaughn" userId="8c08aa42-ee24-4557-87bf-78ee5f00a26d" providerId="ADAL" clId="{C3207C7A-12EB-455F-ACF5-83C7F6EF9382}" dt="2023-04-04T14:34:08.058" v="6543" actId="20577"/>
        <pc:sldMkLst>
          <pc:docMk/>
          <pc:sldMk cId="733047327" sldId="274"/>
        </pc:sldMkLst>
      </pc:sldChg>
      <pc:sldChg chg="addSp modSp new mod">
        <pc:chgData name="Reed, Vaughn" userId="8c08aa42-ee24-4557-87bf-78ee5f00a26d" providerId="ADAL" clId="{C3207C7A-12EB-455F-ACF5-83C7F6EF9382}" dt="2023-04-05T13:10:34.580" v="7309" actId="1076"/>
        <pc:sldMkLst>
          <pc:docMk/>
          <pc:sldMk cId="2973398337" sldId="275"/>
        </pc:sldMkLst>
      </pc:sldChg>
      <pc:sldChg chg="addSp modSp new mod">
        <pc:chgData name="Reed, Vaughn" userId="8c08aa42-ee24-4557-87bf-78ee5f00a26d" providerId="ADAL" clId="{C3207C7A-12EB-455F-ACF5-83C7F6EF9382}" dt="2023-04-05T13:33:06.877" v="7889" actId="20577"/>
        <pc:sldMkLst>
          <pc:docMk/>
          <pc:sldMk cId="1231953689" sldId="276"/>
        </pc:sldMkLst>
      </pc:sldChg>
      <pc:sldChg chg="modSp new mod">
        <pc:chgData name="Reed, Vaughn" userId="8c08aa42-ee24-4557-87bf-78ee5f00a26d" providerId="ADAL" clId="{C3207C7A-12EB-455F-ACF5-83C7F6EF9382}" dt="2023-04-05T13:38:47.963" v="8544" actId="20577"/>
        <pc:sldMkLst>
          <pc:docMk/>
          <pc:sldMk cId="156259166" sldId="277"/>
        </pc:sldMkLst>
      </pc:sldChg>
      <pc:sldChg chg="addSp delSp modSp new mod">
        <pc:chgData name="Reed, Vaughn" userId="8c08aa42-ee24-4557-87bf-78ee5f00a26d" providerId="ADAL" clId="{C3207C7A-12EB-455F-ACF5-83C7F6EF9382}" dt="2023-04-05T15:56:53.974" v="9034" actId="1076"/>
        <pc:sldMkLst>
          <pc:docMk/>
          <pc:sldMk cId="2799712778" sldId="278"/>
        </pc:sldMkLst>
      </pc:sldChg>
      <pc:sldChg chg="addSp new mod">
        <pc:chgData name="Reed, Vaughn" userId="8c08aa42-ee24-4557-87bf-78ee5f00a26d" providerId="ADAL" clId="{C3207C7A-12EB-455F-ACF5-83C7F6EF9382}" dt="2023-04-05T13:45:09.386" v="8790" actId="22"/>
        <pc:sldMkLst>
          <pc:docMk/>
          <pc:sldMk cId="3352671916" sldId="279"/>
        </pc:sldMkLst>
      </pc:sldChg>
      <pc:sldChg chg="add ord">
        <pc:chgData name="Reed, Vaughn" userId="8c08aa42-ee24-4557-87bf-78ee5f00a26d" providerId="ADAL" clId="{C3207C7A-12EB-455F-ACF5-83C7F6EF9382}" dt="2023-04-05T13:45:24.674" v="8798"/>
        <pc:sldMkLst>
          <pc:docMk/>
          <pc:sldMk cId="2974946773" sldId="280"/>
        </pc:sldMkLst>
      </pc:sldChg>
      <pc:sldChg chg="addSp modSp new mod">
        <pc:chgData name="Reed, Vaughn" userId="8c08aa42-ee24-4557-87bf-78ee5f00a26d" providerId="ADAL" clId="{C3207C7A-12EB-455F-ACF5-83C7F6EF9382}" dt="2023-04-05T16:00:41.023" v="9564" actId="20577"/>
        <pc:sldMkLst>
          <pc:docMk/>
          <pc:sldMk cId="85636234" sldId="281"/>
        </pc:sldMkLst>
      </pc:sldChg>
      <pc:sldChg chg="modSp new mod">
        <pc:chgData name="Reed, Vaughn" userId="8c08aa42-ee24-4557-87bf-78ee5f00a26d" providerId="ADAL" clId="{C3207C7A-12EB-455F-ACF5-83C7F6EF9382}" dt="2023-04-05T16:01:22.373" v="9720" actId="20577"/>
        <pc:sldMkLst>
          <pc:docMk/>
          <pc:sldMk cId="858503204" sldId="282"/>
        </pc:sldMkLst>
      </pc:sldChg>
      <pc:sldChg chg="modSp new mod">
        <pc:chgData name="Reed, Vaughn" userId="8c08aa42-ee24-4557-87bf-78ee5f00a26d" providerId="ADAL" clId="{C3207C7A-12EB-455F-ACF5-83C7F6EF9382}" dt="2023-04-05T16:01:33.017" v="9739" actId="20577"/>
        <pc:sldMkLst>
          <pc:docMk/>
          <pc:sldMk cId="633817940" sldId="283"/>
        </pc:sldMkLst>
      </pc:sldChg>
      <pc:sldChg chg="addSp delSp modSp new mod modClrScheme chgLayout">
        <pc:chgData name="Reed, Vaughn" userId="8c08aa42-ee24-4557-87bf-78ee5f00a26d" providerId="ADAL" clId="{C3207C7A-12EB-455F-ACF5-83C7F6EF9382}" dt="2023-04-06T14:05:09.206" v="10293" actId="14100"/>
        <pc:sldMkLst>
          <pc:docMk/>
          <pc:sldMk cId="1352412571" sldId="284"/>
        </pc:sldMkLst>
      </pc:sldChg>
      <pc:sldChg chg="modSp new mod">
        <pc:chgData name="Reed, Vaughn" userId="8c08aa42-ee24-4557-87bf-78ee5f00a26d" providerId="ADAL" clId="{C3207C7A-12EB-455F-ACF5-83C7F6EF9382}" dt="2023-04-06T14:49:06.712" v="12554" actId="20577"/>
        <pc:sldMkLst>
          <pc:docMk/>
          <pc:sldMk cId="3186785337" sldId="285"/>
        </pc:sldMkLst>
      </pc:sldChg>
      <pc:sldChg chg="addSp modSp new mod">
        <pc:chgData name="Reed, Vaughn" userId="8c08aa42-ee24-4557-87bf-78ee5f00a26d" providerId="ADAL" clId="{C3207C7A-12EB-455F-ACF5-83C7F6EF9382}" dt="2023-04-06T14:23:43.142" v="10571" actId="1076"/>
        <pc:sldMkLst>
          <pc:docMk/>
          <pc:sldMk cId="3758874401" sldId="286"/>
        </pc:sldMkLst>
      </pc:sldChg>
      <pc:sldChg chg="addSp modSp new mod">
        <pc:chgData name="Reed, Vaughn" userId="8c08aa42-ee24-4557-87bf-78ee5f00a26d" providerId="ADAL" clId="{C3207C7A-12EB-455F-ACF5-83C7F6EF9382}" dt="2023-04-06T14:37:46.843" v="10906" actId="1076"/>
        <pc:sldMkLst>
          <pc:docMk/>
          <pc:sldMk cId="3383403097" sldId="287"/>
        </pc:sldMkLst>
      </pc:sldChg>
      <pc:sldChg chg="modSp new mod">
        <pc:chgData name="Reed, Vaughn" userId="8c08aa42-ee24-4557-87bf-78ee5f00a26d" providerId="ADAL" clId="{C3207C7A-12EB-455F-ACF5-83C7F6EF9382}" dt="2023-04-06T14:39:01.753" v="11274" actId="20577"/>
        <pc:sldMkLst>
          <pc:docMk/>
          <pc:sldMk cId="3924494015" sldId="288"/>
        </pc:sldMkLst>
      </pc:sldChg>
      <pc:sldChg chg="addSp modSp new mod">
        <pc:chgData name="Reed, Vaughn" userId="8c08aa42-ee24-4557-87bf-78ee5f00a26d" providerId="ADAL" clId="{C3207C7A-12EB-455F-ACF5-83C7F6EF9382}" dt="2023-04-06T14:39:48.082" v="11299" actId="20577"/>
        <pc:sldMkLst>
          <pc:docMk/>
          <pc:sldMk cId="929094432" sldId="289"/>
        </pc:sldMkLst>
      </pc:sldChg>
      <pc:sldChg chg="modSp new mod">
        <pc:chgData name="Reed, Vaughn" userId="8c08aa42-ee24-4557-87bf-78ee5f00a26d" providerId="ADAL" clId="{C3207C7A-12EB-455F-ACF5-83C7F6EF9382}" dt="2023-04-06T14:42:54.792" v="11784" actId="20577"/>
        <pc:sldMkLst>
          <pc:docMk/>
          <pc:sldMk cId="3620887152" sldId="290"/>
        </pc:sldMkLst>
      </pc:sldChg>
      <pc:sldChg chg="modSp new mod">
        <pc:chgData name="Reed, Vaughn" userId="8c08aa42-ee24-4557-87bf-78ee5f00a26d" providerId="ADAL" clId="{C3207C7A-12EB-455F-ACF5-83C7F6EF9382}" dt="2023-04-06T14:45:04.717" v="12414" actId="20577"/>
        <pc:sldMkLst>
          <pc:docMk/>
          <pc:sldMk cId="2430292273" sldId="291"/>
        </pc:sldMkLst>
      </pc:sldChg>
      <pc:sldChg chg="modSp new mod">
        <pc:chgData name="Reed, Vaughn" userId="8c08aa42-ee24-4557-87bf-78ee5f00a26d" providerId="ADAL" clId="{C3207C7A-12EB-455F-ACF5-83C7F6EF9382}" dt="2023-04-06T15:12:43.960" v="13250" actId="20577"/>
        <pc:sldMkLst>
          <pc:docMk/>
          <pc:sldMk cId="335751642" sldId="292"/>
        </pc:sldMkLst>
      </pc:sldChg>
      <pc:sldChg chg="modSp new mod">
        <pc:chgData name="Reed, Vaughn" userId="8c08aa42-ee24-4557-87bf-78ee5f00a26d" providerId="ADAL" clId="{C3207C7A-12EB-455F-ACF5-83C7F6EF9382}" dt="2023-04-06T15:13:34.188" v="13279" actId="20577"/>
        <pc:sldMkLst>
          <pc:docMk/>
          <pc:sldMk cId="595256502" sldId="293"/>
        </pc:sldMkLst>
      </pc:sldChg>
      <pc:sldChg chg="modSp new mod">
        <pc:chgData name="Reed, Vaughn" userId="8c08aa42-ee24-4557-87bf-78ee5f00a26d" providerId="ADAL" clId="{C3207C7A-12EB-455F-ACF5-83C7F6EF9382}" dt="2023-04-06T15:28:33.479" v="14894" actId="20577"/>
        <pc:sldMkLst>
          <pc:docMk/>
          <pc:sldMk cId="3971877927" sldId="294"/>
        </pc:sldMkLst>
      </pc:sldChg>
      <pc:sldChg chg="modSp new mod">
        <pc:chgData name="Reed, Vaughn" userId="8c08aa42-ee24-4557-87bf-78ee5f00a26d" providerId="ADAL" clId="{C3207C7A-12EB-455F-ACF5-83C7F6EF9382}" dt="2023-04-06T15:23:59.443" v="14443" actId="20577"/>
        <pc:sldMkLst>
          <pc:docMk/>
          <pc:sldMk cId="3050980578" sldId="295"/>
        </pc:sldMkLst>
      </pc:sldChg>
      <pc:sldChg chg="modSp new mod">
        <pc:chgData name="Reed, Vaughn" userId="8c08aa42-ee24-4557-87bf-78ee5f00a26d" providerId="ADAL" clId="{C3207C7A-12EB-455F-ACF5-83C7F6EF9382}" dt="2023-04-06T15:15:34.812" v="13776" actId="20577"/>
        <pc:sldMkLst>
          <pc:docMk/>
          <pc:sldMk cId="3449557999" sldId="296"/>
        </pc:sldMkLst>
      </pc:sldChg>
      <pc:sldChg chg="addSp modSp new mod">
        <pc:chgData name="Reed, Vaughn" userId="8c08aa42-ee24-4557-87bf-78ee5f00a26d" providerId="ADAL" clId="{C3207C7A-12EB-455F-ACF5-83C7F6EF9382}" dt="2023-04-06T15:29:33.275" v="14956" actId="1076"/>
        <pc:sldMkLst>
          <pc:docMk/>
          <pc:sldMk cId="3999247154" sldId="297"/>
        </pc:sldMkLst>
      </pc:sldChg>
      <pc:sldChg chg="modSp new mod">
        <pc:chgData name="Reed, Vaughn" userId="8c08aa42-ee24-4557-87bf-78ee5f00a26d" providerId="ADAL" clId="{C3207C7A-12EB-455F-ACF5-83C7F6EF9382}" dt="2023-04-06T15:43:34.356" v="15667" actId="5793"/>
        <pc:sldMkLst>
          <pc:docMk/>
          <pc:sldMk cId="3151101183" sldId="298"/>
        </pc:sldMkLst>
      </pc:sldChg>
      <pc:sldChg chg="addSp modSp new">
        <pc:chgData name="Reed, Vaughn" userId="8c08aa42-ee24-4557-87bf-78ee5f00a26d" providerId="ADAL" clId="{C3207C7A-12EB-455F-ACF5-83C7F6EF9382}" dt="2023-04-06T15:44:43.797" v="15672" actId="1076"/>
        <pc:sldMkLst>
          <pc:docMk/>
          <pc:sldMk cId="3179673737" sldId="299"/>
        </pc:sldMkLst>
      </pc:sldChg>
      <pc:sldChg chg="addSp modSp new mod">
        <pc:chgData name="Reed, Vaughn" userId="8c08aa42-ee24-4557-87bf-78ee5f00a26d" providerId="ADAL" clId="{C3207C7A-12EB-455F-ACF5-83C7F6EF9382}" dt="2023-04-06T15:48:39.374" v="16458" actId="20577"/>
        <pc:sldMkLst>
          <pc:docMk/>
          <pc:sldMk cId="1456856067" sldId="300"/>
        </pc:sldMkLst>
      </pc:sldChg>
      <pc:sldChg chg="modSp new mod">
        <pc:chgData name="Reed, Vaughn" userId="8c08aa42-ee24-4557-87bf-78ee5f00a26d" providerId="ADAL" clId="{C3207C7A-12EB-455F-ACF5-83C7F6EF9382}" dt="2023-04-06T16:22:26.475" v="17216" actId="313"/>
        <pc:sldMkLst>
          <pc:docMk/>
          <pc:sldMk cId="3542307450" sldId="301"/>
        </pc:sldMkLst>
      </pc:sldChg>
      <pc:sldChg chg="modSp new mod">
        <pc:chgData name="Reed, Vaughn" userId="8c08aa42-ee24-4557-87bf-78ee5f00a26d" providerId="ADAL" clId="{C3207C7A-12EB-455F-ACF5-83C7F6EF9382}" dt="2023-04-06T16:26:38.652" v="17515" actId="20577"/>
        <pc:sldMkLst>
          <pc:docMk/>
          <pc:sldMk cId="2136473511" sldId="302"/>
        </pc:sldMkLst>
      </pc:sldChg>
    </pc:docChg>
  </pc:docChgLst>
  <pc:docChgLst>
    <pc:chgData name="Reed, Vaughn" userId="8c08aa42-ee24-4557-87bf-78ee5f00a26d" providerId="ADAL" clId="{A9A10A12-6544-4F7C-9C18-DC844CE495B4}"/>
    <pc:docChg chg="modSld">
      <pc:chgData name="Reed, Vaughn" userId="8c08aa42-ee24-4557-87bf-78ee5f00a26d" providerId="ADAL" clId="{A9A10A12-6544-4F7C-9C18-DC844CE495B4}" dt="2023-03-03T20:25:29.391" v="1" actId="20577"/>
      <pc:docMkLst>
        <pc:docMk/>
      </pc:docMkLst>
      <pc:sldChg chg="modSp mod">
        <pc:chgData name="Reed, Vaughn" userId="8c08aa42-ee24-4557-87bf-78ee5f00a26d" providerId="ADAL" clId="{A9A10A12-6544-4F7C-9C18-DC844CE495B4}" dt="2023-03-03T20:25:29.391" v="1" actId="20577"/>
        <pc:sldMkLst>
          <pc:docMk/>
          <pc:sldMk cId="2320667257" sldId="256"/>
        </pc:sldMkLst>
      </pc:sldChg>
    </pc:docChg>
  </pc:docChgLst>
  <pc:docChgLst>
    <pc:chgData name="Reed, Vaughn" userId="8c08aa42-ee24-4557-87bf-78ee5f00a26d" providerId="ADAL" clId="{9D7C3101-595D-4CED-96CB-6B29170A844B}"/>
    <pc:docChg chg="custSel modSld">
      <pc:chgData name="Reed, Vaughn" userId="8c08aa42-ee24-4557-87bf-78ee5f00a26d" providerId="ADAL" clId="{9D7C3101-595D-4CED-96CB-6B29170A844B}" dt="2025-04-09T13:03:27.820" v="177" actId="20577"/>
      <pc:docMkLst>
        <pc:docMk/>
      </pc:docMkLst>
      <pc:sldChg chg="modSp mod">
        <pc:chgData name="Reed, Vaughn" userId="8c08aa42-ee24-4557-87bf-78ee5f00a26d" providerId="ADAL" clId="{9D7C3101-595D-4CED-96CB-6B29170A844B}" dt="2025-04-09T12:51:59.775" v="157" actId="27636"/>
        <pc:sldMkLst>
          <pc:docMk/>
          <pc:sldMk cId="3498044127" sldId="262"/>
        </pc:sldMkLst>
        <pc:spChg chg="mod">
          <ac:chgData name="Reed, Vaughn" userId="8c08aa42-ee24-4557-87bf-78ee5f00a26d" providerId="ADAL" clId="{9D7C3101-595D-4CED-96CB-6B29170A844B}" dt="2025-04-09T12:51:59.775" v="157" actId="27636"/>
          <ac:spMkLst>
            <pc:docMk/>
            <pc:sldMk cId="3498044127" sldId="262"/>
            <ac:spMk id="3" creationId="{1DEEB159-DC33-D01B-6F12-D84E108299FB}"/>
          </ac:spMkLst>
        </pc:spChg>
      </pc:sldChg>
      <pc:sldChg chg="modSp mod">
        <pc:chgData name="Reed, Vaughn" userId="8c08aa42-ee24-4557-87bf-78ee5f00a26d" providerId="ADAL" clId="{9D7C3101-595D-4CED-96CB-6B29170A844B}" dt="2025-04-09T13:03:27.820" v="177" actId="20577"/>
        <pc:sldMkLst>
          <pc:docMk/>
          <pc:sldMk cId="733047327" sldId="274"/>
        </pc:sldMkLst>
        <pc:spChg chg="mod">
          <ac:chgData name="Reed, Vaughn" userId="8c08aa42-ee24-4557-87bf-78ee5f00a26d" providerId="ADAL" clId="{9D7C3101-595D-4CED-96CB-6B29170A844B}" dt="2025-04-09T13:03:27.820" v="177" actId="20577"/>
          <ac:spMkLst>
            <pc:docMk/>
            <pc:sldMk cId="733047327" sldId="274"/>
            <ac:spMk id="3" creationId="{D2271C10-5167-062E-F45C-41B9BF8259B6}"/>
          </ac:spMkLst>
        </pc:spChg>
      </pc:sldChg>
    </pc:docChg>
  </pc:docChgLst>
  <pc:docChgLst>
    <pc:chgData name="Reed, Vaughn" userId="8c08aa42-ee24-4557-87bf-78ee5f00a26d" providerId="ADAL" clId="{88F836A3-B344-475C-BE92-85147AA3D57A}"/>
    <pc:docChg chg="custSel modSld">
      <pc:chgData name="Reed, Vaughn" userId="8c08aa42-ee24-4557-87bf-78ee5f00a26d" providerId="ADAL" clId="{88F836A3-B344-475C-BE92-85147AA3D57A}" dt="2025-04-01T13:24:16.431" v="194" actId="20577"/>
      <pc:docMkLst>
        <pc:docMk/>
      </pc:docMkLst>
      <pc:sldChg chg="modSp mod">
        <pc:chgData name="Reed, Vaughn" userId="8c08aa42-ee24-4557-87bf-78ee5f00a26d" providerId="ADAL" clId="{88F836A3-B344-475C-BE92-85147AA3D57A}" dt="2025-04-01T13:22:55.366" v="45" actId="20577"/>
        <pc:sldMkLst>
          <pc:docMk/>
          <pc:sldMk cId="2042994556" sldId="269"/>
        </pc:sldMkLst>
        <pc:spChg chg="mod">
          <ac:chgData name="Reed, Vaughn" userId="8c08aa42-ee24-4557-87bf-78ee5f00a26d" providerId="ADAL" clId="{88F836A3-B344-475C-BE92-85147AA3D57A}" dt="2025-04-01T13:22:55.366" v="45" actId="20577"/>
          <ac:spMkLst>
            <pc:docMk/>
            <pc:sldMk cId="2042994556" sldId="269"/>
            <ac:spMk id="3" creationId="{ED551895-AAF1-234D-DEA2-D6CDE0D5AD32}"/>
          </ac:spMkLst>
        </pc:spChg>
      </pc:sldChg>
      <pc:sldChg chg="modSp mod">
        <pc:chgData name="Reed, Vaughn" userId="8c08aa42-ee24-4557-87bf-78ee5f00a26d" providerId="ADAL" clId="{88F836A3-B344-475C-BE92-85147AA3D57A}" dt="2025-04-01T13:24:16.431" v="194" actId="20577"/>
        <pc:sldMkLst>
          <pc:docMk/>
          <pc:sldMk cId="2403311514" sldId="270"/>
        </pc:sldMkLst>
        <pc:spChg chg="mod">
          <ac:chgData name="Reed, Vaughn" userId="8c08aa42-ee24-4557-87bf-78ee5f00a26d" providerId="ADAL" clId="{88F836A3-B344-475C-BE92-85147AA3D57A}" dt="2025-04-01T13:24:16.431" v="194" actId="20577"/>
          <ac:spMkLst>
            <pc:docMk/>
            <pc:sldMk cId="2403311514" sldId="270"/>
            <ac:spMk id="3" creationId="{5D0D2D35-CB2C-5E4F-375D-450AB6515C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9C3-4381-4B45-9DC6-741CEDDC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B05DA-428B-40ED-B249-52936E290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6A7AB-8928-469E-ABF2-65D753A6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A33DF-3EE8-4C3D-90E0-9E6B1E3A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5274-F66E-463E-8A67-BC449F24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E6C2-BD22-4F70-B87D-9C486816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72D84-5249-4C82-A49C-73D2BBFC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37CE-47FA-45D5-B206-54023B37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A0A9-A5A2-4759-BFCE-1A09AFFA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1E48-D91B-4CD7-99EF-72507E3B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F438D-2887-444C-A191-5FD503DAD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F0F86-D01B-411E-B123-60AF8774F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619C1-4150-44F6-8582-686C3207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3AF0-A3F0-4986-ADE4-97F2AE8C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4A888-7F0C-4C77-AC4C-337E6319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70EF9-DAF3-4403-8247-EF023C48C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D4E6E6-D1D2-430D-A0D3-0ABA5696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08AE72-5AD2-4FBE-BF23-2916C283C5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5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87D810-D15F-42FF-A8D9-D463D7B20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386D59-5F3C-4284-9552-12F8596A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B59AEB-A886-4A47-BBDA-DFFAD12938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A7E5FD-A4A8-47C7-A83C-CACD130E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7CFC8A-103A-4276-8D66-4C48AB7E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194DA5-0F16-4D85-A84B-090A744D9A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47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FD7CCD-B4A1-4B31-8E89-419D022FEC51}"/>
              </a:ext>
            </a:extLst>
          </p:cNvPr>
          <p:cNvSpPr/>
          <p:nvPr/>
        </p:nvSpPr>
        <p:spPr>
          <a:xfrm>
            <a:off x="9639300" y="5133975"/>
            <a:ext cx="2276475" cy="1581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3A685-27CF-42BB-8694-248EF6FAD0CD}"/>
              </a:ext>
            </a:extLst>
          </p:cNvPr>
          <p:cNvSpPr/>
          <p:nvPr/>
        </p:nvSpPr>
        <p:spPr>
          <a:xfrm>
            <a:off x="0" y="6208776"/>
            <a:ext cx="3511296" cy="649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1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0893"/>
            <a:ext cx="5181600" cy="4606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0894"/>
            <a:ext cx="5181600" cy="2229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3947383"/>
            <a:ext cx="5181600" cy="2229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FA20-52DF-490A-8ADB-BE395342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7AB0-AE62-47AC-9EA6-AC29A62F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237E-D006-4F73-8207-79256175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83CE7-1FBB-411D-A791-0376CA27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2678-2687-4D1C-8D20-2AF88149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2FCD-30A1-4DE0-BB4F-1134C21D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5126-77CA-4141-82B2-4260CC99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A095D-3C08-4C4C-9077-8CED395E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F913-9A1B-4483-9A4D-A960EAAA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E9EEA-5874-4A5D-985F-754FCE8B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A406-62D2-47F2-8B2C-E2734DE4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82D4-AC87-4931-9ABC-562493C8C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CCF39-7061-41E0-A554-CC883C1A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5DA38-9E8B-49A0-AF41-7A5D4627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C8055-1E0B-425C-8B10-13AF9CDC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B226A-96B2-4D14-A899-52749032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5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7A2F-608D-465C-8B5C-45EC3793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37A5F-B15C-4B38-8EFE-738BBB95F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18B41-31D7-45FA-A945-0F7848E69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34373-6DFD-4FFD-9199-CCE288F72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B2951-C10F-4DA7-A3F8-732848E06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7F917-40DF-4AB7-AB0B-24EA7934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94835-F825-4E61-A506-15DFBE33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0D818-B419-4BEB-9EAB-88F08B76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D5A3-6AEB-4A5C-B6E9-900397EE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C06F4-2DFD-4302-9CD1-D282CB93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841A3-5D21-486F-8C31-4830016C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BD72F-AAD2-4C5F-BE33-5F873755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6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8D05D-7D4F-4741-BDE0-F9565EF4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435E5-507E-434C-96CA-0C283851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9E1-9DDD-48CB-BE74-1C1DE8DF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7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6743-34A0-4EC6-B321-16A8B24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9EE2-D176-41BC-AC18-1BE28B46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B6B93-C68D-48E5-B269-B3C7FF919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667E2-9E64-41C8-83F1-FD5B1C54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22A05-804E-49BB-8C88-991B4E0A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8D76B-659D-4AB1-B6A8-01A371F8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A718-454E-4650-AE44-D364F24A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29EA7-4D80-442E-8901-25566B34D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CA2C4-0323-4409-BDA1-197954CB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25119-7D3C-4C5D-9A11-CC86A848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87154-D74A-43FA-9D2F-59B69F87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0937F-D782-4602-95DE-8AC4EE83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20DEB-1CCF-4894-BF0A-5C1D0AB4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A054-BE4C-4376-A88A-B30062564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0E16-47E0-4F72-A0A9-F402DAE7D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02AF-A9B5-474F-801F-B3448A2333B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E857-CD18-4094-AAC9-71905D8E8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68E6-0AB5-453B-BCF9-338038806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5206-7A84-4AF1-BE5E-2147E2963661}" type="slidenum">
              <a:rPr lang="en-US" smtClean="0"/>
              <a:t>‹#›</a:t>
            </a:fld>
            <a:endParaRPr lang="en-US"/>
          </a:p>
        </p:txBody>
      </p:sp>
      <p:pic>
        <p:nvPicPr>
          <p:cNvPr id="113666" name="Picture 2">
            <a:extLst>
              <a:ext uri="{FF2B5EF4-FFF2-40B4-BE49-F238E27FC236}">
                <a16:creationId xmlns:a16="http://schemas.microsoft.com/office/drawing/2014/main" id="{B719F78F-BA17-4863-8B41-0AF386B5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" y="6303391"/>
            <a:ext cx="2914348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6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CA8E-DBCB-3C93-517A-4A224E55C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 – Secondary and Micro-Nutrients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46992-6A23-577C-2346-3FBDAC7D4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6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A3AE-4490-E829-C1FE-5E6C4C0F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Sulfur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6AFF-A15E-5A3E-AA73-9D9641758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Precipitated Sulfate Compounds</a:t>
            </a:r>
          </a:p>
          <a:p>
            <a:pPr lvl="1"/>
            <a:r>
              <a:rPr lang="en-US" dirty="0"/>
              <a:t>In calcareous soils,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precipitates as sparingly soluble gypsum and epsomite (</a:t>
            </a:r>
            <a:r>
              <a:rPr lang="en-US" sz="2400" dirty="0"/>
              <a:t>MgSO</a:t>
            </a:r>
            <a:r>
              <a:rPr lang="en-US" sz="2400" baseline="-25000" dirty="0"/>
              <a:t>4</a:t>
            </a:r>
            <a:r>
              <a:rPr lang="en-US" sz="2400" dirty="0"/>
              <a:t> </a:t>
            </a:r>
            <a:r>
              <a:rPr lang="en-US" sz="2400" b="1" dirty="0"/>
              <a:t>. </a:t>
            </a:r>
            <a:r>
              <a:rPr lang="en-US" sz="2400" dirty="0"/>
              <a:t>7H</a:t>
            </a:r>
            <a:r>
              <a:rPr lang="en-US" sz="2400" baseline="-25000" dirty="0"/>
              <a:t>2</a:t>
            </a:r>
            <a:r>
              <a:rPr lang="en-US" sz="2400" dirty="0"/>
              <a:t>O).</a:t>
            </a:r>
          </a:p>
          <a:p>
            <a:pPr lvl="2"/>
            <a:r>
              <a:rPr lang="en-US" dirty="0"/>
              <a:t>Equilibrium solution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concentration far exceeds that required to meet plant requirement</a:t>
            </a:r>
          </a:p>
          <a:p>
            <a:pPr lvl="1"/>
            <a:r>
              <a:rPr lang="en-US" dirty="0"/>
              <a:t>Subsoils, even in humid climates, usually are much higher in SO</a:t>
            </a:r>
            <a:r>
              <a:rPr lang="en-US" baseline="-25000" dirty="0"/>
              <a:t>4</a:t>
            </a:r>
            <a:r>
              <a:rPr lang="en-US" dirty="0"/>
              <a:t> concentration than surface soil, especially if there is an accumulation of clay in the B horizon</a:t>
            </a:r>
          </a:p>
          <a:p>
            <a:pPr lvl="1"/>
            <a:r>
              <a:rPr lang="en-US" dirty="0"/>
              <a:t>Extracts may attempt to measure this fraction, but is not readily available in season, so may over-estimate plant available S</a:t>
            </a:r>
          </a:p>
        </p:txBody>
      </p:sp>
    </p:spTree>
    <p:extLst>
      <p:ext uri="{BB962C8B-B14F-4D97-AF65-F5344CB8AC3E}">
        <p14:creationId xmlns:p14="http://schemas.microsoft.com/office/powerpoint/2010/main" val="16094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F072-50A9-4BBD-85AC-611A1B87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Sulfur Oxidation-Reduction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F3223-7D57-AFEE-DCC0-18A23BCFB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Anaerobic environments can lead to an accumulation of H</a:t>
            </a:r>
            <a:r>
              <a:rPr lang="en-US" baseline="-25000" dirty="0"/>
              <a:t>2</a:t>
            </a:r>
            <a:r>
              <a:rPr lang="en-US" dirty="0"/>
              <a:t>S (rotten egg smell) (think rice paddy’s), from the decomposition of organic matter</a:t>
            </a:r>
          </a:p>
          <a:p>
            <a:pPr lvl="1"/>
            <a:r>
              <a:rPr lang="en-US" dirty="0"/>
              <a:t>Presence of Iron (Fe) in soil will lead to the formation of </a:t>
            </a:r>
            <a:r>
              <a:rPr lang="en-US" dirty="0" err="1"/>
              <a:t>FeS</a:t>
            </a:r>
            <a:r>
              <a:rPr lang="en-US" dirty="0"/>
              <a:t> from H</a:t>
            </a:r>
            <a:r>
              <a:rPr lang="en-US" baseline="-25000" dirty="0"/>
              <a:t>2</a:t>
            </a:r>
            <a:r>
              <a:rPr lang="en-US" dirty="0"/>
              <a:t>S, which will later reduce further to FeS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Fe is not available, it can </a:t>
            </a:r>
            <a:r>
              <a:rPr lang="en-US" b="1" dirty="0"/>
              <a:t>volatilize</a:t>
            </a:r>
            <a:endParaRPr lang="en-US" dirty="0"/>
          </a:p>
          <a:p>
            <a:pPr lvl="1"/>
            <a:r>
              <a:rPr lang="en-US" dirty="0"/>
              <a:t>Generally happens more in soils with greater OM</a:t>
            </a:r>
          </a:p>
        </p:txBody>
      </p:sp>
    </p:spTree>
    <p:extLst>
      <p:ext uri="{BB962C8B-B14F-4D97-AF65-F5344CB8AC3E}">
        <p14:creationId xmlns:p14="http://schemas.microsoft.com/office/powerpoint/2010/main" val="77973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A52A-9162-F500-8C09-143375F2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Plant available Sulfur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7FD7-5B97-2DD3-1E3D-B562D6F8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we measure water soluble and easily exchangeable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endParaRPr lang="en-US" dirty="0"/>
          </a:p>
          <a:p>
            <a:pPr lvl="1"/>
            <a:r>
              <a:rPr lang="en-US" dirty="0"/>
              <a:t>Saturated Calcium Phosphate</a:t>
            </a:r>
          </a:p>
          <a:p>
            <a:pPr lvl="1"/>
            <a:r>
              <a:rPr lang="en-US" dirty="0"/>
              <a:t>Ammonium Acetate</a:t>
            </a:r>
          </a:p>
          <a:p>
            <a:r>
              <a:rPr lang="en-US" dirty="0"/>
              <a:t>Only of importance in humid regions, even then soil test is questionable</a:t>
            </a:r>
          </a:p>
          <a:p>
            <a:pPr lvl="1"/>
            <a:r>
              <a:rPr lang="en-US" dirty="0"/>
              <a:t>Think about soil test with N, rarely do we use it, because of how variable it is</a:t>
            </a:r>
          </a:p>
          <a:p>
            <a:r>
              <a:rPr lang="en-US" dirty="0"/>
              <a:t>Generally, we will offer blanket S fertilization on sandy, low OM soils</a:t>
            </a:r>
          </a:p>
          <a:p>
            <a:r>
              <a:rPr lang="en-US" dirty="0"/>
              <a:t>Starting to suggest S fertilizer recommendations on higher S removal crops (corn becoming one of these)</a:t>
            </a:r>
          </a:p>
        </p:txBody>
      </p:sp>
    </p:spTree>
    <p:extLst>
      <p:ext uri="{BB962C8B-B14F-4D97-AF65-F5344CB8AC3E}">
        <p14:creationId xmlns:p14="http://schemas.microsoft.com/office/powerpoint/2010/main" val="135850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8A58-4A01-08C0-1EC8-64CC66B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Recommendations for Sulfur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1895-AAF1-234D-DEA2-D6CDE0D5A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 Test for S?</a:t>
            </a:r>
          </a:p>
          <a:p>
            <a:pPr lvl="1"/>
            <a:r>
              <a:rPr lang="en-US" dirty="0"/>
              <a:t>Total S</a:t>
            </a:r>
          </a:p>
          <a:p>
            <a:pPr lvl="1"/>
            <a:r>
              <a:rPr lang="en-US" dirty="0"/>
              <a:t>Extractable S</a:t>
            </a:r>
          </a:p>
          <a:p>
            <a:r>
              <a:rPr lang="en-US" dirty="0"/>
              <a:t>~10:1 ratio of Nitrogen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lbs</a:t>
            </a:r>
            <a:r>
              <a:rPr lang="en-US" dirty="0"/>
              <a:t> N applied, 10 </a:t>
            </a:r>
            <a:r>
              <a:rPr lang="en-US" dirty="0" err="1"/>
              <a:t>lbs</a:t>
            </a:r>
            <a:r>
              <a:rPr lang="en-US" dirty="0"/>
              <a:t> S</a:t>
            </a:r>
          </a:p>
          <a:p>
            <a:r>
              <a:rPr lang="en-US" dirty="0"/>
              <a:t>Lots of UAN found around the state already has S in it</a:t>
            </a:r>
          </a:p>
        </p:txBody>
      </p:sp>
    </p:spTree>
    <p:extLst>
      <p:ext uri="{BB962C8B-B14F-4D97-AF65-F5344CB8AC3E}">
        <p14:creationId xmlns:p14="http://schemas.microsoft.com/office/powerpoint/2010/main" val="204299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5FD6-7ECC-7620-F025-BEC50120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2D35-CB2C-5E4F-375D-450AB651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Gypsum (CaSO</a:t>
            </a:r>
            <a:r>
              <a:rPr lang="en-US" baseline="-25000" dirty="0"/>
              <a:t>4</a:t>
            </a:r>
            <a:r>
              <a:rPr lang="en-US" dirty="0"/>
              <a:t>) 0-0-0-17-23Ca</a:t>
            </a:r>
          </a:p>
          <a:p>
            <a:pPr lvl="1"/>
            <a:r>
              <a:rPr lang="en-US" dirty="0"/>
              <a:t>Great slow release source, very cheap, especially if you are looking for a sole S source</a:t>
            </a:r>
          </a:p>
          <a:p>
            <a:pPr lvl="1"/>
            <a:r>
              <a:rPr lang="en-US" dirty="0"/>
              <a:t>Getting more difficult to find</a:t>
            </a:r>
          </a:p>
          <a:p>
            <a:r>
              <a:rPr lang="en-US" dirty="0"/>
              <a:t>K-Mag (K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, MgSO</a:t>
            </a:r>
            <a:r>
              <a:rPr lang="en-US" baseline="-25000" dirty="0"/>
              <a:t>4</a:t>
            </a:r>
            <a:r>
              <a:rPr lang="en-US" dirty="0"/>
              <a:t>) 0-0-22-22S-11Mg</a:t>
            </a:r>
          </a:p>
          <a:p>
            <a:r>
              <a:rPr lang="en-US" dirty="0"/>
              <a:t>Ammonium Sulfate (AMS) 21-0-0-24</a:t>
            </a:r>
          </a:p>
          <a:p>
            <a:r>
              <a:rPr lang="en-US" dirty="0"/>
              <a:t>Animal Waste 0.2-0.5% S</a:t>
            </a:r>
          </a:p>
          <a:p>
            <a:r>
              <a:rPr lang="en-US" dirty="0"/>
              <a:t>S-coated urea (25% S)</a:t>
            </a:r>
          </a:p>
          <a:p>
            <a:r>
              <a:rPr lang="en-US" dirty="0"/>
              <a:t>Elemental S (90% S)</a:t>
            </a:r>
          </a:p>
          <a:p>
            <a:pPr lvl="1"/>
            <a:r>
              <a:rPr lang="en-US" dirty="0"/>
              <a:t>Most often used as an acidifier, though can be used as a </a:t>
            </a:r>
            <a:r>
              <a:rPr lang="en-US"/>
              <a:t>S source</a:t>
            </a:r>
            <a:endParaRPr lang="en-US" dirty="0"/>
          </a:p>
        </p:txBody>
      </p:sp>
      <p:pic>
        <p:nvPicPr>
          <p:cNvPr id="3074" name="Picture 2" descr="Calcium Sulphate 21% Nutrasoft Granular (Gypsum) | Pestell Minerals">
            <a:extLst>
              <a:ext uri="{FF2B5EF4-FFF2-40B4-BE49-F238E27FC236}">
                <a16:creationId xmlns:a16="http://schemas.microsoft.com/office/drawing/2014/main" id="{F799706B-20CD-C7BB-C331-2AFF2283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686" y="207377"/>
            <a:ext cx="2386262" cy="2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-Mag Granular Trio 0-0-22 - Organic Growers Supply">
            <a:extLst>
              <a:ext uri="{FF2B5EF4-FFF2-40B4-BE49-F238E27FC236}">
                <a16:creationId xmlns:a16="http://schemas.microsoft.com/office/drawing/2014/main" id="{F89CE11E-A62A-E29C-66A5-C54A8ECE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2" y="2751387"/>
            <a:ext cx="3218447" cy="21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1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4159-C945-EFBE-EAA2-680FCB3D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and Magnesium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8A8B-6EB1-8EAF-BE5A-915DA3649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2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EBBFBF-B4FE-3034-638E-124C981B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61907-C508-2DF1-C704-25B750A6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8879" cy="4351338"/>
          </a:xfrm>
        </p:spPr>
        <p:txBody>
          <a:bodyPr>
            <a:normAutofit/>
          </a:bodyPr>
          <a:lstStyle/>
          <a:p>
            <a:r>
              <a:rPr lang="en-US" dirty="0"/>
              <a:t>Content depends upon mineralogy, rainfall, and CEC to a greater degree than for K and Mg</a:t>
            </a:r>
          </a:p>
          <a:p>
            <a:pPr lvl="1"/>
            <a:r>
              <a:rPr lang="en-US" dirty="0"/>
              <a:t>Ca bearing minerals, except for carbonates and sulfates, are too slowly weathered to supply crop needs as a sole source, however this is seldom a circumstance</a:t>
            </a:r>
          </a:p>
          <a:p>
            <a:pPr lvl="1"/>
            <a:r>
              <a:rPr lang="en-US" dirty="0"/>
              <a:t>High rainfall leaches Ca out of soil over geologic time, however, plant growth and the consequent recycling (most plants contain relatively high amounts of Ca, 0.5%) continually replenishes the surface where Ca is held on CEC</a:t>
            </a:r>
          </a:p>
          <a:p>
            <a:r>
              <a:rPr lang="en-US" dirty="0"/>
              <a:t>In Neutral to basic soil pH’s, Ca dominates CEC, so plenty will be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1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472-A7CF-ABB3-03E3-12DB3B76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E86D-4024-770E-CDF7-172391EA1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32011" cy="4351338"/>
          </a:xfrm>
        </p:spPr>
        <p:txBody>
          <a:bodyPr/>
          <a:lstStyle/>
          <a:p>
            <a:r>
              <a:rPr lang="en-US" dirty="0"/>
              <a:t>Absorb Ca</a:t>
            </a:r>
            <a:r>
              <a:rPr lang="en-US" baseline="30000" dirty="0"/>
              <a:t>2+</a:t>
            </a:r>
            <a:r>
              <a:rPr lang="en-US" dirty="0"/>
              <a:t> via mass flow and root interception</a:t>
            </a:r>
          </a:p>
          <a:p>
            <a:r>
              <a:rPr lang="en-US" dirty="0"/>
              <a:t>Vital for cell membranes, cell metabolism, cation uptake, translocation of carbohydrates and nutrients</a:t>
            </a:r>
          </a:p>
          <a:p>
            <a:pPr lvl="1"/>
            <a:r>
              <a:rPr lang="en-US" dirty="0"/>
              <a:t>Important for translocation, but immobile in plants</a:t>
            </a:r>
          </a:p>
          <a:p>
            <a:r>
              <a:rPr lang="en-US" dirty="0"/>
              <a:t>Any other nutrient deficiency that might limit root growth can in turn cause lack of Ca uptake</a:t>
            </a:r>
          </a:p>
          <a:p>
            <a:endParaRPr lang="en-US" dirty="0"/>
          </a:p>
        </p:txBody>
      </p:sp>
      <p:pic>
        <p:nvPicPr>
          <p:cNvPr id="4" name="Picture 2" descr="Results of drought and calcium deficiency in peanut. Photo credit,... |  Download Scientific Diagram">
            <a:extLst>
              <a:ext uri="{FF2B5EF4-FFF2-40B4-BE49-F238E27FC236}">
                <a16:creationId xmlns:a16="http://schemas.microsoft.com/office/drawing/2014/main" id="{16830527-78C6-179D-8103-EA0074CD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51" y="4292600"/>
            <a:ext cx="2933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E99B-A73D-EA0F-766F-37780207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Calcium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3F2D-3FB6-2A4E-D608-38592885E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Earth’s crust is 3.5% in total Ca</a:t>
            </a:r>
          </a:p>
          <a:p>
            <a:r>
              <a:rPr lang="en-US" dirty="0"/>
              <a:t>Soil Solution </a:t>
            </a:r>
          </a:p>
          <a:p>
            <a:pPr lvl="1"/>
            <a:r>
              <a:rPr lang="en-US" dirty="0"/>
              <a:t>Contains 30-300 ppm. For corn, 15 ppm Ca in soil solution is related to max yield</a:t>
            </a:r>
          </a:p>
          <a:p>
            <a:r>
              <a:rPr lang="en-US" dirty="0"/>
              <a:t>Primary/Secondary/Exchangeable Minerals</a:t>
            </a:r>
          </a:p>
          <a:p>
            <a:pPr lvl="1"/>
            <a:r>
              <a:rPr lang="en-US" dirty="0"/>
              <a:t>Very similar to K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3128F-403C-76DF-6F6B-408BFB4C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46" y="4001294"/>
            <a:ext cx="6960079" cy="28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98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7AE3-BF5B-0CDF-6F3B-89A11BAE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154F-EFD7-A58D-C6A0-3E58F7D5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55C1D-E636-B580-3813-2A6F7737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1" y="99548"/>
            <a:ext cx="8935697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7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0050-8340-D22C-6171-9B2FF10C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and Micro-Nutrients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BE67-A2E5-DA4B-BBBC-8EFDE57E79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Secondary Nutrients</a:t>
            </a:r>
          </a:p>
          <a:p>
            <a:pPr lvl="1"/>
            <a:r>
              <a:rPr lang="en-US" dirty="0"/>
              <a:t>Sulfur</a:t>
            </a:r>
          </a:p>
          <a:p>
            <a:pPr lvl="1"/>
            <a:r>
              <a:rPr lang="en-US" dirty="0"/>
              <a:t>Calcium</a:t>
            </a:r>
          </a:p>
          <a:p>
            <a:pPr lvl="1"/>
            <a:r>
              <a:rPr lang="en-US" dirty="0"/>
              <a:t>Magnesium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00401-CB8E-527A-339B-4A9C21243D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Micronutrients</a:t>
            </a:r>
          </a:p>
          <a:p>
            <a:pPr lvl="1"/>
            <a:r>
              <a:rPr lang="en-US" dirty="0"/>
              <a:t>Iron</a:t>
            </a:r>
          </a:p>
          <a:p>
            <a:pPr lvl="1"/>
            <a:r>
              <a:rPr lang="en-US" dirty="0"/>
              <a:t>Zinc</a:t>
            </a:r>
          </a:p>
          <a:p>
            <a:pPr lvl="1"/>
            <a:r>
              <a:rPr lang="en-US" dirty="0"/>
              <a:t>Manganese</a:t>
            </a:r>
          </a:p>
          <a:p>
            <a:pPr lvl="1"/>
            <a:r>
              <a:rPr lang="en-US" dirty="0"/>
              <a:t>Copper</a:t>
            </a:r>
          </a:p>
          <a:p>
            <a:pPr lvl="1"/>
            <a:r>
              <a:rPr lang="en-US" dirty="0"/>
              <a:t>Chloride</a:t>
            </a:r>
          </a:p>
          <a:p>
            <a:pPr lvl="1"/>
            <a:r>
              <a:rPr lang="en-US" dirty="0"/>
              <a:t>Boron</a:t>
            </a:r>
          </a:p>
          <a:p>
            <a:pPr lvl="1"/>
            <a:r>
              <a:rPr lang="en-US" dirty="0"/>
              <a:t>Molybdenum</a:t>
            </a:r>
          </a:p>
        </p:txBody>
      </p:sp>
    </p:spTree>
    <p:extLst>
      <p:ext uri="{BB962C8B-B14F-4D97-AF65-F5344CB8AC3E}">
        <p14:creationId xmlns:p14="http://schemas.microsoft.com/office/powerpoint/2010/main" val="392824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F059-0E7C-6C8A-E8C4-BE265D20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Deficiencies and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D05B-84E2-E436-F836-30225315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Deficiencies are very rare, and hard to see, except for peanuts</a:t>
            </a:r>
          </a:p>
          <a:p>
            <a:pPr lvl="1"/>
            <a:r>
              <a:rPr lang="en-US" dirty="0"/>
              <a:t>Deficiencies are generally associated with very acidic soil, where Ca is being held more tightly</a:t>
            </a:r>
          </a:p>
          <a:p>
            <a:pPr lvl="1"/>
            <a:r>
              <a:rPr lang="en-US" dirty="0"/>
              <a:t>More likely to occur on coarser textured soils (sands), where CEC isn’t high enough to hold Ca</a:t>
            </a:r>
          </a:p>
          <a:p>
            <a:r>
              <a:rPr lang="en-US" dirty="0"/>
              <a:t>Soil Test by determining exchangeable Ca, similar to that of K</a:t>
            </a:r>
          </a:p>
          <a:p>
            <a:r>
              <a:rPr lang="en-US" dirty="0"/>
              <a:t>Fertilizer sources</a:t>
            </a:r>
          </a:p>
          <a:p>
            <a:pPr lvl="1"/>
            <a:r>
              <a:rPr lang="en-US" dirty="0"/>
              <a:t>Lime (fixes two issues)</a:t>
            </a:r>
          </a:p>
          <a:p>
            <a:pPr lvl="1"/>
            <a:r>
              <a:rPr lang="en-US" dirty="0"/>
              <a:t>Gypsum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33EA97-00A8-CBC0-5D94-4C121310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08" y="4258897"/>
            <a:ext cx="3785045" cy="252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95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6B6F-70AA-0F38-DDC1-41C7F820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5A0C9-D54D-F4CA-4C1D-2425673B4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Constitutes 2% of Earth’s crust</a:t>
            </a:r>
          </a:p>
          <a:p>
            <a:r>
              <a:rPr lang="en-US" dirty="0"/>
              <a:t>Content varies with parent material and climate (rainfall) under which soil developed</a:t>
            </a:r>
          </a:p>
          <a:p>
            <a:pPr lvl="1"/>
            <a:r>
              <a:rPr lang="en-US" dirty="0"/>
              <a:t>Ranges from a few thousand ppm to a percent or more</a:t>
            </a:r>
          </a:p>
          <a:p>
            <a:pPr lvl="1"/>
            <a:r>
              <a:rPr lang="en-US" dirty="0"/>
              <a:t>Acid, highly leached soils are lowest and most likely to be deficient</a:t>
            </a:r>
          </a:p>
          <a:p>
            <a:r>
              <a:rPr lang="en-US" dirty="0"/>
              <a:t>Behavior in soils is VERY similar to calcium. But generally, Mg compounds are slightly more soluble than Ca, and less tightly held on CEC</a:t>
            </a:r>
          </a:p>
        </p:txBody>
      </p:sp>
    </p:spTree>
    <p:extLst>
      <p:ext uri="{BB962C8B-B14F-4D97-AF65-F5344CB8AC3E}">
        <p14:creationId xmlns:p14="http://schemas.microsoft.com/office/powerpoint/2010/main" val="156259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F437-8779-2DAF-1741-D80CBDE4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 Form and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3AE8-D0E2-B6D3-6BA6-4415B95E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Taken up as its cation form, Mg</a:t>
            </a:r>
            <a:r>
              <a:rPr lang="en-US" baseline="30000" dirty="0"/>
              <a:t>2+</a:t>
            </a:r>
            <a:r>
              <a:rPr lang="en-US" dirty="0"/>
              <a:t>, predominately through mass flow, less through root interception</a:t>
            </a:r>
          </a:p>
          <a:p>
            <a:r>
              <a:rPr lang="en-US" dirty="0"/>
              <a:t>Magnesium is used as a primary constituent of chlorophyll, and enzyme metabolism</a:t>
            </a:r>
          </a:p>
          <a:p>
            <a:r>
              <a:rPr lang="en-US" dirty="0"/>
              <a:t>Same pools as Calcium</a:t>
            </a:r>
          </a:p>
          <a:p>
            <a:r>
              <a:rPr lang="en-US" dirty="0"/>
              <a:t>Exchangeable Mg is most important available form</a:t>
            </a:r>
          </a:p>
          <a:p>
            <a:pPr lvl="1"/>
            <a:r>
              <a:rPr lang="en-US" dirty="0"/>
              <a:t>In most soils, 4-20% of CEC is exchangeable Mg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EECDB8-ABE2-3E1A-B163-2699AD4F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69" y="4938623"/>
            <a:ext cx="4762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1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7AE3-BF5B-0CDF-6F3B-89A11BAE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154F-EFD7-A58D-C6A0-3E58F7D5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55C1D-E636-B580-3813-2A6F7737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1" y="99548"/>
            <a:ext cx="8935697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6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6B0-3B84-7F09-7E65-3E8C9346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 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2BBF-4773-4C92-DA37-9D81E014E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Deficiency is more common than Ca</a:t>
            </a:r>
          </a:p>
          <a:p>
            <a:pPr lvl="1"/>
            <a:r>
              <a:rPr lang="en-US" dirty="0"/>
              <a:t>May be a results of low CEC, high rainfall, and abundant Ca (takes place on CEC binding sites, much more of it)</a:t>
            </a:r>
          </a:p>
          <a:p>
            <a:pPr lvl="1"/>
            <a:r>
              <a:rPr lang="en-US" dirty="0"/>
              <a:t>Interveinal Chlorosis in lower leaves (Mobile in plant)</a:t>
            </a:r>
          </a:p>
          <a:p>
            <a:r>
              <a:rPr lang="en-US" dirty="0"/>
              <a:t>Soil test Mg is determined same as Ca and K</a:t>
            </a:r>
          </a:p>
          <a:p>
            <a:pPr lvl="1"/>
            <a:endParaRPr lang="en-US" dirty="0"/>
          </a:p>
          <a:p>
            <a:r>
              <a:rPr lang="en-US" dirty="0"/>
              <a:t>Grass tetany (hypomagnesemia) is a disease or malady of livestock that have low Mg blood levels relative to K and Ca</a:t>
            </a:r>
          </a:p>
          <a:p>
            <a:pPr lvl="1"/>
            <a:r>
              <a:rPr lang="en-US" dirty="0"/>
              <a:t>Alleviation in cattle is application of “mineral block”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7A3DE9-FABD-D786-75EF-890B92A34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51" y="2600325"/>
            <a:ext cx="25622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F67E-AAEC-4207-A341-C0E7DCAF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 Fertilizers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EB5F-8190-D56F-C02D-6B3A5782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Fertilizer Mg</a:t>
            </a:r>
          </a:p>
          <a:p>
            <a:pPr lvl="1"/>
            <a:r>
              <a:rPr lang="en-US" dirty="0"/>
              <a:t>K-Mag (11% Mg)</a:t>
            </a:r>
          </a:p>
          <a:p>
            <a:pPr lvl="1"/>
            <a:r>
              <a:rPr lang="en-US" dirty="0"/>
              <a:t>Ag lime (has some percentage of Mg in it)</a:t>
            </a:r>
          </a:p>
          <a:p>
            <a:pPr lvl="1"/>
            <a:r>
              <a:rPr lang="en-US" dirty="0"/>
              <a:t>Dolomitic lime (contains large quantities of Mg)</a:t>
            </a:r>
          </a:p>
        </p:txBody>
      </p:sp>
    </p:spTree>
    <p:extLst>
      <p:ext uri="{BB962C8B-B14F-4D97-AF65-F5344CB8AC3E}">
        <p14:creationId xmlns:p14="http://schemas.microsoft.com/office/powerpoint/2010/main" val="85850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9FAE-CCE9-E14C-A7A2-E0DD3490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Micronutrients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D210B-470F-5B78-DDB0-9C49F52EC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7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5D57D-4F30-E9FE-F5A0-3E723159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Micronutrients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F9CAE-AEAF-AB73-D8B0-9C4581926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42426" cy="4351338"/>
          </a:xfrm>
        </p:spPr>
        <p:txBody>
          <a:bodyPr/>
          <a:lstStyle/>
          <a:p>
            <a:r>
              <a:rPr lang="en-US" dirty="0"/>
              <a:t>Fe, Zn, Mn, Cu</a:t>
            </a:r>
          </a:p>
          <a:p>
            <a:pPr lvl="1"/>
            <a:r>
              <a:rPr lang="en-US" dirty="0"/>
              <a:t>All absorbed by plants as the metal cation</a:t>
            </a:r>
          </a:p>
          <a:p>
            <a:pPr lvl="1"/>
            <a:r>
              <a:rPr lang="en-US" dirty="0"/>
              <a:t>All are immobile in soils</a:t>
            </a:r>
          </a:p>
          <a:p>
            <a:pPr lvl="1"/>
            <a:r>
              <a:rPr lang="en-US" dirty="0"/>
              <a:t>All form relatively strong chelates, both naturally and synthetically</a:t>
            </a:r>
          </a:p>
          <a:p>
            <a:pPr lvl="2"/>
            <a:r>
              <a:rPr lang="en-US" dirty="0"/>
              <a:t>Strength of formation: Cu &gt; Fe &gt; Zn Mn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FA044-F87D-CCC0-1E23-B73DC82D6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444" y="1152207"/>
            <a:ext cx="7706801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2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B2C2-6F91-9B8E-7F85-0B824C8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AB1F9-BA73-C048-892D-13387B2882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Plants absorb Fe as Fe</a:t>
                </a:r>
                <a:r>
                  <a:rPr lang="en-US" baseline="30000" dirty="0"/>
                  <a:t>3+</a:t>
                </a:r>
                <a:r>
                  <a:rPr lang="en-US" dirty="0"/>
                  <a:t> and Fe</a:t>
                </a:r>
                <a:r>
                  <a:rPr lang="en-US" baseline="30000" dirty="0"/>
                  <a:t>2+</a:t>
                </a:r>
                <a:endParaRPr lang="en-US" dirty="0"/>
              </a:p>
              <a:p>
                <a:r>
                  <a:rPr lang="en-US" dirty="0"/>
                  <a:t>Structural component of </a:t>
                </a:r>
                <a:r>
                  <a:rPr lang="en-US" dirty="0" err="1"/>
                  <a:t>poryphyrin</a:t>
                </a:r>
                <a:r>
                  <a:rPr lang="en-US" dirty="0"/>
                  <a:t> molecules, used for respiration and photosynthesis</a:t>
                </a:r>
              </a:p>
              <a:p>
                <a:r>
                  <a:rPr lang="en-US" dirty="0"/>
                  <a:t>Soil Fe</a:t>
                </a:r>
              </a:p>
              <a:p>
                <a:pPr lvl="1"/>
                <a:r>
                  <a:rPr lang="en-US" dirty="0"/>
                  <a:t>Total content ranges from 20,000 – 100,000 </a:t>
                </a:r>
                <a:r>
                  <a:rPr lang="en-US" dirty="0" err="1"/>
                  <a:t>lb</a:t>
                </a:r>
                <a:r>
                  <a:rPr lang="en-US" dirty="0"/>
                  <a:t> Fe/ac, ~5% of earth’s crust</a:t>
                </a:r>
              </a:p>
              <a:p>
                <a:pPr lvl="1"/>
                <a:r>
                  <a:rPr lang="en-US" dirty="0"/>
                  <a:t>Most is present as Fe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</a:t>
                </a:r>
                <a:r>
                  <a:rPr lang="en-US" altLang="en-US" sz="2400" dirty="0"/>
                  <a:t> 3H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O, which may also be written as 2 Fe(OH)</a:t>
                </a:r>
                <a:r>
                  <a:rPr lang="en-US" altLang="en-US" sz="2400" baseline="-25000" dirty="0"/>
                  <a:t>3</a:t>
                </a:r>
                <a:endParaRPr lang="en-US" altLang="en-US" sz="2400" dirty="0"/>
              </a:p>
              <a:p>
                <a:pPr lvl="1"/>
                <a:r>
                  <a:rPr lang="en-US" dirty="0"/>
                  <a:t>Solution Fe</a:t>
                </a:r>
              </a:p>
              <a:p>
                <a:pPr lvl="2"/>
                <a:r>
                  <a:rPr lang="en-US" dirty="0"/>
                  <a:t>Amount of Fe</a:t>
                </a:r>
                <a:r>
                  <a:rPr lang="en-US" baseline="30000" dirty="0"/>
                  <a:t>2+</a:t>
                </a:r>
                <a:r>
                  <a:rPr lang="en-US" dirty="0"/>
                  <a:t> and Fe</a:t>
                </a:r>
                <a:r>
                  <a:rPr lang="en-US" baseline="30000" dirty="0"/>
                  <a:t>3+</a:t>
                </a:r>
                <a:r>
                  <a:rPr lang="en-US" dirty="0"/>
                  <a:t> in soil solution is extremely small in all normal soils and is governed by the following reactions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groupChr>
                      <m:groupChrPr>
                        <m:chr m:val="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b="0" dirty="0"/>
              </a:p>
              <a:p>
                <a:pPr lvl="3"/>
                <a:r>
                  <a:rPr lang="en-US" dirty="0"/>
                  <a:t>Need acidity for more solution Fe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yields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 cultivated soils</a:t>
                </a:r>
              </a:p>
              <a:p>
                <a:pPr lvl="3"/>
                <a:r>
                  <a:rPr lang="en-US" dirty="0"/>
                  <a:t>What does this mean for rice?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AB1F9-BA73-C048-892D-13387B288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78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F484-76DB-69BA-C338-83205E57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0019-B9B5-7865-070F-0F24AC3C4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948A4-C359-E86C-C198-ADB01E95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495899"/>
            <a:ext cx="8478433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7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C0BC-7807-5F7D-CD62-D4474A24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87E7E-C528-4955-9C00-D18AB673B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1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9F75-221B-831B-458D-7ECCBE70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2D10-2571-346A-E5A4-106420EE1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solution Fe at normal/neutral pH ranges are not sufficient enough for Fe requirements, so we have to get Fe in other ways</a:t>
            </a:r>
          </a:p>
          <a:p>
            <a:r>
              <a:rPr lang="en-US" dirty="0"/>
              <a:t>Chelates</a:t>
            </a:r>
          </a:p>
          <a:p>
            <a:pPr lvl="1"/>
            <a:r>
              <a:rPr lang="en-US" dirty="0"/>
              <a:t>Comes from the Greek word for “Claw”</a:t>
            </a:r>
          </a:p>
          <a:p>
            <a:pPr lvl="1"/>
            <a:r>
              <a:rPr lang="en-US" dirty="0"/>
              <a:t>Tightly bound metal ions (including Fe in heme, Mg in chlorophyll)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FB6FD-2E78-037A-DC7B-692FC914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930" y="4408047"/>
            <a:ext cx="2219635" cy="201005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8F53D2C-769A-B4DF-8107-0DDF8D17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75" y="4664075"/>
            <a:ext cx="4762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0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4DF0-CB7D-2B88-BE09-D9E0A5B7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B246-F0A6-6C24-92F0-42001E08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Chelates</a:t>
            </a:r>
          </a:p>
          <a:p>
            <a:pPr lvl="1"/>
            <a:r>
              <a:rPr lang="en-US" dirty="0"/>
              <a:t>Chelates improve the mobility of metal ions because the metal-chelate complex is water soluble</a:t>
            </a:r>
          </a:p>
          <a:p>
            <a:pPr lvl="1"/>
            <a:r>
              <a:rPr lang="en-US" dirty="0"/>
              <a:t>Chelates are naturally occurring in soils (fulvic and humic acids)</a:t>
            </a:r>
          </a:p>
          <a:p>
            <a:pPr lvl="1"/>
            <a:r>
              <a:rPr lang="en-US" dirty="0"/>
              <a:t>Synthetic chelates are sometimes used as fertilizer</a:t>
            </a:r>
          </a:p>
          <a:p>
            <a:pPr lvl="1"/>
            <a:r>
              <a:rPr lang="en-US" dirty="0"/>
              <a:t>Chelates acts like conveyor belt between Fe(OH)</a:t>
            </a:r>
            <a:r>
              <a:rPr lang="en-US" baseline="-25000" dirty="0"/>
              <a:t>3</a:t>
            </a:r>
            <a:r>
              <a:rPr lang="en-US" dirty="0"/>
              <a:t> and plant root surface</a:t>
            </a:r>
          </a:p>
        </p:txBody>
      </p:sp>
    </p:spTree>
    <p:extLst>
      <p:ext uri="{BB962C8B-B14F-4D97-AF65-F5344CB8AC3E}">
        <p14:creationId xmlns:p14="http://schemas.microsoft.com/office/powerpoint/2010/main" val="3924494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F499-2F66-3CCD-31BF-D72A6690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Chelate Conveyor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EA0C-D3BB-3B69-3A9A-E3EA373C4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BCF549-1E2E-813C-96BE-1B3BA42F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13936"/>
            <a:ext cx="7467600" cy="4525963"/>
          </a:xfrm>
          <a:prstGeom prst="rect">
            <a:avLst/>
          </a:prstGeom>
          <a:solidFill>
            <a:srgbClr val="FFCC66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94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99CA-15C0-F463-00D7-18705D35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F06AD-28E5-91E5-1BC2-10054FC3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plants are capable of producing exudates that cause Fe to become more available if they experience a deficiency. This is most common in dicots (soybean, cotton), triggered by Fe deficiency</a:t>
            </a:r>
          </a:p>
          <a:p>
            <a:pPr lvl="1"/>
            <a:r>
              <a:rPr lang="en-US" dirty="0"/>
              <a:t>Increased production of organic acids</a:t>
            </a:r>
          </a:p>
          <a:p>
            <a:pPr lvl="1"/>
            <a:r>
              <a:rPr lang="en-US" dirty="0"/>
              <a:t>Increased production of chelates</a:t>
            </a:r>
          </a:p>
          <a:p>
            <a:r>
              <a:rPr lang="en-US" dirty="0"/>
              <a:t>Fe Soil Test</a:t>
            </a:r>
          </a:p>
          <a:p>
            <a:pPr lvl="1"/>
            <a:r>
              <a:rPr lang="en-US" dirty="0"/>
              <a:t>Most common extraction of micronutrients in soil using a synthetic chelate, DTPA</a:t>
            </a:r>
          </a:p>
          <a:p>
            <a:pPr lvl="1"/>
            <a:r>
              <a:rPr lang="en-US" dirty="0"/>
              <a:t>Critical level for most crops is 4.5 ppm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87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39D9-DA34-1618-614C-C093CBA1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and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0099-8E80-D92B-4980-55B1C09B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Crop deficiencies are going to be crop specific most of the time, but generally happen on high pH soils (&gt;7.5)</a:t>
            </a:r>
          </a:p>
          <a:p>
            <a:pPr lvl="1"/>
            <a:r>
              <a:rPr lang="en-US" dirty="0"/>
              <a:t>Sorghums and sorghum-</a:t>
            </a:r>
            <a:r>
              <a:rPr lang="en-US" dirty="0" err="1"/>
              <a:t>sudan</a:t>
            </a:r>
            <a:r>
              <a:rPr lang="en-US" dirty="0"/>
              <a:t> are most sensitive</a:t>
            </a:r>
          </a:p>
          <a:p>
            <a:r>
              <a:rPr lang="en-US" dirty="0"/>
              <a:t>Fertilizer</a:t>
            </a:r>
          </a:p>
          <a:p>
            <a:pPr lvl="1"/>
            <a:r>
              <a:rPr lang="en-US" dirty="0"/>
              <a:t>Increase natural chelation by adding organic matter to soil (feedlot manure, rotten hay, etc.) is most effective long-term remedy</a:t>
            </a:r>
          </a:p>
          <a:p>
            <a:pPr lvl="1"/>
            <a:r>
              <a:rPr lang="en-US" dirty="0"/>
              <a:t>Soil applied compounds quickly become unavailable if they are soluble inorganics (FeSO</a:t>
            </a:r>
            <a:r>
              <a:rPr lang="en-US" baseline="-25000" dirty="0"/>
              <a:t>4</a:t>
            </a:r>
            <a:r>
              <a:rPr lang="en-US" dirty="0"/>
              <a:t>) or are too expensive if they are synthetic chelates</a:t>
            </a:r>
          </a:p>
          <a:p>
            <a:pPr lvl="2"/>
            <a:r>
              <a:rPr lang="en-US" dirty="0"/>
              <a:t>Chelates may be economical for high value crops (horticulture)</a:t>
            </a:r>
          </a:p>
          <a:p>
            <a:pPr lvl="1"/>
            <a:r>
              <a:rPr lang="en-US" dirty="0"/>
              <a:t>Foliar application is temporarily effective</a:t>
            </a:r>
          </a:p>
        </p:txBody>
      </p:sp>
    </p:spTree>
    <p:extLst>
      <p:ext uri="{BB962C8B-B14F-4D97-AF65-F5344CB8AC3E}">
        <p14:creationId xmlns:p14="http://schemas.microsoft.com/office/powerpoint/2010/main" val="2430292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B1B3-1459-FDAE-584B-3F6D74D2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062F-3F7E-DB0C-F925-B8243B66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soil, ranges 10-33 ppm of total Zn, with 2-70 </a:t>
            </a:r>
            <a:r>
              <a:rPr lang="en-US" b="1" dirty="0"/>
              <a:t>ppb</a:t>
            </a:r>
            <a:r>
              <a:rPr lang="en-US" dirty="0"/>
              <a:t> in solution, and is moved via diffusion into the plant</a:t>
            </a:r>
          </a:p>
          <a:p>
            <a:r>
              <a:rPr lang="en-US" dirty="0"/>
              <a:t>Most solution Zn is complexed with OM, many times chelated similar to that of Fe</a:t>
            </a:r>
          </a:p>
          <a:p>
            <a:r>
              <a:rPr lang="en-US" dirty="0"/>
              <a:t>Plant roots absorb Zn as Zn</a:t>
            </a:r>
            <a:r>
              <a:rPr lang="en-US" baseline="30000" dirty="0"/>
              <a:t>2+</a:t>
            </a:r>
          </a:p>
          <a:p>
            <a:r>
              <a:rPr lang="en-US" dirty="0"/>
              <a:t>Generally involved with a lot of enzymatic activities</a:t>
            </a:r>
          </a:p>
          <a:p>
            <a:r>
              <a:rPr lang="en-US" dirty="0"/>
              <a:t>Ranges from 25-150 ppm in plant tissue</a:t>
            </a:r>
          </a:p>
        </p:txBody>
      </p:sp>
    </p:spTree>
    <p:extLst>
      <p:ext uri="{BB962C8B-B14F-4D97-AF65-F5344CB8AC3E}">
        <p14:creationId xmlns:p14="http://schemas.microsoft.com/office/powerpoint/2010/main" val="335751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67-6CAC-E113-652F-3682DBBB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C1BC-73B2-6F63-9220-0147E492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Zn Deficiencies are uncommon</a:t>
            </a:r>
          </a:p>
          <a:p>
            <a:pPr lvl="1"/>
            <a:r>
              <a:rPr lang="en-US" dirty="0"/>
              <a:t>Often result of high pH, and/or low OM</a:t>
            </a:r>
          </a:p>
          <a:p>
            <a:pPr lvl="1"/>
            <a:r>
              <a:rPr lang="en-US" dirty="0"/>
              <a:t>Corn is most sensitive cultivated crop</a:t>
            </a:r>
          </a:p>
          <a:p>
            <a:r>
              <a:rPr lang="en-US" dirty="0"/>
              <a:t>Soil test is DTPA</a:t>
            </a:r>
          </a:p>
          <a:p>
            <a:pPr lvl="1"/>
            <a:r>
              <a:rPr lang="en-US" dirty="0"/>
              <a:t>Critical level depends on crop</a:t>
            </a:r>
          </a:p>
          <a:p>
            <a:pPr lvl="2"/>
            <a:r>
              <a:rPr lang="en-US" dirty="0"/>
              <a:t>Corn 0.8 ppm</a:t>
            </a:r>
          </a:p>
          <a:p>
            <a:r>
              <a:rPr lang="en-US" dirty="0"/>
              <a:t>Fertilizer source most often is ZnSO</a:t>
            </a:r>
            <a:r>
              <a:rPr lang="en-US" baseline="-25000" dirty="0"/>
              <a:t>4</a:t>
            </a:r>
            <a:r>
              <a:rPr lang="en-US" dirty="0"/>
              <a:t>, 2-6 </a:t>
            </a:r>
            <a:r>
              <a:rPr lang="en-US" dirty="0" err="1"/>
              <a:t>lb</a:t>
            </a:r>
            <a:r>
              <a:rPr lang="en-US" dirty="0"/>
              <a:t> Zn/ac, or Zn chelates (more expensive)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6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9A1B-264A-82A0-A6E5-01541CE8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F8683-2E7D-49BF-E851-888B111F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Plants absorb Cu</a:t>
            </a:r>
            <a:r>
              <a:rPr lang="en-US" baseline="30000" dirty="0"/>
              <a:t>2+</a:t>
            </a:r>
            <a:r>
              <a:rPr lang="en-US" dirty="0"/>
              <a:t>, mainly via diffusion of organic bound chelated Cu</a:t>
            </a:r>
          </a:p>
          <a:p>
            <a:r>
              <a:rPr lang="en-US" dirty="0"/>
              <a:t>Plant tissue ranges 5-20 ppm, solution Cu is extremely low</a:t>
            </a:r>
          </a:p>
          <a:p>
            <a:r>
              <a:rPr lang="en-US" dirty="0"/>
              <a:t>Copper will </a:t>
            </a:r>
            <a:r>
              <a:rPr lang="en-US" i="1" dirty="0"/>
              <a:t>strongly </a:t>
            </a:r>
            <a:r>
              <a:rPr lang="en-US" dirty="0"/>
              <a:t>bind to organic substances, to the point that it will be less available with too much OM</a:t>
            </a:r>
          </a:p>
          <a:p>
            <a:r>
              <a:rPr lang="en-US" dirty="0"/>
              <a:t>Deficiencies are rare, mostly on high OM soils, or very basic soils</a:t>
            </a:r>
          </a:p>
          <a:p>
            <a:r>
              <a:rPr lang="en-US" dirty="0"/>
              <a:t>Soil test is DTPA</a:t>
            </a:r>
          </a:p>
          <a:p>
            <a:r>
              <a:rPr lang="en-US" dirty="0"/>
              <a:t>Fertilizer source is generally a CuSO</a:t>
            </a:r>
            <a:r>
              <a:rPr lang="en-US" baseline="-25000" dirty="0"/>
              <a:t>4</a:t>
            </a:r>
            <a:r>
              <a:rPr lang="en-US" dirty="0"/>
              <a:t>, or </a:t>
            </a:r>
            <a:r>
              <a:rPr lang="en-US" dirty="0" err="1"/>
              <a:t>CuO</a:t>
            </a:r>
            <a:r>
              <a:rPr lang="en-US" dirty="0"/>
              <a:t>, or chelated Cu</a:t>
            </a:r>
          </a:p>
        </p:txBody>
      </p:sp>
    </p:spTree>
    <p:extLst>
      <p:ext uri="{BB962C8B-B14F-4D97-AF65-F5344CB8AC3E}">
        <p14:creationId xmlns:p14="http://schemas.microsoft.com/office/powerpoint/2010/main" val="3050980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18D9-EE15-8152-15A8-6E2189BE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Manganese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3CF9E-40F3-5127-D2AB-84EDA980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 is used as an electron transfer in photosynthesis</a:t>
            </a:r>
          </a:p>
          <a:p>
            <a:r>
              <a:rPr lang="en-US" dirty="0"/>
              <a:t>Absorbed as Mn</a:t>
            </a:r>
            <a:r>
              <a:rPr lang="en-US" baseline="30000" dirty="0"/>
              <a:t>2+</a:t>
            </a:r>
            <a:r>
              <a:rPr lang="en-US" dirty="0"/>
              <a:t> , Concentration ranges 20-500 ppm in plants</a:t>
            </a:r>
          </a:p>
          <a:p>
            <a:r>
              <a:rPr lang="en-US" dirty="0"/>
              <a:t>Mineral bound Mn is largest pool (1000 ppm), solution Mn ranging 0.01-1.0 ppm</a:t>
            </a:r>
          </a:p>
          <a:p>
            <a:r>
              <a:rPr lang="en-US" dirty="0"/>
              <a:t>Mn toxicity is more common than deficiency</a:t>
            </a:r>
          </a:p>
          <a:p>
            <a:pPr lvl="1"/>
            <a:r>
              <a:rPr lang="en-US" dirty="0"/>
              <a:t>Low pH soils (&lt;4.5)</a:t>
            </a:r>
          </a:p>
          <a:p>
            <a:pPr lvl="1"/>
            <a:r>
              <a:rPr lang="en-US" dirty="0"/>
              <a:t>Frequently flooded conditions</a:t>
            </a:r>
          </a:p>
          <a:p>
            <a:r>
              <a:rPr lang="en-US" dirty="0"/>
              <a:t>DTPA Soil Test</a:t>
            </a:r>
          </a:p>
          <a:p>
            <a:r>
              <a:rPr lang="en-US" dirty="0"/>
              <a:t>Fertilize using MnSO</a:t>
            </a:r>
            <a:r>
              <a:rPr lang="en-US" baseline="-25000" dirty="0"/>
              <a:t>4</a:t>
            </a:r>
            <a:r>
              <a:rPr lang="en-US" dirty="0"/>
              <a:t>, organic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7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7F73-A78A-845E-6A69-8CD13DA2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Boron, Chloride, and Molybdenum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60EF-12F8-582C-3433-3456B55D2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F6F3-0116-8620-7545-B21E85C1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10" y="1595896"/>
            <a:ext cx="8097380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A1DC-B10E-2769-097B-7410E3ED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6E24-FBAB-98EC-6C0B-BF67208D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Total S in soil may range from 100 to several thousand </a:t>
            </a:r>
            <a:r>
              <a:rPr lang="en-US" dirty="0" err="1"/>
              <a:t>lb</a:t>
            </a:r>
            <a:r>
              <a:rPr lang="en-US" dirty="0"/>
              <a:t> S/ac</a:t>
            </a:r>
          </a:p>
          <a:p>
            <a:pPr lvl="1"/>
            <a:r>
              <a:rPr lang="en-US" dirty="0"/>
              <a:t>Metal sulfides (</a:t>
            </a:r>
            <a:r>
              <a:rPr lang="en-US" dirty="0" err="1"/>
              <a:t>FeS</a:t>
            </a:r>
            <a:r>
              <a:rPr lang="en-US" dirty="0"/>
              <a:t>, pyrite)</a:t>
            </a:r>
          </a:p>
          <a:p>
            <a:pPr lvl="1"/>
            <a:r>
              <a:rPr lang="en-US" dirty="0"/>
              <a:t>Gypsum,  </a:t>
            </a:r>
            <a:r>
              <a:rPr lang="en-US" altLang="en-US" dirty="0"/>
              <a:t>CaSO</a:t>
            </a:r>
            <a:r>
              <a:rPr lang="en-US" altLang="en-US" baseline="-25000" dirty="0"/>
              <a:t>4</a:t>
            </a:r>
            <a:r>
              <a:rPr lang="en-US" altLang="en-US" dirty="0"/>
              <a:t> </a:t>
            </a:r>
            <a:r>
              <a:rPr lang="en-US" altLang="en-US" b="1" dirty="0"/>
              <a:t>. </a:t>
            </a:r>
            <a:r>
              <a:rPr lang="en-US" altLang="en-US" dirty="0"/>
              <a:t>2H</a:t>
            </a:r>
            <a:r>
              <a:rPr lang="en-US" altLang="en-US" baseline="-25000" dirty="0"/>
              <a:t>2</a:t>
            </a:r>
            <a:r>
              <a:rPr lang="en-US" altLang="en-US" dirty="0"/>
              <a:t>O </a:t>
            </a:r>
          </a:p>
          <a:p>
            <a:pPr lvl="1"/>
            <a:r>
              <a:rPr lang="en-US" dirty="0"/>
              <a:t>Elemental S</a:t>
            </a:r>
          </a:p>
          <a:p>
            <a:r>
              <a:rPr lang="en-US" dirty="0"/>
              <a:t>Atmosphere, SO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Contributes about 5 </a:t>
            </a:r>
            <a:r>
              <a:rPr lang="en-US" dirty="0" err="1"/>
              <a:t>lb</a:t>
            </a:r>
            <a:r>
              <a:rPr lang="en-US" dirty="0"/>
              <a:t>/S/year, but has</a:t>
            </a:r>
            <a:br>
              <a:rPr lang="en-US" dirty="0"/>
            </a:br>
            <a:r>
              <a:rPr lang="en-US" dirty="0"/>
              <a:t>decreased over time due to cleaner</a:t>
            </a:r>
            <a:br>
              <a:rPr lang="en-US" dirty="0"/>
            </a:br>
            <a:r>
              <a:rPr lang="en-US" dirty="0"/>
              <a:t>emissions</a:t>
            </a:r>
          </a:p>
          <a:p>
            <a:pPr lvl="1"/>
            <a:r>
              <a:rPr lang="en-US" dirty="0"/>
              <a:t>Most (70%) is from natural causes </a:t>
            </a:r>
            <a:br>
              <a:rPr lang="en-US" dirty="0"/>
            </a:br>
            <a:r>
              <a:rPr lang="en-US" dirty="0"/>
              <a:t>(volcanoes)</a:t>
            </a:r>
          </a:p>
          <a:p>
            <a:r>
              <a:rPr lang="en-US" dirty="0"/>
              <a:t>Ocean</a:t>
            </a:r>
          </a:p>
          <a:p>
            <a:pPr lvl="1"/>
            <a:r>
              <a:rPr lang="en-US" dirty="0"/>
              <a:t>2700 ppm SO</a:t>
            </a:r>
            <a:r>
              <a:rPr lang="en-US" baseline="-25000" dirty="0"/>
              <a:t>4</a:t>
            </a:r>
            <a:r>
              <a:rPr lang="en-US" dirty="0"/>
              <a:t> = 0.27%</a:t>
            </a:r>
          </a:p>
          <a:p>
            <a:r>
              <a:rPr lang="en-US" dirty="0"/>
              <a:t>Freshwater</a:t>
            </a:r>
          </a:p>
          <a:p>
            <a:pPr lvl="1"/>
            <a:r>
              <a:rPr lang="en-US" dirty="0"/>
              <a:t>0.5-50 ppm S, can go much higher with saline </a:t>
            </a:r>
            <a:br>
              <a:rPr lang="en-US" dirty="0"/>
            </a:br>
            <a:r>
              <a:rPr lang="en-US" dirty="0"/>
              <a:t>waters</a:t>
            </a:r>
          </a:p>
          <a:p>
            <a:pPr lvl="1"/>
            <a:endParaRPr lang="en-US" dirty="0"/>
          </a:p>
        </p:txBody>
      </p:sp>
      <p:pic>
        <p:nvPicPr>
          <p:cNvPr id="1026" name="Picture 2" descr="Sulfur Application and Nutrient Management Guidelines ...">
            <a:extLst>
              <a:ext uri="{FF2B5EF4-FFF2-40B4-BE49-F238E27FC236}">
                <a16:creationId xmlns:a16="http://schemas.microsoft.com/office/drawing/2014/main" id="{2B904F8E-4553-853C-D388-07E8B018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85" y="3532517"/>
            <a:ext cx="5286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68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FDEC-B353-D07D-AACE-3659084D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098F-3465-D92B-2E7A-58F23DE0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Absorbed predominantly as undissociated Boric acid (H</a:t>
            </a:r>
            <a:r>
              <a:rPr lang="en-US" baseline="-25000" dirty="0"/>
              <a:t>3</a:t>
            </a:r>
            <a:r>
              <a:rPr lang="en-US" dirty="0"/>
              <a:t>BO</a:t>
            </a:r>
            <a:r>
              <a:rPr lang="en-US" baseline="-25000" dirty="0"/>
              <a:t>3</a:t>
            </a:r>
            <a:r>
              <a:rPr lang="en-US" dirty="0"/>
              <a:t>), but can also take up other forms (H</a:t>
            </a:r>
            <a:r>
              <a:rPr lang="en-US" baseline="-25000" dirty="0"/>
              <a:t>2</a:t>
            </a:r>
            <a:r>
              <a:rPr lang="en-US" dirty="0"/>
              <a:t>BO</a:t>
            </a:r>
            <a:r>
              <a:rPr lang="en-US" baseline="-25000" dirty="0"/>
              <a:t>3</a:t>
            </a:r>
            <a:r>
              <a:rPr lang="en-US" dirty="0"/>
              <a:t>, HBO</a:t>
            </a:r>
            <a:r>
              <a:rPr lang="en-US" baseline="-25000" dirty="0"/>
              <a:t>3</a:t>
            </a:r>
            <a:r>
              <a:rPr lang="en-US" dirty="0"/>
              <a:t>, BO</a:t>
            </a:r>
            <a:r>
              <a:rPr lang="en-US" baseline="-25000" dirty="0"/>
              <a:t>3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dirty="0"/>
              <a:t>)</a:t>
            </a:r>
          </a:p>
          <a:p>
            <a:r>
              <a:rPr lang="en-US" dirty="0"/>
              <a:t>Mobile in soil, immobile in plant</a:t>
            </a:r>
          </a:p>
          <a:p>
            <a:r>
              <a:rPr lang="en-US" dirty="0"/>
              <a:t>Important for structural integrity of plant cell walls</a:t>
            </a:r>
          </a:p>
          <a:p>
            <a:r>
              <a:rPr lang="en-US" dirty="0"/>
              <a:t>0.1 ppm required for adequate plant growth, becomes less available at pH &gt; 6.5</a:t>
            </a:r>
          </a:p>
          <a:p>
            <a:r>
              <a:rPr lang="en-US" dirty="0"/>
              <a:t>Shallow rooted crops are most sensitive to deficiency (peanuts)</a:t>
            </a:r>
          </a:p>
          <a:p>
            <a:r>
              <a:rPr lang="en-US" dirty="0"/>
              <a:t>Toxicity can happen, when irrigation water is high in B</a:t>
            </a:r>
          </a:p>
          <a:p>
            <a:r>
              <a:rPr lang="en-US" dirty="0"/>
              <a:t>Soil test is hot-water soil extraction</a:t>
            </a:r>
          </a:p>
          <a:p>
            <a:r>
              <a:rPr lang="en-US" dirty="0"/>
              <a:t>Fertilizer sources are sodium and calcium borate (Borax – soap)</a:t>
            </a:r>
          </a:p>
        </p:txBody>
      </p:sp>
    </p:spTree>
    <p:extLst>
      <p:ext uri="{BB962C8B-B14F-4D97-AF65-F5344CB8AC3E}">
        <p14:creationId xmlns:p14="http://schemas.microsoft.com/office/powerpoint/2010/main" val="3151101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D7A3-94AA-3E03-4A8F-67B01AFD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0371-4067-9632-647D-69841DDE8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5888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Absorbed as Cl</a:t>
            </a:r>
            <a:r>
              <a:rPr lang="en-US" baseline="30000" dirty="0"/>
              <a:t>-</a:t>
            </a:r>
            <a:r>
              <a:rPr lang="en-US" dirty="0"/>
              <a:t>, ranging from 0.2-2.0%, </a:t>
            </a:r>
            <a:br>
              <a:rPr lang="en-US" dirty="0"/>
            </a:br>
            <a:r>
              <a:rPr lang="en-US" dirty="0"/>
              <a:t>usually exceeding requirements within plants</a:t>
            </a:r>
          </a:p>
          <a:p>
            <a:r>
              <a:rPr lang="en-US" dirty="0"/>
              <a:t>Functions in osmotic and ion charge balance</a:t>
            </a:r>
          </a:p>
          <a:p>
            <a:r>
              <a:rPr lang="en-US" dirty="0"/>
              <a:t>Nearly all Cl in soil is in solution, which is mobile.</a:t>
            </a:r>
          </a:p>
          <a:p>
            <a:r>
              <a:rPr lang="en-US" dirty="0"/>
              <a:t>Most Cl required naturally comes from rainfall</a:t>
            </a:r>
          </a:p>
          <a:p>
            <a:r>
              <a:rPr lang="en-US" dirty="0"/>
              <a:t>Deficiencies can occur in areas with very little rainfall, or loose textured soil, so Cl moves much easier through the profile (mass flow)</a:t>
            </a:r>
          </a:p>
          <a:p>
            <a:r>
              <a:rPr lang="en-US" dirty="0"/>
              <a:t>Soil test is hot water extraction, critical level is ~40 </a:t>
            </a:r>
            <a:r>
              <a:rPr lang="en-US" dirty="0" err="1"/>
              <a:t>lb</a:t>
            </a:r>
            <a:r>
              <a:rPr lang="en-US" dirty="0"/>
              <a:t>/ac 2 feet deep</a:t>
            </a:r>
          </a:p>
          <a:p>
            <a:r>
              <a:rPr lang="en-US" dirty="0"/>
              <a:t>Fertilizer source is 0-0-60 KCl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EC34A-4FFD-DDC8-7D4A-34A160E9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85" y="219407"/>
            <a:ext cx="4462979" cy="23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56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FEA7-1CF8-5D71-5B9E-A31647B9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Molybdenum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5980-3079-53EB-5355-CAC46705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Absorbed as weak acid molybdate (MoO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) that can complex with other anions</a:t>
            </a:r>
          </a:p>
          <a:p>
            <a:r>
              <a:rPr lang="en-US" dirty="0"/>
              <a:t>Availability in soil is heavily linked to soil pH</a:t>
            </a:r>
          </a:p>
          <a:p>
            <a:r>
              <a:rPr lang="en-US" dirty="0"/>
              <a:t>Deficiencies mainly occur in acidic soils</a:t>
            </a:r>
          </a:p>
          <a:p>
            <a:pPr lvl="1"/>
            <a:r>
              <a:rPr lang="en-US" dirty="0"/>
              <a:t>Deficiencies are so rare that a reliable soil test has not been developed</a:t>
            </a:r>
          </a:p>
          <a:p>
            <a:r>
              <a:rPr lang="en-US" dirty="0"/>
              <a:t>Fertilization requirement is extremely small, liming most often will correct any deficiencies</a:t>
            </a:r>
          </a:p>
          <a:p>
            <a:r>
              <a:rPr lang="en-US" dirty="0"/>
              <a:t>Large seeded legumes need the most Mo</a:t>
            </a:r>
          </a:p>
          <a:p>
            <a:pPr lvl="1"/>
            <a:r>
              <a:rPr lang="en-US" dirty="0"/>
              <a:t>Generally receive adequate supply for the season from seed, assuming seed was grown without deficiency</a:t>
            </a:r>
          </a:p>
          <a:p>
            <a:r>
              <a:rPr lang="en-US" dirty="0"/>
              <a:t>Seed coating of ammonium molybdate is “fertilizer source”</a:t>
            </a:r>
          </a:p>
        </p:txBody>
      </p:sp>
    </p:spTree>
    <p:extLst>
      <p:ext uri="{BB962C8B-B14F-4D97-AF65-F5344CB8AC3E}">
        <p14:creationId xmlns:p14="http://schemas.microsoft.com/office/powerpoint/2010/main" val="3542307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8820-4E5E-F543-2C91-C30D66C0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E9BA-9C67-B6E7-36BD-DAFCE14B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Supplied to plants as Ni</a:t>
            </a:r>
            <a:r>
              <a:rPr lang="en-US" baseline="30000" dirty="0"/>
              <a:t>2+</a:t>
            </a:r>
            <a:r>
              <a:rPr lang="en-US" dirty="0"/>
              <a:t>, required in very </a:t>
            </a:r>
            <a:r>
              <a:rPr lang="en-US"/>
              <a:t>low amounts</a:t>
            </a:r>
            <a:endParaRPr lang="en-US" dirty="0"/>
          </a:p>
          <a:p>
            <a:r>
              <a:rPr lang="en-US" dirty="0"/>
              <a:t>Required for the urease reaction, and beneficial of N metabolism in legumes</a:t>
            </a:r>
          </a:p>
          <a:p>
            <a:r>
              <a:rPr lang="en-US" dirty="0"/>
              <a:t>Will cause urea accumulation in leaf tips if deficient</a:t>
            </a:r>
          </a:p>
          <a:p>
            <a:r>
              <a:rPr lang="en-US" dirty="0"/>
              <a:t>NiSO</a:t>
            </a:r>
            <a:r>
              <a:rPr lang="en-US" baseline="-25000" dirty="0"/>
              <a:t>4</a:t>
            </a:r>
            <a:r>
              <a:rPr lang="en-US" dirty="0"/>
              <a:t> and organic matter are sources of Ni</a:t>
            </a:r>
          </a:p>
        </p:txBody>
      </p:sp>
    </p:spTree>
    <p:extLst>
      <p:ext uri="{BB962C8B-B14F-4D97-AF65-F5344CB8AC3E}">
        <p14:creationId xmlns:p14="http://schemas.microsoft.com/office/powerpoint/2010/main" val="2136473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4355-1BCF-52DB-4F8A-C7A99AE9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Managing Micronutrient 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411F-FA35-E525-3F16-4BA6D34B0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your pH is correct, and most micronutrient issues will go away. </a:t>
            </a:r>
          </a:p>
          <a:p>
            <a:r>
              <a:rPr lang="en-US" dirty="0"/>
              <a:t>Organic Fertilizer sources will provide enough micronutrients in average application amounts</a:t>
            </a:r>
          </a:p>
          <a:p>
            <a:r>
              <a:rPr lang="en-US" dirty="0"/>
              <a:t>Foliar application of micronutrients are a viable option (not a ton is needed)</a:t>
            </a:r>
          </a:p>
        </p:txBody>
      </p:sp>
    </p:spTree>
    <p:extLst>
      <p:ext uri="{BB962C8B-B14F-4D97-AF65-F5344CB8AC3E}">
        <p14:creationId xmlns:p14="http://schemas.microsoft.com/office/powerpoint/2010/main" val="3449557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EBAF-7A43-CC8E-9A28-DF7A8B77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2376-C9C9-6CDF-75C8-9E9FDBE2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vocadosource.com/tools/FertCalc_files/pH_file/pH.jpg">
            <a:extLst>
              <a:ext uri="{FF2B5EF4-FFF2-40B4-BE49-F238E27FC236}">
                <a16:creationId xmlns:a16="http://schemas.microsoft.com/office/drawing/2014/main" id="{4C63B902-CC56-7AF0-D5E7-23B1F375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05" y="483551"/>
            <a:ext cx="8935528" cy="544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67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ED87-DB42-51FD-AC07-B519D03B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Functions of 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B159-DC33-D01B-6F12-D84E10829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Plants generally range from 0.2-0.5% ppm S</a:t>
            </a:r>
          </a:p>
          <a:p>
            <a:r>
              <a:rPr lang="en-US" dirty="0"/>
              <a:t>Sulfur in plant is generally reduced from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to –S– (multiple S can exist)  or –SH forms, though some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exists in plant tissues and sap</a:t>
            </a:r>
          </a:p>
          <a:p>
            <a:r>
              <a:rPr lang="en-US" dirty="0"/>
              <a:t>Almost Exclusively taken up as SO</a:t>
            </a:r>
            <a:r>
              <a:rPr lang="en-US" baseline="-25000" dirty="0"/>
              <a:t>4</a:t>
            </a:r>
            <a:r>
              <a:rPr lang="en-US" baseline="30000" dirty="0"/>
              <a:t>2- </a:t>
            </a:r>
            <a:r>
              <a:rPr lang="en-US" dirty="0"/>
              <a:t>in plants</a:t>
            </a:r>
          </a:p>
          <a:p>
            <a:pPr lvl="1"/>
            <a:r>
              <a:rPr lang="en-US" dirty="0"/>
              <a:t>Very small amount 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baseline="30000" dirty="0"/>
              <a:t>-2 </a:t>
            </a:r>
            <a:r>
              <a:rPr lang="en-US" dirty="0"/>
              <a:t> and SO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Can be inhibited by chromate and selenate, but not from Nitrate or Phosphate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Synthesis of Amino Acids</a:t>
            </a:r>
          </a:p>
          <a:p>
            <a:pPr lvl="1"/>
            <a:r>
              <a:rPr lang="en-US" dirty="0"/>
              <a:t>-S—S- bond for folding proteins (important as a catalyst)</a:t>
            </a:r>
          </a:p>
          <a:p>
            <a:r>
              <a:rPr lang="en-US" dirty="0"/>
              <a:t>Transported to roots via diffusion/mass flow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48A470-4FC4-05A7-F0C3-714E7EB02EB8}"/>
              </a:ext>
            </a:extLst>
          </p:cNvPr>
          <p:cNvGrpSpPr/>
          <p:nvPr/>
        </p:nvGrpSpPr>
        <p:grpSpPr>
          <a:xfrm>
            <a:off x="7312438" y="306147"/>
            <a:ext cx="1771177" cy="1538302"/>
            <a:chOff x="7312438" y="306147"/>
            <a:chExt cx="1771177" cy="1538302"/>
          </a:xfrm>
        </p:grpSpPr>
        <p:pic>
          <p:nvPicPr>
            <p:cNvPr id="2052" name="Picture 4" descr="Cysteine - Wikipedia">
              <a:extLst>
                <a:ext uri="{FF2B5EF4-FFF2-40B4-BE49-F238E27FC236}">
                  <a16:creationId xmlns:a16="http://schemas.microsoft.com/office/drawing/2014/main" id="{DBE6C755-D06C-355E-7FF5-D2343189B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438" y="306147"/>
              <a:ext cx="1748297" cy="114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6DEBED-CF34-2FCA-3AB0-890D56061B94}"/>
                </a:ext>
              </a:extLst>
            </p:cNvPr>
            <p:cNvSpPr txBox="1"/>
            <p:nvPr/>
          </p:nvSpPr>
          <p:spPr>
            <a:xfrm>
              <a:off x="7323826" y="1475117"/>
              <a:ext cx="1759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Cysteine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20B398-2622-9AC7-E771-5E69635100CF}"/>
              </a:ext>
            </a:extLst>
          </p:cNvPr>
          <p:cNvGrpSpPr/>
          <p:nvPr/>
        </p:nvGrpSpPr>
        <p:grpSpPr>
          <a:xfrm>
            <a:off x="9555013" y="215660"/>
            <a:ext cx="2381250" cy="1694895"/>
            <a:chOff x="9555013" y="215660"/>
            <a:chExt cx="2381250" cy="1694895"/>
          </a:xfrm>
        </p:grpSpPr>
        <p:pic>
          <p:nvPicPr>
            <p:cNvPr id="2050" name="Picture 2" descr="Allyl propyl disulfide | C6H12S2 | ChemSpider">
              <a:extLst>
                <a:ext uri="{FF2B5EF4-FFF2-40B4-BE49-F238E27FC236}">
                  <a16:creationId xmlns:a16="http://schemas.microsoft.com/office/drawing/2014/main" id="{65B83ECF-55BD-2833-6E78-CF02F753A1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49" b="21685"/>
            <a:stretch/>
          </p:blipFill>
          <p:spPr bwMode="auto">
            <a:xfrm>
              <a:off x="9555013" y="215660"/>
              <a:ext cx="2381250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F4F8F4-37D9-435C-161C-DB58F9DE0C93}"/>
                </a:ext>
              </a:extLst>
            </p:cNvPr>
            <p:cNvSpPr txBox="1"/>
            <p:nvPr/>
          </p:nvSpPr>
          <p:spPr>
            <a:xfrm>
              <a:off x="9555013" y="1541223"/>
              <a:ext cx="2381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Allylpropyl</a:t>
              </a:r>
              <a:r>
                <a:rPr lang="en-US" dirty="0"/>
                <a:t> disulfide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04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823A-8CF2-BAC6-FE6E-27BA367E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Sulfur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71C10-5167-062E-F45C-41B9BF82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Generally immobile in plant, so will see </a:t>
            </a:r>
            <a:r>
              <a:rPr lang="en-US"/>
              <a:t>in newer </a:t>
            </a:r>
            <a:r>
              <a:rPr lang="en-US" dirty="0"/>
              <a:t>leaves first</a:t>
            </a:r>
          </a:p>
          <a:p>
            <a:r>
              <a:rPr lang="en-US" dirty="0"/>
              <a:t>Chlorosis along midveins</a:t>
            </a:r>
          </a:p>
        </p:txBody>
      </p:sp>
      <p:pic>
        <p:nvPicPr>
          <p:cNvPr id="4" name="Picture 2" descr="Sponsored: Sulfur Deficiencies in Corn | Successful Farming">
            <a:extLst>
              <a:ext uri="{FF2B5EF4-FFF2-40B4-BE49-F238E27FC236}">
                <a16:creationId xmlns:a16="http://schemas.microsoft.com/office/drawing/2014/main" id="{B8BE135E-671C-D260-4453-C4077BBE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9736"/>
            <a:ext cx="5857875" cy="37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4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CA9-5368-BBB8-6332-361646CF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CB8D-2872-B416-1F4D-9EA380C19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AF0EA-F4CF-D3EB-1C02-CCA9CE078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83" y="365125"/>
            <a:ext cx="8116433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4E6F-EEFD-9231-3902-4D745C17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Sulfur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138F9-B5D4-0AB5-13BD-F06DF1AF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endParaRPr lang="en-US" dirty="0"/>
          </a:p>
          <a:p>
            <a:pPr lvl="1"/>
            <a:r>
              <a:rPr lang="en-US" dirty="0"/>
              <a:t>Ranges 1-100 ppm in most soils</a:t>
            </a:r>
          </a:p>
          <a:p>
            <a:pPr lvl="1"/>
            <a:r>
              <a:rPr lang="en-US" dirty="0"/>
              <a:t>Fluctuates rapidly depending upon uptake and leaching (moves with water)</a:t>
            </a:r>
          </a:p>
          <a:p>
            <a:pPr lvl="1"/>
            <a:r>
              <a:rPr lang="en-US" dirty="0"/>
              <a:t>3-5 ppm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in solution is generally adequate for sufficient growth, except with high sulfur crops (canola, alfalfa, broccoli)</a:t>
            </a:r>
          </a:p>
          <a:p>
            <a:pPr lvl="1"/>
            <a:r>
              <a:rPr lang="en-US" dirty="0"/>
              <a:t>In Equilibrium with solid forms, like gypsum (CaSO</a:t>
            </a:r>
            <a:r>
              <a:rPr lang="en-US" baseline="-25000" dirty="0"/>
              <a:t>4</a:t>
            </a:r>
            <a:r>
              <a:rPr lang="en-US" altLang="en-US" sz="2400" dirty="0">
                <a:sym typeface="Symbol" panose="05050102010706020507" pitchFamily="18" charset="2"/>
              </a:rPr>
              <a:t> </a:t>
            </a:r>
            <a:r>
              <a:rPr lang="en-US" altLang="en-US" sz="2400" dirty="0"/>
              <a:t> 2H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O)</a:t>
            </a:r>
            <a:endParaRPr lang="en-US" dirty="0"/>
          </a:p>
          <a:p>
            <a:r>
              <a:rPr lang="en-US" dirty="0"/>
              <a:t>Exchangeable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</a:p>
          <a:p>
            <a:pPr lvl="1"/>
            <a:r>
              <a:rPr lang="en-US" dirty="0"/>
              <a:t>Require soils that are highly weathered, with significant anion exchange capacity (+)</a:t>
            </a:r>
          </a:p>
          <a:p>
            <a:pPr lvl="1"/>
            <a:r>
              <a:rPr lang="en-US" dirty="0"/>
              <a:t>Also, lightly bound to positive charges on clay particles (think similar to P from the last chapter)</a:t>
            </a:r>
          </a:p>
        </p:txBody>
      </p:sp>
    </p:spTree>
    <p:extLst>
      <p:ext uri="{BB962C8B-B14F-4D97-AF65-F5344CB8AC3E}">
        <p14:creationId xmlns:p14="http://schemas.microsoft.com/office/powerpoint/2010/main" val="311639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1267-3ED1-7903-9904-3EC2128F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Sulfur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056C-D1ED-F5DA-8371-ED76B827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S</a:t>
            </a:r>
          </a:p>
          <a:p>
            <a:pPr lvl="1"/>
            <a:r>
              <a:rPr lang="en-US" dirty="0"/>
              <a:t>In non-calcareous soils, S behaves in soils like N, and organic matter accounts for &gt;90% of total soil sulfur</a:t>
            </a:r>
          </a:p>
          <a:p>
            <a:pPr lvl="1"/>
            <a:r>
              <a:rPr lang="en-US" dirty="0"/>
              <a:t>C, N, S, are closely </a:t>
            </a:r>
            <a:r>
              <a:rPr lang="en-US" dirty="0" err="1"/>
              <a:t>reatled</a:t>
            </a:r>
            <a:r>
              <a:rPr lang="en-US" dirty="0"/>
              <a:t> in soil organic matter, with a common ration of about 84:7:1, and N:S of 7:1</a:t>
            </a:r>
          </a:p>
          <a:p>
            <a:pPr lvl="2"/>
            <a:r>
              <a:rPr lang="en-US" dirty="0"/>
              <a:t>For every 7 </a:t>
            </a:r>
            <a:r>
              <a:rPr lang="en-US" dirty="0" err="1"/>
              <a:t>lb</a:t>
            </a:r>
            <a:r>
              <a:rPr lang="en-US" dirty="0"/>
              <a:t> N mineralized, there will be 1 </a:t>
            </a:r>
            <a:r>
              <a:rPr lang="en-US" dirty="0" err="1"/>
              <a:t>lb</a:t>
            </a:r>
            <a:r>
              <a:rPr lang="en-US" dirty="0"/>
              <a:t> S mineralized</a:t>
            </a:r>
          </a:p>
          <a:p>
            <a:pPr lvl="1"/>
            <a:r>
              <a:rPr lang="en-US" dirty="0"/>
              <a:t>Mineralization and Immobilization of S is similar to that for N as far as factors affecting the processes, the end product, and effect of the processes relative to plant available S.</a:t>
            </a:r>
          </a:p>
          <a:p>
            <a:pPr lvl="1"/>
            <a:r>
              <a:rPr lang="en-US" dirty="0"/>
              <a:t>&lt;200:1, Net Mineralization</a:t>
            </a:r>
          </a:p>
          <a:p>
            <a:pPr lvl="1"/>
            <a:r>
              <a:rPr lang="en-US" dirty="0"/>
              <a:t>&gt;400:1, Net Immobilization</a:t>
            </a:r>
          </a:p>
        </p:txBody>
      </p:sp>
    </p:spTree>
    <p:extLst>
      <p:ext uri="{BB962C8B-B14F-4D97-AF65-F5344CB8AC3E}">
        <p14:creationId xmlns:p14="http://schemas.microsoft.com/office/powerpoint/2010/main" val="1888292408"/>
      </p:ext>
    </p:extLst>
  </p:cSld>
  <p:clrMapOvr>
    <a:masterClrMapping/>
  </p:clrMapOvr>
</p:sld>
</file>

<file path=ppt/theme/theme1.xml><?xml version="1.0" encoding="utf-8"?>
<a:theme xmlns:a="http://schemas.openxmlformats.org/drawingml/2006/main" name="MSU_black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_blackwhite" id="{F483A3BF-935E-495D-8F0B-3FD84450165B}" vid="{67C9EBB3-294F-44EF-9795-7E318333D0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MSU_blackwhite</Template>
  <TotalTime>4333</TotalTime>
  <Words>2383</Words>
  <Application>Microsoft Office PowerPoint</Application>
  <PresentationFormat>Widescreen</PresentationFormat>
  <Paragraphs>259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MSU_blackwhite</vt:lpstr>
      <vt:lpstr>Chapter 8 – Secondary and Micro-Nutrients</vt:lpstr>
      <vt:lpstr>Secondary and Micro-Nutrients</vt:lpstr>
      <vt:lpstr>Sulfur</vt:lpstr>
      <vt:lpstr>Sulfur</vt:lpstr>
      <vt:lpstr>Forms and Functions of S</vt:lpstr>
      <vt:lpstr>Sulfur Deficiency</vt:lpstr>
      <vt:lpstr>PowerPoint Presentation</vt:lpstr>
      <vt:lpstr>Forms of Sulfur in soil</vt:lpstr>
      <vt:lpstr>Forms of Sulfur in Soil</vt:lpstr>
      <vt:lpstr>Forms of Sulfur in Soil</vt:lpstr>
      <vt:lpstr>Sulfur Oxidation-Reduction Reactions</vt:lpstr>
      <vt:lpstr>Measuring Plant available Sulfur</vt:lpstr>
      <vt:lpstr>Fertilizer Recommendations for Sulfur</vt:lpstr>
      <vt:lpstr>S Fertilizer Sources</vt:lpstr>
      <vt:lpstr>Calcium and Magnesium</vt:lpstr>
      <vt:lpstr>Calcium</vt:lpstr>
      <vt:lpstr>Forms and Functions</vt:lpstr>
      <vt:lpstr>Soil Calcium</vt:lpstr>
      <vt:lpstr>PowerPoint Presentation</vt:lpstr>
      <vt:lpstr>Calcium Deficiencies and Fertilizer</vt:lpstr>
      <vt:lpstr>Magnesium</vt:lpstr>
      <vt:lpstr>Magnesium Form and Function</vt:lpstr>
      <vt:lpstr>PowerPoint Presentation</vt:lpstr>
      <vt:lpstr>Magnesium Deficiencies</vt:lpstr>
      <vt:lpstr>Magnesium Fertilizers</vt:lpstr>
      <vt:lpstr>Micronutrients</vt:lpstr>
      <vt:lpstr>Micronutrients</vt:lpstr>
      <vt:lpstr>Iron Fe</vt:lpstr>
      <vt:lpstr>PowerPoint Presentation</vt:lpstr>
      <vt:lpstr>Iron Fe</vt:lpstr>
      <vt:lpstr>Iron Fe</vt:lpstr>
      <vt:lpstr>Iron Chelate Conveyor</vt:lpstr>
      <vt:lpstr>Iron Fe</vt:lpstr>
      <vt:lpstr>Iron Deficiency and Fertilizer</vt:lpstr>
      <vt:lpstr>Zinc</vt:lpstr>
      <vt:lpstr>Zinc</vt:lpstr>
      <vt:lpstr>Copper</vt:lpstr>
      <vt:lpstr>Manganese</vt:lpstr>
      <vt:lpstr>Boron, Chloride, and Molybdenum</vt:lpstr>
      <vt:lpstr>Boron</vt:lpstr>
      <vt:lpstr>Chloride</vt:lpstr>
      <vt:lpstr>Molybdenum</vt:lpstr>
      <vt:lpstr>Nickel</vt:lpstr>
      <vt:lpstr>Summary of Managing Micronutrient Fertility</vt:lpstr>
      <vt:lpstr>PowerPoint Presentation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– Secondary and Micro Nutrients</dc:title>
  <dc:creator>Reed, Vaughn</dc:creator>
  <cp:lastModifiedBy>Reed, Vaughn</cp:lastModifiedBy>
  <cp:revision>1</cp:revision>
  <dcterms:created xsi:type="dcterms:W3CDTF">2023-03-03T20:24:03Z</dcterms:created>
  <dcterms:modified xsi:type="dcterms:W3CDTF">2025-04-09T13:03:28Z</dcterms:modified>
</cp:coreProperties>
</file>