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6" r:id="rId2"/>
    <p:sldId id="258" r:id="rId3"/>
    <p:sldId id="259" r:id="rId4"/>
    <p:sldId id="260" r:id="rId5"/>
    <p:sldId id="261" r:id="rId6"/>
    <p:sldId id="271" r:id="rId7"/>
    <p:sldId id="263" r:id="rId8"/>
    <p:sldId id="272" r:id="rId9"/>
    <p:sldId id="273" r:id="rId10"/>
    <p:sldId id="274" r:id="rId11"/>
    <p:sldId id="262" r:id="rId12"/>
    <p:sldId id="275" r:id="rId13"/>
    <p:sldId id="280" r:id="rId14"/>
    <p:sldId id="276" r:id="rId15"/>
    <p:sldId id="281" r:id="rId16"/>
    <p:sldId id="285" r:id="rId17"/>
    <p:sldId id="282" r:id="rId18"/>
    <p:sldId id="284" r:id="rId19"/>
    <p:sldId id="283" r:id="rId20"/>
    <p:sldId id="295" r:id="rId21"/>
    <p:sldId id="294" r:id="rId22"/>
    <p:sldId id="286" r:id="rId23"/>
    <p:sldId id="268" r:id="rId24"/>
    <p:sldId id="296" r:id="rId25"/>
    <p:sldId id="293" r:id="rId26"/>
    <p:sldId id="297" r:id="rId27"/>
    <p:sldId id="287" r:id="rId28"/>
    <p:sldId id="292" r:id="rId29"/>
    <p:sldId id="288" r:id="rId30"/>
    <p:sldId id="289" r:id="rId31"/>
    <p:sldId id="290" r:id="rId32"/>
    <p:sldId id="300" r:id="rId33"/>
    <p:sldId id="301" r:id="rId34"/>
    <p:sldId id="291" r:id="rId35"/>
    <p:sldId id="298" r:id="rId36"/>
    <p:sldId id="302" r:id="rId37"/>
    <p:sldId id="1501" r:id="rId38"/>
    <p:sldId id="1500" r:id="rId39"/>
    <p:sldId id="1495" r:id="rId40"/>
    <p:sldId id="1497" r:id="rId41"/>
    <p:sldId id="1499" r:id="rId42"/>
    <p:sldId id="1502" r:id="rId43"/>
    <p:sldId id="1496" r:id="rId44"/>
    <p:sldId id="1503" r:id="rId45"/>
    <p:sldId id="267" r:id="rId46"/>
    <p:sldId id="1504" r:id="rId47"/>
    <p:sldId id="1498" r:id="rId48"/>
    <p:sldId id="299" r:id="rId49"/>
    <p:sldId id="266" r:id="rId50"/>
    <p:sldId id="1505" r:id="rId51"/>
    <p:sldId id="1507" r:id="rId52"/>
    <p:sldId id="1508" r:id="rId53"/>
    <p:sldId id="1509" r:id="rId54"/>
    <p:sldId id="1510" r:id="rId55"/>
    <p:sldId id="1511" r:id="rId56"/>
    <p:sldId id="1512" r:id="rId57"/>
    <p:sldId id="1513" r:id="rId58"/>
    <p:sldId id="1514" r:id="rId59"/>
    <p:sldId id="1515" r:id="rId60"/>
    <p:sldId id="150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090277-81E4-4CC7-82BD-1ECFB9B1699D}">
          <p14:sldIdLst>
            <p14:sldId id="256"/>
            <p14:sldId id="258"/>
            <p14:sldId id="259"/>
            <p14:sldId id="260"/>
            <p14:sldId id="261"/>
            <p14:sldId id="271"/>
            <p14:sldId id="263"/>
            <p14:sldId id="272"/>
            <p14:sldId id="273"/>
            <p14:sldId id="274"/>
            <p14:sldId id="262"/>
            <p14:sldId id="275"/>
            <p14:sldId id="280"/>
            <p14:sldId id="276"/>
            <p14:sldId id="281"/>
            <p14:sldId id="285"/>
            <p14:sldId id="282"/>
            <p14:sldId id="284"/>
            <p14:sldId id="283"/>
            <p14:sldId id="295"/>
            <p14:sldId id="294"/>
            <p14:sldId id="286"/>
            <p14:sldId id="268"/>
            <p14:sldId id="296"/>
          </p14:sldIdLst>
        </p14:section>
        <p14:section name="Soil Testing for Phosphorus" id="{CE17331A-771A-41D0-A7EC-021E5CE373BD}">
          <p14:sldIdLst>
            <p14:sldId id="293"/>
            <p14:sldId id="297"/>
            <p14:sldId id="287"/>
            <p14:sldId id="292"/>
            <p14:sldId id="288"/>
            <p14:sldId id="289"/>
            <p14:sldId id="290"/>
            <p14:sldId id="300"/>
            <p14:sldId id="301"/>
            <p14:sldId id="291"/>
            <p14:sldId id="298"/>
            <p14:sldId id="302"/>
            <p14:sldId id="1501"/>
            <p14:sldId id="1500"/>
            <p14:sldId id="1495"/>
            <p14:sldId id="1497"/>
            <p14:sldId id="1499"/>
            <p14:sldId id="1502"/>
            <p14:sldId id="1496"/>
          </p14:sldIdLst>
        </p14:section>
        <p14:section name="P Fertiliser" id="{22FA0F84-A732-4346-A517-D4D2C99D7B6F}">
          <p14:sldIdLst>
            <p14:sldId id="1503"/>
            <p14:sldId id="267"/>
            <p14:sldId id="1504"/>
          </p14:sldIdLst>
        </p14:section>
        <p14:section name="P Fertilizer Sources" id="{8306783D-23D7-428E-B0DE-D9D4C0A0251A}">
          <p14:sldIdLst>
            <p14:sldId id="1498"/>
            <p14:sldId id="299"/>
            <p14:sldId id="266"/>
            <p14:sldId id="1505"/>
            <p14:sldId id="1507"/>
            <p14:sldId id="1508"/>
            <p14:sldId id="1509"/>
            <p14:sldId id="1510"/>
            <p14:sldId id="1511"/>
            <p14:sldId id="1512"/>
            <p14:sldId id="1513"/>
            <p14:sldId id="1514"/>
            <p14:sldId id="1515"/>
            <p14:sldId id="15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AA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d, Vaughn" userId="8c08aa42-ee24-4557-87bf-78ee5f00a26d" providerId="ADAL" clId="{AE500F4B-D285-48B9-8659-6F32999E7B8C}"/>
    <pc:docChg chg="custSel modSld">
      <pc:chgData name="Reed, Vaughn" userId="8c08aa42-ee24-4557-87bf-78ee5f00a26d" providerId="ADAL" clId="{AE500F4B-D285-48B9-8659-6F32999E7B8C}" dt="2025-03-25T20:19:19.103" v="0" actId="313"/>
      <pc:docMkLst>
        <pc:docMk/>
      </pc:docMkLst>
      <pc:sldChg chg="modSp mod">
        <pc:chgData name="Reed, Vaughn" userId="8c08aa42-ee24-4557-87bf-78ee5f00a26d" providerId="ADAL" clId="{AE500F4B-D285-48B9-8659-6F32999E7B8C}" dt="2025-03-25T20:19:19.103" v="0" actId="313"/>
        <pc:sldMkLst>
          <pc:docMk/>
          <pc:sldMk cId="2312231725" sldId="280"/>
        </pc:sldMkLst>
        <pc:spChg chg="mod">
          <ac:chgData name="Reed, Vaughn" userId="8c08aa42-ee24-4557-87bf-78ee5f00a26d" providerId="ADAL" clId="{AE500F4B-D285-48B9-8659-6F32999E7B8C}" dt="2025-03-25T20:19:19.103" v="0" actId="313"/>
          <ac:spMkLst>
            <pc:docMk/>
            <pc:sldMk cId="2312231725" sldId="280"/>
            <ac:spMk id="7" creationId="{47E6002C-A0AD-553C-9A56-791CB451664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Example of Build and Maintain Recommendations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908140577591607"/>
          <c:y val="0.13848007896430523"/>
          <c:w val="0.83367982278346253"/>
          <c:h val="0.67312713693858306"/>
        </c:manualLayout>
      </c:layout>
      <c:areaChart>
        <c:grouping val="stacked"/>
        <c:varyColors val="0"/>
        <c:ser>
          <c:idx val="2"/>
          <c:order val="0"/>
          <c:tx>
            <c:strRef>
              <c:f>'Corn - Phosphorus (2)'!$O$1</c:f>
              <c:strCache>
                <c:ptCount val="1"/>
                <c:pt idx="0">
                  <c:v>Sufficiency</c:v>
                </c:pt>
              </c:strCache>
            </c:strRef>
          </c:tx>
          <c:spPr>
            <a:solidFill>
              <a:schemeClr val="accent3"/>
            </a:solidFill>
            <a:ln>
              <a:noFill/>
            </a:ln>
            <a:effectLst/>
          </c:spPr>
          <c:cat>
            <c:numRef>
              <c:f>'Corn - Phosphorus (2)'!$M$2:$M$62</c:f>
              <c:numCache>
                <c:formatCode>General</c:formatCode>
                <c:ptCount val="6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numCache>
            </c:numRef>
          </c:cat>
          <c:val>
            <c:numRef>
              <c:f>'Corn - Phosphorus (2)'!$O$2:$O$62</c:f>
              <c:numCache>
                <c:formatCode>General</c:formatCode>
                <c:ptCount val="61"/>
                <c:pt idx="0">
                  <c:v>60</c:v>
                </c:pt>
                <c:pt idx="1">
                  <c:v>58.75</c:v>
                </c:pt>
                <c:pt idx="2">
                  <c:v>57.5</c:v>
                </c:pt>
                <c:pt idx="3">
                  <c:v>56.25</c:v>
                </c:pt>
                <c:pt idx="4">
                  <c:v>55</c:v>
                </c:pt>
                <c:pt idx="5">
                  <c:v>53.75</c:v>
                </c:pt>
                <c:pt idx="6">
                  <c:v>52.5</c:v>
                </c:pt>
                <c:pt idx="7">
                  <c:v>51.25</c:v>
                </c:pt>
                <c:pt idx="8">
                  <c:v>50</c:v>
                </c:pt>
                <c:pt idx="9">
                  <c:v>48.75</c:v>
                </c:pt>
                <c:pt idx="10">
                  <c:v>47.5</c:v>
                </c:pt>
                <c:pt idx="11">
                  <c:v>46.25</c:v>
                </c:pt>
                <c:pt idx="12">
                  <c:v>45</c:v>
                </c:pt>
                <c:pt idx="13">
                  <c:v>43.75</c:v>
                </c:pt>
                <c:pt idx="14">
                  <c:v>42.5</c:v>
                </c:pt>
                <c:pt idx="15">
                  <c:v>41.25</c:v>
                </c:pt>
                <c:pt idx="16">
                  <c:v>40</c:v>
                </c:pt>
                <c:pt idx="17">
                  <c:v>38.75</c:v>
                </c:pt>
                <c:pt idx="18">
                  <c:v>37.5</c:v>
                </c:pt>
                <c:pt idx="19">
                  <c:v>36.25</c:v>
                </c:pt>
                <c:pt idx="20">
                  <c:v>35</c:v>
                </c:pt>
                <c:pt idx="21">
                  <c:v>33.75</c:v>
                </c:pt>
                <c:pt idx="22">
                  <c:v>32.5</c:v>
                </c:pt>
                <c:pt idx="23">
                  <c:v>31.25</c:v>
                </c:pt>
                <c:pt idx="24">
                  <c:v>30</c:v>
                </c:pt>
                <c:pt idx="25">
                  <c:v>28.75</c:v>
                </c:pt>
                <c:pt idx="26">
                  <c:v>27.5</c:v>
                </c:pt>
                <c:pt idx="27">
                  <c:v>26.25</c:v>
                </c:pt>
                <c:pt idx="28">
                  <c:v>25</c:v>
                </c:pt>
                <c:pt idx="29">
                  <c:v>23.75</c:v>
                </c:pt>
                <c:pt idx="30">
                  <c:v>22.5</c:v>
                </c:pt>
                <c:pt idx="31">
                  <c:v>21.25</c:v>
                </c:pt>
                <c:pt idx="32">
                  <c:v>20</c:v>
                </c:pt>
                <c:pt idx="33">
                  <c:v>18.75</c:v>
                </c:pt>
                <c:pt idx="34">
                  <c:v>17.5</c:v>
                </c:pt>
                <c:pt idx="35">
                  <c:v>16.25</c:v>
                </c:pt>
                <c:pt idx="36">
                  <c:v>15</c:v>
                </c:pt>
                <c:pt idx="37">
                  <c:v>13.75</c:v>
                </c:pt>
                <c:pt idx="38">
                  <c:v>12.5</c:v>
                </c:pt>
                <c:pt idx="39">
                  <c:v>11.25</c:v>
                </c:pt>
                <c:pt idx="40">
                  <c:v>10</c:v>
                </c:pt>
                <c:pt idx="41">
                  <c:v>8.75</c:v>
                </c:pt>
                <c:pt idx="42">
                  <c:v>7.5</c:v>
                </c:pt>
                <c:pt idx="43">
                  <c:v>6.25</c:v>
                </c:pt>
                <c:pt idx="44">
                  <c:v>5</c:v>
                </c:pt>
                <c:pt idx="45">
                  <c:v>3.75</c:v>
                </c:pt>
                <c:pt idx="46">
                  <c:v>2.5</c:v>
                </c:pt>
                <c:pt idx="47">
                  <c:v>1.25</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val>
          <c:extLst>
            <c:ext xmlns:c16="http://schemas.microsoft.com/office/drawing/2014/chart" uri="{C3380CC4-5D6E-409C-BE32-E72D297353CC}">
              <c16:uniqueId val="{00000000-BFE8-4C01-98D9-4EFFF67BEA5C}"/>
            </c:ext>
          </c:extLst>
        </c:ser>
        <c:dLbls>
          <c:showLegendKey val="0"/>
          <c:showVal val="0"/>
          <c:showCatName val="0"/>
          <c:showSerName val="0"/>
          <c:showPercent val="0"/>
          <c:showBubbleSize val="0"/>
        </c:dLbls>
        <c:axId val="1960759648"/>
        <c:axId val="1960748224"/>
      </c:areaChart>
      <c:catAx>
        <c:axId val="19607596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Mehlich 3 Soil P (mg/kg)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60748224"/>
        <c:crosses val="autoZero"/>
        <c:auto val="1"/>
        <c:lblAlgn val="ctr"/>
        <c:lblOffset val="100"/>
        <c:tickLblSkip val="10"/>
        <c:tickMarkSkip val="10"/>
        <c:noMultiLvlLbl val="0"/>
      </c:catAx>
      <c:valAx>
        <c:axId val="1960748224"/>
        <c:scaling>
          <c:orientation val="minMax"/>
          <c:max val="25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Fertilizer rate (lb-P</a:t>
                </a:r>
                <a:r>
                  <a:rPr lang="en-US" baseline="-25000"/>
                  <a:t>2</a:t>
                </a:r>
                <a:r>
                  <a:rPr lang="en-US"/>
                  <a:t>O</a:t>
                </a:r>
                <a:r>
                  <a:rPr lang="en-US" baseline="-25000"/>
                  <a:t>5</a:t>
                </a:r>
                <a:r>
                  <a:rPr lang="en-US"/>
                  <a:t>/a)</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60759648"/>
        <c:crosses val="autoZero"/>
        <c:crossBetween val="midCat"/>
      </c:valAx>
      <c:spPr>
        <a:noFill/>
        <a:ln>
          <a:noFill/>
        </a:ln>
        <a:effectLst/>
      </c:spPr>
    </c:plotArea>
    <c:legend>
      <c:legendPos val="r"/>
      <c:layout>
        <c:manualLayout>
          <c:xMode val="edge"/>
          <c:yMode val="edge"/>
          <c:x val="0.62974448046935305"/>
          <c:y val="0.2631654666419122"/>
          <c:w val="0.28913231434306008"/>
          <c:h val="0.257021960168830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Example of Build and Maintain Recommendations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908140577591607"/>
          <c:y val="0.13848007896430523"/>
          <c:w val="0.83367982278346253"/>
          <c:h val="0.67312713693858306"/>
        </c:manualLayout>
      </c:layout>
      <c:areaChart>
        <c:grouping val="stacked"/>
        <c:varyColors val="0"/>
        <c:ser>
          <c:idx val="2"/>
          <c:order val="0"/>
          <c:tx>
            <c:strRef>
              <c:f>'Corn - Phosphorus (2)'!$O$1</c:f>
              <c:strCache>
                <c:ptCount val="1"/>
                <c:pt idx="0">
                  <c:v>Sufficiency</c:v>
                </c:pt>
              </c:strCache>
            </c:strRef>
          </c:tx>
          <c:spPr>
            <a:solidFill>
              <a:schemeClr val="accent3"/>
            </a:solidFill>
            <a:ln>
              <a:noFill/>
            </a:ln>
            <a:effectLst/>
          </c:spPr>
          <c:cat>
            <c:numRef>
              <c:f>'Corn - Phosphorus (2)'!$M$2:$M$62</c:f>
              <c:numCache>
                <c:formatCode>General</c:formatCode>
                <c:ptCount val="6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numCache>
            </c:numRef>
          </c:cat>
          <c:val>
            <c:numRef>
              <c:f>'Corn - Phosphorus (2)'!$O$2:$O$62</c:f>
              <c:numCache>
                <c:formatCode>General</c:formatCode>
                <c:ptCount val="61"/>
                <c:pt idx="0">
                  <c:v>60</c:v>
                </c:pt>
                <c:pt idx="1">
                  <c:v>58.75</c:v>
                </c:pt>
                <c:pt idx="2">
                  <c:v>57.5</c:v>
                </c:pt>
                <c:pt idx="3">
                  <c:v>56.25</c:v>
                </c:pt>
                <c:pt idx="4">
                  <c:v>55</c:v>
                </c:pt>
                <c:pt idx="5">
                  <c:v>53.75</c:v>
                </c:pt>
                <c:pt idx="6">
                  <c:v>52.5</c:v>
                </c:pt>
                <c:pt idx="7">
                  <c:v>51.25</c:v>
                </c:pt>
                <c:pt idx="8">
                  <c:v>50</c:v>
                </c:pt>
                <c:pt idx="9">
                  <c:v>48.75</c:v>
                </c:pt>
                <c:pt idx="10">
                  <c:v>47.5</c:v>
                </c:pt>
                <c:pt idx="11">
                  <c:v>46.25</c:v>
                </c:pt>
                <c:pt idx="12">
                  <c:v>45</c:v>
                </c:pt>
                <c:pt idx="13">
                  <c:v>43.75</c:v>
                </c:pt>
                <c:pt idx="14">
                  <c:v>42.5</c:v>
                </c:pt>
                <c:pt idx="15">
                  <c:v>41.25</c:v>
                </c:pt>
                <c:pt idx="16">
                  <c:v>40</c:v>
                </c:pt>
                <c:pt idx="17">
                  <c:v>38.75</c:v>
                </c:pt>
                <c:pt idx="18">
                  <c:v>37.5</c:v>
                </c:pt>
                <c:pt idx="19">
                  <c:v>36.25</c:v>
                </c:pt>
                <c:pt idx="20">
                  <c:v>35</c:v>
                </c:pt>
                <c:pt idx="21">
                  <c:v>33.75</c:v>
                </c:pt>
                <c:pt idx="22">
                  <c:v>32.5</c:v>
                </c:pt>
                <c:pt idx="23">
                  <c:v>31.25</c:v>
                </c:pt>
                <c:pt idx="24">
                  <c:v>30</c:v>
                </c:pt>
                <c:pt idx="25">
                  <c:v>28.75</c:v>
                </c:pt>
                <c:pt idx="26">
                  <c:v>27.5</c:v>
                </c:pt>
                <c:pt idx="27">
                  <c:v>26.25</c:v>
                </c:pt>
                <c:pt idx="28">
                  <c:v>25</c:v>
                </c:pt>
                <c:pt idx="29">
                  <c:v>23.75</c:v>
                </c:pt>
                <c:pt idx="30">
                  <c:v>22.5</c:v>
                </c:pt>
                <c:pt idx="31">
                  <c:v>21.25</c:v>
                </c:pt>
                <c:pt idx="32">
                  <c:v>20</c:v>
                </c:pt>
                <c:pt idx="33">
                  <c:v>18.75</c:v>
                </c:pt>
                <c:pt idx="34">
                  <c:v>17.5</c:v>
                </c:pt>
                <c:pt idx="35">
                  <c:v>16.25</c:v>
                </c:pt>
                <c:pt idx="36">
                  <c:v>15</c:v>
                </c:pt>
                <c:pt idx="37">
                  <c:v>13.75</c:v>
                </c:pt>
                <c:pt idx="38">
                  <c:v>12.5</c:v>
                </c:pt>
                <c:pt idx="39">
                  <c:v>11.25</c:v>
                </c:pt>
                <c:pt idx="40">
                  <c:v>10</c:v>
                </c:pt>
                <c:pt idx="41">
                  <c:v>8.75</c:v>
                </c:pt>
                <c:pt idx="42">
                  <c:v>7.5</c:v>
                </c:pt>
                <c:pt idx="43">
                  <c:v>6.25</c:v>
                </c:pt>
                <c:pt idx="44">
                  <c:v>5</c:v>
                </c:pt>
                <c:pt idx="45">
                  <c:v>3.75</c:v>
                </c:pt>
                <c:pt idx="46">
                  <c:v>2.5</c:v>
                </c:pt>
                <c:pt idx="47">
                  <c:v>1.25</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val>
          <c:extLst>
            <c:ext xmlns:c16="http://schemas.microsoft.com/office/drawing/2014/chart" uri="{C3380CC4-5D6E-409C-BE32-E72D297353CC}">
              <c16:uniqueId val="{00000000-64E8-4595-86C9-9AF7895C7AFF}"/>
            </c:ext>
          </c:extLst>
        </c:ser>
        <c:ser>
          <c:idx val="1"/>
          <c:order val="1"/>
          <c:tx>
            <c:strRef>
              <c:f>'Corn - Phosphorus (2)'!$P$1</c:f>
              <c:strCache>
                <c:ptCount val="1"/>
                <c:pt idx="0">
                  <c:v>Maintenance</c:v>
                </c:pt>
              </c:strCache>
            </c:strRef>
          </c:tx>
          <c:spPr>
            <a:solidFill>
              <a:schemeClr val="accent2"/>
            </a:solidFill>
            <a:ln>
              <a:noFill/>
            </a:ln>
            <a:effectLst/>
          </c:spPr>
          <c:cat>
            <c:numRef>
              <c:f>'Corn - Phosphorus (2)'!$M$2:$M$62</c:f>
              <c:numCache>
                <c:formatCode>General</c:formatCode>
                <c:ptCount val="6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numCache>
            </c:numRef>
          </c:cat>
          <c:val>
            <c:numRef>
              <c:f>'Corn - Phosphorus (2)'!$P$2:$P$62</c:f>
              <c:numCache>
                <c:formatCode>General</c:formatCode>
                <c:ptCount val="61"/>
                <c:pt idx="0">
                  <c:v>0</c:v>
                </c:pt>
                <c:pt idx="1">
                  <c:v>1.25</c:v>
                </c:pt>
                <c:pt idx="2">
                  <c:v>2.5</c:v>
                </c:pt>
                <c:pt idx="3">
                  <c:v>3.75</c:v>
                </c:pt>
                <c:pt idx="4">
                  <c:v>5</c:v>
                </c:pt>
                <c:pt idx="5">
                  <c:v>6.25</c:v>
                </c:pt>
                <c:pt idx="6">
                  <c:v>7.5</c:v>
                </c:pt>
                <c:pt idx="7">
                  <c:v>8.75</c:v>
                </c:pt>
                <c:pt idx="8">
                  <c:v>10</c:v>
                </c:pt>
                <c:pt idx="9">
                  <c:v>11.25</c:v>
                </c:pt>
                <c:pt idx="10">
                  <c:v>12.5</c:v>
                </c:pt>
                <c:pt idx="11">
                  <c:v>13.75</c:v>
                </c:pt>
                <c:pt idx="12">
                  <c:v>15</c:v>
                </c:pt>
                <c:pt idx="13">
                  <c:v>16.25</c:v>
                </c:pt>
                <c:pt idx="14">
                  <c:v>17.5</c:v>
                </c:pt>
                <c:pt idx="15">
                  <c:v>18.75</c:v>
                </c:pt>
                <c:pt idx="16">
                  <c:v>20</c:v>
                </c:pt>
                <c:pt idx="17">
                  <c:v>21.25</c:v>
                </c:pt>
                <c:pt idx="18">
                  <c:v>22.5</c:v>
                </c:pt>
                <c:pt idx="19">
                  <c:v>23.75</c:v>
                </c:pt>
                <c:pt idx="20">
                  <c:v>25</c:v>
                </c:pt>
                <c:pt idx="21">
                  <c:v>26.25</c:v>
                </c:pt>
                <c:pt idx="22">
                  <c:v>27.5</c:v>
                </c:pt>
                <c:pt idx="23">
                  <c:v>28.75</c:v>
                </c:pt>
                <c:pt idx="24">
                  <c:v>30</c:v>
                </c:pt>
                <c:pt idx="25">
                  <c:v>31.25</c:v>
                </c:pt>
                <c:pt idx="26">
                  <c:v>32.5</c:v>
                </c:pt>
                <c:pt idx="27">
                  <c:v>33.75</c:v>
                </c:pt>
                <c:pt idx="28">
                  <c:v>35</c:v>
                </c:pt>
                <c:pt idx="29">
                  <c:v>36.25</c:v>
                </c:pt>
                <c:pt idx="30">
                  <c:v>37.5</c:v>
                </c:pt>
                <c:pt idx="31">
                  <c:v>38.75</c:v>
                </c:pt>
                <c:pt idx="32">
                  <c:v>40</c:v>
                </c:pt>
                <c:pt idx="33">
                  <c:v>41.25</c:v>
                </c:pt>
                <c:pt idx="34">
                  <c:v>42.5</c:v>
                </c:pt>
                <c:pt idx="35">
                  <c:v>43.75</c:v>
                </c:pt>
                <c:pt idx="36">
                  <c:v>45</c:v>
                </c:pt>
                <c:pt idx="37">
                  <c:v>46.25</c:v>
                </c:pt>
                <c:pt idx="38">
                  <c:v>47.5</c:v>
                </c:pt>
                <c:pt idx="39">
                  <c:v>48.75</c:v>
                </c:pt>
                <c:pt idx="40">
                  <c:v>50</c:v>
                </c:pt>
                <c:pt idx="41">
                  <c:v>51.25</c:v>
                </c:pt>
                <c:pt idx="42">
                  <c:v>52.5</c:v>
                </c:pt>
                <c:pt idx="43">
                  <c:v>53.75</c:v>
                </c:pt>
                <c:pt idx="44">
                  <c:v>55</c:v>
                </c:pt>
                <c:pt idx="45">
                  <c:v>56.25</c:v>
                </c:pt>
                <c:pt idx="46">
                  <c:v>57.5</c:v>
                </c:pt>
                <c:pt idx="47">
                  <c:v>58.75</c:v>
                </c:pt>
                <c:pt idx="48">
                  <c:v>60</c:v>
                </c:pt>
                <c:pt idx="49">
                  <c:v>60</c:v>
                </c:pt>
                <c:pt idx="50">
                  <c:v>60</c:v>
                </c:pt>
                <c:pt idx="51">
                  <c:v>60</c:v>
                </c:pt>
                <c:pt idx="52">
                  <c:v>60</c:v>
                </c:pt>
                <c:pt idx="53">
                  <c:v>60</c:v>
                </c:pt>
                <c:pt idx="54">
                  <c:v>60</c:v>
                </c:pt>
                <c:pt idx="55">
                  <c:v>60</c:v>
                </c:pt>
                <c:pt idx="56">
                  <c:v>60</c:v>
                </c:pt>
                <c:pt idx="57">
                  <c:v>60</c:v>
                </c:pt>
                <c:pt idx="58">
                  <c:v>60</c:v>
                </c:pt>
                <c:pt idx="59">
                  <c:v>60</c:v>
                </c:pt>
                <c:pt idx="60">
                  <c:v>60</c:v>
                </c:pt>
              </c:numCache>
            </c:numRef>
          </c:val>
          <c:extLst>
            <c:ext xmlns:c16="http://schemas.microsoft.com/office/drawing/2014/chart" uri="{C3380CC4-5D6E-409C-BE32-E72D297353CC}">
              <c16:uniqueId val="{00000001-64E8-4595-86C9-9AF7895C7AFF}"/>
            </c:ext>
          </c:extLst>
        </c:ser>
        <c:ser>
          <c:idx val="3"/>
          <c:order val="2"/>
          <c:tx>
            <c:strRef>
              <c:f>'Corn - Phosphorus (2)'!$Q$1</c:f>
              <c:strCache>
                <c:ptCount val="1"/>
                <c:pt idx="0">
                  <c:v>Buildup</c:v>
                </c:pt>
              </c:strCache>
            </c:strRef>
          </c:tx>
          <c:spPr>
            <a:solidFill>
              <a:schemeClr val="accent4"/>
            </a:solidFill>
            <a:ln>
              <a:noFill/>
            </a:ln>
            <a:effectLst/>
          </c:spPr>
          <c:cat>
            <c:numRef>
              <c:f>'Corn - Phosphorus (2)'!$M$2:$M$62</c:f>
              <c:numCache>
                <c:formatCode>General</c:formatCode>
                <c:ptCount val="6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numCache>
            </c:numRef>
          </c:cat>
          <c:val>
            <c:numRef>
              <c:f>'Corn - Phosphorus (2)'!$Q$2:$Q$62</c:f>
              <c:numCache>
                <c:formatCode>General</c:formatCode>
                <c:ptCount val="61"/>
                <c:pt idx="0">
                  <c:v>140</c:v>
                </c:pt>
                <c:pt idx="1">
                  <c:v>140</c:v>
                </c:pt>
                <c:pt idx="2">
                  <c:v>140</c:v>
                </c:pt>
                <c:pt idx="3">
                  <c:v>140</c:v>
                </c:pt>
                <c:pt idx="4">
                  <c:v>140</c:v>
                </c:pt>
                <c:pt idx="5">
                  <c:v>140</c:v>
                </c:pt>
                <c:pt idx="6">
                  <c:v>62.400000000000006</c:v>
                </c:pt>
                <c:pt idx="7">
                  <c:v>60.2</c:v>
                </c:pt>
                <c:pt idx="8">
                  <c:v>58</c:v>
                </c:pt>
                <c:pt idx="9">
                  <c:v>55.800000000000011</c:v>
                </c:pt>
                <c:pt idx="10">
                  <c:v>53.600000000000009</c:v>
                </c:pt>
                <c:pt idx="11">
                  <c:v>51.400000000000006</c:v>
                </c:pt>
                <c:pt idx="12">
                  <c:v>49.2</c:v>
                </c:pt>
                <c:pt idx="13">
                  <c:v>47</c:v>
                </c:pt>
                <c:pt idx="14">
                  <c:v>44.800000000000011</c:v>
                </c:pt>
                <c:pt idx="15">
                  <c:v>42.600000000000009</c:v>
                </c:pt>
                <c:pt idx="16">
                  <c:v>40.400000000000006</c:v>
                </c:pt>
                <c:pt idx="17">
                  <c:v>38.200000000000003</c:v>
                </c:pt>
                <c:pt idx="18">
                  <c:v>36</c:v>
                </c:pt>
                <c:pt idx="19">
                  <c:v>33.800000000000011</c:v>
                </c:pt>
                <c:pt idx="20">
                  <c:v>31.600000000000009</c:v>
                </c:pt>
                <c:pt idx="21">
                  <c:v>29.400000000000006</c:v>
                </c:pt>
                <c:pt idx="22">
                  <c:v>27.200000000000003</c:v>
                </c:pt>
                <c:pt idx="23">
                  <c:v>25</c:v>
                </c:pt>
                <c:pt idx="24">
                  <c:v>22.800000000000011</c:v>
                </c:pt>
                <c:pt idx="25">
                  <c:v>20.599999999999994</c:v>
                </c:pt>
                <c:pt idx="26">
                  <c:v>18.400000000000006</c:v>
                </c:pt>
                <c:pt idx="27">
                  <c:v>16.200000000000003</c:v>
                </c:pt>
                <c:pt idx="28">
                  <c:v>14</c:v>
                </c:pt>
                <c:pt idx="29">
                  <c:v>11.800000000000011</c:v>
                </c:pt>
                <c:pt idx="30">
                  <c:v>9.5999999999999943</c:v>
                </c:pt>
                <c:pt idx="31">
                  <c:v>7.4000000000000057</c:v>
                </c:pt>
                <c:pt idx="32">
                  <c:v>5.2000000000000028</c:v>
                </c:pt>
                <c:pt idx="33">
                  <c:v>3</c:v>
                </c:pt>
                <c:pt idx="34">
                  <c:v>0.80000000000000426</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numCache>
            </c:numRef>
          </c:val>
          <c:extLst>
            <c:ext xmlns:c16="http://schemas.microsoft.com/office/drawing/2014/chart" uri="{C3380CC4-5D6E-409C-BE32-E72D297353CC}">
              <c16:uniqueId val="{00000002-64E8-4595-86C9-9AF7895C7AFF}"/>
            </c:ext>
          </c:extLst>
        </c:ser>
        <c:dLbls>
          <c:showLegendKey val="0"/>
          <c:showVal val="0"/>
          <c:showCatName val="0"/>
          <c:showSerName val="0"/>
          <c:showPercent val="0"/>
          <c:showBubbleSize val="0"/>
        </c:dLbls>
        <c:axId val="1960759648"/>
        <c:axId val="1960748224"/>
      </c:areaChart>
      <c:catAx>
        <c:axId val="196075964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Mehlich 3 Soil P (mg/kg)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60748224"/>
        <c:crosses val="autoZero"/>
        <c:auto val="1"/>
        <c:lblAlgn val="ctr"/>
        <c:lblOffset val="100"/>
        <c:tickLblSkip val="10"/>
        <c:tickMarkSkip val="10"/>
        <c:noMultiLvlLbl val="0"/>
      </c:catAx>
      <c:valAx>
        <c:axId val="1960748224"/>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Fertilizer rate (lb-P</a:t>
                </a:r>
                <a:r>
                  <a:rPr lang="en-US" baseline="-25000"/>
                  <a:t>2</a:t>
                </a:r>
                <a:r>
                  <a:rPr lang="en-US"/>
                  <a:t>O</a:t>
                </a:r>
                <a:r>
                  <a:rPr lang="en-US" baseline="-25000"/>
                  <a:t>5</a:t>
                </a:r>
                <a:r>
                  <a:rPr lang="en-US"/>
                  <a:t>/a)</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60759648"/>
        <c:crosses val="autoZero"/>
        <c:crossBetween val="midCat"/>
      </c:valAx>
      <c:spPr>
        <a:noFill/>
        <a:ln>
          <a:noFill/>
        </a:ln>
        <a:effectLst/>
      </c:spPr>
    </c:plotArea>
    <c:legend>
      <c:legendPos val="r"/>
      <c:layout>
        <c:manualLayout>
          <c:xMode val="edge"/>
          <c:yMode val="edge"/>
          <c:x val="0.62974448046935305"/>
          <c:y val="0.2631654666419122"/>
          <c:w val="0.28913231434306008"/>
          <c:h val="0.2570219601688301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743D0-1B60-4F67-8EBB-6618C8762FF3}" type="datetimeFigureOut">
              <a:rPr lang="en-US" smtClean="0"/>
              <a:t>3/25/2025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18326-FB66-4A58-AB42-996DB5DB1CAF}" type="slidenum">
              <a:rPr lang="en-US" smtClean="0"/>
              <a:t>‹#›</a:t>
            </a:fld>
            <a:endParaRPr lang="en-US"/>
          </a:p>
        </p:txBody>
      </p:sp>
    </p:spTree>
    <p:extLst>
      <p:ext uri="{BB962C8B-B14F-4D97-AF65-F5344CB8AC3E}">
        <p14:creationId xmlns:p14="http://schemas.microsoft.com/office/powerpoint/2010/main" val="211862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A6C501-09D1-457F-830D-B52D9D3A734B}"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2736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A6C501-09D1-457F-830D-B52D9D3A734B}"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22071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979C3-4381-4B45-9DC6-741CEDDC46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0B05DA-428B-40ED-B249-52936E290D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76A7AB-8928-469E-ABF2-65D753A648AF}"/>
              </a:ext>
            </a:extLst>
          </p:cNvPr>
          <p:cNvSpPr>
            <a:spLocks noGrp="1"/>
          </p:cNvSpPr>
          <p:nvPr>
            <p:ph type="dt" sz="half" idx="10"/>
          </p:nvPr>
        </p:nvSpPr>
        <p:spPr/>
        <p:txBody>
          <a:bodyPr/>
          <a:lstStyle/>
          <a:p>
            <a:fld id="{320B3ACE-2ABC-41A8-BA3B-79C26A8D6F11}" type="datetime1">
              <a:rPr lang="en-US" smtClean="0"/>
              <a:t>3/25/2025</a:t>
            </a:fld>
            <a:endParaRPr lang="en-US"/>
          </a:p>
        </p:txBody>
      </p:sp>
      <p:sp>
        <p:nvSpPr>
          <p:cNvPr id="5" name="Footer Placeholder 4">
            <a:extLst>
              <a:ext uri="{FF2B5EF4-FFF2-40B4-BE49-F238E27FC236}">
                <a16:creationId xmlns:a16="http://schemas.microsoft.com/office/drawing/2014/main" id="{923A33DF-3EE8-4C3D-90E0-9E6B1E3AF1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705274-F66E-463E-8A67-BC449F244CEA}"/>
              </a:ext>
            </a:extLst>
          </p:cNvPr>
          <p:cNvSpPr>
            <a:spLocks noGrp="1"/>
          </p:cNvSpPr>
          <p:nvPr>
            <p:ph type="sldNum" sz="quarter" idx="12"/>
          </p:nvPr>
        </p:nvSpPr>
        <p:spPr/>
        <p:txBody>
          <a:bodyPr/>
          <a:lstStyle/>
          <a:p>
            <a:fld id="{972191D5-6B09-4E00-BDB5-EE2797914FEF}" type="slidenum">
              <a:rPr lang="en-US" smtClean="0"/>
              <a:t>‹#›</a:t>
            </a:fld>
            <a:endParaRPr lang="en-US"/>
          </a:p>
        </p:txBody>
      </p:sp>
    </p:spTree>
    <p:extLst>
      <p:ext uri="{BB962C8B-B14F-4D97-AF65-F5344CB8AC3E}">
        <p14:creationId xmlns:p14="http://schemas.microsoft.com/office/powerpoint/2010/main" val="2963214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AE6C2-BD22-4F70-B87D-9C48681644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272D84-5249-4C82-A49C-73D2BBFCF6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F37CE-47FA-45D5-B206-54023B37B337}"/>
              </a:ext>
            </a:extLst>
          </p:cNvPr>
          <p:cNvSpPr>
            <a:spLocks noGrp="1"/>
          </p:cNvSpPr>
          <p:nvPr>
            <p:ph type="dt" sz="half" idx="10"/>
          </p:nvPr>
        </p:nvSpPr>
        <p:spPr/>
        <p:txBody>
          <a:bodyPr/>
          <a:lstStyle/>
          <a:p>
            <a:fld id="{88DC0591-4AE3-4DF2-9B4B-C16E3687AF88}" type="datetime1">
              <a:rPr lang="en-US" smtClean="0"/>
              <a:t>3/25/2025</a:t>
            </a:fld>
            <a:endParaRPr lang="en-US"/>
          </a:p>
        </p:txBody>
      </p:sp>
      <p:sp>
        <p:nvSpPr>
          <p:cNvPr id="5" name="Footer Placeholder 4">
            <a:extLst>
              <a:ext uri="{FF2B5EF4-FFF2-40B4-BE49-F238E27FC236}">
                <a16:creationId xmlns:a16="http://schemas.microsoft.com/office/drawing/2014/main" id="{8F09A0A9-A5A2-4759-BFCE-1A09AFFAB0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61E48-D91B-4CD7-99EF-72507E3B35B6}"/>
              </a:ext>
            </a:extLst>
          </p:cNvPr>
          <p:cNvSpPr>
            <a:spLocks noGrp="1"/>
          </p:cNvSpPr>
          <p:nvPr>
            <p:ph type="sldNum" sz="quarter" idx="12"/>
          </p:nvPr>
        </p:nvSpPr>
        <p:spPr/>
        <p:txBody>
          <a:bodyPr/>
          <a:lstStyle/>
          <a:p>
            <a:fld id="{972191D5-6B09-4E00-BDB5-EE2797914FEF}" type="slidenum">
              <a:rPr lang="en-US" smtClean="0"/>
              <a:t>‹#›</a:t>
            </a:fld>
            <a:endParaRPr lang="en-US"/>
          </a:p>
        </p:txBody>
      </p:sp>
    </p:spTree>
    <p:extLst>
      <p:ext uri="{BB962C8B-B14F-4D97-AF65-F5344CB8AC3E}">
        <p14:creationId xmlns:p14="http://schemas.microsoft.com/office/powerpoint/2010/main" val="259708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5F438D-2887-444C-A191-5FD503DADB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8F0F86-D01B-411E-B123-60AF8774F2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619C1-4150-44F6-8582-686C3207E9F0}"/>
              </a:ext>
            </a:extLst>
          </p:cNvPr>
          <p:cNvSpPr>
            <a:spLocks noGrp="1"/>
          </p:cNvSpPr>
          <p:nvPr>
            <p:ph type="dt" sz="half" idx="10"/>
          </p:nvPr>
        </p:nvSpPr>
        <p:spPr/>
        <p:txBody>
          <a:bodyPr/>
          <a:lstStyle/>
          <a:p>
            <a:fld id="{4E1C08C1-417E-40BC-A03D-7577DF6882A7}" type="datetime1">
              <a:rPr lang="en-US" smtClean="0"/>
              <a:t>3/25/2025</a:t>
            </a:fld>
            <a:endParaRPr lang="en-US"/>
          </a:p>
        </p:txBody>
      </p:sp>
      <p:sp>
        <p:nvSpPr>
          <p:cNvPr id="5" name="Footer Placeholder 4">
            <a:extLst>
              <a:ext uri="{FF2B5EF4-FFF2-40B4-BE49-F238E27FC236}">
                <a16:creationId xmlns:a16="http://schemas.microsoft.com/office/drawing/2014/main" id="{D6FD3AF0-A3F0-4986-ADE4-97F2AE8CCD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E4A888-7F0C-4C77-AC4C-337E6319D586}"/>
              </a:ext>
            </a:extLst>
          </p:cNvPr>
          <p:cNvSpPr>
            <a:spLocks noGrp="1"/>
          </p:cNvSpPr>
          <p:nvPr>
            <p:ph type="sldNum" sz="quarter" idx="12"/>
          </p:nvPr>
        </p:nvSpPr>
        <p:spPr/>
        <p:txBody>
          <a:bodyPr/>
          <a:lstStyle/>
          <a:p>
            <a:fld id="{972191D5-6B09-4E00-BDB5-EE2797914FEF}" type="slidenum">
              <a:rPr lang="en-US" smtClean="0"/>
              <a:t>‹#›</a:t>
            </a:fld>
            <a:endParaRPr lang="en-US"/>
          </a:p>
        </p:txBody>
      </p:sp>
    </p:spTree>
    <p:extLst>
      <p:ext uri="{BB962C8B-B14F-4D97-AF65-F5344CB8AC3E}">
        <p14:creationId xmlns:p14="http://schemas.microsoft.com/office/powerpoint/2010/main" val="3466508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8750"/>
            <a:ext cx="10972800" cy="1258888"/>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6470EF9-DAF3-4403-8247-EF023C48CEF2}"/>
              </a:ext>
            </a:extLst>
          </p:cNvPr>
          <p:cNvSpPr>
            <a:spLocks noGrp="1"/>
          </p:cNvSpPr>
          <p:nvPr>
            <p:ph type="sldNum" sz="quarter" idx="10"/>
          </p:nvPr>
        </p:nvSpPr>
        <p:spPr>
          <a:ln/>
        </p:spPr>
        <p:txBody>
          <a:bodyPr/>
          <a:lstStyle>
            <a:lvl1pPr>
              <a:defRPr/>
            </a:lvl1pPr>
          </a:lstStyle>
          <a:p>
            <a:fld id="{972191D5-6B09-4E00-BDB5-EE2797914FEF}" type="slidenum">
              <a:rPr lang="en-US" smtClean="0"/>
              <a:t>‹#›</a:t>
            </a:fld>
            <a:endParaRPr lang="en-US"/>
          </a:p>
        </p:txBody>
      </p:sp>
      <p:sp>
        <p:nvSpPr>
          <p:cNvPr id="7" name="Footer Placeholder 4">
            <a:extLst>
              <a:ext uri="{FF2B5EF4-FFF2-40B4-BE49-F238E27FC236}">
                <a16:creationId xmlns:a16="http://schemas.microsoft.com/office/drawing/2014/main" id="{E2D4E6E6-D1D2-430D-A0D3-0ABA56962D47}"/>
              </a:ext>
            </a:extLst>
          </p:cNvPr>
          <p:cNvSpPr>
            <a:spLocks noGrp="1"/>
          </p:cNvSpPr>
          <p:nvPr>
            <p:ph type="ftr" sz="quarter" idx="11"/>
          </p:nvPr>
        </p:nvSpPr>
        <p:spPr/>
        <p:txBody>
          <a:bodyPr/>
          <a:lstStyle>
            <a:lvl1pPr>
              <a:defRPr/>
            </a:lvl1pPr>
          </a:lstStyle>
          <a:p>
            <a:endParaRPr lang="en-US"/>
          </a:p>
        </p:txBody>
      </p:sp>
      <p:sp>
        <p:nvSpPr>
          <p:cNvPr id="8" name="Date Placeholder 3">
            <a:extLst>
              <a:ext uri="{FF2B5EF4-FFF2-40B4-BE49-F238E27FC236}">
                <a16:creationId xmlns:a16="http://schemas.microsoft.com/office/drawing/2014/main" id="{DF08AE72-5AD2-4FBE-BF23-2916C283C58E}"/>
              </a:ext>
            </a:extLst>
          </p:cNvPr>
          <p:cNvSpPr>
            <a:spLocks noGrp="1"/>
          </p:cNvSpPr>
          <p:nvPr>
            <p:ph type="dt" sz="half" idx="12"/>
          </p:nvPr>
        </p:nvSpPr>
        <p:spPr/>
        <p:txBody>
          <a:bodyPr/>
          <a:lstStyle>
            <a:lvl1pPr>
              <a:defRPr/>
            </a:lvl1pPr>
          </a:lstStyle>
          <a:p>
            <a:fld id="{F8DFBB6B-3DF2-45BE-96D4-278C40025DFC}" type="datetime1">
              <a:rPr lang="en-US" smtClean="0"/>
              <a:t>3/25/2025</a:t>
            </a:fld>
            <a:endParaRPr lang="en-US"/>
          </a:p>
        </p:txBody>
      </p:sp>
    </p:spTree>
    <p:extLst>
      <p:ext uri="{BB962C8B-B14F-4D97-AF65-F5344CB8AC3E}">
        <p14:creationId xmlns:p14="http://schemas.microsoft.com/office/powerpoint/2010/main" val="3378808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158750"/>
            <a:ext cx="10972800" cy="1258888"/>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A87D810-D15F-42FF-A8D9-D463D7B20660}"/>
              </a:ext>
            </a:extLst>
          </p:cNvPr>
          <p:cNvSpPr>
            <a:spLocks noGrp="1"/>
          </p:cNvSpPr>
          <p:nvPr>
            <p:ph type="sldNum" sz="quarter" idx="10"/>
          </p:nvPr>
        </p:nvSpPr>
        <p:spPr>
          <a:ln/>
        </p:spPr>
        <p:txBody>
          <a:bodyPr/>
          <a:lstStyle>
            <a:lvl1pPr>
              <a:defRPr/>
            </a:lvl1pPr>
          </a:lstStyle>
          <a:p>
            <a:fld id="{972191D5-6B09-4E00-BDB5-EE2797914FEF}" type="slidenum">
              <a:rPr lang="en-US" smtClean="0"/>
              <a:t>‹#›</a:t>
            </a:fld>
            <a:endParaRPr lang="en-US"/>
          </a:p>
        </p:txBody>
      </p:sp>
      <p:sp>
        <p:nvSpPr>
          <p:cNvPr id="8" name="Footer Placeholder 4">
            <a:extLst>
              <a:ext uri="{FF2B5EF4-FFF2-40B4-BE49-F238E27FC236}">
                <a16:creationId xmlns:a16="http://schemas.microsoft.com/office/drawing/2014/main" id="{5E386D59-5F3C-4284-9552-12F8596A9DA6}"/>
              </a:ext>
            </a:extLst>
          </p:cNvPr>
          <p:cNvSpPr>
            <a:spLocks noGrp="1"/>
          </p:cNvSpPr>
          <p:nvPr>
            <p:ph type="ftr" sz="quarter" idx="11"/>
          </p:nvPr>
        </p:nvSpPr>
        <p:spPr/>
        <p:txBody>
          <a:bodyPr/>
          <a:lstStyle>
            <a:lvl1pPr>
              <a:defRPr/>
            </a:lvl1pPr>
          </a:lstStyle>
          <a:p>
            <a:endParaRPr lang="en-US"/>
          </a:p>
        </p:txBody>
      </p:sp>
      <p:sp>
        <p:nvSpPr>
          <p:cNvPr id="9" name="Date Placeholder 3">
            <a:extLst>
              <a:ext uri="{FF2B5EF4-FFF2-40B4-BE49-F238E27FC236}">
                <a16:creationId xmlns:a16="http://schemas.microsoft.com/office/drawing/2014/main" id="{34B59AEB-A886-4A47-BBDA-DFFAD12938D0}"/>
              </a:ext>
            </a:extLst>
          </p:cNvPr>
          <p:cNvSpPr>
            <a:spLocks noGrp="1"/>
          </p:cNvSpPr>
          <p:nvPr>
            <p:ph type="dt" sz="half" idx="12"/>
          </p:nvPr>
        </p:nvSpPr>
        <p:spPr/>
        <p:txBody>
          <a:bodyPr/>
          <a:lstStyle>
            <a:lvl1pPr>
              <a:defRPr/>
            </a:lvl1pPr>
          </a:lstStyle>
          <a:p>
            <a:fld id="{3F9C8D3B-AD59-4BF2-ACE6-3027A3E10ED7}" type="datetime1">
              <a:rPr lang="en-US" smtClean="0"/>
              <a:t>3/25/2025</a:t>
            </a:fld>
            <a:endParaRPr lang="en-US"/>
          </a:p>
        </p:txBody>
      </p:sp>
    </p:spTree>
    <p:extLst>
      <p:ext uri="{BB962C8B-B14F-4D97-AF65-F5344CB8AC3E}">
        <p14:creationId xmlns:p14="http://schemas.microsoft.com/office/powerpoint/2010/main" val="29714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8750"/>
            <a:ext cx="10972800" cy="1258888"/>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FA7E5FD-A4A8-47C7-A83C-CACD130E6099}"/>
              </a:ext>
            </a:extLst>
          </p:cNvPr>
          <p:cNvSpPr>
            <a:spLocks noGrp="1"/>
          </p:cNvSpPr>
          <p:nvPr>
            <p:ph type="sldNum" sz="quarter" idx="10"/>
          </p:nvPr>
        </p:nvSpPr>
        <p:spPr>
          <a:ln/>
        </p:spPr>
        <p:txBody>
          <a:bodyPr/>
          <a:lstStyle>
            <a:lvl1pPr>
              <a:defRPr/>
            </a:lvl1pPr>
          </a:lstStyle>
          <a:p>
            <a:fld id="{972191D5-6B09-4E00-BDB5-EE2797914FEF}" type="slidenum">
              <a:rPr lang="en-US" smtClean="0"/>
              <a:t>‹#›</a:t>
            </a:fld>
            <a:endParaRPr lang="en-US"/>
          </a:p>
        </p:txBody>
      </p:sp>
      <p:sp>
        <p:nvSpPr>
          <p:cNvPr id="6" name="Footer Placeholder 4">
            <a:extLst>
              <a:ext uri="{FF2B5EF4-FFF2-40B4-BE49-F238E27FC236}">
                <a16:creationId xmlns:a16="http://schemas.microsoft.com/office/drawing/2014/main" id="{DB7CFC8A-103A-4276-8D66-4C48AB7EE2B0}"/>
              </a:ext>
            </a:extLst>
          </p:cNvPr>
          <p:cNvSpPr>
            <a:spLocks noGrp="1"/>
          </p:cNvSpPr>
          <p:nvPr>
            <p:ph type="ftr" sz="quarter" idx="11"/>
          </p:nvPr>
        </p:nvSpPr>
        <p:spPr/>
        <p:txBody>
          <a:bodyPr/>
          <a:lstStyle>
            <a:lvl1pPr>
              <a:defRPr/>
            </a:lvl1pPr>
          </a:lstStyle>
          <a:p>
            <a:endParaRPr lang="en-US"/>
          </a:p>
        </p:txBody>
      </p:sp>
      <p:sp>
        <p:nvSpPr>
          <p:cNvPr id="7" name="Date Placeholder 3">
            <a:extLst>
              <a:ext uri="{FF2B5EF4-FFF2-40B4-BE49-F238E27FC236}">
                <a16:creationId xmlns:a16="http://schemas.microsoft.com/office/drawing/2014/main" id="{2C194DA5-0F16-4D85-A84B-090A744D9A93}"/>
              </a:ext>
            </a:extLst>
          </p:cNvPr>
          <p:cNvSpPr>
            <a:spLocks noGrp="1"/>
          </p:cNvSpPr>
          <p:nvPr>
            <p:ph type="dt" sz="half" idx="12"/>
          </p:nvPr>
        </p:nvSpPr>
        <p:spPr/>
        <p:txBody>
          <a:bodyPr/>
          <a:lstStyle>
            <a:lvl1pPr>
              <a:defRPr/>
            </a:lvl1pPr>
          </a:lstStyle>
          <a:p>
            <a:fld id="{51AAB30F-AD86-4176-B26C-6E3BC9D7CD35}" type="datetime1">
              <a:rPr lang="en-US" smtClean="0"/>
              <a:t>3/25/2025</a:t>
            </a:fld>
            <a:endParaRPr lang="en-US"/>
          </a:p>
        </p:txBody>
      </p:sp>
    </p:spTree>
    <p:extLst>
      <p:ext uri="{BB962C8B-B14F-4D97-AF65-F5344CB8AC3E}">
        <p14:creationId xmlns:p14="http://schemas.microsoft.com/office/powerpoint/2010/main" val="25051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ckBlan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FD7CCD-B4A1-4B31-8E89-419D022FEC51}"/>
              </a:ext>
            </a:extLst>
          </p:cNvPr>
          <p:cNvSpPr/>
          <p:nvPr/>
        </p:nvSpPr>
        <p:spPr>
          <a:xfrm>
            <a:off x="9639300" y="5133975"/>
            <a:ext cx="2276475" cy="1581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C23A685-27CF-42BB-8694-248EF6FAD0CD}"/>
              </a:ext>
            </a:extLst>
          </p:cNvPr>
          <p:cNvSpPr/>
          <p:nvPr/>
        </p:nvSpPr>
        <p:spPr>
          <a:xfrm>
            <a:off x="0" y="6208776"/>
            <a:ext cx="3511296" cy="6492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9906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570893"/>
            <a:ext cx="5181600" cy="4606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70894"/>
            <a:ext cx="5181600" cy="2229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972191D5-6B09-4E00-BDB5-EE2797914FEF}" type="slidenum">
              <a:rPr lang="en-US" smtClean="0"/>
              <a:t>‹#›</a:t>
            </a:fld>
            <a:endParaRPr lang="en-US"/>
          </a:p>
        </p:txBody>
      </p:sp>
      <p:sp>
        <p:nvSpPr>
          <p:cNvPr id="8" name="Content Placeholder 3"/>
          <p:cNvSpPr>
            <a:spLocks noGrp="1"/>
          </p:cNvSpPr>
          <p:nvPr>
            <p:ph sz="half" idx="13"/>
          </p:nvPr>
        </p:nvSpPr>
        <p:spPr>
          <a:xfrm>
            <a:off x="6172200" y="3947383"/>
            <a:ext cx="5181600" cy="2229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4188065"/>
      </p:ext>
    </p:extLst>
  </p:cSld>
  <p:clrMapOvr>
    <a:masterClrMapping/>
  </p:clrMapOvr>
  <mc:AlternateContent xmlns:mc="http://schemas.openxmlformats.org/markup-compatibility/2006" xmlns:p14="http://schemas.microsoft.com/office/powerpoint/2010/main">
    <mc:Choice Requires="p14">
      <p:transition p14:dur="250" advTm="15000"/>
    </mc:Choice>
    <mc:Fallback xmlns="">
      <p:transition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1FA20-52DF-490A-8ADB-BE3953421B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4D7AB0-AE62-47AC-9EA6-AC29A62F10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5237E-D006-4F73-8207-7925617578A9}"/>
              </a:ext>
            </a:extLst>
          </p:cNvPr>
          <p:cNvSpPr>
            <a:spLocks noGrp="1"/>
          </p:cNvSpPr>
          <p:nvPr>
            <p:ph type="dt" sz="half" idx="10"/>
          </p:nvPr>
        </p:nvSpPr>
        <p:spPr/>
        <p:txBody>
          <a:bodyPr/>
          <a:lstStyle/>
          <a:p>
            <a:fld id="{B22099D3-A24F-47CE-839A-673262D4D1D5}" type="datetime1">
              <a:rPr lang="en-US" smtClean="0"/>
              <a:t>3/25/2025</a:t>
            </a:fld>
            <a:endParaRPr lang="en-US"/>
          </a:p>
        </p:txBody>
      </p:sp>
      <p:sp>
        <p:nvSpPr>
          <p:cNvPr id="5" name="Footer Placeholder 4">
            <a:extLst>
              <a:ext uri="{FF2B5EF4-FFF2-40B4-BE49-F238E27FC236}">
                <a16:creationId xmlns:a16="http://schemas.microsoft.com/office/drawing/2014/main" id="{9D483CE7-1FBB-411D-A791-0376CA270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02678-2687-4D1C-8D20-2AF88149C4C0}"/>
              </a:ext>
            </a:extLst>
          </p:cNvPr>
          <p:cNvSpPr>
            <a:spLocks noGrp="1"/>
          </p:cNvSpPr>
          <p:nvPr>
            <p:ph type="sldNum" sz="quarter" idx="12"/>
          </p:nvPr>
        </p:nvSpPr>
        <p:spPr/>
        <p:txBody>
          <a:bodyPr/>
          <a:lstStyle/>
          <a:p>
            <a:fld id="{972191D5-6B09-4E00-BDB5-EE2797914FEF}" type="slidenum">
              <a:rPr lang="en-US" smtClean="0"/>
              <a:t>‹#›</a:t>
            </a:fld>
            <a:endParaRPr lang="en-US"/>
          </a:p>
        </p:txBody>
      </p:sp>
    </p:spTree>
    <p:extLst>
      <p:ext uri="{BB962C8B-B14F-4D97-AF65-F5344CB8AC3E}">
        <p14:creationId xmlns:p14="http://schemas.microsoft.com/office/powerpoint/2010/main" val="384572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62FCD-30A1-4DE0-BB4F-1134C21D00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575126-77CA-4141-82B2-4260CC990B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FA095D-3C08-4C4C-9077-8CED395E16AD}"/>
              </a:ext>
            </a:extLst>
          </p:cNvPr>
          <p:cNvSpPr>
            <a:spLocks noGrp="1"/>
          </p:cNvSpPr>
          <p:nvPr>
            <p:ph type="dt" sz="half" idx="10"/>
          </p:nvPr>
        </p:nvSpPr>
        <p:spPr/>
        <p:txBody>
          <a:bodyPr/>
          <a:lstStyle/>
          <a:p>
            <a:fld id="{4CD1B41B-66A6-4A85-8BD1-50A7C2187A25}" type="datetime1">
              <a:rPr lang="en-US" smtClean="0"/>
              <a:t>3/25/2025</a:t>
            </a:fld>
            <a:endParaRPr lang="en-US"/>
          </a:p>
        </p:txBody>
      </p:sp>
      <p:sp>
        <p:nvSpPr>
          <p:cNvPr id="5" name="Footer Placeholder 4">
            <a:extLst>
              <a:ext uri="{FF2B5EF4-FFF2-40B4-BE49-F238E27FC236}">
                <a16:creationId xmlns:a16="http://schemas.microsoft.com/office/drawing/2014/main" id="{595FF913-9A1B-4483-9A4D-A960EAAA33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E9EEA-5874-4A5D-985F-754FCE8B09EE}"/>
              </a:ext>
            </a:extLst>
          </p:cNvPr>
          <p:cNvSpPr>
            <a:spLocks noGrp="1"/>
          </p:cNvSpPr>
          <p:nvPr>
            <p:ph type="sldNum" sz="quarter" idx="12"/>
          </p:nvPr>
        </p:nvSpPr>
        <p:spPr/>
        <p:txBody>
          <a:bodyPr/>
          <a:lstStyle/>
          <a:p>
            <a:fld id="{972191D5-6B09-4E00-BDB5-EE2797914FEF}" type="slidenum">
              <a:rPr lang="en-US" smtClean="0"/>
              <a:t>‹#›</a:t>
            </a:fld>
            <a:endParaRPr lang="en-US"/>
          </a:p>
        </p:txBody>
      </p:sp>
    </p:spTree>
    <p:extLst>
      <p:ext uri="{BB962C8B-B14F-4D97-AF65-F5344CB8AC3E}">
        <p14:creationId xmlns:p14="http://schemas.microsoft.com/office/powerpoint/2010/main" val="293779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1A406-62D2-47F2-8B2C-E2734DE4DF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7A82D4-AC87-4931-9ABC-562493C8CE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BCCF39-7061-41E0-A554-CC883C1A61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15DA38-9E8B-49A0-AF41-7A5D46274956}"/>
              </a:ext>
            </a:extLst>
          </p:cNvPr>
          <p:cNvSpPr>
            <a:spLocks noGrp="1"/>
          </p:cNvSpPr>
          <p:nvPr>
            <p:ph type="dt" sz="half" idx="10"/>
          </p:nvPr>
        </p:nvSpPr>
        <p:spPr/>
        <p:txBody>
          <a:bodyPr/>
          <a:lstStyle/>
          <a:p>
            <a:fld id="{C4D9AFEB-940D-43C3-8CF9-BE5852C04B58}" type="datetime1">
              <a:rPr lang="en-US" smtClean="0"/>
              <a:t>3/25/2025</a:t>
            </a:fld>
            <a:endParaRPr lang="en-US"/>
          </a:p>
        </p:txBody>
      </p:sp>
      <p:sp>
        <p:nvSpPr>
          <p:cNvPr id="6" name="Footer Placeholder 5">
            <a:extLst>
              <a:ext uri="{FF2B5EF4-FFF2-40B4-BE49-F238E27FC236}">
                <a16:creationId xmlns:a16="http://schemas.microsoft.com/office/drawing/2014/main" id="{2D5C8055-1E0B-425C-8B10-13AF9CDCB3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B226A-96B2-4D14-A899-527490328A17}"/>
              </a:ext>
            </a:extLst>
          </p:cNvPr>
          <p:cNvSpPr>
            <a:spLocks noGrp="1"/>
          </p:cNvSpPr>
          <p:nvPr>
            <p:ph type="sldNum" sz="quarter" idx="12"/>
          </p:nvPr>
        </p:nvSpPr>
        <p:spPr/>
        <p:txBody>
          <a:bodyPr/>
          <a:lstStyle/>
          <a:p>
            <a:fld id="{972191D5-6B09-4E00-BDB5-EE2797914FEF}" type="slidenum">
              <a:rPr lang="en-US" smtClean="0"/>
              <a:t>‹#›</a:t>
            </a:fld>
            <a:endParaRPr lang="en-US"/>
          </a:p>
        </p:txBody>
      </p:sp>
    </p:spTree>
    <p:extLst>
      <p:ext uri="{BB962C8B-B14F-4D97-AF65-F5344CB8AC3E}">
        <p14:creationId xmlns:p14="http://schemas.microsoft.com/office/powerpoint/2010/main" val="403439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67A2F-608D-465C-8B5C-45EC3793E7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237A5F-B15C-4B38-8EFE-738BBB95F1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E18B41-31D7-45FA-A945-0F7848E695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734373-6DFD-4FFD-9199-CCE288F722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CB2951-C10F-4DA7-A3F8-732848E06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87F917-40DF-4AB7-AB0B-24EA7934696E}"/>
              </a:ext>
            </a:extLst>
          </p:cNvPr>
          <p:cNvSpPr>
            <a:spLocks noGrp="1"/>
          </p:cNvSpPr>
          <p:nvPr>
            <p:ph type="dt" sz="half" idx="10"/>
          </p:nvPr>
        </p:nvSpPr>
        <p:spPr/>
        <p:txBody>
          <a:bodyPr/>
          <a:lstStyle/>
          <a:p>
            <a:fld id="{95EB3C61-E69D-4A46-8C6F-96E6413F662A}" type="datetime1">
              <a:rPr lang="en-US" smtClean="0"/>
              <a:t>3/25/2025</a:t>
            </a:fld>
            <a:endParaRPr lang="en-US"/>
          </a:p>
        </p:txBody>
      </p:sp>
      <p:sp>
        <p:nvSpPr>
          <p:cNvPr id="8" name="Footer Placeholder 7">
            <a:extLst>
              <a:ext uri="{FF2B5EF4-FFF2-40B4-BE49-F238E27FC236}">
                <a16:creationId xmlns:a16="http://schemas.microsoft.com/office/drawing/2014/main" id="{B2094835-F825-4E61-A506-15DFBE333E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10D818-B419-4BEB-9EAB-88F08B767D9F}"/>
              </a:ext>
            </a:extLst>
          </p:cNvPr>
          <p:cNvSpPr>
            <a:spLocks noGrp="1"/>
          </p:cNvSpPr>
          <p:nvPr>
            <p:ph type="sldNum" sz="quarter" idx="12"/>
          </p:nvPr>
        </p:nvSpPr>
        <p:spPr/>
        <p:txBody>
          <a:bodyPr/>
          <a:lstStyle/>
          <a:p>
            <a:fld id="{972191D5-6B09-4E00-BDB5-EE2797914FEF}" type="slidenum">
              <a:rPr lang="en-US" smtClean="0"/>
              <a:t>‹#›</a:t>
            </a:fld>
            <a:endParaRPr lang="en-US"/>
          </a:p>
        </p:txBody>
      </p:sp>
    </p:spTree>
    <p:extLst>
      <p:ext uri="{BB962C8B-B14F-4D97-AF65-F5344CB8AC3E}">
        <p14:creationId xmlns:p14="http://schemas.microsoft.com/office/powerpoint/2010/main" val="106253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ED5A3-6AEB-4A5C-B6E9-900397EE64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3C06F4-2DFD-4302-9CD1-D282CB93BAC7}"/>
              </a:ext>
            </a:extLst>
          </p:cNvPr>
          <p:cNvSpPr>
            <a:spLocks noGrp="1"/>
          </p:cNvSpPr>
          <p:nvPr>
            <p:ph type="dt" sz="half" idx="10"/>
          </p:nvPr>
        </p:nvSpPr>
        <p:spPr/>
        <p:txBody>
          <a:bodyPr/>
          <a:lstStyle/>
          <a:p>
            <a:fld id="{A92ACB1F-2FA9-4DDF-B180-604EF270CBDD}" type="datetime1">
              <a:rPr lang="en-US" smtClean="0"/>
              <a:t>3/25/2025</a:t>
            </a:fld>
            <a:endParaRPr lang="en-US"/>
          </a:p>
        </p:txBody>
      </p:sp>
      <p:sp>
        <p:nvSpPr>
          <p:cNvPr id="4" name="Footer Placeholder 3">
            <a:extLst>
              <a:ext uri="{FF2B5EF4-FFF2-40B4-BE49-F238E27FC236}">
                <a16:creationId xmlns:a16="http://schemas.microsoft.com/office/drawing/2014/main" id="{4FE841A3-5D21-486F-8C31-4830016C4C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2BD72F-AAD2-4C5F-BE33-5F873755B3DE}"/>
              </a:ext>
            </a:extLst>
          </p:cNvPr>
          <p:cNvSpPr>
            <a:spLocks noGrp="1"/>
          </p:cNvSpPr>
          <p:nvPr>
            <p:ph type="sldNum" sz="quarter" idx="12"/>
          </p:nvPr>
        </p:nvSpPr>
        <p:spPr/>
        <p:txBody>
          <a:bodyPr/>
          <a:lstStyle/>
          <a:p>
            <a:fld id="{972191D5-6B09-4E00-BDB5-EE2797914FEF}" type="slidenum">
              <a:rPr lang="en-US" smtClean="0"/>
              <a:t>‹#›</a:t>
            </a:fld>
            <a:endParaRPr lang="en-US"/>
          </a:p>
        </p:txBody>
      </p:sp>
    </p:spTree>
    <p:extLst>
      <p:ext uri="{BB962C8B-B14F-4D97-AF65-F5344CB8AC3E}">
        <p14:creationId xmlns:p14="http://schemas.microsoft.com/office/powerpoint/2010/main" val="155241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58D05D-7D4F-4741-BDE0-F9565EF407ED}"/>
              </a:ext>
            </a:extLst>
          </p:cNvPr>
          <p:cNvSpPr>
            <a:spLocks noGrp="1"/>
          </p:cNvSpPr>
          <p:nvPr>
            <p:ph type="dt" sz="half" idx="10"/>
          </p:nvPr>
        </p:nvSpPr>
        <p:spPr/>
        <p:txBody>
          <a:bodyPr/>
          <a:lstStyle/>
          <a:p>
            <a:fld id="{C8DC7D99-B822-4587-AF86-CB3E6FC4F04C}" type="datetime1">
              <a:rPr lang="en-US" smtClean="0"/>
              <a:t>3/25/2025</a:t>
            </a:fld>
            <a:endParaRPr lang="en-US"/>
          </a:p>
        </p:txBody>
      </p:sp>
      <p:sp>
        <p:nvSpPr>
          <p:cNvPr id="3" name="Footer Placeholder 2">
            <a:extLst>
              <a:ext uri="{FF2B5EF4-FFF2-40B4-BE49-F238E27FC236}">
                <a16:creationId xmlns:a16="http://schemas.microsoft.com/office/drawing/2014/main" id="{E88435E5-507E-434C-96CA-0C283851E4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DC49E1-9DDD-48CB-BE74-1C1DE8DFDB52}"/>
              </a:ext>
            </a:extLst>
          </p:cNvPr>
          <p:cNvSpPr>
            <a:spLocks noGrp="1"/>
          </p:cNvSpPr>
          <p:nvPr>
            <p:ph type="sldNum" sz="quarter" idx="12"/>
          </p:nvPr>
        </p:nvSpPr>
        <p:spPr/>
        <p:txBody>
          <a:bodyPr/>
          <a:lstStyle/>
          <a:p>
            <a:fld id="{972191D5-6B09-4E00-BDB5-EE2797914FEF}" type="slidenum">
              <a:rPr lang="en-US" smtClean="0"/>
              <a:t>‹#›</a:t>
            </a:fld>
            <a:endParaRPr lang="en-US"/>
          </a:p>
        </p:txBody>
      </p:sp>
    </p:spTree>
    <p:extLst>
      <p:ext uri="{BB962C8B-B14F-4D97-AF65-F5344CB8AC3E}">
        <p14:creationId xmlns:p14="http://schemas.microsoft.com/office/powerpoint/2010/main" val="161972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6743-34A0-4EC6-B321-16A8B240A5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E19EE2-D176-41BC-AC18-1BE28B4682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AB6B93-C68D-48E5-B269-B3C7FF919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6667E2-9E64-41C8-83F1-FD5B1C54146E}"/>
              </a:ext>
            </a:extLst>
          </p:cNvPr>
          <p:cNvSpPr>
            <a:spLocks noGrp="1"/>
          </p:cNvSpPr>
          <p:nvPr>
            <p:ph type="dt" sz="half" idx="10"/>
          </p:nvPr>
        </p:nvSpPr>
        <p:spPr/>
        <p:txBody>
          <a:bodyPr/>
          <a:lstStyle/>
          <a:p>
            <a:fld id="{68668F4E-438A-4B45-8C21-09A975DF5329}" type="datetime1">
              <a:rPr lang="en-US" smtClean="0"/>
              <a:t>3/25/2025</a:t>
            </a:fld>
            <a:endParaRPr lang="en-US"/>
          </a:p>
        </p:txBody>
      </p:sp>
      <p:sp>
        <p:nvSpPr>
          <p:cNvPr id="6" name="Footer Placeholder 5">
            <a:extLst>
              <a:ext uri="{FF2B5EF4-FFF2-40B4-BE49-F238E27FC236}">
                <a16:creationId xmlns:a16="http://schemas.microsoft.com/office/drawing/2014/main" id="{41022A05-804E-49BB-8C88-991B4E0AB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8D76B-659D-4AB1-B6A8-01A371F81508}"/>
              </a:ext>
            </a:extLst>
          </p:cNvPr>
          <p:cNvSpPr>
            <a:spLocks noGrp="1"/>
          </p:cNvSpPr>
          <p:nvPr>
            <p:ph type="sldNum" sz="quarter" idx="12"/>
          </p:nvPr>
        </p:nvSpPr>
        <p:spPr/>
        <p:txBody>
          <a:bodyPr/>
          <a:lstStyle/>
          <a:p>
            <a:fld id="{972191D5-6B09-4E00-BDB5-EE2797914FEF}" type="slidenum">
              <a:rPr lang="en-US" smtClean="0"/>
              <a:t>‹#›</a:t>
            </a:fld>
            <a:endParaRPr lang="en-US"/>
          </a:p>
        </p:txBody>
      </p:sp>
    </p:spTree>
    <p:extLst>
      <p:ext uri="{BB962C8B-B14F-4D97-AF65-F5344CB8AC3E}">
        <p14:creationId xmlns:p14="http://schemas.microsoft.com/office/powerpoint/2010/main" val="368162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A718-454E-4650-AE44-D364F24AD0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029EA7-4D80-442E-8901-25566B34DB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E4CA2C4-0323-4409-BDA1-197954CB0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C25119-7D3C-4C5D-9A11-CC86A848FDB9}"/>
              </a:ext>
            </a:extLst>
          </p:cNvPr>
          <p:cNvSpPr>
            <a:spLocks noGrp="1"/>
          </p:cNvSpPr>
          <p:nvPr>
            <p:ph type="dt" sz="half" idx="10"/>
          </p:nvPr>
        </p:nvSpPr>
        <p:spPr/>
        <p:txBody>
          <a:bodyPr/>
          <a:lstStyle/>
          <a:p>
            <a:fld id="{5E6D7EB1-D130-4D13-B7D9-7AB10C4AEFAF}" type="datetime1">
              <a:rPr lang="en-US" smtClean="0"/>
              <a:t>3/25/2025</a:t>
            </a:fld>
            <a:endParaRPr lang="en-US"/>
          </a:p>
        </p:txBody>
      </p:sp>
      <p:sp>
        <p:nvSpPr>
          <p:cNvPr id="6" name="Footer Placeholder 5">
            <a:extLst>
              <a:ext uri="{FF2B5EF4-FFF2-40B4-BE49-F238E27FC236}">
                <a16:creationId xmlns:a16="http://schemas.microsoft.com/office/drawing/2014/main" id="{47F87154-D74A-43FA-9D2F-59B69F87AF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60937F-D782-4602-95DE-8AC4EE83D281}"/>
              </a:ext>
            </a:extLst>
          </p:cNvPr>
          <p:cNvSpPr>
            <a:spLocks noGrp="1"/>
          </p:cNvSpPr>
          <p:nvPr>
            <p:ph type="sldNum" sz="quarter" idx="12"/>
          </p:nvPr>
        </p:nvSpPr>
        <p:spPr/>
        <p:txBody>
          <a:bodyPr/>
          <a:lstStyle/>
          <a:p>
            <a:fld id="{972191D5-6B09-4E00-BDB5-EE2797914FEF}" type="slidenum">
              <a:rPr lang="en-US" smtClean="0"/>
              <a:t>‹#›</a:t>
            </a:fld>
            <a:endParaRPr lang="en-US"/>
          </a:p>
        </p:txBody>
      </p:sp>
    </p:spTree>
    <p:extLst>
      <p:ext uri="{BB962C8B-B14F-4D97-AF65-F5344CB8AC3E}">
        <p14:creationId xmlns:p14="http://schemas.microsoft.com/office/powerpoint/2010/main" val="768516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F20DEB-1CCF-4894-BF0A-5C1D0AB4D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35A054-BE4C-4376-A88A-B30062564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30E16-47E0-4F72-A0A9-F402DAE7D6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2E384-90DD-4441-B484-305D9AC3DD41}" type="datetime1">
              <a:rPr lang="en-US" smtClean="0"/>
              <a:t>3/25/2025</a:t>
            </a:fld>
            <a:endParaRPr lang="en-US"/>
          </a:p>
        </p:txBody>
      </p:sp>
      <p:sp>
        <p:nvSpPr>
          <p:cNvPr id="5" name="Footer Placeholder 4">
            <a:extLst>
              <a:ext uri="{FF2B5EF4-FFF2-40B4-BE49-F238E27FC236}">
                <a16:creationId xmlns:a16="http://schemas.microsoft.com/office/drawing/2014/main" id="{7608E857-CD18-4094-AAC9-71905D8E8C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068E6-0AB5-453B-BCF9-3380388062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191D5-6B09-4E00-BDB5-EE2797914FEF}" type="slidenum">
              <a:rPr lang="en-US" smtClean="0"/>
              <a:t>‹#›</a:t>
            </a:fld>
            <a:endParaRPr lang="en-US"/>
          </a:p>
        </p:txBody>
      </p:sp>
      <p:pic>
        <p:nvPicPr>
          <p:cNvPr id="113666" name="Picture 2">
            <a:extLst>
              <a:ext uri="{FF2B5EF4-FFF2-40B4-BE49-F238E27FC236}">
                <a16:creationId xmlns:a16="http://schemas.microsoft.com/office/drawing/2014/main" id="{B719F78F-BA17-4863-8B41-0AF386B5834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056" y="6303391"/>
            <a:ext cx="2914348" cy="50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78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goo.gl/maps/wuwfxX1uSoRGVamM8"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4A137-73DF-D154-1950-27D1263A152C}"/>
              </a:ext>
            </a:extLst>
          </p:cNvPr>
          <p:cNvSpPr>
            <a:spLocks noGrp="1"/>
          </p:cNvSpPr>
          <p:nvPr>
            <p:ph type="ctrTitle"/>
          </p:nvPr>
        </p:nvSpPr>
        <p:spPr/>
        <p:txBody>
          <a:bodyPr/>
          <a:lstStyle/>
          <a:p>
            <a:r>
              <a:rPr lang="en-US" dirty="0"/>
              <a:t>Chapter 6 – Phosphorus </a:t>
            </a:r>
          </a:p>
        </p:txBody>
      </p:sp>
      <p:sp>
        <p:nvSpPr>
          <p:cNvPr id="3" name="Subtitle 2">
            <a:extLst>
              <a:ext uri="{FF2B5EF4-FFF2-40B4-BE49-F238E27FC236}">
                <a16:creationId xmlns:a16="http://schemas.microsoft.com/office/drawing/2014/main" id="{F7A07F97-5443-10B4-3A15-49532B7397F9}"/>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394CCF80-1D36-49E1-2820-07A98E97E56D}"/>
              </a:ext>
            </a:extLst>
          </p:cNvPr>
          <p:cNvSpPr>
            <a:spLocks noGrp="1"/>
          </p:cNvSpPr>
          <p:nvPr>
            <p:ph type="sldNum" sz="quarter" idx="12"/>
          </p:nvPr>
        </p:nvSpPr>
        <p:spPr/>
        <p:txBody>
          <a:bodyPr/>
          <a:lstStyle/>
          <a:p>
            <a:fld id="{972191D5-6B09-4E00-BDB5-EE2797914FEF}" type="slidenum">
              <a:rPr lang="en-US" smtClean="0"/>
              <a:t>1</a:t>
            </a:fld>
            <a:endParaRPr lang="en-US"/>
          </a:p>
        </p:txBody>
      </p:sp>
    </p:spTree>
    <p:extLst>
      <p:ext uri="{BB962C8B-B14F-4D97-AF65-F5344CB8AC3E}">
        <p14:creationId xmlns:p14="http://schemas.microsoft.com/office/powerpoint/2010/main" val="3577613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180A5-7A05-09F0-C7E8-3B3010624355}"/>
              </a:ext>
            </a:extLst>
          </p:cNvPr>
          <p:cNvSpPr>
            <a:spLocks noGrp="1"/>
          </p:cNvSpPr>
          <p:nvPr>
            <p:ph type="title"/>
          </p:nvPr>
        </p:nvSpPr>
        <p:spPr/>
        <p:txBody>
          <a:bodyPr/>
          <a:lstStyle/>
          <a:p>
            <a:r>
              <a:rPr lang="en-US" dirty="0"/>
              <a:t>Phosphorus Forms in Soil – Labile/Nonlabile P</a:t>
            </a:r>
          </a:p>
        </p:txBody>
      </p:sp>
      <p:sp>
        <p:nvSpPr>
          <p:cNvPr id="3" name="Content Placeholder 2">
            <a:extLst>
              <a:ext uri="{FF2B5EF4-FFF2-40B4-BE49-F238E27FC236}">
                <a16:creationId xmlns:a16="http://schemas.microsoft.com/office/drawing/2014/main" id="{2B36A842-858A-A24A-FC73-5217F53B2CF3}"/>
              </a:ext>
            </a:extLst>
          </p:cNvPr>
          <p:cNvSpPr>
            <a:spLocks noGrp="1"/>
          </p:cNvSpPr>
          <p:nvPr>
            <p:ph idx="1"/>
          </p:nvPr>
        </p:nvSpPr>
        <p:spPr/>
        <p:txBody>
          <a:bodyPr/>
          <a:lstStyle/>
          <a:p>
            <a:r>
              <a:rPr lang="en-US" dirty="0"/>
              <a:t>Since the phosphate ion may exist in the trivalent form (PO</a:t>
            </a:r>
            <a:r>
              <a:rPr lang="en-US" baseline="-25000" dirty="0"/>
              <a:t>4</a:t>
            </a:r>
            <a:r>
              <a:rPr lang="en-US" baseline="30000" dirty="0"/>
              <a:t>3-</a:t>
            </a:r>
            <a:r>
              <a:rPr lang="en-US" dirty="0"/>
              <a:t>), it is capable of forming highly insoluble compounds with divalent and trivalent cations, if such cations are present in soil solution</a:t>
            </a:r>
          </a:p>
          <a:p>
            <a:r>
              <a:rPr lang="en-US" dirty="0"/>
              <a:t>The relationship of soil pH and percentage base saturation, and the lyotropic series, characteristics of all soils, will dictate that PO</a:t>
            </a:r>
            <a:r>
              <a:rPr lang="en-US" baseline="-25000" dirty="0"/>
              <a:t>4</a:t>
            </a:r>
            <a:r>
              <a:rPr lang="en-US" baseline="30000" dirty="0"/>
              <a:t>3-</a:t>
            </a:r>
            <a:r>
              <a:rPr lang="en-US" dirty="0"/>
              <a:t> will react with Fe</a:t>
            </a:r>
            <a:r>
              <a:rPr lang="en-US" baseline="30000" dirty="0"/>
              <a:t>3+</a:t>
            </a:r>
            <a:r>
              <a:rPr lang="en-US" dirty="0"/>
              <a:t> and/or Al</a:t>
            </a:r>
            <a:r>
              <a:rPr lang="en-US" baseline="30000" dirty="0"/>
              <a:t>3+</a:t>
            </a:r>
            <a:r>
              <a:rPr lang="en-US" dirty="0"/>
              <a:t> in soils where they are free in solution for bonding (acidic soils) and Ca</a:t>
            </a:r>
            <a:r>
              <a:rPr lang="en-US" baseline="30000" dirty="0"/>
              <a:t>2+</a:t>
            </a:r>
            <a:r>
              <a:rPr lang="en-US" dirty="0"/>
              <a:t> in near neutral and basic soils.</a:t>
            </a:r>
          </a:p>
        </p:txBody>
      </p:sp>
      <p:sp>
        <p:nvSpPr>
          <p:cNvPr id="4" name="Slide Number Placeholder 3">
            <a:extLst>
              <a:ext uri="{FF2B5EF4-FFF2-40B4-BE49-F238E27FC236}">
                <a16:creationId xmlns:a16="http://schemas.microsoft.com/office/drawing/2014/main" id="{81FFF298-A9CE-C9D3-4B62-C5477E661A2C}"/>
              </a:ext>
            </a:extLst>
          </p:cNvPr>
          <p:cNvSpPr>
            <a:spLocks noGrp="1"/>
          </p:cNvSpPr>
          <p:nvPr>
            <p:ph type="sldNum" sz="quarter" idx="12"/>
          </p:nvPr>
        </p:nvSpPr>
        <p:spPr/>
        <p:txBody>
          <a:bodyPr/>
          <a:lstStyle/>
          <a:p>
            <a:fld id="{972191D5-6B09-4E00-BDB5-EE2797914FEF}" type="slidenum">
              <a:rPr lang="en-US" smtClean="0"/>
              <a:t>10</a:t>
            </a:fld>
            <a:endParaRPr lang="en-US"/>
          </a:p>
        </p:txBody>
      </p:sp>
    </p:spTree>
    <p:extLst>
      <p:ext uri="{BB962C8B-B14F-4D97-AF65-F5344CB8AC3E}">
        <p14:creationId xmlns:p14="http://schemas.microsoft.com/office/powerpoint/2010/main" val="1005835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FBC5-B3ED-21AD-7669-59523C3B0AC3}"/>
              </a:ext>
            </a:extLst>
          </p:cNvPr>
          <p:cNvSpPr>
            <a:spLocks noGrp="1"/>
          </p:cNvSpPr>
          <p:nvPr>
            <p:ph type="title"/>
          </p:nvPr>
        </p:nvSpPr>
        <p:spPr/>
        <p:txBody>
          <a:bodyPr/>
          <a:lstStyle/>
          <a:p>
            <a:r>
              <a:rPr lang="en-US" dirty="0"/>
              <a:t>Phosphorus Forms in Soil – Labile/Nonlabile P</a:t>
            </a:r>
          </a:p>
        </p:txBody>
      </p:sp>
      <p:sp>
        <p:nvSpPr>
          <p:cNvPr id="3" name="Content Placeholder 2">
            <a:extLst>
              <a:ext uri="{FF2B5EF4-FFF2-40B4-BE49-F238E27FC236}">
                <a16:creationId xmlns:a16="http://schemas.microsoft.com/office/drawing/2014/main" id="{3E36EAB9-5F27-3027-A5CB-2A80B6837E71}"/>
              </a:ext>
            </a:extLst>
          </p:cNvPr>
          <p:cNvSpPr>
            <a:spLocks noGrp="1"/>
          </p:cNvSpPr>
          <p:nvPr>
            <p:ph idx="1"/>
          </p:nvPr>
        </p:nvSpPr>
        <p:spPr>
          <a:xfrm>
            <a:off x="838200" y="1825625"/>
            <a:ext cx="5088147" cy="4351338"/>
          </a:xfrm>
        </p:spPr>
        <p:txBody>
          <a:bodyPr>
            <a:normAutofit fontScale="85000" lnSpcReduction="20000"/>
          </a:bodyPr>
          <a:lstStyle/>
          <a:p>
            <a:r>
              <a:rPr lang="en-US" dirty="0"/>
              <a:t>pH&lt;5.5, Al(OH)</a:t>
            </a:r>
            <a:r>
              <a:rPr lang="en-US" baseline="-25000" dirty="0"/>
              <a:t>3</a:t>
            </a:r>
            <a:r>
              <a:rPr lang="en-US" dirty="0"/>
              <a:t> and Fe(OH)</a:t>
            </a:r>
            <a:r>
              <a:rPr lang="en-US" baseline="-25000" dirty="0"/>
              <a:t>3</a:t>
            </a:r>
            <a:r>
              <a:rPr lang="en-US" dirty="0"/>
              <a:t> will dissolve (discussed earlier), and free Al</a:t>
            </a:r>
            <a:r>
              <a:rPr lang="en-US" baseline="30000" dirty="0"/>
              <a:t>3+</a:t>
            </a:r>
            <a:r>
              <a:rPr lang="en-US" dirty="0"/>
              <a:t> and Fe</a:t>
            </a:r>
            <a:r>
              <a:rPr lang="en-US" baseline="30000" dirty="0"/>
              <a:t>3+ </a:t>
            </a:r>
            <a:r>
              <a:rPr lang="en-US" dirty="0"/>
              <a:t>will react with </a:t>
            </a:r>
            <a:r>
              <a:rPr lang="en-US" dirty="0" err="1"/>
              <a:t>with</a:t>
            </a:r>
            <a:r>
              <a:rPr lang="en-US" dirty="0"/>
              <a:t> PO</a:t>
            </a:r>
            <a:r>
              <a:rPr lang="en-US" baseline="-25000" dirty="0"/>
              <a:t>4</a:t>
            </a:r>
            <a:r>
              <a:rPr lang="en-US" baseline="30000" dirty="0"/>
              <a:t>3-</a:t>
            </a:r>
            <a:r>
              <a:rPr lang="en-US" dirty="0"/>
              <a:t> and make it unavailable</a:t>
            </a:r>
          </a:p>
          <a:p>
            <a:r>
              <a:rPr lang="en-US" dirty="0"/>
              <a:t>pH&gt;5.5, there is enough Ca</a:t>
            </a:r>
            <a:r>
              <a:rPr lang="en-US" baseline="30000" dirty="0"/>
              <a:t>2+</a:t>
            </a:r>
            <a:r>
              <a:rPr lang="en-US" dirty="0"/>
              <a:t> present to form calcium phosphates</a:t>
            </a:r>
          </a:p>
          <a:p>
            <a:r>
              <a:rPr lang="en-US" dirty="0"/>
              <a:t>pH 5-8, suitable for plant growth, small amounts of H</a:t>
            </a:r>
            <a:r>
              <a:rPr lang="en-US" baseline="-25000" dirty="0"/>
              <a:t>2</a:t>
            </a:r>
            <a:r>
              <a:rPr lang="en-US" dirty="0"/>
              <a:t>PO</a:t>
            </a:r>
            <a:r>
              <a:rPr lang="en-US" baseline="-25000" dirty="0"/>
              <a:t>4</a:t>
            </a:r>
            <a:r>
              <a:rPr lang="en-US" baseline="30000" dirty="0"/>
              <a:t>-</a:t>
            </a:r>
            <a:r>
              <a:rPr lang="en-US" dirty="0"/>
              <a:t> and HPO</a:t>
            </a:r>
            <a:r>
              <a:rPr lang="en-US" baseline="-25000" dirty="0"/>
              <a:t>4</a:t>
            </a:r>
            <a:r>
              <a:rPr lang="en-US" baseline="30000" dirty="0"/>
              <a:t>2-</a:t>
            </a:r>
            <a:r>
              <a:rPr lang="en-US" dirty="0"/>
              <a:t> will be present, the ionic forms of P taken up by plants </a:t>
            </a:r>
          </a:p>
          <a:p>
            <a:r>
              <a:rPr lang="en-US" dirty="0"/>
              <a:t>As a result of these reactions, surface applied phosphate does not leach through soils, but is instead retained near the surface in these solid forms</a:t>
            </a:r>
          </a:p>
          <a:p>
            <a:pPr lvl="1"/>
            <a:endParaRPr lang="en-US" dirty="0"/>
          </a:p>
          <a:p>
            <a:endParaRPr lang="en-US" dirty="0"/>
          </a:p>
        </p:txBody>
      </p:sp>
      <p:pic>
        <p:nvPicPr>
          <p:cNvPr id="5" name="Picture 4">
            <a:extLst>
              <a:ext uri="{FF2B5EF4-FFF2-40B4-BE49-F238E27FC236}">
                <a16:creationId xmlns:a16="http://schemas.microsoft.com/office/drawing/2014/main" id="{22CFBA9C-91D5-DA55-EA3A-E1D3E0233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461" y="1825625"/>
            <a:ext cx="5498901" cy="367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a:extLst>
              <a:ext uri="{FF2B5EF4-FFF2-40B4-BE49-F238E27FC236}">
                <a16:creationId xmlns:a16="http://schemas.microsoft.com/office/drawing/2014/main" id="{730D6D32-21D5-A7AE-3CAD-5DD302B09646}"/>
              </a:ext>
            </a:extLst>
          </p:cNvPr>
          <p:cNvSpPr>
            <a:spLocks noGrp="1"/>
          </p:cNvSpPr>
          <p:nvPr>
            <p:ph type="sldNum" sz="quarter" idx="12"/>
          </p:nvPr>
        </p:nvSpPr>
        <p:spPr/>
        <p:txBody>
          <a:bodyPr/>
          <a:lstStyle/>
          <a:p>
            <a:fld id="{972191D5-6B09-4E00-BDB5-EE2797914FEF}" type="slidenum">
              <a:rPr lang="en-US" smtClean="0"/>
              <a:t>11</a:t>
            </a:fld>
            <a:endParaRPr lang="en-US"/>
          </a:p>
        </p:txBody>
      </p:sp>
    </p:spTree>
    <p:extLst>
      <p:ext uri="{BB962C8B-B14F-4D97-AF65-F5344CB8AC3E}">
        <p14:creationId xmlns:p14="http://schemas.microsoft.com/office/powerpoint/2010/main" val="411861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0D4135-6DFE-E6F0-AFF8-8736F9C06C97}"/>
              </a:ext>
            </a:extLst>
          </p:cNvPr>
          <p:cNvSpPr>
            <a:spLocks noGrp="1"/>
          </p:cNvSpPr>
          <p:nvPr>
            <p:ph type="sldNum" sz="quarter" idx="12"/>
          </p:nvPr>
        </p:nvSpPr>
        <p:spPr/>
        <p:txBody>
          <a:bodyPr/>
          <a:lstStyle/>
          <a:p>
            <a:fld id="{972191D5-6B09-4E00-BDB5-EE2797914FEF}" type="slidenum">
              <a:rPr lang="en-US" smtClean="0"/>
              <a:t>12</a:t>
            </a:fld>
            <a:endParaRPr lang="en-US"/>
          </a:p>
        </p:txBody>
      </p:sp>
      <p:pic>
        <p:nvPicPr>
          <p:cNvPr id="5" name="Picture 4">
            <a:extLst>
              <a:ext uri="{FF2B5EF4-FFF2-40B4-BE49-F238E27FC236}">
                <a16:creationId xmlns:a16="http://schemas.microsoft.com/office/drawing/2014/main" id="{4E52ECE8-0A74-2829-DD00-299ED2410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212" y="203200"/>
            <a:ext cx="39655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a:extLst>
              <a:ext uri="{FF2B5EF4-FFF2-40B4-BE49-F238E27FC236}">
                <a16:creationId xmlns:a16="http://schemas.microsoft.com/office/drawing/2014/main" id="{04071041-D005-685F-31E7-61A6AF875759}"/>
              </a:ext>
            </a:extLst>
          </p:cNvPr>
          <p:cNvSpPr>
            <a:spLocks noChangeArrowheads="1"/>
          </p:cNvSpPr>
          <p:nvPr/>
        </p:nvSpPr>
        <p:spPr bwMode="auto">
          <a:xfrm>
            <a:off x="3581401" y="5638800"/>
            <a:ext cx="762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r>
              <a:rPr lang="en-US" altLang="en-US" sz="1200" dirty="0"/>
              <a:t>pH 4.5	                        Event			Precipitate Formed</a:t>
            </a:r>
          </a:p>
          <a:p>
            <a:r>
              <a:rPr lang="en-US" altLang="en-US" sz="1200" dirty="0"/>
              <a:t>1. add fertilizer	soluble P added		-</a:t>
            </a:r>
          </a:p>
          <a:p>
            <a:r>
              <a:rPr lang="en-US" altLang="en-US" sz="1200" dirty="0"/>
              <a:t>2. 1 - 2		soluble P decreases		DCP</a:t>
            </a:r>
          </a:p>
          <a:p>
            <a:r>
              <a:rPr lang="en-US" altLang="en-US" sz="1200" dirty="0"/>
              <a:t>3. 2-3		DCP dissolves		FA</a:t>
            </a:r>
          </a:p>
          <a:p>
            <a:r>
              <a:rPr lang="en-US" altLang="en-US" sz="1200" dirty="0"/>
              <a:t>4. 3-4		FA dissolves		Variscite</a:t>
            </a:r>
          </a:p>
        </p:txBody>
      </p:sp>
      <p:sp>
        <p:nvSpPr>
          <p:cNvPr id="7" name="TextBox 6">
            <a:extLst>
              <a:ext uri="{FF2B5EF4-FFF2-40B4-BE49-F238E27FC236}">
                <a16:creationId xmlns:a16="http://schemas.microsoft.com/office/drawing/2014/main" id="{FCA24475-8677-4C0B-B312-24D5239F79B1}"/>
              </a:ext>
            </a:extLst>
          </p:cNvPr>
          <p:cNvSpPr txBox="1"/>
          <p:nvPr/>
        </p:nvSpPr>
        <p:spPr>
          <a:xfrm rot="16200000">
            <a:off x="3119626" y="2127738"/>
            <a:ext cx="1652954" cy="369332"/>
          </a:xfrm>
          <a:prstGeom prst="rect">
            <a:avLst/>
          </a:prstGeom>
          <a:noFill/>
        </p:spPr>
        <p:txBody>
          <a:bodyPr wrap="square" rtlCol="0">
            <a:spAutoFit/>
          </a:bodyPr>
          <a:lstStyle/>
          <a:p>
            <a:r>
              <a:rPr lang="en-US" dirty="0"/>
              <a:t>SOLUBILITY</a:t>
            </a:r>
          </a:p>
        </p:txBody>
      </p:sp>
      <p:sp>
        <p:nvSpPr>
          <p:cNvPr id="8" name="TextBox 7">
            <a:extLst>
              <a:ext uri="{FF2B5EF4-FFF2-40B4-BE49-F238E27FC236}">
                <a16:creationId xmlns:a16="http://schemas.microsoft.com/office/drawing/2014/main" id="{41B52BF0-C35E-0C9A-C71D-650CF98181E6}"/>
              </a:ext>
            </a:extLst>
          </p:cNvPr>
          <p:cNvSpPr txBox="1"/>
          <p:nvPr/>
        </p:nvSpPr>
        <p:spPr>
          <a:xfrm>
            <a:off x="993531" y="1011115"/>
            <a:ext cx="1978269" cy="1754326"/>
          </a:xfrm>
          <a:prstGeom prst="rect">
            <a:avLst/>
          </a:prstGeom>
          <a:noFill/>
        </p:spPr>
        <p:txBody>
          <a:bodyPr wrap="square" rtlCol="0">
            <a:spAutoFit/>
          </a:bodyPr>
          <a:lstStyle/>
          <a:p>
            <a:r>
              <a:rPr lang="en-US" b="1" dirty="0"/>
              <a:t>Speciation Figure</a:t>
            </a:r>
          </a:p>
          <a:p>
            <a:r>
              <a:rPr lang="en-US" dirty="0"/>
              <a:t>The P species with the lowest solubility is the species that will predominate </a:t>
            </a:r>
          </a:p>
        </p:txBody>
      </p:sp>
    </p:spTree>
    <p:extLst>
      <p:ext uri="{BB962C8B-B14F-4D97-AF65-F5344CB8AC3E}">
        <p14:creationId xmlns:p14="http://schemas.microsoft.com/office/powerpoint/2010/main" val="2804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F82F-D0CD-34F1-C430-BE480B29BE6A}"/>
              </a:ext>
            </a:extLst>
          </p:cNvPr>
          <p:cNvSpPr>
            <a:spLocks noGrp="1"/>
          </p:cNvSpPr>
          <p:nvPr>
            <p:ph type="title"/>
          </p:nvPr>
        </p:nvSpPr>
        <p:spPr/>
        <p:txBody>
          <a:bodyPr/>
          <a:lstStyle/>
          <a:p>
            <a:r>
              <a:rPr lang="en-US" dirty="0"/>
              <a:t>Phosphorus Forms in Soil – Labile/Nonlabile P</a:t>
            </a:r>
          </a:p>
        </p:txBody>
      </p:sp>
      <p:sp>
        <p:nvSpPr>
          <p:cNvPr id="4" name="Slide Number Placeholder 3">
            <a:extLst>
              <a:ext uri="{FF2B5EF4-FFF2-40B4-BE49-F238E27FC236}">
                <a16:creationId xmlns:a16="http://schemas.microsoft.com/office/drawing/2014/main" id="{59FA0824-6E05-A332-6C8A-A97B4FD43551}"/>
              </a:ext>
            </a:extLst>
          </p:cNvPr>
          <p:cNvSpPr>
            <a:spLocks noGrp="1"/>
          </p:cNvSpPr>
          <p:nvPr>
            <p:ph type="sldNum" sz="quarter" idx="12"/>
          </p:nvPr>
        </p:nvSpPr>
        <p:spPr/>
        <p:txBody>
          <a:bodyPr/>
          <a:lstStyle/>
          <a:p>
            <a:fld id="{972191D5-6B09-4E00-BDB5-EE2797914FEF}" type="slidenum">
              <a:rPr lang="en-US" smtClean="0"/>
              <a:t>13</a:t>
            </a:fld>
            <a:endParaRPr lang="en-US"/>
          </a:p>
        </p:txBody>
      </p:sp>
      <p:sp>
        <p:nvSpPr>
          <p:cNvPr id="5" name="Content Placeholder 4">
            <a:extLst>
              <a:ext uri="{FF2B5EF4-FFF2-40B4-BE49-F238E27FC236}">
                <a16:creationId xmlns:a16="http://schemas.microsoft.com/office/drawing/2014/main" id="{FF8D8577-A619-4695-3B5F-C83C25725212}"/>
              </a:ext>
            </a:extLst>
          </p:cNvPr>
          <p:cNvSpPr txBox="1">
            <a:spLocks noGrp="1"/>
          </p:cNvSpPr>
          <p:nvPr>
            <p:ph idx="1"/>
          </p:nvPr>
        </p:nvSpPr>
        <p:spPr>
          <a:xfrm>
            <a:off x="838200" y="1825625"/>
            <a:ext cx="10515600" cy="1771767"/>
          </a:xfrm>
          <a:prstGeom prst="rect">
            <a:avLst/>
          </a:prstGeom>
          <a:noFill/>
        </p:spPr>
        <p:txBody>
          <a:bodyPr wrap="square">
            <a:spAutoFit/>
          </a:bodyPr>
          <a:lstStyle/>
          <a:p>
            <a:r>
              <a:rPr lang="en-US" dirty="0"/>
              <a:t>Since Phosphate precipitates from solution to form solid Fe/Al/Ca phosphates, it follows that the concentration of plant-available inorganic P is governed by the solubility of these compounds</a:t>
            </a:r>
          </a:p>
          <a:p>
            <a:r>
              <a:rPr lang="en-US" dirty="0"/>
              <a:t>In acidic soils, Al and Fe produces</a:t>
            </a:r>
          </a:p>
        </p:txBody>
      </p:sp>
      <p:pic>
        <p:nvPicPr>
          <p:cNvPr id="6" name="Picture 4">
            <a:extLst>
              <a:ext uri="{FF2B5EF4-FFF2-40B4-BE49-F238E27FC236}">
                <a16:creationId xmlns:a16="http://schemas.microsoft.com/office/drawing/2014/main" id="{00345363-5F89-C213-9010-AD3375B41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4141177"/>
            <a:ext cx="8305800" cy="4857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7E6002C-A0AD-553C-9A56-791CB4516640}"/>
              </a:ext>
            </a:extLst>
          </p:cNvPr>
          <p:cNvSpPr txBox="1"/>
          <p:nvPr/>
        </p:nvSpPr>
        <p:spPr>
          <a:xfrm>
            <a:off x="5143500" y="5187462"/>
            <a:ext cx="4862146" cy="923330"/>
          </a:xfrm>
          <a:prstGeom prst="rect">
            <a:avLst/>
          </a:prstGeom>
          <a:noFill/>
        </p:spPr>
        <p:txBody>
          <a:bodyPr wrap="square" rtlCol="0">
            <a:spAutoFit/>
          </a:bodyPr>
          <a:lstStyle/>
          <a:p>
            <a:r>
              <a:rPr lang="en-US" dirty="0"/>
              <a:t>As reactants increase/decrease on one side of the reaction above, the equilibrium shifts to accommodate</a:t>
            </a:r>
          </a:p>
        </p:txBody>
      </p:sp>
    </p:spTree>
    <p:extLst>
      <p:ext uri="{BB962C8B-B14F-4D97-AF65-F5344CB8AC3E}">
        <p14:creationId xmlns:p14="http://schemas.microsoft.com/office/powerpoint/2010/main" val="2312231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2AA3-D53E-3182-A65F-0EF5FBDF40AC}"/>
              </a:ext>
            </a:extLst>
          </p:cNvPr>
          <p:cNvSpPr>
            <a:spLocks noGrp="1"/>
          </p:cNvSpPr>
          <p:nvPr>
            <p:ph type="title"/>
          </p:nvPr>
        </p:nvSpPr>
        <p:spPr/>
        <p:txBody>
          <a:bodyPr/>
          <a:lstStyle/>
          <a:p>
            <a:r>
              <a:rPr lang="en-US" dirty="0"/>
              <a:t>Phosphorus Forms in Soil – Labile/Nonlabile P</a:t>
            </a:r>
          </a:p>
        </p:txBody>
      </p:sp>
      <p:sp>
        <p:nvSpPr>
          <p:cNvPr id="3" name="Content Placeholder 2">
            <a:extLst>
              <a:ext uri="{FF2B5EF4-FFF2-40B4-BE49-F238E27FC236}">
                <a16:creationId xmlns:a16="http://schemas.microsoft.com/office/drawing/2014/main" id="{272287C6-5F28-280C-AAAE-B0D3802E9435}"/>
              </a:ext>
            </a:extLst>
          </p:cNvPr>
          <p:cNvSpPr>
            <a:spLocks noGrp="1"/>
          </p:cNvSpPr>
          <p:nvPr>
            <p:ph idx="1"/>
          </p:nvPr>
        </p:nvSpPr>
        <p:spPr>
          <a:xfrm>
            <a:off x="838200" y="1825625"/>
            <a:ext cx="10515600" cy="2343160"/>
          </a:xfrm>
        </p:spPr>
        <p:txBody>
          <a:bodyPr>
            <a:normAutofit fontScale="85000" lnSpcReduction="10000"/>
          </a:bodyPr>
          <a:lstStyle/>
          <a:p>
            <a:r>
              <a:rPr lang="en-US" dirty="0"/>
              <a:t>Calcium Phosphates – in more neutral to basic pH’s</a:t>
            </a:r>
          </a:p>
          <a:p>
            <a:r>
              <a:rPr lang="en-US" dirty="0"/>
              <a:t>Most soluble: Monocalcium phosphate, will revert to most insoluble, apatite, with time, until that pool fills. </a:t>
            </a:r>
          </a:p>
          <a:p>
            <a:pPr lvl="1"/>
            <a:r>
              <a:rPr lang="en-US" dirty="0"/>
              <a:t>Gradual transition, slow enough that concentrations of available phosphate (</a:t>
            </a:r>
            <a:r>
              <a:rPr lang="en-US" altLang="en-US" sz="2400" dirty="0"/>
              <a:t>H</a:t>
            </a:r>
            <a:r>
              <a:rPr lang="en-US" altLang="en-US" sz="2400" baseline="-25000" dirty="0"/>
              <a:t>2</a:t>
            </a:r>
            <a:r>
              <a:rPr lang="en-US" altLang="en-US" sz="2400" dirty="0"/>
              <a:t>PO</a:t>
            </a:r>
            <a:r>
              <a:rPr lang="en-US" altLang="en-US" sz="2400" baseline="-25000" dirty="0"/>
              <a:t>4</a:t>
            </a:r>
            <a:r>
              <a:rPr lang="en-US" altLang="en-US" sz="2400" baseline="30000" dirty="0"/>
              <a:t>-</a:t>
            </a:r>
            <a:r>
              <a:rPr lang="en-US" altLang="en-US" sz="2400" dirty="0"/>
              <a:t> and HPO</a:t>
            </a:r>
            <a:r>
              <a:rPr lang="en-US" altLang="en-US" sz="2400" baseline="-25000" dirty="0"/>
              <a:t>4</a:t>
            </a:r>
            <a:r>
              <a:rPr lang="en-US" altLang="en-US" sz="2400" baseline="30000" dirty="0"/>
              <a:t>2-</a:t>
            </a:r>
            <a:r>
              <a:rPr lang="en-US" altLang="en-US" sz="2400" dirty="0"/>
              <a:t>) in the soil will be sufficiency high throughout the season to benefit the crop</a:t>
            </a:r>
          </a:p>
          <a:p>
            <a:pPr lvl="1"/>
            <a:r>
              <a:rPr lang="en-US" dirty="0"/>
              <a:t>Usually a year after fertilization, the transition to highly insoluble forms is almost complete, and there is little residual effect on past year’s application</a:t>
            </a:r>
          </a:p>
        </p:txBody>
      </p:sp>
      <p:sp>
        <p:nvSpPr>
          <p:cNvPr id="4" name="Slide Number Placeholder 3">
            <a:extLst>
              <a:ext uri="{FF2B5EF4-FFF2-40B4-BE49-F238E27FC236}">
                <a16:creationId xmlns:a16="http://schemas.microsoft.com/office/drawing/2014/main" id="{D5858B44-B5DD-2744-1D1D-E6ABA92E6057}"/>
              </a:ext>
            </a:extLst>
          </p:cNvPr>
          <p:cNvSpPr>
            <a:spLocks noGrp="1"/>
          </p:cNvSpPr>
          <p:nvPr>
            <p:ph type="sldNum" sz="quarter" idx="12"/>
          </p:nvPr>
        </p:nvSpPr>
        <p:spPr/>
        <p:txBody>
          <a:bodyPr/>
          <a:lstStyle/>
          <a:p>
            <a:fld id="{972191D5-6B09-4E00-BDB5-EE2797914FEF}" type="slidenum">
              <a:rPr lang="en-US" smtClean="0"/>
              <a:t>14</a:t>
            </a:fld>
            <a:endParaRPr lang="en-US"/>
          </a:p>
        </p:txBody>
      </p:sp>
      <p:pic>
        <p:nvPicPr>
          <p:cNvPr id="5" name="Picture 4">
            <a:extLst>
              <a:ext uri="{FF2B5EF4-FFF2-40B4-BE49-F238E27FC236}">
                <a16:creationId xmlns:a16="http://schemas.microsoft.com/office/drawing/2014/main" id="{E137970F-98B3-CB81-9F0A-DE982FE03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616" y="4168785"/>
            <a:ext cx="7285892" cy="255269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70B20298-D83F-E235-94F0-2B90E32A8D17}"/>
              </a:ext>
            </a:extLst>
          </p:cNvPr>
          <p:cNvSpPr txBox="1"/>
          <p:nvPr/>
        </p:nvSpPr>
        <p:spPr>
          <a:xfrm>
            <a:off x="270364" y="4860354"/>
            <a:ext cx="2648682" cy="1169551"/>
          </a:xfrm>
          <a:prstGeom prst="rect">
            <a:avLst/>
          </a:prstGeom>
          <a:noFill/>
        </p:spPr>
        <p:txBody>
          <a:bodyPr wrap="square">
            <a:spAutoFit/>
          </a:bodyPr>
          <a:lstStyle/>
          <a:p>
            <a:pPr>
              <a:spcBef>
                <a:spcPct val="50000"/>
              </a:spcBef>
            </a:pPr>
            <a:r>
              <a:rPr lang="en-US" altLang="en-US" sz="1400" dirty="0"/>
              <a:t>* Times in </a:t>
            </a:r>
            <a:r>
              <a:rPr lang="en-US" altLang="en-US" sz="1400" i="1" dirty="0"/>
              <a:t>italics</a:t>
            </a:r>
            <a:r>
              <a:rPr lang="en-US" altLang="en-US" sz="1400" dirty="0"/>
              <a:t> are the approximate time required for monocalcium phosphate to revert to the indicated, less soluble, forms.</a:t>
            </a:r>
          </a:p>
        </p:txBody>
      </p:sp>
    </p:spTree>
    <p:extLst>
      <p:ext uri="{BB962C8B-B14F-4D97-AF65-F5344CB8AC3E}">
        <p14:creationId xmlns:p14="http://schemas.microsoft.com/office/powerpoint/2010/main" val="277289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651E-838D-66AA-0B3E-08D3B96C3EB7}"/>
              </a:ext>
            </a:extLst>
          </p:cNvPr>
          <p:cNvSpPr>
            <a:spLocks noGrp="1"/>
          </p:cNvSpPr>
          <p:nvPr>
            <p:ph type="title"/>
          </p:nvPr>
        </p:nvSpPr>
        <p:spPr/>
        <p:txBody>
          <a:bodyPr/>
          <a:lstStyle/>
          <a:p>
            <a:r>
              <a:rPr lang="en-US" dirty="0"/>
              <a:t>Phosphorus Forms in Soil – Labile/Nonlabile P</a:t>
            </a:r>
          </a:p>
        </p:txBody>
      </p:sp>
      <p:sp>
        <p:nvSpPr>
          <p:cNvPr id="3" name="Content Placeholder 2">
            <a:extLst>
              <a:ext uri="{FF2B5EF4-FFF2-40B4-BE49-F238E27FC236}">
                <a16:creationId xmlns:a16="http://schemas.microsoft.com/office/drawing/2014/main" id="{05106CB2-6694-30B4-B14A-4C6C1DE6F23A}"/>
              </a:ext>
            </a:extLst>
          </p:cNvPr>
          <p:cNvSpPr>
            <a:spLocks noGrp="1"/>
          </p:cNvSpPr>
          <p:nvPr>
            <p:ph idx="1"/>
          </p:nvPr>
        </p:nvSpPr>
        <p:spPr/>
        <p:txBody>
          <a:bodyPr>
            <a:normAutofit fontScale="85000" lnSpcReduction="20000"/>
          </a:bodyPr>
          <a:lstStyle/>
          <a:p>
            <a:r>
              <a:rPr lang="en-US" dirty="0"/>
              <a:t>Just as phosphates are able to form highly insoluble compounds with Fe and Al, it is believed that phosphates can react with exposed Al at the broken edges of clay minerals and colloidal amorphous Fe and Al oxides</a:t>
            </a:r>
          </a:p>
          <a:p>
            <a:r>
              <a:rPr lang="en-US" dirty="0"/>
              <a:t>Because these reactions occur at the surface of solids, the extent at which they occur is related strongly to the surface area, and thus, clay content.</a:t>
            </a:r>
          </a:p>
          <a:p>
            <a:pPr eaLnBrk="1" hangingPunct="1">
              <a:lnSpc>
                <a:spcPct val="80000"/>
              </a:lnSpc>
            </a:pPr>
            <a:r>
              <a:rPr lang="en-US" altLang="en-US" sz="2800" dirty="0"/>
              <a:t>Initial adsorption is a result of a single bond forming between the Al and H</a:t>
            </a:r>
            <a:r>
              <a:rPr lang="en-US" altLang="en-US" sz="2800" baseline="-25000" dirty="0"/>
              <a:t>2</a:t>
            </a:r>
            <a:r>
              <a:rPr lang="en-US" altLang="en-US" sz="2800" dirty="0"/>
              <a:t>PO</a:t>
            </a:r>
            <a:r>
              <a:rPr lang="en-US" altLang="en-US" sz="2800" baseline="-25000" dirty="0"/>
              <a:t>4</a:t>
            </a:r>
            <a:r>
              <a:rPr lang="en-US" altLang="en-US" sz="2800" dirty="0"/>
              <a:t>-.  Phosphates weakly held are sometimes categorized as labile phosphate, which could be relatively easily dissociated and move back into the soil solution for plant use.  </a:t>
            </a:r>
          </a:p>
          <a:p>
            <a:r>
              <a:rPr lang="en-US" dirty="0"/>
              <a:t>With time, labile phosphate becomes geometrically positioned to allow a second bond to form, which leads to more strongly bond, or fixed, phosphate</a:t>
            </a:r>
          </a:p>
          <a:p>
            <a:r>
              <a:rPr lang="en-US" dirty="0"/>
              <a:t>This form is not believed to be readily available for plant use. Labile-P may be considered an intermediate phase in the transition of available to unavailable soil-P.</a:t>
            </a:r>
          </a:p>
        </p:txBody>
      </p:sp>
      <p:sp>
        <p:nvSpPr>
          <p:cNvPr id="4" name="Slide Number Placeholder 3">
            <a:extLst>
              <a:ext uri="{FF2B5EF4-FFF2-40B4-BE49-F238E27FC236}">
                <a16:creationId xmlns:a16="http://schemas.microsoft.com/office/drawing/2014/main" id="{F26DCDC5-3C91-BF41-870E-5A6E8874A5FA}"/>
              </a:ext>
            </a:extLst>
          </p:cNvPr>
          <p:cNvSpPr>
            <a:spLocks noGrp="1"/>
          </p:cNvSpPr>
          <p:nvPr>
            <p:ph type="sldNum" sz="quarter" idx="12"/>
          </p:nvPr>
        </p:nvSpPr>
        <p:spPr/>
        <p:txBody>
          <a:bodyPr/>
          <a:lstStyle/>
          <a:p>
            <a:fld id="{972191D5-6B09-4E00-BDB5-EE2797914FEF}" type="slidenum">
              <a:rPr lang="en-US" smtClean="0"/>
              <a:t>15</a:t>
            </a:fld>
            <a:endParaRPr lang="en-US" dirty="0"/>
          </a:p>
        </p:txBody>
      </p:sp>
      <p:sp>
        <p:nvSpPr>
          <p:cNvPr id="5" name="Rectangle 4">
            <a:extLst>
              <a:ext uri="{FF2B5EF4-FFF2-40B4-BE49-F238E27FC236}">
                <a16:creationId xmlns:a16="http://schemas.microsoft.com/office/drawing/2014/main" id="{72D3549B-1677-6CBE-7A68-C0E754C8ABF2}"/>
              </a:ext>
            </a:extLst>
          </p:cNvPr>
          <p:cNvSpPr/>
          <p:nvPr/>
        </p:nvSpPr>
        <p:spPr>
          <a:xfrm>
            <a:off x="501162" y="2743200"/>
            <a:ext cx="11122269" cy="3235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6680030-BE88-C383-9C53-1A9EF23D77A2}"/>
              </a:ext>
            </a:extLst>
          </p:cNvPr>
          <p:cNvPicPr>
            <a:picLocks noChangeAspect="1"/>
          </p:cNvPicPr>
          <p:nvPr/>
        </p:nvPicPr>
        <p:blipFill>
          <a:blip r:embed="rId2"/>
          <a:stretch>
            <a:fillRect/>
          </a:stretch>
        </p:blipFill>
        <p:spPr>
          <a:xfrm>
            <a:off x="970085" y="3429000"/>
            <a:ext cx="4553766" cy="2539791"/>
          </a:xfrm>
          <a:prstGeom prst="rect">
            <a:avLst/>
          </a:prstGeom>
        </p:spPr>
      </p:pic>
      <p:pic>
        <p:nvPicPr>
          <p:cNvPr id="7" name="Picture 6">
            <a:extLst>
              <a:ext uri="{FF2B5EF4-FFF2-40B4-BE49-F238E27FC236}">
                <a16:creationId xmlns:a16="http://schemas.microsoft.com/office/drawing/2014/main" id="{9EF2B2F5-7872-CC69-44C7-86070321F795}"/>
              </a:ext>
            </a:extLst>
          </p:cNvPr>
          <p:cNvPicPr>
            <a:picLocks noChangeAspect="1"/>
          </p:cNvPicPr>
          <p:nvPr/>
        </p:nvPicPr>
        <p:blipFill>
          <a:blip r:embed="rId3"/>
          <a:stretch>
            <a:fillRect/>
          </a:stretch>
        </p:blipFill>
        <p:spPr>
          <a:xfrm>
            <a:off x="6096000" y="3426697"/>
            <a:ext cx="4477365" cy="2542094"/>
          </a:xfrm>
          <a:prstGeom prst="rect">
            <a:avLst/>
          </a:prstGeom>
        </p:spPr>
      </p:pic>
    </p:spTree>
    <p:extLst>
      <p:ext uri="{BB962C8B-B14F-4D97-AF65-F5344CB8AC3E}">
        <p14:creationId xmlns:p14="http://schemas.microsoft.com/office/powerpoint/2010/main" val="3558699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651E-838D-66AA-0B3E-08D3B96C3EB7}"/>
              </a:ext>
            </a:extLst>
          </p:cNvPr>
          <p:cNvSpPr>
            <a:spLocks noGrp="1"/>
          </p:cNvSpPr>
          <p:nvPr>
            <p:ph type="title"/>
          </p:nvPr>
        </p:nvSpPr>
        <p:spPr/>
        <p:txBody>
          <a:bodyPr/>
          <a:lstStyle/>
          <a:p>
            <a:r>
              <a:rPr lang="en-US" dirty="0"/>
              <a:t>Phosphorus Forms in Soil – Labile/Nonlabile P</a:t>
            </a:r>
          </a:p>
        </p:txBody>
      </p:sp>
      <p:sp>
        <p:nvSpPr>
          <p:cNvPr id="3" name="Content Placeholder 2">
            <a:extLst>
              <a:ext uri="{FF2B5EF4-FFF2-40B4-BE49-F238E27FC236}">
                <a16:creationId xmlns:a16="http://schemas.microsoft.com/office/drawing/2014/main" id="{05106CB2-6694-30B4-B14A-4C6C1DE6F23A}"/>
              </a:ext>
            </a:extLst>
          </p:cNvPr>
          <p:cNvSpPr>
            <a:spLocks noGrp="1"/>
          </p:cNvSpPr>
          <p:nvPr>
            <p:ph idx="1"/>
          </p:nvPr>
        </p:nvSpPr>
        <p:spPr/>
        <p:txBody>
          <a:bodyPr>
            <a:normAutofit fontScale="85000" lnSpcReduction="20000"/>
          </a:bodyPr>
          <a:lstStyle/>
          <a:p>
            <a:r>
              <a:rPr lang="en-US" dirty="0"/>
              <a:t>Just as phosphates are able to form highly insoluble compounds with Fe and Al, it is believed that phosphates can react with exposed Al at the broken edges of clay minerals and colloidal amorphous Fe and Al oxides</a:t>
            </a:r>
          </a:p>
          <a:p>
            <a:r>
              <a:rPr lang="en-US" dirty="0"/>
              <a:t>Because these reactions occur at the surface of solids, the extent at which they occur is related strongly to the surface area, and thus, clay content.</a:t>
            </a:r>
          </a:p>
          <a:p>
            <a:pPr eaLnBrk="1" hangingPunct="1">
              <a:lnSpc>
                <a:spcPct val="80000"/>
              </a:lnSpc>
            </a:pPr>
            <a:r>
              <a:rPr lang="en-US" altLang="en-US" sz="2800" dirty="0"/>
              <a:t>Initial adsorption is a result of a single bond forming between the Al and H</a:t>
            </a:r>
            <a:r>
              <a:rPr lang="en-US" altLang="en-US" sz="2800" baseline="-25000" dirty="0"/>
              <a:t>2</a:t>
            </a:r>
            <a:r>
              <a:rPr lang="en-US" altLang="en-US" sz="2800" dirty="0"/>
              <a:t>PO</a:t>
            </a:r>
            <a:r>
              <a:rPr lang="en-US" altLang="en-US" sz="2800" baseline="-25000" dirty="0"/>
              <a:t>4</a:t>
            </a:r>
            <a:r>
              <a:rPr lang="en-US" altLang="en-US" sz="2800" dirty="0"/>
              <a:t>-.  Phosphates weakly held are sometimes categorized as labile phosphate, which could be relatively easily dissociated and move back into the soil solution for plant use.  </a:t>
            </a:r>
          </a:p>
          <a:p>
            <a:r>
              <a:rPr lang="en-US" dirty="0"/>
              <a:t>With time, labile phosphate becomes geometrically positioned to allow a second bond to form, which leads to more strongly bond, or fixed, phosphate</a:t>
            </a:r>
          </a:p>
          <a:p>
            <a:r>
              <a:rPr lang="en-US" dirty="0"/>
              <a:t>This form is not believed to be readily available for plant use. Labile-P may be considered an intermediate phase in the transition of available to unavailable soil-P.</a:t>
            </a:r>
          </a:p>
        </p:txBody>
      </p:sp>
      <p:sp>
        <p:nvSpPr>
          <p:cNvPr id="4" name="Slide Number Placeholder 3">
            <a:extLst>
              <a:ext uri="{FF2B5EF4-FFF2-40B4-BE49-F238E27FC236}">
                <a16:creationId xmlns:a16="http://schemas.microsoft.com/office/drawing/2014/main" id="{F26DCDC5-3C91-BF41-870E-5A6E8874A5FA}"/>
              </a:ext>
            </a:extLst>
          </p:cNvPr>
          <p:cNvSpPr>
            <a:spLocks noGrp="1"/>
          </p:cNvSpPr>
          <p:nvPr>
            <p:ph type="sldNum" sz="quarter" idx="12"/>
          </p:nvPr>
        </p:nvSpPr>
        <p:spPr/>
        <p:txBody>
          <a:bodyPr/>
          <a:lstStyle/>
          <a:p>
            <a:fld id="{972191D5-6B09-4E00-BDB5-EE2797914FEF}" type="slidenum">
              <a:rPr lang="en-US" smtClean="0"/>
              <a:t>16</a:t>
            </a:fld>
            <a:endParaRPr lang="en-US" dirty="0"/>
          </a:p>
        </p:txBody>
      </p:sp>
    </p:spTree>
    <p:extLst>
      <p:ext uri="{BB962C8B-B14F-4D97-AF65-F5344CB8AC3E}">
        <p14:creationId xmlns:p14="http://schemas.microsoft.com/office/powerpoint/2010/main" val="417531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60862-6D81-F6BD-C569-74AD3B3E271F}"/>
              </a:ext>
            </a:extLst>
          </p:cNvPr>
          <p:cNvSpPr>
            <a:spLocks noGrp="1"/>
          </p:cNvSpPr>
          <p:nvPr>
            <p:ph type="title"/>
          </p:nvPr>
        </p:nvSpPr>
        <p:spPr/>
        <p:txBody>
          <a:bodyPr/>
          <a:lstStyle/>
          <a:p>
            <a:r>
              <a:rPr lang="en-US" dirty="0"/>
              <a:t>Phosphorus Forms in Soil – Labile/Nonlabile P</a:t>
            </a:r>
          </a:p>
        </p:txBody>
      </p:sp>
      <p:sp>
        <p:nvSpPr>
          <p:cNvPr id="4" name="Slide Number Placeholder 3">
            <a:extLst>
              <a:ext uri="{FF2B5EF4-FFF2-40B4-BE49-F238E27FC236}">
                <a16:creationId xmlns:a16="http://schemas.microsoft.com/office/drawing/2014/main" id="{CA03262E-7738-3BA0-7887-E8FC07E3BEBF}"/>
              </a:ext>
            </a:extLst>
          </p:cNvPr>
          <p:cNvSpPr>
            <a:spLocks noGrp="1"/>
          </p:cNvSpPr>
          <p:nvPr>
            <p:ph type="sldNum" sz="quarter" idx="12"/>
          </p:nvPr>
        </p:nvSpPr>
        <p:spPr/>
        <p:txBody>
          <a:bodyPr/>
          <a:lstStyle/>
          <a:p>
            <a:fld id="{972191D5-6B09-4E00-BDB5-EE2797914FEF}" type="slidenum">
              <a:rPr lang="en-US" smtClean="0"/>
              <a:t>17</a:t>
            </a:fld>
            <a:endParaRPr lang="en-US"/>
          </a:p>
        </p:txBody>
      </p:sp>
      <p:sp>
        <p:nvSpPr>
          <p:cNvPr id="6" name="Content Placeholder 5">
            <a:extLst>
              <a:ext uri="{FF2B5EF4-FFF2-40B4-BE49-F238E27FC236}">
                <a16:creationId xmlns:a16="http://schemas.microsoft.com/office/drawing/2014/main" id="{7EC61B71-8676-FEC0-A161-AED581CFD020}"/>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84932BAE-B4C4-4180-69D2-A596F8075DE6}"/>
              </a:ext>
            </a:extLst>
          </p:cNvPr>
          <p:cNvPicPr>
            <a:picLocks noChangeAspect="1"/>
          </p:cNvPicPr>
          <p:nvPr/>
        </p:nvPicPr>
        <p:blipFill>
          <a:blip r:embed="rId2"/>
          <a:stretch>
            <a:fillRect/>
          </a:stretch>
        </p:blipFill>
        <p:spPr>
          <a:xfrm>
            <a:off x="1468315" y="1825625"/>
            <a:ext cx="9255369" cy="4536525"/>
          </a:xfrm>
          <a:prstGeom prst="rect">
            <a:avLst/>
          </a:prstGeom>
        </p:spPr>
      </p:pic>
    </p:spTree>
    <p:extLst>
      <p:ext uri="{BB962C8B-B14F-4D97-AF65-F5344CB8AC3E}">
        <p14:creationId xmlns:p14="http://schemas.microsoft.com/office/powerpoint/2010/main" val="2628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221D-8F44-092A-A12C-9465A4C3AEA6}"/>
              </a:ext>
            </a:extLst>
          </p:cNvPr>
          <p:cNvSpPr>
            <a:spLocks noGrp="1"/>
          </p:cNvSpPr>
          <p:nvPr>
            <p:ph type="title"/>
          </p:nvPr>
        </p:nvSpPr>
        <p:spPr/>
        <p:txBody>
          <a:bodyPr/>
          <a:lstStyle/>
          <a:p>
            <a:r>
              <a:rPr lang="en-US" dirty="0"/>
              <a:t>Phosphorus Forms in Soil</a:t>
            </a:r>
          </a:p>
        </p:txBody>
      </p:sp>
      <p:sp>
        <p:nvSpPr>
          <p:cNvPr id="4" name="Slide Number Placeholder 3">
            <a:extLst>
              <a:ext uri="{FF2B5EF4-FFF2-40B4-BE49-F238E27FC236}">
                <a16:creationId xmlns:a16="http://schemas.microsoft.com/office/drawing/2014/main" id="{A177729E-F8F9-8AEA-AF7D-18081DE7806C}"/>
              </a:ext>
            </a:extLst>
          </p:cNvPr>
          <p:cNvSpPr>
            <a:spLocks noGrp="1"/>
          </p:cNvSpPr>
          <p:nvPr>
            <p:ph type="sldNum" sz="quarter" idx="12"/>
          </p:nvPr>
        </p:nvSpPr>
        <p:spPr/>
        <p:txBody>
          <a:bodyPr/>
          <a:lstStyle/>
          <a:p>
            <a:fld id="{972191D5-6B09-4E00-BDB5-EE2797914FEF}" type="slidenum">
              <a:rPr lang="en-US" smtClean="0"/>
              <a:t>18</a:t>
            </a:fld>
            <a:endParaRPr lang="en-US"/>
          </a:p>
        </p:txBody>
      </p:sp>
      <p:pic>
        <p:nvPicPr>
          <p:cNvPr id="5" name="Content Placeholder 4">
            <a:extLst>
              <a:ext uri="{FF2B5EF4-FFF2-40B4-BE49-F238E27FC236}">
                <a16:creationId xmlns:a16="http://schemas.microsoft.com/office/drawing/2014/main" id="{ED96BDD9-F937-CC4A-7492-B6D46DEAAC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0040" y="1690688"/>
            <a:ext cx="6511919"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53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CC2F7-E6F9-BB1B-54B7-A67C6469612F}"/>
              </a:ext>
            </a:extLst>
          </p:cNvPr>
          <p:cNvSpPr>
            <a:spLocks noGrp="1"/>
          </p:cNvSpPr>
          <p:nvPr>
            <p:ph type="title"/>
          </p:nvPr>
        </p:nvSpPr>
        <p:spPr/>
        <p:txBody>
          <a:bodyPr/>
          <a:lstStyle/>
          <a:p>
            <a:r>
              <a:rPr lang="en-US" dirty="0"/>
              <a:t>Factors influencing P retention</a:t>
            </a:r>
          </a:p>
        </p:txBody>
      </p:sp>
      <p:sp>
        <p:nvSpPr>
          <p:cNvPr id="3" name="Content Placeholder 2">
            <a:extLst>
              <a:ext uri="{FF2B5EF4-FFF2-40B4-BE49-F238E27FC236}">
                <a16:creationId xmlns:a16="http://schemas.microsoft.com/office/drawing/2014/main" id="{CE08C61D-D898-4480-29DE-DCC1B94346F8}"/>
              </a:ext>
            </a:extLst>
          </p:cNvPr>
          <p:cNvSpPr>
            <a:spLocks noGrp="1"/>
          </p:cNvSpPr>
          <p:nvPr>
            <p:ph idx="1"/>
          </p:nvPr>
        </p:nvSpPr>
        <p:spPr/>
        <p:txBody>
          <a:bodyPr>
            <a:normAutofit fontScale="92500" lnSpcReduction="10000"/>
          </a:bodyPr>
          <a:lstStyle/>
          <a:p>
            <a:r>
              <a:rPr lang="en-US" dirty="0"/>
              <a:t>Soil pH</a:t>
            </a:r>
          </a:p>
          <a:p>
            <a:pPr lvl="1"/>
            <a:r>
              <a:rPr lang="en-US" dirty="0"/>
              <a:t>Peak available P occurs around 6.5</a:t>
            </a:r>
          </a:p>
          <a:p>
            <a:r>
              <a:rPr lang="en-US" dirty="0"/>
              <a:t>Soil Colloids/minerals</a:t>
            </a:r>
          </a:p>
          <a:p>
            <a:pPr lvl="1"/>
            <a:r>
              <a:rPr lang="en-US" dirty="0"/>
              <a:t>Soils with high Al/Fe/Ca content can tend to fix P more</a:t>
            </a:r>
          </a:p>
          <a:p>
            <a:pPr lvl="1"/>
            <a:r>
              <a:rPr lang="en-US" dirty="0"/>
              <a:t>1:1 clay types offer more reaction sites than 2:1 types</a:t>
            </a:r>
          </a:p>
          <a:p>
            <a:pPr lvl="2"/>
            <a:r>
              <a:rPr lang="en-US" dirty="0"/>
              <a:t>1:1 clay types have higher amounts of Al/Fe oxides</a:t>
            </a:r>
          </a:p>
          <a:p>
            <a:pPr lvl="2"/>
            <a:r>
              <a:rPr lang="en-US" dirty="0"/>
              <a:t>1:1 clay types will also develop pH dependent charges (+), which can also adsorb P</a:t>
            </a:r>
          </a:p>
          <a:p>
            <a:pPr lvl="1"/>
            <a:r>
              <a:rPr lang="en-US" dirty="0"/>
              <a:t>More clay content can increase bonding sites for both Al/Fe oxides, as well as bonding sites for PO</a:t>
            </a:r>
            <a:r>
              <a:rPr lang="en-US" baseline="-25000" dirty="0"/>
              <a:t>4</a:t>
            </a:r>
            <a:r>
              <a:rPr lang="en-US" baseline="30000" dirty="0"/>
              <a:t>-3</a:t>
            </a:r>
            <a:endParaRPr lang="en-US" dirty="0"/>
          </a:p>
          <a:p>
            <a:r>
              <a:rPr lang="en-US" dirty="0"/>
              <a:t>Acid soils (pH &lt; 5.5), high clay content, and dominance of 1:1 clays over 2:1 clays, will ALL increase the retention and fixation of phosphates</a:t>
            </a:r>
          </a:p>
          <a:p>
            <a:r>
              <a:rPr lang="en-US" dirty="0"/>
              <a:t>Where would we expect increased P fixation? What type of environments?</a:t>
            </a:r>
          </a:p>
          <a:p>
            <a:pPr lvl="1"/>
            <a:endParaRPr lang="en-US" dirty="0"/>
          </a:p>
        </p:txBody>
      </p:sp>
      <p:sp>
        <p:nvSpPr>
          <p:cNvPr id="4" name="Slide Number Placeholder 3">
            <a:extLst>
              <a:ext uri="{FF2B5EF4-FFF2-40B4-BE49-F238E27FC236}">
                <a16:creationId xmlns:a16="http://schemas.microsoft.com/office/drawing/2014/main" id="{ACE38641-7ED8-F450-0AD8-99132AABA473}"/>
              </a:ext>
            </a:extLst>
          </p:cNvPr>
          <p:cNvSpPr>
            <a:spLocks noGrp="1"/>
          </p:cNvSpPr>
          <p:nvPr>
            <p:ph type="sldNum" sz="quarter" idx="12"/>
          </p:nvPr>
        </p:nvSpPr>
        <p:spPr/>
        <p:txBody>
          <a:bodyPr/>
          <a:lstStyle/>
          <a:p>
            <a:fld id="{972191D5-6B09-4E00-BDB5-EE2797914FEF}" type="slidenum">
              <a:rPr lang="en-US" smtClean="0"/>
              <a:t>19</a:t>
            </a:fld>
            <a:endParaRPr lang="en-US"/>
          </a:p>
        </p:txBody>
      </p:sp>
      <p:pic>
        <p:nvPicPr>
          <p:cNvPr id="5" name="Content Placeholder 4">
            <a:extLst>
              <a:ext uri="{FF2B5EF4-FFF2-40B4-BE49-F238E27FC236}">
                <a16:creationId xmlns:a16="http://schemas.microsoft.com/office/drawing/2014/main" id="{E1558A0B-8BB1-8DEB-C9BC-A0E720F59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51" y="1027906"/>
            <a:ext cx="3402498" cy="227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23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5B6D-0F59-6846-A9A5-9FCE978F409B}"/>
              </a:ext>
            </a:extLst>
          </p:cNvPr>
          <p:cNvSpPr>
            <a:spLocks noGrp="1"/>
          </p:cNvSpPr>
          <p:nvPr>
            <p:ph type="title"/>
          </p:nvPr>
        </p:nvSpPr>
        <p:spPr/>
        <p:txBody>
          <a:bodyPr/>
          <a:lstStyle/>
          <a:p>
            <a:r>
              <a:rPr lang="en-US" dirty="0"/>
              <a:t>Phosphorus in Soil</a:t>
            </a:r>
          </a:p>
        </p:txBody>
      </p:sp>
      <p:sp>
        <p:nvSpPr>
          <p:cNvPr id="3" name="Content Placeholder 2">
            <a:extLst>
              <a:ext uri="{FF2B5EF4-FFF2-40B4-BE49-F238E27FC236}">
                <a16:creationId xmlns:a16="http://schemas.microsoft.com/office/drawing/2014/main" id="{868232E6-51E4-EC97-B583-109BA71E3794}"/>
              </a:ext>
            </a:extLst>
          </p:cNvPr>
          <p:cNvSpPr>
            <a:spLocks noGrp="1"/>
          </p:cNvSpPr>
          <p:nvPr>
            <p:ph idx="1"/>
          </p:nvPr>
        </p:nvSpPr>
        <p:spPr/>
        <p:txBody>
          <a:bodyPr>
            <a:normAutofit lnSpcReduction="10000"/>
          </a:bodyPr>
          <a:lstStyle/>
          <a:p>
            <a:r>
              <a:rPr lang="en-US" dirty="0"/>
              <a:t>Elemental P does not exist in nature</a:t>
            </a:r>
          </a:p>
          <a:p>
            <a:r>
              <a:rPr lang="en-US" dirty="0"/>
              <a:t>EXTREMELY reactive at room temperature, and must be stored underwater, reacts violently with O</a:t>
            </a:r>
            <a:r>
              <a:rPr lang="en-US" baseline="-25000" dirty="0"/>
              <a:t>2</a:t>
            </a:r>
            <a:endParaRPr lang="en-US" dirty="0"/>
          </a:p>
          <a:p>
            <a:r>
              <a:rPr lang="en-US" dirty="0"/>
              <a:t>In nature, P never exists as a cation, but as an anion (-)</a:t>
            </a:r>
          </a:p>
          <a:p>
            <a:r>
              <a:rPr lang="en-US" dirty="0"/>
              <a:t>Exists as an oxidized compound (PO</a:t>
            </a:r>
            <a:r>
              <a:rPr lang="en-US" baseline="-25000" dirty="0"/>
              <a:t>4</a:t>
            </a:r>
            <a:r>
              <a:rPr lang="en-US" baseline="30000" dirty="0"/>
              <a:t>3-</a:t>
            </a:r>
            <a:r>
              <a:rPr lang="en-US" dirty="0"/>
              <a:t>), and bonds with many other ions</a:t>
            </a:r>
          </a:p>
          <a:p>
            <a:r>
              <a:rPr lang="en-US" dirty="0"/>
              <a:t>Mixed with DI water, will form H</a:t>
            </a:r>
            <a:r>
              <a:rPr lang="en-US" baseline="-25000" dirty="0"/>
              <a:t>3</a:t>
            </a:r>
            <a:r>
              <a:rPr lang="en-US" dirty="0"/>
              <a:t>PO</a:t>
            </a:r>
            <a:r>
              <a:rPr lang="en-US" baseline="-25000" dirty="0"/>
              <a:t>4</a:t>
            </a:r>
            <a:r>
              <a:rPr lang="en-US" dirty="0"/>
              <a:t>, phosphoric acid, which is moderately strong</a:t>
            </a:r>
          </a:p>
          <a:p>
            <a:r>
              <a:rPr lang="en-US" dirty="0"/>
              <a:t>In soil, PO </a:t>
            </a:r>
            <a:r>
              <a:rPr lang="en-US" baseline="-25000" dirty="0"/>
              <a:t>4</a:t>
            </a:r>
            <a:r>
              <a:rPr lang="en-US" baseline="30000" dirty="0"/>
              <a:t>-3</a:t>
            </a:r>
            <a:r>
              <a:rPr lang="en-US" dirty="0"/>
              <a:t> will react with whatever cations have the highest charge and are present in the highest concentration.</a:t>
            </a:r>
          </a:p>
          <a:p>
            <a:endParaRPr lang="en-US" dirty="0"/>
          </a:p>
        </p:txBody>
      </p:sp>
      <p:sp>
        <p:nvSpPr>
          <p:cNvPr id="4" name="Slide Number Placeholder 3">
            <a:extLst>
              <a:ext uri="{FF2B5EF4-FFF2-40B4-BE49-F238E27FC236}">
                <a16:creationId xmlns:a16="http://schemas.microsoft.com/office/drawing/2014/main" id="{7BC3F499-9111-6983-671F-3266C780BE83}"/>
              </a:ext>
            </a:extLst>
          </p:cNvPr>
          <p:cNvSpPr>
            <a:spLocks noGrp="1"/>
          </p:cNvSpPr>
          <p:nvPr>
            <p:ph type="sldNum" sz="quarter" idx="12"/>
          </p:nvPr>
        </p:nvSpPr>
        <p:spPr/>
        <p:txBody>
          <a:bodyPr/>
          <a:lstStyle/>
          <a:p>
            <a:fld id="{972191D5-6B09-4E00-BDB5-EE2797914FEF}" type="slidenum">
              <a:rPr lang="en-US" smtClean="0"/>
              <a:t>2</a:t>
            </a:fld>
            <a:endParaRPr lang="en-US"/>
          </a:p>
        </p:txBody>
      </p:sp>
    </p:spTree>
    <p:extLst>
      <p:ext uri="{BB962C8B-B14F-4D97-AF65-F5344CB8AC3E}">
        <p14:creationId xmlns:p14="http://schemas.microsoft.com/office/powerpoint/2010/main" val="4269463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A681-CC29-EDCE-A041-FF54C8A97663}"/>
              </a:ext>
            </a:extLst>
          </p:cNvPr>
          <p:cNvSpPr>
            <a:spLocks noGrp="1"/>
          </p:cNvSpPr>
          <p:nvPr>
            <p:ph type="title"/>
          </p:nvPr>
        </p:nvSpPr>
        <p:spPr/>
        <p:txBody>
          <a:bodyPr/>
          <a:lstStyle/>
          <a:p>
            <a:r>
              <a:rPr lang="en-US" dirty="0"/>
              <a:t>Phosphorus Cycling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EFD637-123A-7158-2548-6E30A3B3EF5C}"/>
                  </a:ext>
                </a:extLst>
              </p:cNvPr>
              <p:cNvSpPr>
                <a:spLocks noGrp="1"/>
              </p:cNvSpPr>
              <p:nvPr>
                <p:ph idx="1"/>
              </p:nvPr>
            </p:nvSpPr>
            <p:spPr/>
            <p:txBody>
              <a:bodyPr/>
              <a:lstStyle/>
              <a:p>
                <a:r>
                  <a:rPr lang="en-US" dirty="0"/>
                  <a:t>Mineralization/Immobilization</a:t>
                </a:r>
              </a:p>
              <a:p>
                <a14:m>
                  <m:oMath xmlns:m="http://schemas.openxmlformats.org/officeDocument/2006/math">
                    <m:r>
                      <a:rPr lang="en-US" b="0" i="1" smtClean="0">
                        <a:latin typeface="Cambria Math" panose="02040503050406030204" pitchFamily="18" charset="0"/>
                      </a:rPr>
                      <m:t>𝑂𝑟𝑔𝑎𝑛𝑖𝑐</m:t>
                    </m:r>
                    <m:r>
                      <a:rPr lang="en-US" b="0" i="1" smtClean="0">
                        <a:latin typeface="Cambria Math" panose="02040503050406030204" pitchFamily="18" charset="0"/>
                      </a:rPr>
                      <m:t> </m:t>
                    </m:r>
                    <m:r>
                      <a:rPr lang="en-US" b="0" i="1" smtClean="0">
                        <a:latin typeface="Cambria Math" panose="02040503050406030204" pitchFamily="18" charset="0"/>
                      </a:rPr>
                      <m:t>𝑃</m:t>
                    </m:r>
                    <m:r>
                      <a:rPr lang="en-US" b="0" i="1" smtClean="0">
                        <a:latin typeface="Cambria Math" panose="02040503050406030204" pitchFamily="18" charset="0"/>
                      </a:rPr>
                      <m:t> </m:t>
                    </m:r>
                    <m:groupChr>
                      <m:groupChrPr>
                        <m:chr m:val="↔"/>
                        <m:vertJc m:val="bot"/>
                        <m:ctrlPr>
                          <a:rPr lang="en-US" b="0" i="1" smtClean="0">
                            <a:latin typeface="Cambria Math" panose="02040503050406030204" pitchFamily="18" charset="0"/>
                          </a:rPr>
                        </m:ctrlPr>
                      </m:groupChrPr>
                      <m:e>
                        <m:r>
                          <m:rPr>
                            <m:brk m:alnAt="2"/>
                          </m:rPr>
                          <a:rPr lang="en-US" b="0" i="1" smtClean="0">
                            <a:latin typeface="Cambria Math" panose="02040503050406030204" pitchFamily="18" charset="0"/>
                          </a:rPr>
                          <m:t>𝑃</m:t>
                        </m:r>
                        <m:r>
                          <a:rPr lang="en-US" b="0" i="1" smtClean="0">
                            <a:latin typeface="Cambria Math" panose="02040503050406030204" pitchFamily="18" charset="0"/>
                          </a:rPr>
                          <m:t>h𝑜𝑠𝑝h𝑎𝑡𝑎𝑠𝑒</m:t>
                        </m:r>
                      </m:e>
                    </m:groupChr>
                    <m:r>
                      <a:rPr lang="en-US" b="0" i="1" smtClean="0">
                        <a:latin typeface="Cambria Math" panose="02040503050406030204" pitchFamily="18" charset="0"/>
                      </a:rPr>
                      <m:t> </m:t>
                    </m:r>
                    <m:r>
                      <a:rPr lang="en-US" b="0" i="1" smtClean="0">
                        <a:latin typeface="Cambria Math" panose="02040503050406030204" pitchFamily="18" charset="0"/>
                      </a:rPr>
                      <m:t>𝐼𝑛𝑜𝑟𝑔𝑎𝑛𝑖𝑐</m:t>
                    </m:r>
                    <m:r>
                      <a:rPr lang="en-US" b="0" i="1" smtClean="0">
                        <a:latin typeface="Cambria Math" panose="02040503050406030204" pitchFamily="18" charset="0"/>
                      </a:rPr>
                      <m:t> </m:t>
                    </m:r>
                    <m:r>
                      <a:rPr lang="en-US" b="0" i="1" smtClean="0">
                        <a:latin typeface="Cambria Math" panose="02040503050406030204" pitchFamily="18" charset="0"/>
                      </a:rPr>
                      <m:t>𝑃</m:t>
                    </m:r>
                    <m:r>
                      <a:rPr lang="en-US" b="0" i="1"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𝑃</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𝑂</m:t>
                            </m:r>
                          </m:e>
                          <m:sub>
                            <m:r>
                              <a:rPr lang="en-US" b="0" i="1" smtClean="0">
                                <a:latin typeface="Cambria Math" panose="02040503050406030204" pitchFamily="18" charset="0"/>
                              </a:rPr>
                              <m:t>4</m:t>
                            </m:r>
                          </m:sub>
                          <m:sup>
                            <m:r>
                              <a:rPr lang="en-US" b="0" i="1" smtClean="0">
                                <a:latin typeface="Cambria Math" panose="02040503050406030204" pitchFamily="18" charset="0"/>
                              </a:rPr>
                              <m:t>−</m:t>
                            </m:r>
                          </m:sup>
                        </m:sSubSup>
                        <m:r>
                          <a:rPr lang="en-US" b="0" i="1" smtClean="0">
                            <a:latin typeface="Cambria Math" panose="02040503050406030204" pitchFamily="18" charset="0"/>
                          </a:rPr>
                          <m:t>, </m:t>
                        </m:r>
                        <m:r>
                          <a:rPr lang="en-US" b="0" i="1" smtClean="0">
                            <a:latin typeface="Cambria Math" panose="02040503050406030204" pitchFamily="18" charset="0"/>
                          </a:rPr>
                          <m:t>𝐻𝑃</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𝑂</m:t>
                            </m:r>
                          </m:e>
                          <m:sub>
                            <m:r>
                              <a:rPr lang="en-US" b="0" i="1" smtClean="0">
                                <a:latin typeface="Cambria Math" panose="02040503050406030204" pitchFamily="18" charset="0"/>
                              </a:rPr>
                              <m:t>4</m:t>
                            </m:r>
                          </m:sub>
                          <m:sup>
                            <m:r>
                              <a:rPr lang="en-US" b="0" i="1" smtClean="0">
                                <a:latin typeface="Cambria Math" panose="02040503050406030204" pitchFamily="18" charset="0"/>
                              </a:rPr>
                              <m:t>−2</m:t>
                            </m:r>
                          </m:sup>
                        </m:sSubSup>
                      </m:e>
                    </m:d>
                  </m:oMath>
                </a14:m>
                <a:endParaRPr lang="en-US" b="0" dirty="0"/>
              </a:p>
              <a:p>
                <a:r>
                  <a:rPr lang="en-US" dirty="0"/>
                  <a:t>C:P ratio is important, but not as clear</a:t>
                </a:r>
              </a:p>
              <a:p>
                <a:pPr lvl="1"/>
                <a:r>
                  <a:rPr lang="en-US" dirty="0"/>
                  <a:t>&lt;200 Net mineralization</a:t>
                </a:r>
              </a:p>
              <a:p>
                <a:pPr lvl="1"/>
                <a:r>
                  <a:rPr lang="en-US" b="0" dirty="0"/>
                  <a:t>200-300 </a:t>
                </a:r>
                <a:r>
                  <a:rPr lang="en-US" dirty="0"/>
                  <a:t>No gain or loss of inorganic P</a:t>
                </a:r>
              </a:p>
              <a:p>
                <a:pPr lvl="1"/>
                <a:r>
                  <a:rPr lang="en-US" dirty="0"/>
                  <a:t>&gt;300 Net immobilization</a:t>
                </a:r>
                <a:endParaRPr lang="en-US" b="0" dirty="0"/>
              </a:p>
              <a:p>
                <a:endParaRPr lang="en-US" dirty="0"/>
              </a:p>
            </p:txBody>
          </p:sp>
        </mc:Choice>
        <mc:Fallback xmlns="">
          <p:sp>
            <p:nvSpPr>
              <p:cNvPr id="3" name="Content Placeholder 2">
                <a:extLst>
                  <a:ext uri="{FF2B5EF4-FFF2-40B4-BE49-F238E27FC236}">
                    <a16:creationId xmlns:a16="http://schemas.microsoft.com/office/drawing/2014/main" id="{C6EFD637-123A-7158-2548-6E30A3B3EF5C}"/>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5D5D2E7-7111-C1ED-00AE-DA9CBE5420F7}"/>
              </a:ext>
            </a:extLst>
          </p:cNvPr>
          <p:cNvSpPr>
            <a:spLocks noGrp="1"/>
          </p:cNvSpPr>
          <p:nvPr>
            <p:ph type="sldNum" sz="quarter" idx="12"/>
          </p:nvPr>
        </p:nvSpPr>
        <p:spPr/>
        <p:txBody>
          <a:bodyPr/>
          <a:lstStyle/>
          <a:p>
            <a:fld id="{972191D5-6B09-4E00-BDB5-EE2797914FEF}" type="slidenum">
              <a:rPr lang="en-US" smtClean="0"/>
              <a:t>20</a:t>
            </a:fld>
            <a:endParaRPr lang="en-US"/>
          </a:p>
        </p:txBody>
      </p:sp>
    </p:spTree>
    <p:extLst>
      <p:ext uri="{BB962C8B-B14F-4D97-AF65-F5344CB8AC3E}">
        <p14:creationId xmlns:p14="http://schemas.microsoft.com/office/powerpoint/2010/main" val="1344104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DD225-737B-E843-E38B-4BBE0BC6944A}"/>
              </a:ext>
            </a:extLst>
          </p:cNvPr>
          <p:cNvSpPr>
            <a:spLocks noGrp="1"/>
          </p:cNvSpPr>
          <p:nvPr>
            <p:ph type="title"/>
          </p:nvPr>
        </p:nvSpPr>
        <p:spPr/>
        <p:txBody>
          <a:bodyPr/>
          <a:lstStyle/>
          <a:p>
            <a:r>
              <a:rPr lang="en-US" dirty="0"/>
              <a:t>Organic Soil P</a:t>
            </a:r>
          </a:p>
        </p:txBody>
      </p:sp>
      <p:sp>
        <p:nvSpPr>
          <p:cNvPr id="3" name="Content Placeholder 2">
            <a:extLst>
              <a:ext uri="{FF2B5EF4-FFF2-40B4-BE49-F238E27FC236}">
                <a16:creationId xmlns:a16="http://schemas.microsoft.com/office/drawing/2014/main" id="{E9EDFECC-994B-620C-2D2F-A4AACBA8754B}"/>
              </a:ext>
            </a:extLst>
          </p:cNvPr>
          <p:cNvSpPr>
            <a:spLocks noGrp="1"/>
          </p:cNvSpPr>
          <p:nvPr>
            <p:ph idx="1"/>
          </p:nvPr>
        </p:nvSpPr>
        <p:spPr/>
        <p:txBody>
          <a:bodyPr/>
          <a:lstStyle/>
          <a:p>
            <a:r>
              <a:rPr lang="en-US" dirty="0"/>
              <a:t>Comprises &gt;50% of TOTAL soil P</a:t>
            </a:r>
          </a:p>
          <a:p>
            <a:pPr lvl="1"/>
            <a:r>
              <a:rPr lang="en-US" dirty="0"/>
              <a:t>Inositol phosphate (greatest amount)</a:t>
            </a:r>
          </a:p>
          <a:p>
            <a:pPr lvl="2"/>
            <a:r>
              <a:rPr lang="en-US" dirty="0"/>
              <a:t>Phosphate ester of sugar-like compound</a:t>
            </a:r>
          </a:p>
          <a:p>
            <a:pPr lvl="2"/>
            <a:r>
              <a:rPr lang="en-US" dirty="0"/>
              <a:t>Most abundant known organic P compound</a:t>
            </a:r>
          </a:p>
          <a:p>
            <a:pPr lvl="2"/>
            <a:r>
              <a:rPr lang="en-US" dirty="0"/>
              <a:t>Created from biological degradation of organic matter</a:t>
            </a:r>
          </a:p>
          <a:p>
            <a:pPr lvl="1"/>
            <a:r>
              <a:rPr lang="en-US" dirty="0"/>
              <a:t>Nucleic acid</a:t>
            </a:r>
          </a:p>
          <a:p>
            <a:pPr lvl="2"/>
            <a:r>
              <a:rPr lang="en-US" dirty="0"/>
              <a:t>DNA &amp; RNA</a:t>
            </a:r>
          </a:p>
          <a:p>
            <a:pPr lvl="1"/>
            <a:r>
              <a:rPr lang="en-US" dirty="0"/>
              <a:t>Phospholipids (least amount)</a:t>
            </a:r>
          </a:p>
          <a:p>
            <a:pPr lvl="2"/>
            <a:r>
              <a:rPr lang="en-US" dirty="0"/>
              <a:t>Fat-like compounds of microbial origin</a:t>
            </a:r>
          </a:p>
          <a:p>
            <a:endParaRPr lang="en-US" dirty="0"/>
          </a:p>
        </p:txBody>
      </p:sp>
      <p:sp>
        <p:nvSpPr>
          <p:cNvPr id="4" name="Slide Number Placeholder 3">
            <a:extLst>
              <a:ext uri="{FF2B5EF4-FFF2-40B4-BE49-F238E27FC236}">
                <a16:creationId xmlns:a16="http://schemas.microsoft.com/office/drawing/2014/main" id="{D30E6336-4E25-1E9B-0497-9796FE7BA445}"/>
              </a:ext>
            </a:extLst>
          </p:cNvPr>
          <p:cNvSpPr>
            <a:spLocks noGrp="1"/>
          </p:cNvSpPr>
          <p:nvPr>
            <p:ph type="sldNum" sz="quarter" idx="12"/>
          </p:nvPr>
        </p:nvSpPr>
        <p:spPr/>
        <p:txBody>
          <a:bodyPr/>
          <a:lstStyle/>
          <a:p>
            <a:fld id="{972191D5-6B09-4E00-BDB5-EE2797914FEF}" type="slidenum">
              <a:rPr lang="en-US" smtClean="0"/>
              <a:t>21</a:t>
            </a:fld>
            <a:endParaRPr lang="en-US"/>
          </a:p>
        </p:txBody>
      </p:sp>
    </p:spTree>
    <p:extLst>
      <p:ext uri="{BB962C8B-B14F-4D97-AF65-F5344CB8AC3E}">
        <p14:creationId xmlns:p14="http://schemas.microsoft.com/office/powerpoint/2010/main" val="2745532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1AB7-DCF6-7020-2649-12FDFA710660}"/>
              </a:ext>
            </a:extLst>
          </p:cNvPr>
          <p:cNvSpPr>
            <a:spLocks noGrp="1"/>
          </p:cNvSpPr>
          <p:nvPr>
            <p:ph type="title"/>
          </p:nvPr>
        </p:nvSpPr>
        <p:spPr/>
        <p:txBody>
          <a:bodyPr/>
          <a:lstStyle/>
          <a:p>
            <a:r>
              <a:rPr lang="en-US" dirty="0"/>
              <a:t>Organic Soil P</a:t>
            </a:r>
          </a:p>
        </p:txBody>
      </p:sp>
      <p:sp>
        <p:nvSpPr>
          <p:cNvPr id="3" name="Content Placeholder 2">
            <a:extLst>
              <a:ext uri="{FF2B5EF4-FFF2-40B4-BE49-F238E27FC236}">
                <a16:creationId xmlns:a16="http://schemas.microsoft.com/office/drawing/2014/main" id="{30647D84-9C54-DC8D-057A-D18BDB203D29}"/>
              </a:ext>
            </a:extLst>
          </p:cNvPr>
          <p:cNvSpPr>
            <a:spLocks noGrp="1"/>
          </p:cNvSpPr>
          <p:nvPr>
            <p:ph idx="1"/>
          </p:nvPr>
        </p:nvSpPr>
        <p:spPr/>
        <p:txBody>
          <a:bodyPr/>
          <a:lstStyle/>
          <a:p>
            <a:r>
              <a:rPr lang="en-US" dirty="0"/>
              <a:t>In native grounds, natural ecosystems will cycle P in enough amounts that deficiencies won’t occur. Newly cultivated soils are usually fertile</a:t>
            </a:r>
          </a:p>
          <a:p>
            <a:r>
              <a:rPr lang="en-US" dirty="0"/>
              <a:t>Mineralization of organic-P is an important source of plant available-P for several years as virgin soils are brought under cultivation</a:t>
            </a:r>
          </a:p>
        </p:txBody>
      </p:sp>
      <p:sp>
        <p:nvSpPr>
          <p:cNvPr id="4" name="Slide Number Placeholder 3">
            <a:extLst>
              <a:ext uri="{FF2B5EF4-FFF2-40B4-BE49-F238E27FC236}">
                <a16:creationId xmlns:a16="http://schemas.microsoft.com/office/drawing/2014/main" id="{D82E6076-998C-F5C9-9D78-EB8584888DD2}"/>
              </a:ext>
            </a:extLst>
          </p:cNvPr>
          <p:cNvSpPr>
            <a:spLocks noGrp="1"/>
          </p:cNvSpPr>
          <p:nvPr>
            <p:ph type="sldNum" sz="quarter" idx="12"/>
          </p:nvPr>
        </p:nvSpPr>
        <p:spPr/>
        <p:txBody>
          <a:bodyPr/>
          <a:lstStyle/>
          <a:p>
            <a:fld id="{972191D5-6B09-4E00-BDB5-EE2797914FEF}" type="slidenum">
              <a:rPr lang="en-US" smtClean="0"/>
              <a:t>22</a:t>
            </a:fld>
            <a:endParaRPr lang="en-US"/>
          </a:p>
        </p:txBody>
      </p:sp>
      <p:pic>
        <p:nvPicPr>
          <p:cNvPr id="5" name="Picture 4">
            <a:extLst>
              <a:ext uri="{FF2B5EF4-FFF2-40B4-BE49-F238E27FC236}">
                <a16:creationId xmlns:a16="http://schemas.microsoft.com/office/drawing/2014/main" id="{84B83583-6C9A-9C2E-913A-906144FD5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677" y="4600087"/>
            <a:ext cx="6243772" cy="200780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047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E300-5599-9124-5973-FC6DDEBF523C}"/>
              </a:ext>
            </a:extLst>
          </p:cNvPr>
          <p:cNvSpPr>
            <a:spLocks noGrp="1"/>
          </p:cNvSpPr>
          <p:nvPr>
            <p:ph type="title"/>
          </p:nvPr>
        </p:nvSpPr>
        <p:spPr/>
        <p:txBody>
          <a:bodyPr/>
          <a:lstStyle/>
          <a:p>
            <a:r>
              <a:rPr lang="en-US" dirty="0"/>
              <a:t>Phosphorus Cycling</a:t>
            </a:r>
          </a:p>
        </p:txBody>
      </p:sp>
      <p:sp>
        <p:nvSpPr>
          <p:cNvPr id="3" name="Content Placeholder 2">
            <a:extLst>
              <a:ext uri="{FF2B5EF4-FFF2-40B4-BE49-F238E27FC236}">
                <a16:creationId xmlns:a16="http://schemas.microsoft.com/office/drawing/2014/main" id="{F3E086D8-4CED-D6D1-D68B-2A38780333E4}"/>
              </a:ext>
            </a:extLst>
          </p:cNvPr>
          <p:cNvSpPr>
            <a:spLocks noGrp="1"/>
          </p:cNvSpPr>
          <p:nvPr>
            <p:ph idx="1"/>
          </p:nvPr>
        </p:nvSpPr>
        <p:spPr/>
        <p:txBody>
          <a:bodyPr>
            <a:normAutofit lnSpcReduction="10000"/>
          </a:bodyPr>
          <a:lstStyle/>
          <a:p>
            <a:r>
              <a:rPr lang="en-US" dirty="0"/>
              <a:t>Reaction time and the extent to which past reactions have satisfied the capacity of the soil to fix P are both important to P fertilization considerations</a:t>
            </a:r>
          </a:p>
          <a:p>
            <a:r>
              <a:rPr lang="en-US" dirty="0"/>
              <a:t>With continued addition of fertilizer-P to the soil, the envisioned capacity of the soil for fixing P becomes somewhat satisfied and there is less fixation of each additional P addition</a:t>
            </a:r>
          </a:p>
          <a:p>
            <a:r>
              <a:rPr lang="en-US" dirty="0"/>
              <a:t>Because the concentration of reactants (Ca</a:t>
            </a:r>
            <a:r>
              <a:rPr lang="en-US" baseline="30000" dirty="0"/>
              <a:t>2+</a:t>
            </a:r>
            <a:r>
              <a:rPr lang="en-US" dirty="0"/>
              <a:t> and Al</a:t>
            </a:r>
            <a:r>
              <a:rPr lang="en-US" baseline="30000" dirty="0"/>
              <a:t>3+</a:t>
            </a:r>
            <a:r>
              <a:rPr lang="en-US" dirty="0"/>
              <a:t>) to form insoluble phosphates in the soil is quite low, a relatively long time is required for the least soluble P-fixing compounds to be formed</a:t>
            </a:r>
          </a:p>
          <a:p>
            <a:r>
              <a:rPr lang="en-US" dirty="0"/>
              <a:t>This allows significant time for plants to utilize P in solution at relatively high concentrations following fertilization.</a:t>
            </a:r>
          </a:p>
        </p:txBody>
      </p:sp>
      <p:sp>
        <p:nvSpPr>
          <p:cNvPr id="4" name="Slide Number Placeholder 3">
            <a:extLst>
              <a:ext uri="{FF2B5EF4-FFF2-40B4-BE49-F238E27FC236}">
                <a16:creationId xmlns:a16="http://schemas.microsoft.com/office/drawing/2014/main" id="{F953729D-7367-3CBE-9C64-4696044A501E}"/>
              </a:ext>
            </a:extLst>
          </p:cNvPr>
          <p:cNvSpPr>
            <a:spLocks noGrp="1"/>
          </p:cNvSpPr>
          <p:nvPr>
            <p:ph type="sldNum" sz="quarter" idx="12"/>
          </p:nvPr>
        </p:nvSpPr>
        <p:spPr/>
        <p:txBody>
          <a:bodyPr/>
          <a:lstStyle/>
          <a:p>
            <a:fld id="{972191D5-6B09-4E00-BDB5-EE2797914FEF}" type="slidenum">
              <a:rPr lang="en-US" smtClean="0"/>
              <a:t>23</a:t>
            </a:fld>
            <a:endParaRPr lang="en-US"/>
          </a:p>
        </p:txBody>
      </p:sp>
    </p:spTree>
    <p:extLst>
      <p:ext uri="{BB962C8B-B14F-4D97-AF65-F5344CB8AC3E}">
        <p14:creationId xmlns:p14="http://schemas.microsoft.com/office/powerpoint/2010/main" val="3126132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10D9-5248-8302-6EAF-4F27617C8CC0}"/>
              </a:ext>
            </a:extLst>
          </p:cNvPr>
          <p:cNvSpPr>
            <a:spLocks noGrp="1"/>
          </p:cNvSpPr>
          <p:nvPr>
            <p:ph type="title"/>
          </p:nvPr>
        </p:nvSpPr>
        <p:spPr/>
        <p:txBody>
          <a:bodyPr/>
          <a:lstStyle/>
          <a:p>
            <a:r>
              <a:rPr lang="en-US" dirty="0"/>
              <a:t>Phosphorus Losses</a:t>
            </a:r>
          </a:p>
        </p:txBody>
      </p:sp>
      <p:sp>
        <p:nvSpPr>
          <p:cNvPr id="3" name="Content Placeholder 2">
            <a:extLst>
              <a:ext uri="{FF2B5EF4-FFF2-40B4-BE49-F238E27FC236}">
                <a16:creationId xmlns:a16="http://schemas.microsoft.com/office/drawing/2014/main" id="{DFDB12BD-BA4E-6430-F451-9B607EDB80DA}"/>
              </a:ext>
            </a:extLst>
          </p:cNvPr>
          <p:cNvSpPr>
            <a:spLocks noGrp="1"/>
          </p:cNvSpPr>
          <p:nvPr>
            <p:ph idx="1"/>
          </p:nvPr>
        </p:nvSpPr>
        <p:spPr/>
        <p:txBody>
          <a:bodyPr/>
          <a:lstStyle/>
          <a:p>
            <a:r>
              <a:rPr lang="en-US" dirty="0"/>
              <a:t>Crop Removal</a:t>
            </a:r>
          </a:p>
          <a:p>
            <a:pPr lvl="1"/>
            <a:r>
              <a:rPr lang="en-US" dirty="0"/>
              <a:t>Greatest amount of loss from native systems, with yearly removal of P</a:t>
            </a:r>
          </a:p>
          <a:p>
            <a:r>
              <a:rPr lang="en-US" dirty="0"/>
              <a:t>Runoff</a:t>
            </a:r>
          </a:p>
          <a:p>
            <a:pPr lvl="1"/>
            <a:r>
              <a:rPr lang="en-US" dirty="0"/>
              <a:t>Occurs with high irrigation shortly after fertilization, or with high amounts of liquid fertilizer (effluent)</a:t>
            </a:r>
          </a:p>
          <a:p>
            <a:r>
              <a:rPr lang="en-US" dirty="0"/>
              <a:t>Leaching</a:t>
            </a:r>
          </a:p>
          <a:p>
            <a:pPr lvl="1"/>
            <a:r>
              <a:rPr lang="en-US" dirty="0"/>
              <a:t>When additional P is added, but not fixed or adsorbed one way or another</a:t>
            </a:r>
          </a:p>
          <a:p>
            <a:pPr lvl="1"/>
            <a:r>
              <a:rPr lang="en-US" dirty="0"/>
              <a:t>Generally an issue with high over-fertilization</a:t>
            </a:r>
          </a:p>
        </p:txBody>
      </p:sp>
      <p:sp>
        <p:nvSpPr>
          <p:cNvPr id="4" name="Slide Number Placeholder 3">
            <a:extLst>
              <a:ext uri="{FF2B5EF4-FFF2-40B4-BE49-F238E27FC236}">
                <a16:creationId xmlns:a16="http://schemas.microsoft.com/office/drawing/2014/main" id="{C39C5C8C-E093-2BDB-EF40-271CB0B28549}"/>
              </a:ext>
            </a:extLst>
          </p:cNvPr>
          <p:cNvSpPr>
            <a:spLocks noGrp="1"/>
          </p:cNvSpPr>
          <p:nvPr>
            <p:ph type="sldNum" sz="quarter" idx="12"/>
          </p:nvPr>
        </p:nvSpPr>
        <p:spPr/>
        <p:txBody>
          <a:bodyPr/>
          <a:lstStyle/>
          <a:p>
            <a:fld id="{972191D5-6B09-4E00-BDB5-EE2797914FEF}" type="slidenum">
              <a:rPr lang="en-US" smtClean="0"/>
              <a:t>24</a:t>
            </a:fld>
            <a:endParaRPr lang="en-US"/>
          </a:p>
        </p:txBody>
      </p:sp>
    </p:spTree>
    <p:extLst>
      <p:ext uri="{BB962C8B-B14F-4D97-AF65-F5344CB8AC3E}">
        <p14:creationId xmlns:p14="http://schemas.microsoft.com/office/powerpoint/2010/main" val="2246996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B6A03-7847-9523-FF9E-F9FA0E5AA78F}"/>
              </a:ext>
            </a:extLst>
          </p:cNvPr>
          <p:cNvSpPr>
            <a:spLocks noGrp="1"/>
          </p:cNvSpPr>
          <p:nvPr>
            <p:ph type="title"/>
          </p:nvPr>
        </p:nvSpPr>
        <p:spPr/>
        <p:txBody>
          <a:bodyPr/>
          <a:lstStyle/>
          <a:p>
            <a:r>
              <a:rPr lang="en-US" dirty="0"/>
              <a:t>Soil Testing for Phosphorus</a:t>
            </a:r>
          </a:p>
        </p:txBody>
      </p:sp>
      <p:sp>
        <p:nvSpPr>
          <p:cNvPr id="3" name="Content Placeholder 2">
            <a:extLst>
              <a:ext uri="{FF2B5EF4-FFF2-40B4-BE49-F238E27FC236}">
                <a16:creationId xmlns:a16="http://schemas.microsoft.com/office/drawing/2014/main" id="{34ED44B4-F4FA-7A0D-E1A9-DB4B34C38DD7}"/>
              </a:ext>
            </a:extLst>
          </p:cNvPr>
          <p:cNvSpPr>
            <a:spLocks noGrp="1"/>
          </p:cNvSpPr>
          <p:nvPr>
            <p:ph idx="1"/>
          </p:nvPr>
        </p:nvSpPr>
        <p:spPr/>
        <p:txBody>
          <a:bodyPr/>
          <a:lstStyle/>
          <a:p>
            <a:r>
              <a:rPr lang="en-US" dirty="0"/>
              <a:t>Key to managing soil and fertilizer P: knowledge of whether or not the level of soil solution P is adequate (about 0.05 ppm) to meet the needs for plant growth</a:t>
            </a:r>
          </a:p>
          <a:p>
            <a:r>
              <a:rPr lang="en-US" dirty="0"/>
              <a:t>When the level of solution P is not adequate, it is important to know how much P fertilizer should be added, and/or how much yield loss will occur if the P deficiency is not corrected. Soil tests are important to determine this information</a:t>
            </a:r>
          </a:p>
          <a:p>
            <a:r>
              <a:rPr lang="en-US" dirty="0"/>
              <a:t>Will solution P alone be enough to be an indicator of P in season?</a:t>
            </a:r>
          </a:p>
        </p:txBody>
      </p:sp>
      <p:sp>
        <p:nvSpPr>
          <p:cNvPr id="4" name="Slide Number Placeholder 3">
            <a:extLst>
              <a:ext uri="{FF2B5EF4-FFF2-40B4-BE49-F238E27FC236}">
                <a16:creationId xmlns:a16="http://schemas.microsoft.com/office/drawing/2014/main" id="{FE525B7B-EDD7-3572-36A2-339483E02E98}"/>
              </a:ext>
            </a:extLst>
          </p:cNvPr>
          <p:cNvSpPr>
            <a:spLocks noGrp="1"/>
          </p:cNvSpPr>
          <p:nvPr>
            <p:ph type="sldNum" sz="quarter" idx="12"/>
          </p:nvPr>
        </p:nvSpPr>
        <p:spPr/>
        <p:txBody>
          <a:bodyPr/>
          <a:lstStyle/>
          <a:p>
            <a:fld id="{972191D5-6B09-4E00-BDB5-EE2797914FEF}" type="slidenum">
              <a:rPr lang="en-US" smtClean="0"/>
              <a:t>25</a:t>
            </a:fld>
            <a:endParaRPr lang="en-US"/>
          </a:p>
        </p:txBody>
      </p:sp>
    </p:spTree>
    <p:extLst>
      <p:ext uri="{BB962C8B-B14F-4D97-AF65-F5344CB8AC3E}">
        <p14:creationId xmlns:p14="http://schemas.microsoft.com/office/powerpoint/2010/main" val="2852225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570C-284B-F859-5AA8-7AB5D7F62A42}"/>
              </a:ext>
            </a:extLst>
          </p:cNvPr>
          <p:cNvSpPr>
            <a:spLocks noGrp="1"/>
          </p:cNvSpPr>
          <p:nvPr>
            <p:ph type="title"/>
          </p:nvPr>
        </p:nvSpPr>
        <p:spPr/>
        <p:txBody>
          <a:bodyPr/>
          <a:lstStyle/>
          <a:p>
            <a:r>
              <a:rPr lang="en-US" dirty="0"/>
              <a:t>Soil Testing for Phosphorus</a:t>
            </a:r>
          </a:p>
        </p:txBody>
      </p:sp>
      <p:sp>
        <p:nvSpPr>
          <p:cNvPr id="3" name="Content Placeholder 2">
            <a:extLst>
              <a:ext uri="{FF2B5EF4-FFF2-40B4-BE49-F238E27FC236}">
                <a16:creationId xmlns:a16="http://schemas.microsoft.com/office/drawing/2014/main" id="{EAB5A31B-C9BD-2E4F-07D9-77EF71B4604C}"/>
              </a:ext>
            </a:extLst>
          </p:cNvPr>
          <p:cNvSpPr>
            <a:spLocks noGrp="1"/>
          </p:cNvSpPr>
          <p:nvPr>
            <p:ph idx="1"/>
          </p:nvPr>
        </p:nvSpPr>
        <p:spPr/>
        <p:txBody>
          <a:bodyPr/>
          <a:lstStyle/>
          <a:p>
            <a:r>
              <a:rPr lang="en-US" dirty="0"/>
              <a:t>Effective soil tests extract P that is immediately available (solution) and a representative portion of the P that will become available during the growing season (Labile/non-labile)</a:t>
            </a:r>
          </a:p>
          <a:p>
            <a:r>
              <a:rPr lang="en-US" dirty="0"/>
              <a:t>The latter fraction represents Al/Fe/Ca phosphates bound in soil, that could become available</a:t>
            </a:r>
          </a:p>
          <a:p>
            <a:r>
              <a:rPr lang="en-US" dirty="0"/>
              <a:t>There is no perfect way to determine, so we must develop a correlation between soil test extracts and plant extracts</a:t>
            </a:r>
          </a:p>
        </p:txBody>
      </p:sp>
      <p:sp>
        <p:nvSpPr>
          <p:cNvPr id="4" name="Slide Number Placeholder 3">
            <a:extLst>
              <a:ext uri="{FF2B5EF4-FFF2-40B4-BE49-F238E27FC236}">
                <a16:creationId xmlns:a16="http://schemas.microsoft.com/office/drawing/2014/main" id="{0D2807F6-23BF-B7D8-B8EC-CE181D5FCE88}"/>
              </a:ext>
            </a:extLst>
          </p:cNvPr>
          <p:cNvSpPr>
            <a:spLocks noGrp="1"/>
          </p:cNvSpPr>
          <p:nvPr>
            <p:ph type="sldNum" sz="quarter" idx="12"/>
          </p:nvPr>
        </p:nvSpPr>
        <p:spPr/>
        <p:txBody>
          <a:bodyPr/>
          <a:lstStyle/>
          <a:p>
            <a:fld id="{972191D5-6B09-4E00-BDB5-EE2797914FEF}" type="slidenum">
              <a:rPr lang="en-US" smtClean="0"/>
              <a:t>26</a:t>
            </a:fld>
            <a:endParaRPr lang="en-US"/>
          </a:p>
        </p:txBody>
      </p:sp>
    </p:spTree>
    <p:extLst>
      <p:ext uri="{BB962C8B-B14F-4D97-AF65-F5344CB8AC3E}">
        <p14:creationId xmlns:p14="http://schemas.microsoft.com/office/powerpoint/2010/main" val="173212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03431-0B9E-DC70-9662-F762A37AFB24}"/>
              </a:ext>
            </a:extLst>
          </p:cNvPr>
          <p:cNvSpPr>
            <a:spLocks noGrp="1"/>
          </p:cNvSpPr>
          <p:nvPr>
            <p:ph type="title"/>
          </p:nvPr>
        </p:nvSpPr>
        <p:spPr/>
        <p:txBody>
          <a:bodyPr/>
          <a:lstStyle/>
          <a:p>
            <a:r>
              <a:rPr lang="en-US" dirty="0"/>
              <a:t>Soil Testing for Phosphorus</a:t>
            </a:r>
          </a:p>
        </p:txBody>
      </p:sp>
      <p:sp>
        <p:nvSpPr>
          <p:cNvPr id="3" name="Content Placeholder 2">
            <a:extLst>
              <a:ext uri="{FF2B5EF4-FFF2-40B4-BE49-F238E27FC236}">
                <a16:creationId xmlns:a16="http://schemas.microsoft.com/office/drawing/2014/main" id="{1C081527-0EC2-4A2C-1FC6-524110A3B162}"/>
              </a:ext>
            </a:extLst>
          </p:cNvPr>
          <p:cNvSpPr>
            <a:spLocks noGrp="1"/>
          </p:cNvSpPr>
          <p:nvPr>
            <p:ph idx="1"/>
          </p:nvPr>
        </p:nvSpPr>
        <p:spPr/>
        <p:txBody>
          <a:bodyPr/>
          <a:lstStyle/>
          <a:p>
            <a:r>
              <a:rPr lang="en-US" dirty="0"/>
              <a:t>In the early period of soil test development, many chemical solutions and extraction periods were used</a:t>
            </a:r>
          </a:p>
          <a:p>
            <a:r>
              <a:rPr lang="en-US" dirty="0"/>
              <a:t>Over time, similarities have been recognized that allow reliable extraction and analysis to be made using only one procedure, with consideration of soil pH</a:t>
            </a:r>
          </a:p>
        </p:txBody>
      </p:sp>
      <p:sp>
        <p:nvSpPr>
          <p:cNvPr id="4" name="Slide Number Placeholder 3">
            <a:extLst>
              <a:ext uri="{FF2B5EF4-FFF2-40B4-BE49-F238E27FC236}">
                <a16:creationId xmlns:a16="http://schemas.microsoft.com/office/drawing/2014/main" id="{23D97262-D2C2-C1AF-4782-DACCFDBF0670}"/>
              </a:ext>
            </a:extLst>
          </p:cNvPr>
          <p:cNvSpPr>
            <a:spLocks noGrp="1"/>
          </p:cNvSpPr>
          <p:nvPr>
            <p:ph type="sldNum" sz="quarter" idx="12"/>
          </p:nvPr>
        </p:nvSpPr>
        <p:spPr/>
        <p:txBody>
          <a:bodyPr/>
          <a:lstStyle/>
          <a:p>
            <a:fld id="{972191D5-6B09-4E00-BDB5-EE2797914FEF}" type="slidenum">
              <a:rPr lang="en-US" smtClean="0"/>
              <a:t>27</a:t>
            </a:fld>
            <a:endParaRPr lang="en-US"/>
          </a:p>
        </p:txBody>
      </p:sp>
      <p:pic>
        <p:nvPicPr>
          <p:cNvPr id="5" name="Picture 4">
            <a:extLst>
              <a:ext uri="{FF2B5EF4-FFF2-40B4-BE49-F238E27FC236}">
                <a16:creationId xmlns:a16="http://schemas.microsoft.com/office/drawing/2014/main" id="{AABE5F8F-7708-B8F7-A873-D37EE6899F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15" y="4307936"/>
            <a:ext cx="4918448" cy="158161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Content Placeholder 4">
            <a:extLst>
              <a:ext uri="{FF2B5EF4-FFF2-40B4-BE49-F238E27FC236}">
                <a16:creationId xmlns:a16="http://schemas.microsoft.com/office/drawing/2014/main" id="{64B40ED4-2B44-7390-7C39-38A26E7FE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5104" y="3650993"/>
            <a:ext cx="4595076" cy="307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960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4076-69BB-1C0A-99F0-379AF71C3AC2}"/>
              </a:ext>
            </a:extLst>
          </p:cNvPr>
          <p:cNvSpPr>
            <a:spLocks noGrp="1"/>
          </p:cNvSpPr>
          <p:nvPr>
            <p:ph type="title"/>
          </p:nvPr>
        </p:nvSpPr>
        <p:spPr/>
        <p:txBody>
          <a:bodyPr/>
          <a:lstStyle/>
          <a:p>
            <a:r>
              <a:rPr lang="en-US" dirty="0"/>
              <a:t>Orthophosphate Analysis</a:t>
            </a:r>
          </a:p>
        </p:txBody>
      </p:sp>
      <p:sp>
        <p:nvSpPr>
          <p:cNvPr id="3" name="Content Placeholder 2">
            <a:extLst>
              <a:ext uri="{FF2B5EF4-FFF2-40B4-BE49-F238E27FC236}">
                <a16:creationId xmlns:a16="http://schemas.microsoft.com/office/drawing/2014/main" id="{8D08EEA9-51BB-8E1E-91FC-E8204D3D3E84}"/>
              </a:ext>
            </a:extLst>
          </p:cNvPr>
          <p:cNvSpPr>
            <a:spLocks noGrp="1"/>
          </p:cNvSpPr>
          <p:nvPr>
            <p:ph idx="1"/>
          </p:nvPr>
        </p:nvSpPr>
        <p:spPr/>
        <p:txBody>
          <a:bodyPr/>
          <a:lstStyle/>
          <a:p>
            <a:r>
              <a:rPr lang="en-US" dirty="0"/>
              <a:t>KCl extraction flushes H</a:t>
            </a:r>
            <a:r>
              <a:rPr lang="en-US" baseline="-25000" dirty="0"/>
              <a:t>2</a:t>
            </a:r>
            <a:r>
              <a:rPr lang="en-US" dirty="0"/>
              <a:t>PO</a:t>
            </a:r>
            <a:r>
              <a:rPr lang="en-US" baseline="-25000" dirty="0"/>
              <a:t>4</a:t>
            </a:r>
            <a:r>
              <a:rPr lang="en-US" baseline="30000" dirty="0"/>
              <a:t>-</a:t>
            </a:r>
            <a:r>
              <a:rPr lang="en-US" dirty="0"/>
              <a:t> and HPO</a:t>
            </a:r>
            <a:r>
              <a:rPr lang="en-US" baseline="-25000" dirty="0"/>
              <a:t>4</a:t>
            </a:r>
            <a:r>
              <a:rPr lang="en-US" baseline="30000" dirty="0"/>
              <a:t>2-</a:t>
            </a:r>
            <a:r>
              <a:rPr lang="en-US" dirty="0"/>
              <a:t>  out of the profile</a:t>
            </a:r>
          </a:p>
          <a:p>
            <a:r>
              <a:rPr lang="en-US" dirty="0"/>
              <a:t>Measures only solution P</a:t>
            </a:r>
          </a:p>
        </p:txBody>
      </p:sp>
      <p:sp>
        <p:nvSpPr>
          <p:cNvPr id="4" name="Slide Number Placeholder 3">
            <a:extLst>
              <a:ext uri="{FF2B5EF4-FFF2-40B4-BE49-F238E27FC236}">
                <a16:creationId xmlns:a16="http://schemas.microsoft.com/office/drawing/2014/main" id="{E62C83D2-0F60-CF41-7CDA-C08B8B6A40F3}"/>
              </a:ext>
            </a:extLst>
          </p:cNvPr>
          <p:cNvSpPr>
            <a:spLocks noGrp="1"/>
          </p:cNvSpPr>
          <p:nvPr>
            <p:ph type="sldNum" sz="quarter" idx="12"/>
          </p:nvPr>
        </p:nvSpPr>
        <p:spPr/>
        <p:txBody>
          <a:bodyPr/>
          <a:lstStyle/>
          <a:p>
            <a:fld id="{972191D5-6B09-4E00-BDB5-EE2797914FEF}" type="slidenum">
              <a:rPr lang="en-US" smtClean="0"/>
              <a:t>28</a:t>
            </a:fld>
            <a:endParaRPr lang="en-US"/>
          </a:p>
        </p:txBody>
      </p:sp>
    </p:spTree>
    <p:extLst>
      <p:ext uri="{BB962C8B-B14F-4D97-AF65-F5344CB8AC3E}">
        <p14:creationId xmlns:p14="http://schemas.microsoft.com/office/powerpoint/2010/main" val="305800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136D2-925F-2AD6-6672-0A9C32DD5EA5}"/>
              </a:ext>
            </a:extLst>
          </p:cNvPr>
          <p:cNvSpPr>
            <a:spLocks noGrp="1"/>
          </p:cNvSpPr>
          <p:nvPr>
            <p:ph type="title"/>
          </p:nvPr>
        </p:nvSpPr>
        <p:spPr/>
        <p:txBody>
          <a:bodyPr/>
          <a:lstStyle/>
          <a:p>
            <a:r>
              <a:rPr lang="en-US" dirty="0"/>
              <a:t>Bray P1</a:t>
            </a:r>
          </a:p>
        </p:txBody>
      </p:sp>
      <p:sp>
        <p:nvSpPr>
          <p:cNvPr id="3" name="Content Placeholder 2">
            <a:extLst>
              <a:ext uri="{FF2B5EF4-FFF2-40B4-BE49-F238E27FC236}">
                <a16:creationId xmlns:a16="http://schemas.microsoft.com/office/drawing/2014/main" id="{8504AB61-B3D6-FE98-711D-74C9071E1A29}"/>
              </a:ext>
            </a:extLst>
          </p:cNvPr>
          <p:cNvSpPr>
            <a:spLocks noGrp="1"/>
          </p:cNvSpPr>
          <p:nvPr>
            <p:ph idx="1"/>
          </p:nvPr>
        </p:nvSpPr>
        <p:spPr/>
        <p:txBody>
          <a:bodyPr/>
          <a:lstStyle/>
          <a:p>
            <a:r>
              <a:rPr lang="en-US" dirty="0"/>
              <a:t>Acid soils, developed by Bray at University of Illinois</a:t>
            </a:r>
          </a:p>
          <a:p>
            <a:r>
              <a:rPr lang="en-US" dirty="0"/>
              <a:t>The procedure is designed to dissolve Al-phosphates by precipitating Al with Fluoride (F).</a:t>
            </a:r>
          </a:p>
          <a:p>
            <a:endParaRPr lang="en-US" dirty="0"/>
          </a:p>
        </p:txBody>
      </p:sp>
      <p:sp>
        <p:nvSpPr>
          <p:cNvPr id="4" name="Slide Number Placeholder 3">
            <a:extLst>
              <a:ext uri="{FF2B5EF4-FFF2-40B4-BE49-F238E27FC236}">
                <a16:creationId xmlns:a16="http://schemas.microsoft.com/office/drawing/2014/main" id="{DC415152-A3B8-690D-2C04-41007542D986}"/>
              </a:ext>
            </a:extLst>
          </p:cNvPr>
          <p:cNvSpPr>
            <a:spLocks noGrp="1"/>
          </p:cNvSpPr>
          <p:nvPr>
            <p:ph type="sldNum" sz="quarter" idx="12"/>
          </p:nvPr>
        </p:nvSpPr>
        <p:spPr/>
        <p:txBody>
          <a:bodyPr/>
          <a:lstStyle/>
          <a:p>
            <a:fld id="{972191D5-6B09-4E00-BDB5-EE2797914FEF}" type="slidenum">
              <a:rPr lang="en-US" smtClean="0"/>
              <a:t>29</a:t>
            </a:fld>
            <a:endParaRPr lang="en-US"/>
          </a:p>
        </p:txBody>
      </p:sp>
      <p:pic>
        <p:nvPicPr>
          <p:cNvPr id="5" name="Picture 4">
            <a:extLst>
              <a:ext uri="{FF2B5EF4-FFF2-40B4-BE49-F238E27FC236}">
                <a16:creationId xmlns:a16="http://schemas.microsoft.com/office/drawing/2014/main" id="{739D948F-4A94-9570-818A-EDC69074C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5776119"/>
            <a:ext cx="8763000" cy="32702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76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C198-8674-8F86-B2A5-2E6BBDDD31E9}"/>
              </a:ext>
            </a:extLst>
          </p:cNvPr>
          <p:cNvSpPr>
            <a:spLocks noGrp="1"/>
          </p:cNvSpPr>
          <p:nvPr>
            <p:ph type="title"/>
          </p:nvPr>
        </p:nvSpPr>
        <p:spPr/>
        <p:txBody>
          <a:bodyPr/>
          <a:lstStyle/>
          <a:p>
            <a:r>
              <a:rPr lang="en-US" dirty="0"/>
              <a:t>Forms and Function of P in soils</a:t>
            </a:r>
          </a:p>
        </p:txBody>
      </p:sp>
      <p:sp>
        <p:nvSpPr>
          <p:cNvPr id="3" name="Content Placeholder 2">
            <a:extLst>
              <a:ext uri="{FF2B5EF4-FFF2-40B4-BE49-F238E27FC236}">
                <a16:creationId xmlns:a16="http://schemas.microsoft.com/office/drawing/2014/main" id="{7414759C-539C-DBD6-F153-E0FD3B807906}"/>
              </a:ext>
            </a:extLst>
          </p:cNvPr>
          <p:cNvSpPr>
            <a:spLocks noGrp="1"/>
          </p:cNvSpPr>
          <p:nvPr>
            <p:ph idx="1"/>
          </p:nvPr>
        </p:nvSpPr>
        <p:spPr>
          <a:xfrm>
            <a:off x="838200" y="1825625"/>
            <a:ext cx="7494917" cy="4351338"/>
          </a:xfrm>
        </p:spPr>
        <p:txBody>
          <a:bodyPr>
            <a:normAutofit fontScale="85000" lnSpcReduction="20000"/>
          </a:bodyPr>
          <a:lstStyle/>
          <a:p>
            <a:r>
              <a:rPr lang="en-US" dirty="0"/>
              <a:t>Absorbed as orthophosphates </a:t>
            </a:r>
          </a:p>
          <a:p>
            <a:pPr lvl="1"/>
            <a:r>
              <a:rPr lang="en-US" dirty="0"/>
              <a:t>H</a:t>
            </a:r>
            <a:r>
              <a:rPr lang="en-US" baseline="-25000" dirty="0"/>
              <a:t>2</a:t>
            </a:r>
            <a:r>
              <a:rPr lang="en-US" dirty="0"/>
              <a:t>PO</a:t>
            </a:r>
            <a:r>
              <a:rPr lang="en-US" baseline="-25000" dirty="0"/>
              <a:t>4</a:t>
            </a:r>
            <a:r>
              <a:rPr lang="en-US" baseline="30000" dirty="0"/>
              <a:t>-</a:t>
            </a:r>
            <a:r>
              <a:rPr lang="en-US" dirty="0"/>
              <a:t> and HPO</a:t>
            </a:r>
            <a:r>
              <a:rPr lang="en-US" baseline="-25000" dirty="0"/>
              <a:t>4</a:t>
            </a:r>
            <a:r>
              <a:rPr lang="en-US" baseline="30000" dirty="0"/>
              <a:t>-2</a:t>
            </a:r>
            <a:endParaRPr lang="en-US" dirty="0"/>
          </a:p>
          <a:p>
            <a:r>
              <a:rPr lang="en-US" dirty="0"/>
              <a:t>0.1-0.5% in tissue</a:t>
            </a:r>
          </a:p>
          <a:p>
            <a:r>
              <a:rPr lang="en-US" dirty="0"/>
              <a:t>Component of ADP and ATP, which are used as “energy currency”</a:t>
            </a:r>
          </a:p>
          <a:p>
            <a:r>
              <a:rPr lang="en-US" dirty="0"/>
              <a:t>Component of DNA and RNA</a:t>
            </a:r>
          </a:p>
          <a:p>
            <a:r>
              <a:rPr lang="en-US" dirty="0"/>
              <a:t>Other functions and qualities</a:t>
            </a:r>
          </a:p>
          <a:p>
            <a:pPr lvl="1"/>
            <a:r>
              <a:rPr lang="en-US" dirty="0"/>
              <a:t>Photosynthesis</a:t>
            </a:r>
          </a:p>
          <a:p>
            <a:pPr lvl="1"/>
            <a:r>
              <a:rPr lang="en-US" dirty="0"/>
              <a:t>N Fixation</a:t>
            </a:r>
          </a:p>
          <a:p>
            <a:pPr lvl="1"/>
            <a:r>
              <a:rPr lang="en-US" dirty="0"/>
              <a:t>Crop Maturation</a:t>
            </a:r>
          </a:p>
          <a:p>
            <a:pPr lvl="1"/>
            <a:r>
              <a:rPr lang="en-US" dirty="0"/>
              <a:t>Root development</a:t>
            </a:r>
          </a:p>
          <a:p>
            <a:pPr lvl="1"/>
            <a:r>
              <a:rPr lang="en-US" dirty="0"/>
              <a:t>Strength of straw in cereal crops</a:t>
            </a:r>
          </a:p>
          <a:p>
            <a:pPr lvl="1"/>
            <a:r>
              <a:rPr lang="en-US" dirty="0"/>
              <a:t>Improvement of crop quality (especially in forages and vegetables)</a:t>
            </a:r>
          </a:p>
        </p:txBody>
      </p:sp>
      <p:pic>
        <p:nvPicPr>
          <p:cNvPr id="4" name="Picture 2" descr="Potassium Dihydrogen Orthophosphate, Certified AR for Analysis, Fisher  Chemical™ 3kg, Plastic powder jar Potassium Dihydrogen Orthophosphate,  Certified AR for Analysis, Fisher Chemical™ | Fisher Scientific">
            <a:extLst>
              <a:ext uri="{FF2B5EF4-FFF2-40B4-BE49-F238E27FC236}">
                <a16:creationId xmlns:a16="http://schemas.microsoft.com/office/drawing/2014/main" id="{EA7D4061-D468-8CEF-811F-42A25AEF25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4" t="32086" r="58835" b="32087"/>
          <a:stretch/>
        </p:blipFill>
        <p:spPr bwMode="auto">
          <a:xfrm>
            <a:off x="7954443" y="1603312"/>
            <a:ext cx="1931430" cy="16735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i-Potassium Hydrogen Orthophosphate Trihydrate, Extra Pure, SLR, Fisher  Chemical™ 500g, Plastic powder jar Di-Potassium Hydrogen Orthophosphate  Trihydrate, Extra Pure, SLR, Fisher Chemical™ | Fisher Scientific">
            <a:extLst>
              <a:ext uri="{FF2B5EF4-FFF2-40B4-BE49-F238E27FC236}">
                <a16:creationId xmlns:a16="http://schemas.microsoft.com/office/drawing/2014/main" id="{04221944-8842-85A3-F79A-0E08ECCA08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142" t="42794" r="11869" b="19752"/>
          <a:stretch/>
        </p:blipFill>
        <p:spPr bwMode="auto">
          <a:xfrm>
            <a:off x="10026967" y="1515936"/>
            <a:ext cx="1742091" cy="167352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hosphorylation ATP, ADP Cycle with Detailed Process Stages Outline Diagram  Stock Vector - Illustration of regulation, diagram: 232571816">
            <a:extLst>
              <a:ext uri="{FF2B5EF4-FFF2-40B4-BE49-F238E27FC236}">
                <a16:creationId xmlns:a16="http://schemas.microsoft.com/office/drawing/2014/main" id="{1FAB0E46-B20A-9951-1C12-23DAC48824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9550" y="3581165"/>
            <a:ext cx="2874833" cy="303649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9E98061D-40E1-4AC6-6196-7417980DEBEB}"/>
              </a:ext>
            </a:extLst>
          </p:cNvPr>
          <p:cNvSpPr>
            <a:spLocks noGrp="1"/>
          </p:cNvSpPr>
          <p:nvPr>
            <p:ph type="sldNum" sz="quarter" idx="12"/>
          </p:nvPr>
        </p:nvSpPr>
        <p:spPr/>
        <p:txBody>
          <a:bodyPr/>
          <a:lstStyle/>
          <a:p>
            <a:fld id="{972191D5-6B09-4E00-BDB5-EE2797914FEF}" type="slidenum">
              <a:rPr lang="en-US" smtClean="0"/>
              <a:t>3</a:t>
            </a:fld>
            <a:endParaRPr lang="en-US"/>
          </a:p>
        </p:txBody>
      </p:sp>
    </p:spTree>
    <p:extLst>
      <p:ext uri="{BB962C8B-B14F-4D97-AF65-F5344CB8AC3E}">
        <p14:creationId xmlns:p14="http://schemas.microsoft.com/office/powerpoint/2010/main" val="176512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592A6-DCD5-2FC7-B862-39BA66FD0C4E}"/>
              </a:ext>
            </a:extLst>
          </p:cNvPr>
          <p:cNvSpPr>
            <a:spLocks noGrp="1"/>
          </p:cNvSpPr>
          <p:nvPr>
            <p:ph type="title"/>
          </p:nvPr>
        </p:nvSpPr>
        <p:spPr/>
        <p:txBody>
          <a:bodyPr/>
          <a:lstStyle/>
          <a:p>
            <a:r>
              <a:rPr lang="en-US" dirty="0"/>
              <a:t>Olsen</a:t>
            </a:r>
          </a:p>
        </p:txBody>
      </p:sp>
      <p:sp>
        <p:nvSpPr>
          <p:cNvPr id="3" name="Content Placeholder 2">
            <a:extLst>
              <a:ext uri="{FF2B5EF4-FFF2-40B4-BE49-F238E27FC236}">
                <a16:creationId xmlns:a16="http://schemas.microsoft.com/office/drawing/2014/main" id="{6300C568-832C-3933-951D-4EE109B8C84E}"/>
              </a:ext>
            </a:extLst>
          </p:cNvPr>
          <p:cNvSpPr>
            <a:spLocks noGrp="1"/>
          </p:cNvSpPr>
          <p:nvPr>
            <p:ph idx="1"/>
          </p:nvPr>
        </p:nvSpPr>
        <p:spPr/>
        <p:txBody>
          <a:bodyPr/>
          <a:lstStyle/>
          <a:p>
            <a:r>
              <a:rPr lang="en-US" dirty="0"/>
              <a:t>Developed by Olsen at Colorado State University, for neutral and basic soils with high Ca concentration</a:t>
            </a:r>
          </a:p>
          <a:p>
            <a:r>
              <a:rPr lang="en-US" dirty="0"/>
              <a:t>Dissolves Ca phosphates by precipitating Ca with carbonate</a:t>
            </a:r>
          </a:p>
        </p:txBody>
      </p:sp>
      <p:sp>
        <p:nvSpPr>
          <p:cNvPr id="4" name="Slide Number Placeholder 3">
            <a:extLst>
              <a:ext uri="{FF2B5EF4-FFF2-40B4-BE49-F238E27FC236}">
                <a16:creationId xmlns:a16="http://schemas.microsoft.com/office/drawing/2014/main" id="{2CC0A993-12BA-B4CA-99E1-E1196B4B6639}"/>
              </a:ext>
            </a:extLst>
          </p:cNvPr>
          <p:cNvSpPr>
            <a:spLocks noGrp="1"/>
          </p:cNvSpPr>
          <p:nvPr>
            <p:ph type="sldNum" sz="quarter" idx="12"/>
          </p:nvPr>
        </p:nvSpPr>
        <p:spPr/>
        <p:txBody>
          <a:bodyPr/>
          <a:lstStyle/>
          <a:p>
            <a:fld id="{972191D5-6B09-4E00-BDB5-EE2797914FEF}" type="slidenum">
              <a:rPr lang="en-US" smtClean="0"/>
              <a:t>30</a:t>
            </a:fld>
            <a:endParaRPr lang="en-US"/>
          </a:p>
        </p:txBody>
      </p:sp>
      <p:pic>
        <p:nvPicPr>
          <p:cNvPr id="5" name="Picture 4">
            <a:extLst>
              <a:ext uri="{FF2B5EF4-FFF2-40B4-BE49-F238E27FC236}">
                <a16:creationId xmlns:a16="http://schemas.microsoft.com/office/drawing/2014/main" id="{CCEBC855-91C3-61FD-955E-8A7646EBC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311042"/>
            <a:ext cx="8839200" cy="27305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443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1C3C-7B27-7FD8-2833-ED59352C5244}"/>
              </a:ext>
            </a:extLst>
          </p:cNvPr>
          <p:cNvSpPr>
            <a:spLocks noGrp="1"/>
          </p:cNvSpPr>
          <p:nvPr>
            <p:ph type="title"/>
          </p:nvPr>
        </p:nvSpPr>
        <p:spPr/>
        <p:txBody>
          <a:bodyPr/>
          <a:lstStyle/>
          <a:p>
            <a:r>
              <a:rPr lang="en-US" dirty="0"/>
              <a:t>Mehlich 3</a:t>
            </a:r>
          </a:p>
        </p:txBody>
      </p:sp>
      <p:sp>
        <p:nvSpPr>
          <p:cNvPr id="3" name="Content Placeholder 2">
            <a:extLst>
              <a:ext uri="{FF2B5EF4-FFF2-40B4-BE49-F238E27FC236}">
                <a16:creationId xmlns:a16="http://schemas.microsoft.com/office/drawing/2014/main" id="{E5984E04-95B7-52EA-7B48-547FF0BE0F42}"/>
              </a:ext>
            </a:extLst>
          </p:cNvPr>
          <p:cNvSpPr>
            <a:spLocks noGrp="1"/>
          </p:cNvSpPr>
          <p:nvPr>
            <p:ph idx="1"/>
          </p:nvPr>
        </p:nvSpPr>
        <p:spPr/>
        <p:txBody>
          <a:bodyPr/>
          <a:lstStyle/>
          <a:p>
            <a:r>
              <a:rPr lang="en-US" dirty="0"/>
              <a:t>Adolph Mehlich at NC State</a:t>
            </a:r>
          </a:p>
          <a:p>
            <a:r>
              <a:rPr lang="en-US" dirty="0"/>
              <a:t>Acetic acid, ammonium nitrate, ammonium fluoride, EDTA</a:t>
            </a:r>
          </a:p>
          <a:p>
            <a:r>
              <a:rPr lang="en-US" dirty="0"/>
              <a:t>Extracts portions of plant available P from either acid or basic soils</a:t>
            </a:r>
          </a:p>
          <a:p>
            <a:r>
              <a:rPr lang="en-US" dirty="0"/>
              <a:t>This procedure is becoming more widely used and replacing regionally specific procedures</a:t>
            </a:r>
          </a:p>
          <a:p>
            <a:endParaRPr lang="en-US" dirty="0"/>
          </a:p>
        </p:txBody>
      </p:sp>
      <p:sp>
        <p:nvSpPr>
          <p:cNvPr id="4" name="Slide Number Placeholder 3">
            <a:extLst>
              <a:ext uri="{FF2B5EF4-FFF2-40B4-BE49-F238E27FC236}">
                <a16:creationId xmlns:a16="http://schemas.microsoft.com/office/drawing/2014/main" id="{4B30FD4A-A237-AA46-D7C3-ED91F4F72659}"/>
              </a:ext>
            </a:extLst>
          </p:cNvPr>
          <p:cNvSpPr>
            <a:spLocks noGrp="1"/>
          </p:cNvSpPr>
          <p:nvPr>
            <p:ph type="sldNum" sz="quarter" idx="12"/>
          </p:nvPr>
        </p:nvSpPr>
        <p:spPr/>
        <p:txBody>
          <a:bodyPr/>
          <a:lstStyle/>
          <a:p>
            <a:fld id="{972191D5-6B09-4E00-BDB5-EE2797914FEF}" type="slidenum">
              <a:rPr lang="en-US" smtClean="0"/>
              <a:t>31</a:t>
            </a:fld>
            <a:endParaRPr lang="en-US"/>
          </a:p>
        </p:txBody>
      </p:sp>
    </p:spTree>
    <p:extLst>
      <p:ext uri="{BB962C8B-B14F-4D97-AF65-F5344CB8AC3E}">
        <p14:creationId xmlns:p14="http://schemas.microsoft.com/office/powerpoint/2010/main" val="2777259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0D508-731E-B4E7-5CA5-95340B6BF753}"/>
              </a:ext>
            </a:extLst>
          </p:cNvPr>
          <p:cNvSpPr>
            <a:spLocks noGrp="1"/>
          </p:cNvSpPr>
          <p:nvPr>
            <p:ph type="title"/>
          </p:nvPr>
        </p:nvSpPr>
        <p:spPr/>
        <p:txBody>
          <a:bodyPr/>
          <a:lstStyle/>
          <a:p>
            <a:r>
              <a:rPr lang="en-US" dirty="0"/>
              <a:t>Mehlich 3</a:t>
            </a:r>
          </a:p>
        </p:txBody>
      </p:sp>
      <p:sp>
        <p:nvSpPr>
          <p:cNvPr id="3" name="Content Placeholder 2">
            <a:extLst>
              <a:ext uri="{FF2B5EF4-FFF2-40B4-BE49-F238E27FC236}">
                <a16:creationId xmlns:a16="http://schemas.microsoft.com/office/drawing/2014/main" id="{21163FF9-2BFD-C791-99E8-C8A0C4C2E593}"/>
              </a:ext>
            </a:extLst>
          </p:cNvPr>
          <p:cNvSpPr>
            <a:spLocks noGrp="1"/>
          </p:cNvSpPr>
          <p:nvPr>
            <p:ph idx="1"/>
          </p:nvPr>
        </p:nvSpPr>
        <p:spPr/>
        <p:txBody>
          <a:bodyPr/>
          <a:lstStyle/>
          <a:p>
            <a:r>
              <a:rPr lang="en-US" dirty="0"/>
              <a:t>Acidic Soils</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lvl="1"/>
            <a:r>
              <a:rPr lang="en-US" dirty="0"/>
              <a:t>Acetic ion will compete with Phosphate on adsorption sites (AEC), releasing more P</a:t>
            </a:r>
          </a:p>
        </p:txBody>
      </p:sp>
      <p:sp>
        <p:nvSpPr>
          <p:cNvPr id="4" name="Slide Number Placeholder 3">
            <a:extLst>
              <a:ext uri="{FF2B5EF4-FFF2-40B4-BE49-F238E27FC236}">
                <a16:creationId xmlns:a16="http://schemas.microsoft.com/office/drawing/2014/main" id="{75F2BB84-A041-C06A-D40E-D499F2BB5F3C}"/>
              </a:ext>
            </a:extLst>
          </p:cNvPr>
          <p:cNvSpPr>
            <a:spLocks noGrp="1"/>
          </p:cNvSpPr>
          <p:nvPr>
            <p:ph type="sldNum" sz="quarter" idx="12"/>
          </p:nvPr>
        </p:nvSpPr>
        <p:spPr/>
        <p:txBody>
          <a:bodyPr/>
          <a:lstStyle/>
          <a:p>
            <a:fld id="{972191D5-6B09-4E00-BDB5-EE2797914FEF}" type="slidenum">
              <a:rPr lang="en-US" smtClean="0"/>
              <a:t>32</a:t>
            </a:fld>
            <a:endParaRPr lang="en-US"/>
          </a:p>
        </p:txBody>
      </p:sp>
      <p:pic>
        <p:nvPicPr>
          <p:cNvPr id="5" name="Picture 4">
            <a:extLst>
              <a:ext uri="{FF2B5EF4-FFF2-40B4-BE49-F238E27FC236}">
                <a16:creationId xmlns:a16="http://schemas.microsoft.com/office/drawing/2014/main" id="{B8B632D6-72D1-DD06-5C94-12F453D32E67}"/>
              </a:ext>
            </a:extLst>
          </p:cNvPr>
          <p:cNvPicPr>
            <a:picLocks noChangeAspect="1"/>
          </p:cNvPicPr>
          <p:nvPr/>
        </p:nvPicPr>
        <p:blipFill>
          <a:blip r:embed="rId2"/>
          <a:stretch>
            <a:fillRect/>
          </a:stretch>
        </p:blipFill>
        <p:spPr>
          <a:xfrm>
            <a:off x="2256889" y="2274190"/>
            <a:ext cx="7678222" cy="762106"/>
          </a:xfrm>
          <a:prstGeom prst="rect">
            <a:avLst/>
          </a:prstGeom>
        </p:spPr>
      </p:pic>
      <p:pic>
        <p:nvPicPr>
          <p:cNvPr id="6" name="Picture 5">
            <a:extLst>
              <a:ext uri="{FF2B5EF4-FFF2-40B4-BE49-F238E27FC236}">
                <a16:creationId xmlns:a16="http://schemas.microsoft.com/office/drawing/2014/main" id="{D874B0BD-957F-F651-D2D8-62BA16A2C90B}"/>
              </a:ext>
            </a:extLst>
          </p:cNvPr>
          <p:cNvPicPr>
            <a:picLocks noChangeAspect="1"/>
          </p:cNvPicPr>
          <p:nvPr/>
        </p:nvPicPr>
        <p:blipFill>
          <a:blip r:embed="rId3"/>
          <a:stretch>
            <a:fillRect/>
          </a:stretch>
        </p:blipFill>
        <p:spPr>
          <a:xfrm>
            <a:off x="2314047" y="3180018"/>
            <a:ext cx="7563906" cy="609685"/>
          </a:xfrm>
          <a:prstGeom prst="rect">
            <a:avLst/>
          </a:prstGeom>
        </p:spPr>
      </p:pic>
      <p:sp>
        <p:nvSpPr>
          <p:cNvPr id="7" name="TextBox 6">
            <a:extLst>
              <a:ext uri="{FF2B5EF4-FFF2-40B4-BE49-F238E27FC236}">
                <a16:creationId xmlns:a16="http://schemas.microsoft.com/office/drawing/2014/main" id="{8E04B359-7B3C-9AC9-3033-8E2B0CA83C2F}"/>
              </a:ext>
            </a:extLst>
          </p:cNvPr>
          <p:cNvSpPr txBox="1"/>
          <p:nvPr/>
        </p:nvSpPr>
        <p:spPr>
          <a:xfrm>
            <a:off x="2794959" y="3036296"/>
            <a:ext cx="1431985" cy="369332"/>
          </a:xfrm>
          <a:prstGeom prst="rect">
            <a:avLst/>
          </a:prstGeom>
          <a:noFill/>
        </p:spPr>
        <p:txBody>
          <a:bodyPr wrap="square" rtlCol="0">
            <a:spAutoFit/>
          </a:bodyPr>
          <a:lstStyle/>
          <a:p>
            <a:r>
              <a:rPr lang="en-US" dirty="0">
                <a:solidFill>
                  <a:srgbClr val="FF0000"/>
                </a:solidFill>
              </a:rPr>
              <a:t>Organic P</a:t>
            </a:r>
          </a:p>
        </p:txBody>
      </p:sp>
      <p:pic>
        <p:nvPicPr>
          <p:cNvPr id="1026" name="Picture 2" descr="acetate ion - Wikidata">
            <a:extLst>
              <a:ext uri="{FF2B5EF4-FFF2-40B4-BE49-F238E27FC236}">
                <a16:creationId xmlns:a16="http://schemas.microsoft.com/office/drawing/2014/main" id="{6AE048C8-CB53-C1D6-F6A4-EA49733364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182" y="4275611"/>
            <a:ext cx="1203025" cy="102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15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002B-BCAB-2851-98FD-29CD34D7A589}"/>
              </a:ext>
            </a:extLst>
          </p:cNvPr>
          <p:cNvSpPr>
            <a:spLocks noGrp="1"/>
          </p:cNvSpPr>
          <p:nvPr>
            <p:ph type="title"/>
          </p:nvPr>
        </p:nvSpPr>
        <p:spPr/>
        <p:txBody>
          <a:bodyPr/>
          <a:lstStyle/>
          <a:p>
            <a:r>
              <a:rPr lang="en-US" dirty="0"/>
              <a:t>Mehlich 3</a:t>
            </a:r>
          </a:p>
        </p:txBody>
      </p:sp>
      <p:sp>
        <p:nvSpPr>
          <p:cNvPr id="3" name="Content Placeholder 2">
            <a:extLst>
              <a:ext uri="{FF2B5EF4-FFF2-40B4-BE49-F238E27FC236}">
                <a16:creationId xmlns:a16="http://schemas.microsoft.com/office/drawing/2014/main" id="{0BAFD68C-EFB5-6392-CDD0-6895A5C552C4}"/>
              </a:ext>
            </a:extLst>
          </p:cNvPr>
          <p:cNvSpPr>
            <a:spLocks noGrp="1"/>
          </p:cNvSpPr>
          <p:nvPr>
            <p:ph idx="1"/>
          </p:nvPr>
        </p:nvSpPr>
        <p:spPr/>
        <p:txBody>
          <a:bodyPr/>
          <a:lstStyle/>
          <a:p>
            <a:r>
              <a:rPr lang="en-US" dirty="0"/>
              <a:t>Basic Soils</a:t>
            </a:r>
          </a:p>
          <a:p>
            <a:pPr lvl="1"/>
            <a:r>
              <a:rPr lang="en-US" dirty="0"/>
              <a:t>Break apart Calcium Phosphates (HAP)</a:t>
            </a:r>
          </a:p>
        </p:txBody>
      </p:sp>
      <p:sp>
        <p:nvSpPr>
          <p:cNvPr id="4" name="Slide Number Placeholder 3">
            <a:extLst>
              <a:ext uri="{FF2B5EF4-FFF2-40B4-BE49-F238E27FC236}">
                <a16:creationId xmlns:a16="http://schemas.microsoft.com/office/drawing/2014/main" id="{82FF41FD-C63B-18F5-CB3C-BAA13C959FA3}"/>
              </a:ext>
            </a:extLst>
          </p:cNvPr>
          <p:cNvSpPr>
            <a:spLocks noGrp="1"/>
          </p:cNvSpPr>
          <p:nvPr>
            <p:ph type="sldNum" sz="quarter" idx="12"/>
          </p:nvPr>
        </p:nvSpPr>
        <p:spPr/>
        <p:txBody>
          <a:bodyPr/>
          <a:lstStyle/>
          <a:p>
            <a:fld id="{972191D5-6B09-4E00-BDB5-EE2797914FEF}" type="slidenum">
              <a:rPr lang="en-US" smtClean="0"/>
              <a:t>33</a:t>
            </a:fld>
            <a:endParaRPr lang="en-US"/>
          </a:p>
        </p:txBody>
      </p:sp>
      <p:pic>
        <p:nvPicPr>
          <p:cNvPr id="6" name="Picture 5">
            <a:extLst>
              <a:ext uri="{FF2B5EF4-FFF2-40B4-BE49-F238E27FC236}">
                <a16:creationId xmlns:a16="http://schemas.microsoft.com/office/drawing/2014/main" id="{09506DA6-820A-58F9-9DDA-8D5C6AD6B1D6}"/>
              </a:ext>
            </a:extLst>
          </p:cNvPr>
          <p:cNvPicPr>
            <a:picLocks noChangeAspect="1"/>
          </p:cNvPicPr>
          <p:nvPr/>
        </p:nvPicPr>
        <p:blipFill>
          <a:blip r:embed="rId2"/>
          <a:stretch>
            <a:fillRect/>
          </a:stretch>
        </p:blipFill>
        <p:spPr>
          <a:xfrm>
            <a:off x="2642705" y="3186078"/>
            <a:ext cx="6906589" cy="485843"/>
          </a:xfrm>
          <a:prstGeom prst="rect">
            <a:avLst/>
          </a:prstGeom>
        </p:spPr>
      </p:pic>
    </p:spTree>
    <p:extLst>
      <p:ext uri="{BB962C8B-B14F-4D97-AF65-F5344CB8AC3E}">
        <p14:creationId xmlns:p14="http://schemas.microsoft.com/office/powerpoint/2010/main" val="2837140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2647-051C-5B26-285A-403385E3B321}"/>
              </a:ext>
            </a:extLst>
          </p:cNvPr>
          <p:cNvSpPr>
            <a:spLocks noGrp="1"/>
          </p:cNvSpPr>
          <p:nvPr>
            <p:ph type="title"/>
          </p:nvPr>
        </p:nvSpPr>
        <p:spPr/>
        <p:txBody>
          <a:bodyPr/>
          <a:lstStyle/>
          <a:p>
            <a:r>
              <a:rPr lang="en-US" dirty="0"/>
              <a:t>Lancaster/Mississippi Method</a:t>
            </a:r>
          </a:p>
        </p:txBody>
      </p:sp>
      <p:sp>
        <p:nvSpPr>
          <p:cNvPr id="3" name="Content Placeholder 2">
            <a:extLst>
              <a:ext uri="{FF2B5EF4-FFF2-40B4-BE49-F238E27FC236}">
                <a16:creationId xmlns:a16="http://schemas.microsoft.com/office/drawing/2014/main" id="{333DABEE-CCDE-10C3-32B1-6157E12FBACD}"/>
              </a:ext>
            </a:extLst>
          </p:cNvPr>
          <p:cNvSpPr>
            <a:spLocks noGrp="1"/>
          </p:cNvSpPr>
          <p:nvPr>
            <p:ph idx="1"/>
          </p:nvPr>
        </p:nvSpPr>
        <p:spPr/>
        <p:txBody>
          <a:bodyPr/>
          <a:lstStyle/>
          <a:p>
            <a:r>
              <a:rPr lang="en-US" dirty="0"/>
              <a:t>Developed here at State by JD Lancaster in the 70’s specifically to provide better correlation with </a:t>
            </a:r>
            <a:r>
              <a:rPr lang="en-US" dirty="0" err="1"/>
              <a:t>blackland</a:t>
            </a:r>
            <a:r>
              <a:rPr lang="en-US" dirty="0"/>
              <a:t> prairie soil types (high Ca)</a:t>
            </a:r>
          </a:p>
          <a:p>
            <a:r>
              <a:rPr lang="en-US" dirty="0"/>
              <a:t>Assortment of acids</a:t>
            </a:r>
          </a:p>
          <a:p>
            <a:pPr lvl="1"/>
            <a:r>
              <a:rPr lang="en-US" dirty="0"/>
              <a:t>Malic</a:t>
            </a:r>
          </a:p>
          <a:p>
            <a:pPr lvl="1"/>
            <a:r>
              <a:rPr lang="en-US" dirty="0"/>
              <a:t>Malonic</a:t>
            </a:r>
          </a:p>
          <a:p>
            <a:pPr lvl="1"/>
            <a:r>
              <a:rPr lang="en-US" dirty="0"/>
              <a:t>Acetic</a:t>
            </a:r>
          </a:p>
          <a:p>
            <a:pPr lvl="1"/>
            <a:r>
              <a:rPr lang="en-US" dirty="0"/>
              <a:t>AlF</a:t>
            </a:r>
            <a:r>
              <a:rPr lang="en-US" baseline="-25000" dirty="0"/>
              <a:t>3</a:t>
            </a:r>
            <a:endParaRPr lang="en-US" dirty="0"/>
          </a:p>
          <a:p>
            <a:pPr lvl="1"/>
            <a:r>
              <a:rPr lang="en-US" dirty="0"/>
              <a:t>Ammonium Acetate</a:t>
            </a:r>
          </a:p>
        </p:txBody>
      </p:sp>
      <p:sp>
        <p:nvSpPr>
          <p:cNvPr id="4" name="Slide Number Placeholder 3">
            <a:extLst>
              <a:ext uri="{FF2B5EF4-FFF2-40B4-BE49-F238E27FC236}">
                <a16:creationId xmlns:a16="http://schemas.microsoft.com/office/drawing/2014/main" id="{B1306FB4-F760-619D-7A97-25F9F57B1B20}"/>
              </a:ext>
            </a:extLst>
          </p:cNvPr>
          <p:cNvSpPr>
            <a:spLocks noGrp="1"/>
          </p:cNvSpPr>
          <p:nvPr>
            <p:ph type="sldNum" sz="quarter" idx="12"/>
          </p:nvPr>
        </p:nvSpPr>
        <p:spPr/>
        <p:txBody>
          <a:bodyPr/>
          <a:lstStyle/>
          <a:p>
            <a:fld id="{972191D5-6B09-4E00-BDB5-EE2797914FEF}" type="slidenum">
              <a:rPr lang="en-US" smtClean="0"/>
              <a:t>34</a:t>
            </a:fld>
            <a:endParaRPr lang="en-US"/>
          </a:p>
        </p:txBody>
      </p:sp>
    </p:spTree>
    <p:extLst>
      <p:ext uri="{BB962C8B-B14F-4D97-AF65-F5344CB8AC3E}">
        <p14:creationId xmlns:p14="http://schemas.microsoft.com/office/powerpoint/2010/main" val="2466075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165D-F37A-0C28-8FBE-CF1723BC9E1A}"/>
              </a:ext>
            </a:extLst>
          </p:cNvPr>
          <p:cNvSpPr>
            <a:spLocks noGrp="1"/>
          </p:cNvSpPr>
          <p:nvPr>
            <p:ph type="title"/>
          </p:nvPr>
        </p:nvSpPr>
        <p:spPr/>
        <p:txBody>
          <a:bodyPr/>
          <a:lstStyle/>
          <a:p>
            <a:r>
              <a:rPr lang="en-US" dirty="0"/>
              <a:t>Correlation/Calibration</a:t>
            </a:r>
          </a:p>
        </p:txBody>
      </p:sp>
      <p:sp>
        <p:nvSpPr>
          <p:cNvPr id="3" name="Content Placeholder 2">
            <a:extLst>
              <a:ext uri="{FF2B5EF4-FFF2-40B4-BE49-F238E27FC236}">
                <a16:creationId xmlns:a16="http://schemas.microsoft.com/office/drawing/2014/main" id="{54F54308-A082-0A65-7180-C8652DC5A225}"/>
              </a:ext>
            </a:extLst>
          </p:cNvPr>
          <p:cNvSpPr>
            <a:spLocks noGrp="1"/>
          </p:cNvSpPr>
          <p:nvPr>
            <p:ph idx="1"/>
          </p:nvPr>
        </p:nvSpPr>
        <p:spPr/>
        <p:txBody>
          <a:bodyPr/>
          <a:lstStyle/>
          <a:p>
            <a:r>
              <a:rPr lang="en-US" dirty="0"/>
              <a:t>For any P test to be beneficial, the extracted P must be related to crop response or growth and development</a:t>
            </a:r>
          </a:p>
          <a:p>
            <a:r>
              <a:rPr lang="en-US" dirty="0"/>
              <a:t>The relationship between P soil test value and growth is compared using correlation</a:t>
            </a:r>
          </a:p>
          <a:p>
            <a:r>
              <a:rPr lang="en-US" dirty="0"/>
              <a:t>When there is a good relationship between soil test extraction values and the percentage of maximum yield, then the procedure has promise as an effective tool to help manager fertilizer </a:t>
            </a:r>
            <a:r>
              <a:rPr lang="en-US"/>
              <a:t>P inputs</a:t>
            </a:r>
          </a:p>
        </p:txBody>
      </p:sp>
      <p:sp>
        <p:nvSpPr>
          <p:cNvPr id="4" name="Slide Number Placeholder 3">
            <a:extLst>
              <a:ext uri="{FF2B5EF4-FFF2-40B4-BE49-F238E27FC236}">
                <a16:creationId xmlns:a16="http://schemas.microsoft.com/office/drawing/2014/main" id="{C29EAB1D-FA28-5F56-E80E-DF4A257291CB}"/>
              </a:ext>
            </a:extLst>
          </p:cNvPr>
          <p:cNvSpPr>
            <a:spLocks noGrp="1"/>
          </p:cNvSpPr>
          <p:nvPr>
            <p:ph type="sldNum" sz="quarter" idx="12"/>
          </p:nvPr>
        </p:nvSpPr>
        <p:spPr/>
        <p:txBody>
          <a:bodyPr/>
          <a:lstStyle/>
          <a:p>
            <a:fld id="{972191D5-6B09-4E00-BDB5-EE2797914FEF}" type="slidenum">
              <a:rPr lang="en-US" smtClean="0"/>
              <a:t>35</a:t>
            </a:fld>
            <a:endParaRPr lang="en-US"/>
          </a:p>
        </p:txBody>
      </p:sp>
      <p:pic>
        <p:nvPicPr>
          <p:cNvPr id="5" name="Picture 4">
            <a:extLst>
              <a:ext uri="{FF2B5EF4-FFF2-40B4-BE49-F238E27FC236}">
                <a16:creationId xmlns:a16="http://schemas.microsoft.com/office/drawing/2014/main" id="{E6A6045B-56AD-0FFB-74E2-F3ED46928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3943" y="4840287"/>
            <a:ext cx="4348163" cy="1652588"/>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EA112945-CD24-8C27-599D-27A64CE90D64}"/>
              </a:ext>
            </a:extLst>
          </p:cNvPr>
          <p:cNvSpPr txBox="1">
            <a:spLocks noChangeArrowheads="1"/>
          </p:cNvSpPr>
          <p:nvPr/>
        </p:nvSpPr>
        <p:spPr bwMode="auto">
          <a:xfrm>
            <a:off x="3845943" y="5449887"/>
            <a:ext cx="3124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a:spcBef>
                <a:spcPct val="50000"/>
              </a:spcBef>
            </a:pPr>
            <a:r>
              <a:rPr lang="en-US" altLang="en-US"/>
              <a:t>Generalized correlation of soil test-P and crop response </a:t>
            </a:r>
          </a:p>
        </p:txBody>
      </p:sp>
    </p:spTree>
    <p:extLst>
      <p:ext uri="{BB962C8B-B14F-4D97-AF65-F5344CB8AC3E}">
        <p14:creationId xmlns:p14="http://schemas.microsoft.com/office/powerpoint/2010/main" val="1565439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96D6-82E6-E9DB-DF09-88669296DEC5}"/>
              </a:ext>
            </a:extLst>
          </p:cNvPr>
          <p:cNvSpPr>
            <a:spLocks noGrp="1"/>
          </p:cNvSpPr>
          <p:nvPr>
            <p:ph type="title"/>
          </p:nvPr>
        </p:nvSpPr>
        <p:spPr/>
        <p:txBody>
          <a:bodyPr/>
          <a:lstStyle/>
          <a:p>
            <a:r>
              <a:rPr lang="en-US" dirty="0"/>
              <a:t>Correlation/Calibration</a:t>
            </a:r>
          </a:p>
        </p:txBody>
      </p:sp>
      <p:sp>
        <p:nvSpPr>
          <p:cNvPr id="3" name="Content Placeholder 2">
            <a:extLst>
              <a:ext uri="{FF2B5EF4-FFF2-40B4-BE49-F238E27FC236}">
                <a16:creationId xmlns:a16="http://schemas.microsoft.com/office/drawing/2014/main" id="{DF8A8FA7-0D61-84AF-0B58-1BEF9CC833AD}"/>
              </a:ext>
            </a:extLst>
          </p:cNvPr>
          <p:cNvSpPr>
            <a:spLocks noGrp="1"/>
          </p:cNvSpPr>
          <p:nvPr>
            <p:ph idx="1"/>
          </p:nvPr>
        </p:nvSpPr>
        <p:spPr/>
        <p:txBody>
          <a:bodyPr/>
          <a:lstStyle/>
          <a:p>
            <a:r>
              <a:rPr lang="en-US" dirty="0"/>
              <a:t>Calibration is a process that involves determining what rates of P fertilizer will lead to low residual P places to no longer have deficiencies</a:t>
            </a:r>
          </a:p>
        </p:txBody>
      </p:sp>
      <p:sp>
        <p:nvSpPr>
          <p:cNvPr id="4" name="Slide Number Placeholder 3">
            <a:extLst>
              <a:ext uri="{FF2B5EF4-FFF2-40B4-BE49-F238E27FC236}">
                <a16:creationId xmlns:a16="http://schemas.microsoft.com/office/drawing/2014/main" id="{BB393F4C-5797-933B-2F09-1FEEEB7F7AB2}"/>
              </a:ext>
            </a:extLst>
          </p:cNvPr>
          <p:cNvSpPr>
            <a:spLocks noGrp="1"/>
          </p:cNvSpPr>
          <p:nvPr>
            <p:ph type="sldNum" sz="quarter" idx="12"/>
          </p:nvPr>
        </p:nvSpPr>
        <p:spPr/>
        <p:txBody>
          <a:bodyPr/>
          <a:lstStyle/>
          <a:p>
            <a:fld id="{972191D5-6B09-4E00-BDB5-EE2797914FEF}" type="slidenum">
              <a:rPr lang="en-US" smtClean="0"/>
              <a:t>36</a:t>
            </a:fld>
            <a:endParaRPr lang="en-US"/>
          </a:p>
        </p:txBody>
      </p:sp>
      <p:pic>
        <p:nvPicPr>
          <p:cNvPr id="5" name="Picture 4">
            <a:extLst>
              <a:ext uri="{FF2B5EF4-FFF2-40B4-BE49-F238E27FC236}">
                <a16:creationId xmlns:a16="http://schemas.microsoft.com/office/drawing/2014/main" id="{3515B6A2-4921-A325-4D51-FD915DF1B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645" y="4146549"/>
            <a:ext cx="7086600" cy="23923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349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E0652-1A29-CD5B-07A2-C16F4928CBF9}"/>
              </a:ext>
            </a:extLst>
          </p:cNvPr>
          <p:cNvSpPr>
            <a:spLocks noGrp="1"/>
          </p:cNvSpPr>
          <p:nvPr>
            <p:ph type="title"/>
          </p:nvPr>
        </p:nvSpPr>
        <p:spPr/>
        <p:txBody>
          <a:bodyPr/>
          <a:lstStyle/>
          <a:p>
            <a:r>
              <a:rPr lang="en-US" dirty="0"/>
              <a:t>Making P fertilizer Recommendations</a:t>
            </a:r>
          </a:p>
        </p:txBody>
      </p:sp>
      <p:sp>
        <p:nvSpPr>
          <p:cNvPr id="3" name="Content Placeholder 2">
            <a:extLst>
              <a:ext uri="{FF2B5EF4-FFF2-40B4-BE49-F238E27FC236}">
                <a16:creationId xmlns:a16="http://schemas.microsoft.com/office/drawing/2014/main" id="{12D9FF5D-FC09-61B9-E42F-BC756CF9E45D}"/>
              </a:ext>
            </a:extLst>
          </p:cNvPr>
          <p:cNvSpPr>
            <a:spLocks noGrp="1"/>
          </p:cNvSpPr>
          <p:nvPr>
            <p:ph idx="1"/>
          </p:nvPr>
        </p:nvSpPr>
        <p:spPr/>
        <p:txBody>
          <a:bodyPr/>
          <a:lstStyle/>
          <a:p>
            <a:r>
              <a:rPr lang="en-US" dirty="0"/>
              <a:t>Two main strategies</a:t>
            </a:r>
          </a:p>
          <a:p>
            <a:r>
              <a:rPr lang="en-US" dirty="0"/>
              <a:t>Sufficiency</a:t>
            </a:r>
          </a:p>
          <a:p>
            <a:r>
              <a:rPr lang="en-US" dirty="0"/>
              <a:t>Buildup/Maintenance</a:t>
            </a:r>
          </a:p>
        </p:txBody>
      </p:sp>
      <p:sp>
        <p:nvSpPr>
          <p:cNvPr id="4" name="Slide Number Placeholder 3">
            <a:extLst>
              <a:ext uri="{FF2B5EF4-FFF2-40B4-BE49-F238E27FC236}">
                <a16:creationId xmlns:a16="http://schemas.microsoft.com/office/drawing/2014/main" id="{B5593F9A-DBBC-3CA5-3100-195180E8B277}"/>
              </a:ext>
            </a:extLst>
          </p:cNvPr>
          <p:cNvSpPr>
            <a:spLocks noGrp="1"/>
          </p:cNvSpPr>
          <p:nvPr>
            <p:ph type="sldNum" sz="quarter" idx="12"/>
          </p:nvPr>
        </p:nvSpPr>
        <p:spPr/>
        <p:txBody>
          <a:bodyPr/>
          <a:lstStyle/>
          <a:p>
            <a:fld id="{972191D5-6B09-4E00-BDB5-EE2797914FEF}" type="slidenum">
              <a:rPr lang="en-US" smtClean="0"/>
              <a:t>37</a:t>
            </a:fld>
            <a:endParaRPr lang="en-US"/>
          </a:p>
        </p:txBody>
      </p:sp>
    </p:spTree>
    <p:extLst>
      <p:ext uri="{BB962C8B-B14F-4D97-AF65-F5344CB8AC3E}">
        <p14:creationId xmlns:p14="http://schemas.microsoft.com/office/powerpoint/2010/main" val="912074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BA4A-614E-BB82-0D7C-83CBCC6C2B3C}"/>
              </a:ext>
            </a:extLst>
          </p:cNvPr>
          <p:cNvSpPr>
            <a:spLocks noGrp="1"/>
          </p:cNvSpPr>
          <p:nvPr>
            <p:ph type="title"/>
          </p:nvPr>
        </p:nvSpPr>
        <p:spPr/>
        <p:txBody>
          <a:bodyPr/>
          <a:lstStyle/>
          <a:p>
            <a:r>
              <a:rPr lang="en-US" dirty="0"/>
              <a:t>Sufficiency</a:t>
            </a:r>
          </a:p>
        </p:txBody>
      </p:sp>
      <p:sp>
        <p:nvSpPr>
          <p:cNvPr id="3" name="Content Placeholder 2">
            <a:extLst>
              <a:ext uri="{FF2B5EF4-FFF2-40B4-BE49-F238E27FC236}">
                <a16:creationId xmlns:a16="http://schemas.microsoft.com/office/drawing/2014/main" id="{8F5A6AAD-648D-94F3-1DD3-5F2121025753}"/>
              </a:ext>
            </a:extLst>
          </p:cNvPr>
          <p:cNvSpPr>
            <a:spLocks noGrp="1"/>
          </p:cNvSpPr>
          <p:nvPr>
            <p:ph sz="half" idx="1"/>
          </p:nvPr>
        </p:nvSpPr>
        <p:spPr/>
        <p:txBody>
          <a:bodyPr>
            <a:normAutofit lnSpcReduction="10000"/>
          </a:bodyPr>
          <a:lstStyle/>
          <a:p>
            <a:r>
              <a:rPr lang="en-US" dirty="0"/>
              <a:t>Based directly from Bray’s Nutrient Mobility Concept</a:t>
            </a:r>
          </a:p>
        </p:txBody>
      </p:sp>
      <p:sp>
        <p:nvSpPr>
          <p:cNvPr id="4" name="Content Placeholder 3">
            <a:extLst>
              <a:ext uri="{FF2B5EF4-FFF2-40B4-BE49-F238E27FC236}">
                <a16:creationId xmlns:a16="http://schemas.microsoft.com/office/drawing/2014/main" id="{3D779197-906F-F68E-5FA8-40D7AF210EE6}"/>
              </a:ext>
            </a:extLst>
          </p:cNvPr>
          <p:cNvSpPr>
            <a:spLocks noGrp="1"/>
          </p:cNvSpPr>
          <p:nvPr>
            <p:ph sz="half" idx="2"/>
          </p:nvPr>
        </p:nvSpPr>
        <p:spPr>
          <a:xfrm>
            <a:off x="7901796" y="1825625"/>
            <a:ext cx="3452004" cy="4351338"/>
          </a:xfrm>
        </p:spPr>
        <p:txBody>
          <a:bodyPr>
            <a:normAutofit lnSpcReduction="10000"/>
          </a:bodyPr>
          <a:lstStyle/>
          <a:p>
            <a:r>
              <a:rPr lang="en-US" dirty="0"/>
              <a:t>Pro’s</a:t>
            </a:r>
          </a:p>
          <a:p>
            <a:pPr lvl="1"/>
            <a:r>
              <a:rPr lang="en-US" dirty="0"/>
              <a:t>Does not apply any more than is needed</a:t>
            </a:r>
          </a:p>
          <a:p>
            <a:pPr lvl="1"/>
            <a:r>
              <a:rPr lang="en-US" dirty="0"/>
              <a:t>Solely for the crop</a:t>
            </a:r>
          </a:p>
          <a:p>
            <a:r>
              <a:rPr lang="en-US" dirty="0"/>
              <a:t>Con’s</a:t>
            </a:r>
          </a:p>
          <a:p>
            <a:pPr lvl="1"/>
            <a:r>
              <a:rPr lang="en-US" dirty="0"/>
              <a:t>If correlation/calibration studies aren’t accurate, may not be enough to maximize yield all years</a:t>
            </a:r>
          </a:p>
        </p:txBody>
      </p:sp>
      <p:sp>
        <p:nvSpPr>
          <p:cNvPr id="5" name="Slide Number Placeholder 4">
            <a:extLst>
              <a:ext uri="{FF2B5EF4-FFF2-40B4-BE49-F238E27FC236}">
                <a16:creationId xmlns:a16="http://schemas.microsoft.com/office/drawing/2014/main" id="{536A72BA-72AD-5A6C-9C96-59ACF3041FF2}"/>
              </a:ext>
            </a:extLst>
          </p:cNvPr>
          <p:cNvSpPr>
            <a:spLocks noGrp="1"/>
          </p:cNvSpPr>
          <p:nvPr>
            <p:ph type="sldNum" sz="quarter" idx="12"/>
          </p:nvPr>
        </p:nvSpPr>
        <p:spPr/>
        <p:txBody>
          <a:bodyPr/>
          <a:lstStyle/>
          <a:p>
            <a:fld id="{972191D5-6B09-4E00-BDB5-EE2797914FEF}" type="slidenum">
              <a:rPr lang="en-US" smtClean="0"/>
              <a:t>38</a:t>
            </a:fld>
            <a:endParaRPr lang="en-US"/>
          </a:p>
        </p:txBody>
      </p:sp>
      <p:pic>
        <p:nvPicPr>
          <p:cNvPr id="7" name="Picture 6" descr="Chart, scatter chart&#10;&#10;Description automatically generated">
            <a:extLst>
              <a:ext uri="{FF2B5EF4-FFF2-40B4-BE49-F238E27FC236}">
                <a16:creationId xmlns:a16="http://schemas.microsoft.com/office/drawing/2014/main" id="{5A42727A-CE8C-BA67-A38E-E02847DB2A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539" y="2700262"/>
            <a:ext cx="6537072" cy="3912063"/>
          </a:xfrm>
          <a:prstGeom prst="rect">
            <a:avLst/>
          </a:prstGeom>
        </p:spPr>
      </p:pic>
    </p:spTree>
    <p:extLst>
      <p:ext uri="{BB962C8B-B14F-4D97-AF65-F5344CB8AC3E}">
        <p14:creationId xmlns:p14="http://schemas.microsoft.com/office/powerpoint/2010/main" val="6508070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normAutofit/>
          </a:bodyPr>
          <a:lstStyle/>
          <a:p>
            <a:r>
              <a:rPr lang="en-US" dirty="0"/>
              <a:t>Making recommendations</a:t>
            </a:r>
          </a:p>
        </p:txBody>
      </p:sp>
      <p:sp>
        <p:nvSpPr>
          <p:cNvPr id="410627" name="Rectangle 3"/>
          <p:cNvSpPr>
            <a:spLocks noGrp="1" noChangeArrowheads="1"/>
          </p:cNvSpPr>
          <p:nvPr>
            <p:ph sz="half" idx="1"/>
          </p:nvPr>
        </p:nvSpPr>
        <p:spPr/>
        <p:txBody>
          <a:bodyPr>
            <a:normAutofit/>
          </a:bodyPr>
          <a:lstStyle/>
          <a:p>
            <a:pPr marL="514350" indent="-514350">
              <a:buFont typeface="+mj-lt"/>
              <a:buAutoNum type="arabicPeriod"/>
            </a:pPr>
            <a:r>
              <a:rPr lang="en-US" dirty="0"/>
              <a:t>Sufficiency approach</a:t>
            </a:r>
          </a:p>
          <a:p>
            <a:pPr lvl="2"/>
            <a:r>
              <a:rPr lang="en-US" dirty="0"/>
              <a:t>When soil test level is below optimum, apply only enough nutrients to meet crop needs</a:t>
            </a:r>
          </a:p>
        </p:txBody>
      </p:sp>
      <p:sp>
        <p:nvSpPr>
          <p:cNvPr id="3" name="Slide Number Placeholder 2">
            <a:extLst>
              <a:ext uri="{FF2B5EF4-FFF2-40B4-BE49-F238E27FC236}">
                <a16:creationId xmlns:a16="http://schemas.microsoft.com/office/drawing/2014/main" id="{8ECF12C5-2600-4619-B496-C9AE10E5E94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260D06-3DDC-4D52-A650-928999DE8AD7}" type="slidenum">
              <a:rPr kumimoji="0" lang="en-US" alt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graphicFrame>
        <p:nvGraphicFramePr>
          <p:cNvPr id="8" name="Content Placeholder 21">
            <a:extLst>
              <a:ext uri="{FF2B5EF4-FFF2-40B4-BE49-F238E27FC236}">
                <a16:creationId xmlns:a16="http://schemas.microsoft.com/office/drawing/2014/main" id="{AC0475C8-CFB0-4426-96B5-76D7965B392A}"/>
              </a:ext>
            </a:extLst>
          </p:cNvPr>
          <p:cNvGraphicFramePr>
            <a:graphicFrameLocks/>
          </p:cNvGraphicFramePr>
          <p:nvPr/>
        </p:nvGraphicFramePr>
        <p:xfrm>
          <a:off x="6096000" y="1570893"/>
          <a:ext cx="5181600" cy="4605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962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17BFC-BD3F-9ED6-65DA-76894E1F3B4E}"/>
              </a:ext>
            </a:extLst>
          </p:cNvPr>
          <p:cNvSpPr>
            <a:spLocks noGrp="1"/>
          </p:cNvSpPr>
          <p:nvPr>
            <p:ph type="title"/>
          </p:nvPr>
        </p:nvSpPr>
        <p:spPr/>
        <p:txBody>
          <a:bodyPr/>
          <a:lstStyle/>
          <a:p>
            <a:r>
              <a:rPr lang="en-US" dirty="0"/>
              <a:t>Phosphorus Deficiency</a:t>
            </a:r>
          </a:p>
        </p:txBody>
      </p:sp>
      <p:sp>
        <p:nvSpPr>
          <p:cNvPr id="3" name="Content Placeholder 2">
            <a:extLst>
              <a:ext uri="{FF2B5EF4-FFF2-40B4-BE49-F238E27FC236}">
                <a16:creationId xmlns:a16="http://schemas.microsoft.com/office/drawing/2014/main" id="{9959CE8F-8C6F-BD05-1489-494566CBA1E5}"/>
              </a:ext>
            </a:extLst>
          </p:cNvPr>
          <p:cNvSpPr>
            <a:spLocks noGrp="1"/>
          </p:cNvSpPr>
          <p:nvPr>
            <p:ph idx="1"/>
          </p:nvPr>
        </p:nvSpPr>
        <p:spPr>
          <a:xfrm>
            <a:off x="838200" y="1825625"/>
            <a:ext cx="7814094" cy="4351338"/>
          </a:xfrm>
        </p:spPr>
        <p:txBody>
          <a:bodyPr/>
          <a:lstStyle/>
          <a:p>
            <a:r>
              <a:rPr lang="en-US" dirty="0"/>
              <a:t>Visual Symptoms</a:t>
            </a:r>
          </a:p>
          <a:p>
            <a:pPr lvl="1"/>
            <a:r>
              <a:rPr lang="en-US" dirty="0"/>
              <a:t>Dark green leaves change to grayish green, then to purple with metallic luster</a:t>
            </a:r>
          </a:p>
          <a:p>
            <a:pPr lvl="1"/>
            <a:r>
              <a:rPr lang="en-US" dirty="0"/>
              <a:t>Stunted growth</a:t>
            </a:r>
          </a:p>
          <a:p>
            <a:r>
              <a:rPr lang="en-US" dirty="0"/>
              <a:t>Mobile in plants, so visual deficiency will first be seen in lower leaves</a:t>
            </a:r>
          </a:p>
          <a:p>
            <a:r>
              <a:rPr lang="en-US" dirty="0"/>
              <a:t>Common in cool, wet conditions</a:t>
            </a:r>
          </a:p>
        </p:txBody>
      </p:sp>
      <p:pic>
        <p:nvPicPr>
          <p:cNvPr id="4" name="Picture 2" descr="Phosphorus Basics: Deficiency Symptoms, Sufficiency Ranges, and Common  Sources – AgFax">
            <a:extLst>
              <a:ext uri="{FF2B5EF4-FFF2-40B4-BE49-F238E27FC236}">
                <a16:creationId xmlns:a16="http://schemas.microsoft.com/office/drawing/2014/main" id="{3B63D535-5381-506B-1968-F878AC74B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1516" y="136445"/>
            <a:ext cx="2880134" cy="21016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ob Mikkelsen on Twitter: &quot;Know #phosphorus deficiency in #cotton? This  photo shows cotton on low- P soil (&amp;lt;14 ppm Olsen) and low leaf P (0.1%).  Thanks to Dr. S. Subbiah for sharing">
            <a:extLst>
              <a:ext uri="{FF2B5EF4-FFF2-40B4-BE49-F238E27FC236}">
                <a16:creationId xmlns:a16="http://schemas.microsoft.com/office/drawing/2014/main" id="{22719207-4D96-A0D7-35C3-3DC6B6F1D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6916" y="2238137"/>
            <a:ext cx="2644130" cy="3080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gronomy Digest: Phosphorous Deficiency - Champion Seed">
            <a:extLst>
              <a:ext uri="{FF2B5EF4-FFF2-40B4-BE49-F238E27FC236}">
                <a16:creationId xmlns:a16="http://schemas.microsoft.com/office/drawing/2014/main" id="{3F7F2CB0-29DD-4700-4232-0F7CFBD2D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5247" y="5016439"/>
            <a:ext cx="3729944" cy="147643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55AC249-EE1B-9722-0119-F7543FC44EE6}"/>
              </a:ext>
            </a:extLst>
          </p:cNvPr>
          <p:cNvSpPr>
            <a:spLocks noGrp="1"/>
          </p:cNvSpPr>
          <p:nvPr>
            <p:ph type="sldNum" sz="quarter" idx="12"/>
          </p:nvPr>
        </p:nvSpPr>
        <p:spPr/>
        <p:txBody>
          <a:bodyPr/>
          <a:lstStyle/>
          <a:p>
            <a:fld id="{972191D5-6B09-4E00-BDB5-EE2797914FEF}" type="slidenum">
              <a:rPr lang="en-US" smtClean="0"/>
              <a:t>4</a:t>
            </a:fld>
            <a:endParaRPr lang="en-US"/>
          </a:p>
        </p:txBody>
      </p:sp>
    </p:spTree>
    <p:extLst>
      <p:ext uri="{BB962C8B-B14F-4D97-AF65-F5344CB8AC3E}">
        <p14:creationId xmlns:p14="http://schemas.microsoft.com/office/powerpoint/2010/main" val="3110320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B125F-37CC-459D-9279-8433C3F12BC3}"/>
              </a:ext>
            </a:extLst>
          </p:cNvPr>
          <p:cNvSpPr>
            <a:spLocks noGrp="1"/>
          </p:cNvSpPr>
          <p:nvPr>
            <p:ph type="title"/>
          </p:nvPr>
        </p:nvSpPr>
        <p:spPr/>
        <p:txBody>
          <a:bodyPr/>
          <a:lstStyle/>
          <a:p>
            <a:r>
              <a:rPr lang="en-US" dirty="0"/>
              <a:t>P Buildup/Maintenance</a:t>
            </a:r>
          </a:p>
        </p:txBody>
      </p:sp>
      <p:sp>
        <p:nvSpPr>
          <p:cNvPr id="3" name="Content Placeholder 2">
            <a:extLst>
              <a:ext uri="{FF2B5EF4-FFF2-40B4-BE49-F238E27FC236}">
                <a16:creationId xmlns:a16="http://schemas.microsoft.com/office/drawing/2014/main" id="{7E34AF2F-4808-F04A-426E-BAB4DA0DC561}"/>
              </a:ext>
            </a:extLst>
          </p:cNvPr>
          <p:cNvSpPr>
            <a:spLocks noGrp="1"/>
          </p:cNvSpPr>
          <p:nvPr>
            <p:ph sz="half" idx="1"/>
          </p:nvPr>
        </p:nvSpPr>
        <p:spPr>
          <a:xfrm>
            <a:off x="838200" y="1825625"/>
            <a:ext cx="10515600" cy="4351338"/>
          </a:xfrm>
        </p:spPr>
        <p:txBody>
          <a:bodyPr/>
          <a:lstStyle/>
          <a:p>
            <a:r>
              <a:rPr lang="en-US" dirty="0"/>
              <a:t>Since soluble fertilizer forms of P react with soil to form less soluble compounds soon after they are added, Plant Uptake Efficiency is generally 15%</a:t>
            </a:r>
          </a:p>
          <a:p>
            <a:r>
              <a:rPr lang="en-US" dirty="0"/>
              <a:t>About 85% remains in soil as labile/non-labile P</a:t>
            </a:r>
          </a:p>
          <a:p>
            <a:r>
              <a:rPr lang="en-US" dirty="0"/>
              <a:t>Buildup suggests continued annual fertilizer application to build-up P in order to provide adequate P to meet crop yields</a:t>
            </a:r>
          </a:p>
          <a:p>
            <a:r>
              <a:rPr lang="en-US" dirty="0"/>
              <a:t>Can monitor via annual soil testing</a:t>
            </a:r>
          </a:p>
          <a:p>
            <a:pPr lvl="1"/>
            <a:r>
              <a:rPr lang="en-US" dirty="0"/>
              <a:t>On average, buildup is about 1 </a:t>
            </a:r>
            <a:r>
              <a:rPr lang="en-US" dirty="0" err="1"/>
              <a:t>lb</a:t>
            </a:r>
            <a:r>
              <a:rPr lang="en-US" dirty="0"/>
              <a:t> P ac for every 15 </a:t>
            </a:r>
            <a:r>
              <a:rPr lang="en-US" dirty="0" err="1"/>
              <a:t>lb</a:t>
            </a:r>
            <a:r>
              <a:rPr lang="en-US" dirty="0"/>
              <a:t> P</a:t>
            </a:r>
            <a:r>
              <a:rPr lang="en-US" baseline="-25000" dirty="0"/>
              <a:t>2</a:t>
            </a:r>
            <a:r>
              <a:rPr lang="en-US" dirty="0"/>
              <a:t>O</a:t>
            </a:r>
            <a:r>
              <a:rPr lang="en-US" baseline="-25000" dirty="0"/>
              <a:t>5</a:t>
            </a:r>
            <a:r>
              <a:rPr lang="en-US" dirty="0"/>
              <a:t> fertilizer P added in excess of crop removal</a:t>
            </a:r>
          </a:p>
        </p:txBody>
      </p:sp>
      <p:sp>
        <p:nvSpPr>
          <p:cNvPr id="5" name="Slide Number Placeholder 4">
            <a:extLst>
              <a:ext uri="{FF2B5EF4-FFF2-40B4-BE49-F238E27FC236}">
                <a16:creationId xmlns:a16="http://schemas.microsoft.com/office/drawing/2014/main" id="{D69E23CA-8674-B2D5-C226-32EF9B748C74}"/>
              </a:ext>
            </a:extLst>
          </p:cNvPr>
          <p:cNvSpPr>
            <a:spLocks noGrp="1"/>
          </p:cNvSpPr>
          <p:nvPr>
            <p:ph type="sldNum" sz="quarter" idx="12"/>
          </p:nvPr>
        </p:nvSpPr>
        <p:spPr/>
        <p:txBody>
          <a:bodyPr/>
          <a:lstStyle/>
          <a:p>
            <a:fld id="{972191D5-6B09-4E00-BDB5-EE2797914FEF}" type="slidenum">
              <a:rPr lang="en-US" smtClean="0"/>
              <a:t>40</a:t>
            </a:fld>
            <a:endParaRPr lang="en-US"/>
          </a:p>
        </p:txBody>
      </p:sp>
    </p:spTree>
    <p:extLst>
      <p:ext uri="{BB962C8B-B14F-4D97-AF65-F5344CB8AC3E}">
        <p14:creationId xmlns:p14="http://schemas.microsoft.com/office/powerpoint/2010/main" val="4177996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9A60-CCF5-9DB9-283C-F4C9599EB539}"/>
              </a:ext>
            </a:extLst>
          </p:cNvPr>
          <p:cNvSpPr>
            <a:spLocks noGrp="1"/>
          </p:cNvSpPr>
          <p:nvPr>
            <p:ph type="title"/>
          </p:nvPr>
        </p:nvSpPr>
        <p:spPr/>
        <p:txBody>
          <a:bodyPr/>
          <a:lstStyle/>
          <a:p>
            <a:r>
              <a:rPr lang="en-US" dirty="0"/>
              <a:t>P Buildup/Maintenance</a:t>
            </a:r>
          </a:p>
        </p:txBody>
      </p:sp>
      <p:sp>
        <p:nvSpPr>
          <p:cNvPr id="3" name="Content Placeholder 2">
            <a:extLst>
              <a:ext uri="{FF2B5EF4-FFF2-40B4-BE49-F238E27FC236}">
                <a16:creationId xmlns:a16="http://schemas.microsoft.com/office/drawing/2014/main" id="{4F900BE4-0E94-A4D3-5FC2-7DEAB3F18C3B}"/>
              </a:ext>
            </a:extLst>
          </p:cNvPr>
          <p:cNvSpPr>
            <a:spLocks noGrp="1"/>
          </p:cNvSpPr>
          <p:nvPr>
            <p:ph sz="half" idx="1"/>
          </p:nvPr>
        </p:nvSpPr>
        <p:spPr>
          <a:xfrm>
            <a:off x="838199" y="1825625"/>
            <a:ext cx="10781581" cy="4351338"/>
          </a:xfrm>
        </p:spPr>
        <p:txBody>
          <a:bodyPr/>
          <a:lstStyle/>
          <a:p>
            <a:r>
              <a:rPr lang="en-US" dirty="0"/>
              <a:t>Think about it in terms of the reservoir diagram</a:t>
            </a:r>
          </a:p>
          <a:p>
            <a:r>
              <a:rPr lang="en-US" dirty="0"/>
              <a:t>When fertilizer additions exceed crop removal the large reservoir “fills up” to the point where the soil test reaches 65 and fertilizer may be unnecessary for several years</a:t>
            </a:r>
          </a:p>
          <a:p>
            <a:r>
              <a:rPr lang="en-US" dirty="0"/>
              <a:t>Then, you just replace what is removed on a year to year basis</a:t>
            </a:r>
          </a:p>
          <a:p>
            <a:endParaRPr lang="en-US" dirty="0"/>
          </a:p>
        </p:txBody>
      </p:sp>
      <p:sp>
        <p:nvSpPr>
          <p:cNvPr id="5" name="Slide Number Placeholder 4">
            <a:extLst>
              <a:ext uri="{FF2B5EF4-FFF2-40B4-BE49-F238E27FC236}">
                <a16:creationId xmlns:a16="http://schemas.microsoft.com/office/drawing/2014/main" id="{17054BC0-0143-2EBB-BF03-24F9E3EBB6BC}"/>
              </a:ext>
            </a:extLst>
          </p:cNvPr>
          <p:cNvSpPr>
            <a:spLocks noGrp="1"/>
          </p:cNvSpPr>
          <p:nvPr>
            <p:ph type="sldNum" sz="quarter" idx="12"/>
          </p:nvPr>
        </p:nvSpPr>
        <p:spPr/>
        <p:txBody>
          <a:bodyPr/>
          <a:lstStyle/>
          <a:p>
            <a:fld id="{972191D5-6B09-4E00-BDB5-EE2797914FEF}" type="slidenum">
              <a:rPr lang="en-US" smtClean="0"/>
              <a:t>41</a:t>
            </a:fld>
            <a:endParaRPr lang="en-US"/>
          </a:p>
        </p:txBody>
      </p:sp>
      <p:pic>
        <p:nvPicPr>
          <p:cNvPr id="6" name="Picture 4">
            <a:extLst>
              <a:ext uri="{FF2B5EF4-FFF2-40B4-BE49-F238E27FC236}">
                <a16:creationId xmlns:a16="http://schemas.microsoft.com/office/drawing/2014/main" id="{9B3779FF-83D8-07C9-56F9-E0D2BEE69D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940" y="4146194"/>
            <a:ext cx="7420119" cy="2030769"/>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459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67DA3-F4D7-2221-AF9E-868A12FBFCFE}"/>
              </a:ext>
            </a:extLst>
          </p:cNvPr>
          <p:cNvSpPr>
            <a:spLocks noGrp="1"/>
          </p:cNvSpPr>
          <p:nvPr>
            <p:ph type="title"/>
          </p:nvPr>
        </p:nvSpPr>
        <p:spPr/>
        <p:txBody>
          <a:bodyPr/>
          <a:lstStyle/>
          <a:p>
            <a:r>
              <a:rPr lang="en-US" dirty="0"/>
              <a:t>P Buildup/Maintenance</a:t>
            </a:r>
          </a:p>
        </p:txBody>
      </p:sp>
      <p:sp>
        <p:nvSpPr>
          <p:cNvPr id="3" name="Content Placeholder 2">
            <a:extLst>
              <a:ext uri="{FF2B5EF4-FFF2-40B4-BE49-F238E27FC236}">
                <a16:creationId xmlns:a16="http://schemas.microsoft.com/office/drawing/2014/main" id="{23EC9871-0304-3E97-FA78-06F1AE068BCC}"/>
              </a:ext>
            </a:extLst>
          </p:cNvPr>
          <p:cNvSpPr>
            <a:spLocks noGrp="1"/>
          </p:cNvSpPr>
          <p:nvPr>
            <p:ph sz="half" idx="1"/>
          </p:nvPr>
        </p:nvSpPr>
        <p:spPr/>
        <p:txBody>
          <a:bodyPr/>
          <a:lstStyle/>
          <a:p>
            <a:r>
              <a:rPr lang="en-US" dirty="0"/>
              <a:t>Pros</a:t>
            </a:r>
          </a:p>
          <a:p>
            <a:pPr lvl="1"/>
            <a:r>
              <a:rPr lang="en-US" dirty="0"/>
              <a:t>Will provide plenty of P whenever the crop needs it</a:t>
            </a:r>
          </a:p>
          <a:p>
            <a:pPr lvl="1"/>
            <a:r>
              <a:rPr lang="en-US" dirty="0"/>
              <a:t>Reduces risk of not applying enough P on a year to year basis</a:t>
            </a:r>
          </a:p>
        </p:txBody>
      </p:sp>
      <p:sp>
        <p:nvSpPr>
          <p:cNvPr id="4" name="Content Placeholder 3">
            <a:extLst>
              <a:ext uri="{FF2B5EF4-FFF2-40B4-BE49-F238E27FC236}">
                <a16:creationId xmlns:a16="http://schemas.microsoft.com/office/drawing/2014/main" id="{70267A0C-C652-2976-9B19-3D3AB539BD09}"/>
              </a:ext>
            </a:extLst>
          </p:cNvPr>
          <p:cNvSpPr>
            <a:spLocks noGrp="1"/>
          </p:cNvSpPr>
          <p:nvPr>
            <p:ph sz="half" idx="2"/>
          </p:nvPr>
        </p:nvSpPr>
        <p:spPr/>
        <p:txBody>
          <a:bodyPr/>
          <a:lstStyle/>
          <a:p>
            <a:r>
              <a:rPr lang="en-US" dirty="0"/>
              <a:t>Cons</a:t>
            </a:r>
          </a:p>
          <a:p>
            <a:pPr lvl="1"/>
            <a:r>
              <a:rPr lang="en-US" dirty="0"/>
              <a:t>Cost prohibitive</a:t>
            </a:r>
          </a:p>
          <a:p>
            <a:pPr lvl="1"/>
            <a:r>
              <a:rPr lang="en-US" dirty="0"/>
              <a:t>Too much P can leach out the system</a:t>
            </a:r>
          </a:p>
          <a:p>
            <a:pPr lvl="1"/>
            <a:r>
              <a:rPr lang="en-US" dirty="0"/>
              <a:t>Takes time to buildup, can’t apply bulk immediately</a:t>
            </a:r>
          </a:p>
        </p:txBody>
      </p:sp>
      <p:sp>
        <p:nvSpPr>
          <p:cNvPr id="5" name="Slide Number Placeholder 4">
            <a:extLst>
              <a:ext uri="{FF2B5EF4-FFF2-40B4-BE49-F238E27FC236}">
                <a16:creationId xmlns:a16="http://schemas.microsoft.com/office/drawing/2014/main" id="{CF5FD74E-8E67-6C18-7E9F-3B2DF6150FCB}"/>
              </a:ext>
            </a:extLst>
          </p:cNvPr>
          <p:cNvSpPr>
            <a:spLocks noGrp="1"/>
          </p:cNvSpPr>
          <p:nvPr>
            <p:ph type="sldNum" sz="quarter" idx="12"/>
          </p:nvPr>
        </p:nvSpPr>
        <p:spPr/>
        <p:txBody>
          <a:bodyPr/>
          <a:lstStyle/>
          <a:p>
            <a:fld id="{972191D5-6B09-4E00-BDB5-EE2797914FEF}" type="slidenum">
              <a:rPr lang="en-US" smtClean="0"/>
              <a:t>42</a:t>
            </a:fld>
            <a:endParaRPr lang="en-US"/>
          </a:p>
        </p:txBody>
      </p:sp>
    </p:spTree>
    <p:extLst>
      <p:ext uri="{BB962C8B-B14F-4D97-AF65-F5344CB8AC3E}">
        <p14:creationId xmlns:p14="http://schemas.microsoft.com/office/powerpoint/2010/main" val="3246231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normAutofit/>
          </a:bodyPr>
          <a:lstStyle/>
          <a:p>
            <a:r>
              <a:rPr lang="en-US" dirty="0"/>
              <a:t>Making recommendations</a:t>
            </a:r>
          </a:p>
        </p:txBody>
      </p:sp>
      <p:sp>
        <p:nvSpPr>
          <p:cNvPr id="410627" name="Rectangle 3"/>
          <p:cNvSpPr>
            <a:spLocks noGrp="1" noChangeArrowheads="1"/>
          </p:cNvSpPr>
          <p:nvPr>
            <p:ph sz="half" idx="1"/>
          </p:nvPr>
        </p:nvSpPr>
        <p:spPr/>
        <p:txBody>
          <a:bodyPr>
            <a:normAutofit/>
          </a:bodyPr>
          <a:lstStyle/>
          <a:p>
            <a:pPr marL="514350" indent="-514350">
              <a:buFont typeface="+mj-lt"/>
              <a:buAutoNum type="arabicPeriod"/>
            </a:pPr>
            <a:r>
              <a:rPr lang="en-US" dirty="0"/>
              <a:t>Sufficiency approach</a:t>
            </a:r>
          </a:p>
          <a:p>
            <a:pPr lvl="2"/>
            <a:r>
              <a:rPr lang="en-US" dirty="0"/>
              <a:t>When soil test level is below optimum, apply only enough nutrients to meet crop needs</a:t>
            </a:r>
          </a:p>
          <a:p>
            <a:pPr marL="514350" indent="-514350">
              <a:buFont typeface="+mj-lt"/>
              <a:buAutoNum type="arabicPeriod"/>
            </a:pPr>
            <a:r>
              <a:rPr lang="en-US" dirty="0"/>
              <a:t>Buildup and maintenance approach</a:t>
            </a:r>
          </a:p>
          <a:p>
            <a:pPr lvl="2"/>
            <a:r>
              <a:rPr lang="en-US" dirty="0"/>
              <a:t>Rapidly build low soil test concentrations to optimum level </a:t>
            </a:r>
          </a:p>
          <a:p>
            <a:pPr lvl="2"/>
            <a:r>
              <a:rPr lang="en-US" dirty="0"/>
              <a:t>Replace nutrients removed by crop at higher soil test levels where response is not expected</a:t>
            </a:r>
          </a:p>
        </p:txBody>
      </p:sp>
      <p:sp>
        <p:nvSpPr>
          <p:cNvPr id="2" name="Slide Number Placeholder 1">
            <a:extLst>
              <a:ext uri="{FF2B5EF4-FFF2-40B4-BE49-F238E27FC236}">
                <a16:creationId xmlns:a16="http://schemas.microsoft.com/office/drawing/2014/main" id="{C3818BCC-0DFB-432F-8641-092F11DB35D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260D06-3DDC-4D52-A650-928999DE8AD7}" type="slidenum">
              <a:rPr kumimoji="0" lang="en-US" altLang="en-US" sz="9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9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graphicFrame>
        <p:nvGraphicFramePr>
          <p:cNvPr id="9" name="Content Placeholder 21">
            <a:extLst>
              <a:ext uri="{FF2B5EF4-FFF2-40B4-BE49-F238E27FC236}">
                <a16:creationId xmlns:a16="http://schemas.microsoft.com/office/drawing/2014/main" id="{A8DF0A70-E8B5-4381-A834-8640CFEC090D}"/>
              </a:ext>
            </a:extLst>
          </p:cNvPr>
          <p:cNvGraphicFramePr>
            <a:graphicFrameLocks/>
          </p:cNvGraphicFramePr>
          <p:nvPr/>
        </p:nvGraphicFramePr>
        <p:xfrm>
          <a:off x="6096000" y="1570893"/>
          <a:ext cx="5181600" cy="4605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6">
            <a:extLst>
              <a:ext uri="{FF2B5EF4-FFF2-40B4-BE49-F238E27FC236}">
                <a16:creationId xmlns:a16="http://schemas.microsoft.com/office/drawing/2014/main" id="{B69B5EFC-5F98-4E80-9962-55A08F78254A}"/>
              </a:ext>
            </a:extLst>
          </p:cNvPr>
          <p:cNvGraphicFramePr>
            <a:graphicFrameLocks noGrp="1"/>
          </p:cNvGraphicFramePr>
          <p:nvPr>
            <p:extLst>
              <p:ext uri="{D42A27DB-BD31-4B8C-83A1-F6EECF244321}">
                <p14:modId xmlns:p14="http://schemas.microsoft.com/office/powerpoint/2010/main" val="893198211"/>
              </p:ext>
            </p:extLst>
          </p:nvPr>
        </p:nvGraphicFramePr>
        <p:xfrm>
          <a:off x="8686800" y="105728"/>
          <a:ext cx="3202056" cy="1584960"/>
        </p:xfrm>
        <a:graphic>
          <a:graphicData uri="http://schemas.openxmlformats.org/drawingml/2006/table">
            <a:tbl>
              <a:tblPr firstRow="1" bandRow="1">
                <a:tableStyleId>{5C22544A-7EE6-4342-B048-85BDC9FD1C3A}</a:tableStyleId>
              </a:tblPr>
              <a:tblGrid>
                <a:gridCol w="1067352">
                  <a:extLst>
                    <a:ext uri="{9D8B030D-6E8A-4147-A177-3AD203B41FA5}">
                      <a16:colId xmlns:a16="http://schemas.microsoft.com/office/drawing/2014/main" val="809666123"/>
                    </a:ext>
                  </a:extLst>
                </a:gridCol>
                <a:gridCol w="1067352">
                  <a:extLst>
                    <a:ext uri="{9D8B030D-6E8A-4147-A177-3AD203B41FA5}">
                      <a16:colId xmlns:a16="http://schemas.microsoft.com/office/drawing/2014/main" val="1523900539"/>
                    </a:ext>
                  </a:extLst>
                </a:gridCol>
                <a:gridCol w="1067352">
                  <a:extLst>
                    <a:ext uri="{9D8B030D-6E8A-4147-A177-3AD203B41FA5}">
                      <a16:colId xmlns:a16="http://schemas.microsoft.com/office/drawing/2014/main" val="1490874964"/>
                    </a:ext>
                  </a:extLst>
                </a:gridCol>
              </a:tblGrid>
              <a:tr h="315692">
                <a:tc>
                  <a:txBody>
                    <a:bodyPr/>
                    <a:lstStyle/>
                    <a:p>
                      <a:r>
                        <a:rPr lang="en-US" sz="1600" dirty="0"/>
                        <a:t>Crop</a:t>
                      </a:r>
                    </a:p>
                  </a:txBody>
                  <a:tcPr/>
                </a:tc>
                <a:tc>
                  <a:txBody>
                    <a:bodyPr/>
                    <a:lstStyle/>
                    <a:p>
                      <a:r>
                        <a:rPr lang="en-US" sz="1600" dirty="0"/>
                        <a:t>P</a:t>
                      </a:r>
                      <a:r>
                        <a:rPr lang="en-US" sz="1600" baseline="-25000" dirty="0"/>
                        <a:t>2</a:t>
                      </a:r>
                      <a:r>
                        <a:rPr lang="en-US" sz="1600" baseline="0" dirty="0"/>
                        <a:t>O</a:t>
                      </a:r>
                      <a:r>
                        <a:rPr lang="en-US" sz="1600" baseline="-25000" dirty="0"/>
                        <a:t>5</a:t>
                      </a:r>
                      <a:endParaRPr lang="en-US" sz="1600" dirty="0"/>
                    </a:p>
                  </a:txBody>
                  <a:tcPr/>
                </a:tc>
                <a:tc>
                  <a:txBody>
                    <a:bodyPr/>
                    <a:lstStyle/>
                    <a:p>
                      <a:r>
                        <a:rPr lang="en-US" sz="1600" dirty="0"/>
                        <a:t>K</a:t>
                      </a:r>
                      <a:r>
                        <a:rPr lang="en-US" sz="1600" baseline="-25000" dirty="0"/>
                        <a:t>2</a:t>
                      </a:r>
                      <a:r>
                        <a:rPr lang="en-US" sz="1600" baseline="0" dirty="0"/>
                        <a:t>O</a:t>
                      </a:r>
                      <a:endParaRPr lang="en-US" sz="1600" dirty="0"/>
                    </a:p>
                  </a:txBody>
                  <a:tcPr/>
                </a:tc>
                <a:extLst>
                  <a:ext uri="{0D108BD9-81ED-4DB2-BD59-A6C34878D82A}">
                    <a16:rowId xmlns:a16="http://schemas.microsoft.com/office/drawing/2014/main" val="3417345467"/>
                  </a:ext>
                </a:extLst>
              </a:tr>
              <a:tr h="171603">
                <a:tc gridSpan="3">
                  <a:txBody>
                    <a:bodyPr/>
                    <a:lstStyle/>
                    <a:p>
                      <a:pPr algn="ctr"/>
                      <a:r>
                        <a:rPr lang="en-US" sz="1600" b="1" i="1" dirty="0" err="1"/>
                        <a:t>lb</a:t>
                      </a:r>
                      <a:r>
                        <a:rPr lang="en-US" sz="1600" b="1" i="1" dirty="0"/>
                        <a:t>/</a:t>
                      </a:r>
                      <a:r>
                        <a:rPr lang="en-US" sz="1600" b="1" i="1" dirty="0" err="1"/>
                        <a:t>bu</a:t>
                      </a:r>
                      <a:endParaRPr lang="en-US" sz="1600" b="1" i="1" dirty="0"/>
                    </a:p>
                  </a:txBody>
                  <a:tcPr marL="0" marR="0" marT="0" marB="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59189463"/>
                  </a:ext>
                </a:extLst>
              </a:tr>
              <a:tr h="315692">
                <a:tc>
                  <a:txBody>
                    <a:bodyPr/>
                    <a:lstStyle/>
                    <a:p>
                      <a:r>
                        <a:rPr lang="en-US" sz="1600" dirty="0"/>
                        <a:t>Corn</a:t>
                      </a:r>
                    </a:p>
                  </a:txBody>
                  <a:tcPr/>
                </a:tc>
                <a:tc>
                  <a:txBody>
                    <a:bodyPr/>
                    <a:lstStyle/>
                    <a:p>
                      <a:r>
                        <a:rPr lang="en-US" sz="1600" dirty="0"/>
                        <a:t>0.4</a:t>
                      </a:r>
                    </a:p>
                  </a:txBody>
                  <a:tcPr/>
                </a:tc>
                <a:tc>
                  <a:txBody>
                    <a:bodyPr/>
                    <a:lstStyle/>
                    <a:p>
                      <a:r>
                        <a:rPr lang="en-US" sz="1600" dirty="0"/>
                        <a:t>0.3</a:t>
                      </a:r>
                    </a:p>
                  </a:txBody>
                  <a:tcPr/>
                </a:tc>
                <a:extLst>
                  <a:ext uri="{0D108BD9-81ED-4DB2-BD59-A6C34878D82A}">
                    <a16:rowId xmlns:a16="http://schemas.microsoft.com/office/drawing/2014/main" val="4128885447"/>
                  </a:ext>
                </a:extLst>
              </a:tr>
              <a:tr h="315692">
                <a:tc>
                  <a:txBody>
                    <a:bodyPr/>
                    <a:lstStyle/>
                    <a:p>
                      <a:r>
                        <a:rPr lang="en-US" sz="1600" dirty="0"/>
                        <a:t>Soybean</a:t>
                      </a:r>
                    </a:p>
                  </a:txBody>
                  <a:tcPr/>
                </a:tc>
                <a:tc>
                  <a:txBody>
                    <a:bodyPr/>
                    <a:lstStyle/>
                    <a:p>
                      <a:r>
                        <a:rPr lang="en-US" sz="1600" dirty="0"/>
                        <a:t>0.8</a:t>
                      </a:r>
                    </a:p>
                  </a:txBody>
                  <a:tcPr/>
                </a:tc>
                <a:tc>
                  <a:txBody>
                    <a:bodyPr/>
                    <a:lstStyle/>
                    <a:p>
                      <a:r>
                        <a:rPr lang="en-US" sz="1600" dirty="0"/>
                        <a:t>1.4</a:t>
                      </a:r>
                    </a:p>
                  </a:txBody>
                  <a:tcPr/>
                </a:tc>
                <a:extLst>
                  <a:ext uri="{0D108BD9-81ED-4DB2-BD59-A6C34878D82A}">
                    <a16:rowId xmlns:a16="http://schemas.microsoft.com/office/drawing/2014/main" val="211865399"/>
                  </a:ext>
                </a:extLst>
              </a:tr>
              <a:tr h="315692">
                <a:tc>
                  <a:txBody>
                    <a:bodyPr/>
                    <a:lstStyle/>
                    <a:p>
                      <a:r>
                        <a:rPr lang="en-US" sz="1600" dirty="0"/>
                        <a:t>Wheat</a:t>
                      </a:r>
                    </a:p>
                  </a:txBody>
                  <a:tcPr/>
                </a:tc>
                <a:tc>
                  <a:txBody>
                    <a:bodyPr/>
                    <a:lstStyle/>
                    <a:p>
                      <a:r>
                        <a:rPr lang="en-US" sz="1600" dirty="0"/>
                        <a:t>0.5</a:t>
                      </a:r>
                    </a:p>
                  </a:txBody>
                  <a:tcPr/>
                </a:tc>
                <a:tc>
                  <a:txBody>
                    <a:bodyPr/>
                    <a:lstStyle/>
                    <a:p>
                      <a:r>
                        <a:rPr lang="en-US" sz="1600" dirty="0"/>
                        <a:t>0.3</a:t>
                      </a:r>
                    </a:p>
                  </a:txBody>
                  <a:tcPr/>
                </a:tc>
                <a:extLst>
                  <a:ext uri="{0D108BD9-81ED-4DB2-BD59-A6C34878D82A}">
                    <a16:rowId xmlns:a16="http://schemas.microsoft.com/office/drawing/2014/main" val="212891275"/>
                  </a:ext>
                </a:extLst>
              </a:tr>
            </a:tbl>
          </a:graphicData>
        </a:graphic>
      </p:graphicFrame>
    </p:spTree>
    <p:extLst>
      <p:ext uri="{BB962C8B-B14F-4D97-AF65-F5344CB8AC3E}">
        <p14:creationId xmlns:p14="http://schemas.microsoft.com/office/powerpoint/2010/main" val="2826784921"/>
      </p:ext>
    </p:extLst>
  </p:cSld>
  <p:clrMapOvr>
    <a:masterClrMapping/>
  </p:clrMapOvr>
  <mc:AlternateContent xmlns:mc="http://schemas.openxmlformats.org/markup-compatibility/2006" xmlns:p14="http://schemas.microsoft.com/office/powerpoint/2010/main">
    <mc:Choice Requires="p14">
      <p:transition spd="med" p14:dur="700" advTm="15000">
        <p:fade/>
      </p:transition>
    </mc:Choice>
    <mc:Fallback xmlns="">
      <p:transition spd="med" advTm="15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226B-D82F-C81F-BE78-C8104C6BD08F}"/>
              </a:ext>
            </a:extLst>
          </p:cNvPr>
          <p:cNvSpPr>
            <a:spLocks noGrp="1"/>
          </p:cNvSpPr>
          <p:nvPr>
            <p:ph type="title"/>
          </p:nvPr>
        </p:nvSpPr>
        <p:spPr/>
        <p:txBody>
          <a:bodyPr/>
          <a:lstStyle/>
          <a:p>
            <a:r>
              <a:rPr lang="en-US" dirty="0"/>
              <a:t>Methods of P fertilization</a:t>
            </a:r>
          </a:p>
        </p:txBody>
      </p:sp>
      <p:sp>
        <p:nvSpPr>
          <p:cNvPr id="3" name="Content Placeholder 2">
            <a:extLst>
              <a:ext uri="{FF2B5EF4-FFF2-40B4-BE49-F238E27FC236}">
                <a16:creationId xmlns:a16="http://schemas.microsoft.com/office/drawing/2014/main" id="{797089B4-6ABF-664E-55C8-2CA0C431A0BD}"/>
              </a:ext>
            </a:extLst>
          </p:cNvPr>
          <p:cNvSpPr>
            <a:spLocks noGrp="1"/>
          </p:cNvSpPr>
          <p:nvPr>
            <p:ph idx="1"/>
          </p:nvPr>
        </p:nvSpPr>
        <p:spPr>
          <a:xfrm>
            <a:off x="838200" y="1825625"/>
            <a:ext cx="5735128" cy="4351338"/>
          </a:xfrm>
        </p:spPr>
        <p:txBody>
          <a:bodyPr/>
          <a:lstStyle/>
          <a:p>
            <a:r>
              <a:rPr lang="en-US" dirty="0"/>
              <a:t>Most common: Broadcast dry fertilizer over soil surface, then incorporation with tillage</a:t>
            </a:r>
          </a:p>
          <a:p>
            <a:pPr lvl="1"/>
            <a:r>
              <a:rPr lang="en-US" dirty="0"/>
              <a:t>Little time consumption, move as fast as you can get a spreader in to apply and then till it in</a:t>
            </a:r>
          </a:p>
          <a:p>
            <a:r>
              <a:rPr lang="en-US" dirty="0"/>
              <a:t>Banding</a:t>
            </a:r>
          </a:p>
          <a:p>
            <a:pPr lvl="1"/>
            <a:r>
              <a:rPr lang="en-US" dirty="0"/>
              <a:t>Surface dribble</a:t>
            </a:r>
          </a:p>
          <a:p>
            <a:pPr lvl="1"/>
            <a:r>
              <a:rPr lang="en-US" dirty="0"/>
              <a:t>In-furrow</a:t>
            </a:r>
          </a:p>
          <a:p>
            <a:pPr lvl="1"/>
            <a:r>
              <a:rPr lang="en-US" dirty="0"/>
              <a:t>2x2, or two inches below and to the side of the seed furrow</a:t>
            </a:r>
          </a:p>
        </p:txBody>
      </p:sp>
      <p:sp>
        <p:nvSpPr>
          <p:cNvPr id="4" name="Slide Number Placeholder 3">
            <a:extLst>
              <a:ext uri="{FF2B5EF4-FFF2-40B4-BE49-F238E27FC236}">
                <a16:creationId xmlns:a16="http://schemas.microsoft.com/office/drawing/2014/main" id="{5E83E552-F0EF-D75B-9B7A-90F620D7EA55}"/>
              </a:ext>
            </a:extLst>
          </p:cNvPr>
          <p:cNvSpPr>
            <a:spLocks noGrp="1"/>
          </p:cNvSpPr>
          <p:nvPr>
            <p:ph type="sldNum" sz="quarter" idx="12"/>
          </p:nvPr>
        </p:nvSpPr>
        <p:spPr/>
        <p:txBody>
          <a:bodyPr/>
          <a:lstStyle/>
          <a:p>
            <a:fld id="{972191D5-6B09-4E00-BDB5-EE2797914FEF}" type="slidenum">
              <a:rPr lang="en-US" smtClean="0"/>
              <a:t>44</a:t>
            </a:fld>
            <a:endParaRPr lang="en-US"/>
          </a:p>
        </p:txBody>
      </p:sp>
      <p:pic>
        <p:nvPicPr>
          <p:cNvPr id="1026" name="Picture 2" descr="Agronomy eUpdate April 14th, 2022 : Issue 902">
            <a:extLst>
              <a:ext uri="{FF2B5EF4-FFF2-40B4-BE49-F238E27FC236}">
                <a16:creationId xmlns:a16="http://schemas.microsoft.com/office/drawing/2014/main" id="{1E1E37EE-6164-02BE-8C6C-8D9C84DB8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884" y="2701653"/>
            <a:ext cx="4366433" cy="2599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057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E048-5BE1-D884-5B92-9BBEAEC48F2A}"/>
              </a:ext>
            </a:extLst>
          </p:cNvPr>
          <p:cNvSpPr>
            <a:spLocks noGrp="1"/>
          </p:cNvSpPr>
          <p:nvPr>
            <p:ph type="title"/>
          </p:nvPr>
        </p:nvSpPr>
        <p:spPr/>
        <p:txBody>
          <a:bodyPr/>
          <a:lstStyle/>
          <a:p>
            <a:r>
              <a:rPr lang="en-US" dirty="0"/>
              <a:t>Methods of P fertilization</a:t>
            </a:r>
          </a:p>
        </p:txBody>
      </p:sp>
      <p:sp>
        <p:nvSpPr>
          <p:cNvPr id="3" name="Content Placeholder 2">
            <a:extLst>
              <a:ext uri="{FF2B5EF4-FFF2-40B4-BE49-F238E27FC236}">
                <a16:creationId xmlns:a16="http://schemas.microsoft.com/office/drawing/2014/main" id="{512450EE-863B-22EE-6895-3FC80DE58511}"/>
              </a:ext>
            </a:extLst>
          </p:cNvPr>
          <p:cNvSpPr>
            <a:spLocks noGrp="1"/>
          </p:cNvSpPr>
          <p:nvPr>
            <p:ph idx="1"/>
          </p:nvPr>
        </p:nvSpPr>
        <p:spPr/>
        <p:txBody>
          <a:bodyPr>
            <a:normAutofit lnSpcReduction="10000"/>
          </a:bodyPr>
          <a:lstStyle/>
          <a:p>
            <a:r>
              <a:rPr lang="en-US" dirty="0"/>
              <a:t>Why banding?</a:t>
            </a:r>
          </a:p>
          <a:p>
            <a:endParaRPr lang="en-US" dirty="0"/>
          </a:p>
          <a:p>
            <a:endParaRPr lang="en-US" dirty="0"/>
          </a:p>
          <a:p>
            <a:endParaRPr lang="en-US" dirty="0"/>
          </a:p>
          <a:p>
            <a:endParaRPr lang="en-US" dirty="0"/>
          </a:p>
          <a:p>
            <a:pPr marL="0" indent="0">
              <a:buNone/>
            </a:pPr>
            <a:endParaRPr lang="en-US" dirty="0"/>
          </a:p>
          <a:p>
            <a:r>
              <a:rPr lang="en-US" dirty="0"/>
              <a:t>Creating area of HIGH concentration that won’t all be converted/fixed</a:t>
            </a:r>
          </a:p>
          <a:p>
            <a:r>
              <a:rPr lang="en-US" dirty="0"/>
              <a:t>Banding leads to being able to use more than just diffusion and active transport, can have mass flow</a:t>
            </a:r>
          </a:p>
          <a:p>
            <a:endParaRPr lang="en-US" dirty="0"/>
          </a:p>
        </p:txBody>
      </p:sp>
      <p:sp>
        <p:nvSpPr>
          <p:cNvPr id="4" name="Slide Number Placeholder 3">
            <a:extLst>
              <a:ext uri="{FF2B5EF4-FFF2-40B4-BE49-F238E27FC236}">
                <a16:creationId xmlns:a16="http://schemas.microsoft.com/office/drawing/2014/main" id="{C56757B4-CEB8-858B-298B-A5918F95BD1A}"/>
              </a:ext>
            </a:extLst>
          </p:cNvPr>
          <p:cNvSpPr>
            <a:spLocks noGrp="1"/>
          </p:cNvSpPr>
          <p:nvPr>
            <p:ph type="sldNum" sz="quarter" idx="12"/>
          </p:nvPr>
        </p:nvSpPr>
        <p:spPr/>
        <p:txBody>
          <a:bodyPr/>
          <a:lstStyle/>
          <a:p>
            <a:fld id="{972191D5-6B09-4E00-BDB5-EE2797914FEF}" type="slidenum">
              <a:rPr lang="en-US" smtClean="0"/>
              <a:t>45</a:t>
            </a:fld>
            <a:endParaRPr lang="en-US"/>
          </a:p>
        </p:txBody>
      </p:sp>
      <p:pic>
        <p:nvPicPr>
          <p:cNvPr id="5" name="Picture 4">
            <a:extLst>
              <a:ext uri="{FF2B5EF4-FFF2-40B4-BE49-F238E27FC236}">
                <a16:creationId xmlns:a16="http://schemas.microsoft.com/office/drawing/2014/main" id="{C6E2F02E-BD1C-E97A-C8EB-4D8C7AFDC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00" y="2386719"/>
            <a:ext cx="6511620" cy="209393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6F55FC4-8D12-0568-4AFE-393F0E1A8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746" y="1084267"/>
            <a:ext cx="5082120" cy="339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005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06AA3-4ECB-520D-6AE4-03BAC4AC4EA3}"/>
              </a:ext>
            </a:extLst>
          </p:cNvPr>
          <p:cNvSpPr>
            <a:spLocks noGrp="1"/>
          </p:cNvSpPr>
          <p:nvPr>
            <p:ph type="title"/>
          </p:nvPr>
        </p:nvSpPr>
        <p:spPr/>
        <p:txBody>
          <a:bodyPr/>
          <a:lstStyle/>
          <a:p>
            <a:r>
              <a:rPr lang="en-US" dirty="0"/>
              <a:t>Methods of P fertilization – Foliar Applied P</a:t>
            </a:r>
          </a:p>
        </p:txBody>
      </p:sp>
      <p:sp>
        <p:nvSpPr>
          <p:cNvPr id="3" name="Content Placeholder 2">
            <a:extLst>
              <a:ext uri="{FF2B5EF4-FFF2-40B4-BE49-F238E27FC236}">
                <a16:creationId xmlns:a16="http://schemas.microsoft.com/office/drawing/2014/main" id="{44302F33-3A6B-BF56-EB92-7D19044C935F}"/>
              </a:ext>
            </a:extLst>
          </p:cNvPr>
          <p:cNvSpPr>
            <a:spLocks noGrp="1"/>
          </p:cNvSpPr>
          <p:nvPr>
            <p:ph idx="1"/>
          </p:nvPr>
        </p:nvSpPr>
        <p:spPr/>
        <p:txBody>
          <a:bodyPr>
            <a:normAutofit lnSpcReduction="10000"/>
          </a:bodyPr>
          <a:lstStyle/>
          <a:p>
            <a:r>
              <a:rPr lang="en-US" dirty="0"/>
              <a:t>Foliar fertilizer is usually restricted to the correction of micronutrient plant deficiencies, or late N application, there is reason to believe foliar P fertilization could be effective in select situations</a:t>
            </a:r>
          </a:p>
          <a:p>
            <a:r>
              <a:rPr lang="en-US" dirty="0"/>
              <a:t>Only small amount of soil applied P will contribute to the crop (labile)</a:t>
            </a:r>
          </a:p>
          <a:p>
            <a:r>
              <a:rPr lang="en-US" dirty="0"/>
              <a:t>Foliar absorption COULD be in the range of 50-80% efficient, and could be effective if the plant can take it in via leaf</a:t>
            </a:r>
          </a:p>
          <a:p>
            <a:r>
              <a:rPr lang="en-US" dirty="0"/>
              <a:t>This approach has special appeal in countries where the soil has a high P-fixing capacity (lots of Al/Fe or Ca) and labor is inexpensive to allow hand spraying of small scale production systems</a:t>
            </a:r>
          </a:p>
          <a:p>
            <a:r>
              <a:rPr lang="en-US" dirty="0"/>
              <a:t>In intensive agriculture, NOT a replacement for soil applied fertilizer</a:t>
            </a:r>
          </a:p>
          <a:p>
            <a:endParaRPr lang="en-US" dirty="0"/>
          </a:p>
        </p:txBody>
      </p:sp>
      <p:sp>
        <p:nvSpPr>
          <p:cNvPr id="4" name="Slide Number Placeholder 3">
            <a:extLst>
              <a:ext uri="{FF2B5EF4-FFF2-40B4-BE49-F238E27FC236}">
                <a16:creationId xmlns:a16="http://schemas.microsoft.com/office/drawing/2014/main" id="{E0B29661-495C-B6D6-44B7-A34EFA0D3138}"/>
              </a:ext>
            </a:extLst>
          </p:cNvPr>
          <p:cNvSpPr>
            <a:spLocks noGrp="1"/>
          </p:cNvSpPr>
          <p:nvPr>
            <p:ph type="sldNum" sz="quarter" idx="12"/>
          </p:nvPr>
        </p:nvSpPr>
        <p:spPr/>
        <p:txBody>
          <a:bodyPr/>
          <a:lstStyle/>
          <a:p>
            <a:fld id="{972191D5-6B09-4E00-BDB5-EE2797914FEF}" type="slidenum">
              <a:rPr lang="en-US" smtClean="0"/>
              <a:t>46</a:t>
            </a:fld>
            <a:endParaRPr lang="en-US"/>
          </a:p>
        </p:txBody>
      </p:sp>
    </p:spTree>
    <p:extLst>
      <p:ext uri="{BB962C8B-B14F-4D97-AF65-F5344CB8AC3E}">
        <p14:creationId xmlns:p14="http://schemas.microsoft.com/office/powerpoint/2010/main" val="40627754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06C7-E8BB-8E77-77C9-F7B010B4EEAC}"/>
              </a:ext>
            </a:extLst>
          </p:cNvPr>
          <p:cNvSpPr>
            <a:spLocks noGrp="1"/>
          </p:cNvSpPr>
          <p:nvPr>
            <p:ph type="title"/>
          </p:nvPr>
        </p:nvSpPr>
        <p:spPr/>
        <p:txBody>
          <a:bodyPr/>
          <a:lstStyle/>
          <a:p>
            <a:r>
              <a:rPr lang="en-US" dirty="0"/>
              <a:t>Fertilizer P nomenclature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FA1F93-616A-CC2F-DE40-16C275D17957}"/>
                  </a:ext>
                </a:extLst>
              </p:cNvPr>
              <p:cNvSpPr>
                <a:spLocks noGrp="1"/>
              </p:cNvSpPr>
              <p:nvPr>
                <p:ph idx="1"/>
              </p:nvPr>
            </p:nvSpPr>
            <p:spPr/>
            <p:txBody>
              <a:bodyPr/>
              <a:lstStyle/>
              <a:p>
                <a:r>
                  <a:rPr lang="en-US" dirty="0"/>
                  <a:t>Fertilizer P is expressed as </a:t>
                </a:r>
                <a:r>
                  <a:rPr lang="en-US" dirty="0" err="1"/>
                  <a:t>lbs</a:t>
                </a:r>
                <a:r>
                  <a:rPr lang="en-US" dirty="0"/>
                  <a:t> P</a:t>
                </a:r>
                <a:r>
                  <a:rPr lang="en-US" baseline="-25000" dirty="0"/>
                  <a:t>2</a:t>
                </a:r>
                <a:r>
                  <a:rPr lang="en-US" dirty="0"/>
                  <a:t>O</a:t>
                </a:r>
                <a:r>
                  <a:rPr lang="en-US" baseline="-25000" dirty="0"/>
                  <a:t>5</a:t>
                </a:r>
                <a:r>
                  <a:rPr lang="en-US" dirty="0"/>
                  <a:t> instead of elemental P</a:t>
                </a:r>
              </a:p>
              <a:p>
                <a:pPr lvl="1"/>
                <a:r>
                  <a:rPr lang="en-US" dirty="0"/>
                  <a:t>P</a:t>
                </a:r>
                <a:r>
                  <a:rPr lang="en-US" baseline="-25000" dirty="0"/>
                  <a:t>2</a:t>
                </a:r>
                <a:r>
                  <a:rPr lang="en-US" dirty="0"/>
                  <a:t>O</a:t>
                </a:r>
                <a:r>
                  <a:rPr lang="en-US" baseline="-25000" dirty="0"/>
                  <a:t>5 </a:t>
                </a:r>
                <a:r>
                  <a:rPr lang="en-US" dirty="0"/>
                  <a:t>does not exist in fertilizer</a:t>
                </a:r>
              </a:p>
              <a:p>
                <a:r>
                  <a:rPr lang="en-US" dirty="0"/>
                  <a:t>All correlation/calibration and fertilizer recommendations are based on P</a:t>
                </a:r>
                <a:r>
                  <a:rPr lang="en-US" baseline="-25000" dirty="0"/>
                  <a:t>2</a:t>
                </a:r>
                <a:r>
                  <a:rPr lang="en-US" dirty="0"/>
                  <a:t>O</a:t>
                </a:r>
                <a:r>
                  <a:rPr lang="en-US" baseline="-25000" dirty="0"/>
                  <a:t>5</a:t>
                </a:r>
                <a:endParaRPr lang="en-US" dirty="0"/>
              </a:p>
              <a:p>
                <a:r>
                  <a:rPr lang="en-US" dirty="0"/>
                  <a:t>Can be converted to elemental P by:</a:t>
                </a:r>
              </a:p>
              <a:p>
                <a:pPr lvl="1"/>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5</m:t>
                        </m:r>
                      </m:sub>
                    </m:sSub>
                    <m:r>
                      <a:rPr lang="en-US" b="0" i="1" smtClean="0">
                        <a:latin typeface="Cambria Math" panose="02040503050406030204" pitchFamily="18" charset="0"/>
                      </a:rPr>
                      <m:t>×0.43</m:t>
                    </m:r>
                  </m:oMath>
                </a14:m>
                <a:endParaRPr lang="en-US" b="0" dirty="0"/>
              </a:p>
              <a:p>
                <a:pPr lvl="1"/>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5</m:t>
                        </m:r>
                      </m:sub>
                    </m:sSub>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×2.29</m:t>
                    </m:r>
                  </m:oMath>
                </a14:m>
                <a:endParaRPr lang="en-US" b="0" dirty="0"/>
              </a:p>
            </p:txBody>
          </p:sp>
        </mc:Choice>
        <mc:Fallback xmlns="">
          <p:sp>
            <p:nvSpPr>
              <p:cNvPr id="3" name="Content Placeholder 2">
                <a:extLst>
                  <a:ext uri="{FF2B5EF4-FFF2-40B4-BE49-F238E27FC236}">
                    <a16:creationId xmlns:a16="http://schemas.microsoft.com/office/drawing/2014/main" id="{16FA1F93-616A-CC2F-DE40-16C275D1795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E177B0B-FAA8-D719-D537-A403AB6BEC69}"/>
              </a:ext>
            </a:extLst>
          </p:cNvPr>
          <p:cNvSpPr>
            <a:spLocks noGrp="1"/>
          </p:cNvSpPr>
          <p:nvPr>
            <p:ph type="sldNum" sz="quarter" idx="12"/>
          </p:nvPr>
        </p:nvSpPr>
        <p:spPr/>
        <p:txBody>
          <a:bodyPr/>
          <a:lstStyle/>
          <a:p>
            <a:fld id="{972191D5-6B09-4E00-BDB5-EE2797914FEF}" type="slidenum">
              <a:rPr lang="en-US" smtClean="0"/>
              <a:t>47</a:t>
            </a:fld>
            <a:endParaRPr lang="en-US"/>
          </a:p>
        </p:txBody>
      </p:sp>
    </p:spTree>
    <p:extLst>
      <p:ext uri="{BB962C8B-B14F-4D97-AF65-F5344CB8AC3E}">
        <p14:creationId xmlns:p14="http://schemas.microsoft.com/office/powerpoint/2010/main" val="2186657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326AC-C91E-A61A-1F42-1DE962E9D9EA}"/>
              </a:ext>
            </a:extLst>
          </p:cNvPr>
          <p:cNvSpPr>
            <a:spLocks noGrp="1"/>
          </p:cNvSpPr>
          <p:nvPr>
            <p:ph type="title"/>
          </p:nvPr>
        </p:nvSpPr>
        <p:spPr/>
        <p:txBody>
          <a:bodyPr/>
          <a:lstStyle/>
          <a:p>
            <a:r>
              <a:rPr lang="en-US" dirty="0"/>
              <a:t>Phosphorus Sources</a:t>
            </a:r>
          </a:p>
        </p:txBody>
      </p:sp>
      <p:sp>
        <p:nvSpPr>
          <p:cNvPr id="3" name="Content Placeholder 2">
            <a:extLst>
              <a:ext uri="{FF2B5EF4-FFF2-40B4-BE49-F238E27FC236}">
                <a16:creationId xmlns:a16="http://schemas.microsoft.com/office/drawing/2014/main" id="{BA727FF8-A760-58A0-5607-FD364DF4C81F}"/>
              </a:ext>
            </a:extLst>
          </p:cNvPr>
          <p:cNvSpPr>
            <a:spLocks noGrp="1"/>
          </p:cNvSpPr>
          <p:nvPr>
            <p:ph idx="1"/>
          </p:nvPr>
        </p:nvSpPr>
        <p:spPr>
          <a:xfrm>
            <a:off x="838200" y="1825625"/>
            <a:ext cx="6080185" cy="4351338"/>
          </a:xfrm>
        </p:spPr>
        <p:txBody>
          <a:bodyPr/>
          <a:lstStyle/>
          <a:p>
            <a:r>
              <a:rPr lang="en-US" dirty="0"/>
              <a:t>Currently, no way to synthetically make phosphorus fertilizer</a:t>
            </a:r>
          </a:p>
          <a:p>
            <a:r>
              <a:rPr lang="en-US" dirty="0"/>
              <a:t>Mined as rock phosphate, then turned into other forms</a:t>
            </a:r>
          </a:p>
        </p:txBody>
      </p:sp>
      <p:sp>
        <p:nvSpPr>
          <p:cNvPr id="4" name="Slide Number Placeholder 3">
            <a:extLst>
              <a:ext uri="{FF2B5EF4-FFF2-40B4-BE49-F238E27FC236}">
                <a16:creationId xmlns:a16="http://schemas.microsoft.com/office/drawing/2014/main" id="{9F1C1473-65CE-605C-B4B3-0F5B4F6F099D}"/>
              </a:ext>
            </a:extLst>
          </p:cNvPr>
          <p:cNvSpPr>
            <a:spLocks noGrp="1"/>
          </p:cNvSpPr>
          <p:nvPr>
            <p:ph type="sldNum" sz="quarter" idx="12"/>
          </p:nvPr>
        </p:nvSpPr>
        <p:spPr/>
        <p:txBody>
          <a:bodyPr/>
          <a:lstStyle/>
          <a:p>
            <a:fld id="{972191D5-6B09-4E00-BDB5-EE2797914FEF}" type="slidenum">
              <a:rPr lang="en-US" smtClean="0"/>
              <a:t>48</a:t>
            </a:fld>
            <a:endParaRPr lang="en-US"/>
          </a:p>
        </p:txBody>
      </p:sp>
      <p:pic>
        <p:nvPicPr>
          <p:cNvPr id="2054" name="Picture 6">
            <a:extLst>
              <a:ext uri="{FF2B5EF4-FFF2-40B4-BE49-F238E27FC236}">
                <a16:creationId xmlns:a16="http://schemas.microsoft.com/office/drawing/2014/main" id="{769742E6-16FE-EBD9-6FCC-595F849156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476" y="2524814"/>
            <a:ext cx="3143448" cy="401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540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104A-5C68-7A27-1602-703615CCFC34}"/>
              </a:ext>
            </a:extLst>
          </p:cNvPr>
          <p:cNvSpPr>
            <a:spLocks noGrp="1"/>
          </p:cNvSpPr>
          <p:nvPr>
            <p:ph type="title"/>
          </p:nvPr>
        </p:nvSpPr>
        <p:spPr/>
        <p:txBody>
          <a:bodyPr/>
          <a:lstStyle/>
          <a:p>
            <a:r>
              <a:rPr lang="en-US" dirty="0"/>
              <a:t>Phosphorus Mining Sources</a:t>
            </a:r>
          </a:p>
        </p:txBody>
      </p:sp>
      <p:sp>
        <p:nvSpPr>
          <p:cNvPr id="3" name="Content Placeholder 2">
            <a:extLst>
              <a:ext uri="{FF2B5EF4-FFF2-40B4-BE49-F238E27FC236}">
                <a16:creationId xmlns:a16="http://schemas.microsoft.com/office/drawing/2014/main" id="{5052530A-F3E3-CAA3-86EF-36DACBBFF03E}"/>
              </a:ext>
            </a:extLst>
          </p:cNvPr>
          <p:cNvSpPr>
            <a:spLocks noGrp="1"/>
          </p:cNvSpPr>
          <p:nvPr>
            <p:ph idx="1"/>
          </p:nvPr>
        </p:nvSpPr>
        <p:spPr/>
        <p:txBody>
          <a:bodyPr/>
          <a:lstStyle/>
          <a:p>
            <a:r>
              <a:rPr lang="en-US" dirty="0">
                <a:hlinkClick r:id="rId2"/>
              </a:rPr>
              <a:t>https://goo.gl/maps/wuwfxX1uSoRGVamM8</a:t>
            </a:r>
            <a:r>
              <a:rPr lang="en-US" dirty="0"/>
              <a:t> </a:t>
            </a:r>
          </a:p>
        </p:txBody>
      </p:sp>
      <p:sp>
        <p:nvSpPr>
          <p:cNvPr id="4" name="Slide Number Placeholder 3">
            <a:extLst>
              <a:ext uri="{FF2B5EF4-FFF2-40B4-BE49-F238E27FC236}">
                <a16:creationId xmlns:a16="http://schemas.microsoft.com/office/drawing/2014/main" id="{509F96D9-3EF1-2617-6BEB-C57E2C64425A}"/>
              </a:ext>
            </a:extLst>
          </p:cNvPr>
          <p:cNvSpPr>
            <a:spLocks noGrp="1"/>
          </p:cNvSpPr>
          <p:nvPr>
            <p:ph type="sldNum" sz="quarter" idx="12"/>
          </p:nvPr>
        </p:nvSpPr>
        <p:spPr/>
        <p:txBody>
          <a:bodyPr/>
          <a:lstStyle/>
          <a:p>
            <a:fld id="{972191D5-6B09-4E00-BDB5-EE2797914FEF}" type="slidenum">
              <a:rPr lang="en-US" smtClean="0"/>
              <a:t>49</a:t>
            </a:fld>
            <a:endParaRPr lang="en-US"/>
          </a:p>
        </p:txBody>
      </p:sp>
      <p:pic>
        <p:nvPicPr>
          <p:cNvPr id="5" name="Picture 2" descr="Impact of phosphate mining and separation of mined materials on the  hydrology and water environment of the Huangbai River basin, China. |  Semantic Scholar">
            <a:extLst>
              <a:ext uri="{FF2B5EF4-FFF2-40B4-BE49-F238E27FC236}">
                <a16:creationId xmlns:a16="http://schemas.microsoft.com/office/drawing/2014/main" id="{030E6CC0-EADC-B037-A10C-523C40101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679" y="2810180"/>
            <a:ext cx="3246048" cy="2846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59D5B19-6D6F-0D38-2F35-2435E76E3E3C}"/>
              </a:ext>
            </a:extLst>
          </p:cNvPr>
          <p:cNvPicPr>
            <a:picLocks noChangeAspect="1"/>
          </p:cNvPicPr>
          <p:nvPr/>
        </p:nvPicPr>
        <p:blipFill>
          <a:blip r:embed="rId4"/>
          <a:stretch>
            <a:fillRect/>
          </a:stretch>
        </p:blipFill>
        <p:spPr>
          <a:xfrm>
            <a:off x="7847143" y="3830039"/>
            <a:ext cx="3182896" cy="2273497"/>
          </a:xfrm>
          <a:prstGeom prst="rect">
            <a:avLst/>
          </a:prstGeom>
        </p:spPr>
      </p:pic>
    </p:spTree>
    <p:extLst>
      <p:ext uri="{BB962C8B-B14F-4D97-AF65-F5344CB8AC3E}">
        <p14:creationId xmlns:p14="http://schemas.microsoft.com/office/powerpoint/2010/main" val="1997925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0D6F-B01C-ABBE-0706-CABD85859DD1}"/>
              </a:ext>
            </a:extLst>
          </p:cNvPr>
          <p:cNvSpPr>
            <a:spLocks noGrp="1"/>
          </p:cNvSpPr>
          <p:nvPr>
            <p:ph type="title"/>
          </p:nvPr>
        </p:nvSpPr>
        <p:spPr/>
        <p:txBody>
          <a:bodyPr/>
          <a:lstStyle/>
          <a:p>
            <a:r>
              <a:rPr lang="en-US" dirty="0"/>
              <a:t>Phosphorus Forms in Soil</a:t>
            </a:r>
          </a:p>
        </p:txBody>
      </p:sp>
      <p:sp>
        <p:nvSpPr>
          <p:cNvPr id="3" name="Content Placeholder 2">
            <a:extLst>
              <a:ext uri="{FF2B5EF4-FFF2-40B4-BE49-F238E27FC236}">
                <a16:creationId xmlns:a16="http://schemas.microsoft.com/office/drawing/2014/main" id="{2AE9E019-D1D0-3E68-DD14-4AC2E0E6B5A2}"/>
              </a:ext>
            </a:extLst>
          </p:cNvPr>
          <p:cNvSpPr>
            <a:spLocks noGrp="1"/>
          </p:cNvSpPr>
          <p:nvPr>
            <p:ph idx="1"/>
          </p:nvPr>
        </p:nvSpPr>
        <p:spPr>
          <a:xfrm>
            <a:off x="838199" y="1825625"/>
            <a:ext cx="10022457" cy="4351338"/>
          </a:xfrm>
        </p:spPr>
        <p:txBody>
          <a:bodyPr/>
          <a:lstStyle/>
          <a:p>
            <a:r>
              <a:rPr lang="en-US" dirty="0"/>
              <a:t>Total P content in soil ranges from 0.03-0.3% P</a:t>
            </a:r>
          </a:p>
          <a:p>
            <a:pPr lvl="1"/>
            <a:r>
              <a:rPr lang="en-US" dirty="0"/>
              <a:t>Not well related to plant available P because much of the total P is found in very insoluble primary minerals and precipitated secondary minerals</a:t>
            </a:r>
          </a:p>
          <a:p>
            <a:r>
              <a:rPr lang="en-US" dirty="0"/>
              <a:t>Available P levels generally very low</a:t>
            </a:r>
          </a:p>
          <a:p>
            <a:pPr lvl="1"/>
            <a:r>
              <a:rPr lang="en-US" dirty="0"/>
              <a:t>Seldom greater than 0.01% of the total P</a:t>
            </a:r>
          </a:p>
          <a:p>
            <a:pPr lvl="1"/>
            <a:r>
              <a:rPr lang="en-US" dirty="0"/>
              <a:t>Must be supplemented with chemical fertilizers</a:t>
            </a:r>
          </a:p>
          <a:p>
            <a:pPr lvl="1"/>
            <a:r>
              <a:rPr lang="en-US" dirty="0"/>
              <a:t>Added P can be converted to less available mineral forms</a:t>
            </a:r>
          </a:p>
          <a:p>
            <a:pPr lvl="2"/>
            <a:r>
              <a:rPr lang="en-US" dirty="0"/>
              <a:t>Released very slowly</a:t>
            </a:r>
          </a:p>
          <a:p>
            <a:pPr lvl="2"/>
            <a:r>
              <a:rPr lang="en-US" dirty="0"/>
              <a:t>Useful to plants only over a number of years</a:t>
            </a:r>
          </a:p>
        </p:txBody>
      </p:sp>
      <p:sp>
        <p:nvSpPr>
          <p:cNvPr id="24" name="Slide Number Placeholder 23">
            <a:extLst>
              <a:ext uri="{FF2B5EF4-FFF2-40B4-BE49-F238E27FC236}">
                <a16:creationId xmlns:a16="http://schemas.microsoft.com/office/drawing/2014/main" id="{29505CFA-D50C-C252-40E8-202757847C01}"/>
              </a:ext>
            </a:extLst>
          </p:cNvPr>
          <p:cNvSpPr>
            <a:spLocks noGrp="1"/>
          </p:cNvSpPr>
          <p:nvPr>
            <p:ph type="sldNum" sz="quarter" idx="12"/>
          </p:nvPr>
        </p:nvSpPr>
        <p:spPr/>
        <p:txBody>
          <a:bodyPr/>
          <a:lstStyle/>
          <a:p>
            <a:fld id="{972191D5-6B09-4E00-BDB5-EE2797914FEF}" type="slidenum">
              <a:rPr lang="en-US" smtClean="0"/>
              <a:t>5</a:t>
            </a:fld>
            <a:endParaRPr lang="en-US"/>
          </a:p>
        </p:txBody>
      </p:sp>
    </p:spTree>
    <p:extLst>
      <p:ext uri="{BB962C8B-B14F-4D97-AF65-F5344CB8AC3E}">
        <p14:creationId xmlns:p14="http://schemas.microsoft.com/office/powerpoint/2010/main" val="3335382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70BA-9778-406C-EF7A-124404118EC6}"/>
              </a:ext>
            </a:extLst>
          </p:cNvPr>
          <p:cNvSpPr>
            <a:spLocks noGrp="1"/>
          </p:cNvSpPr>
          <p:nvPr>
            <p:ph type="title"/>
          </p:nvPr>
        </p:nvSpPr>
        <p:spPr/>
        <p:txBody>
          <a:bodyPr/>
          <a:lstStyle/>
          <a:p>
            <a:r>
              <a:rPr lang="en-US" dirty="0"/>
              <a:t>Sources of P fertilizers</a:t>
            </a:r>
          </a:p>
        </p:txBody>
      </p:sp>
      <p:sp>
        <p:nvSpPr>
          <p:cNvPr id="3" name="Content Placeholder 2">
            <a:extLst>
              <a:ext uri="{FF2B5EF4-FFF2-40B4-BE49-F238E27FC236}">
                <a16:creationId xmlns:a16="http://schemas.microsoft.com/office/drawing/2014/main" id="{EEB2E7A5-61D3-699D-9659-E64D789F237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2EFBDE8-B735-33BE-E288-9823CDC5E7C7}"/>
              </a:ext>
            </a:extLst>
          </p:cNvPr>
          <p:cNvSpPr>
            <a:spLocks noGrp="1"/>
          </p:cNvSpPr>
          <p:nvPr>
            <p:ph type="sldNum" sz="quarter" idx="12"/>
          </p:nvPr>
        </p:nvSpPr>
        <p:spPr/>
        <p:txBody>
          <a:bodyPr/>
          <a:lstStyle/>
          <a:p>
            <a:fld id="{972191D5-6B09-4E00-BDB5-EE2797914FEF}" type="slidenum">
              <a:rPr lang="en-US" smtClean="0"/>
              <a:t>50</a:t>
            </a:fld>
            <a:endParaRPr lang="en-US"/>
          </a:p>
        </p:txBody>
      </p:sp>
      <p:pic>
        <p:nvPicPr>
          <p:cNvPr id="6" name="Picture 5">
            <a:extLst>
              <a:ext uri="{FF2B5EF4-FFF2-40B4-BE49-F238E27FC236}">
                <a16:creationId xmlns:a16="http://schemas.microsoft.com/office/drawing/2014/main" id="{9FC6EB69-AA78-A3D7-4AA3-FE0065B68D97}"/>
              </a:ext>
            </a:extLst>
          </p:cNvPr>
          <p:cNvPicPr>
            <a:picLocks noChangeAspect="1"/>
          </p:cNvPicPr>
          <p:nvPr/>
        </p:nvPicPr>
        <p:blipFill>
          <a:blip r:embed="rId2"/>
          <a:stretch>
            <a:fillRect/>
          </a:stretch>
        </p:blipFill>
        <p:spPr>
          <a:xfrm>
            <a:off x="2385494" y="1288343"/>
            <a:ext cx="7421011" cy="5068007"/>
          </a:xfrm>
          <a:prstGeom prst="rect">
            <a:avLst/>
          </a:prstGeom>
        </p:spPr>
      </p:pic>
    </p:spTree>
    <p:extLst>
      <p:ext uri="{BB962C8B-B14F-4D97-AF65-F5344CB8AC3E}">
        <p14:creationId xmlns:p14="http://schemas.microsoft.com/office/powerpoint/2010/main" val="3798641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9140-5624-7F65-D21C-A7625C91056D}"/>
              </a:ext>
            </a:extLst>
          </p:cNvPr>
          <p:cNvSpPr>
            <a:spLocks noGrp="1"/>
          </p:cNvSpPr>
          <p:nvPr>
            <p:ph type="title"/>
          </p:nvPr>
        </p:nvSpPr>
        <p:spPr/>
        <p:txBody>
          <a:bodyPr/>
          <a:lstStyle/>
          <a:p>
            <a:r>
              <a:rPr lang="en-US" dirty="0"/>
              <a:t>Inorganic P Fertilizers</a:t>
            </a:r>
          </a:p>
        </p:txBody>
      </p:sp>
      <p:sp>
        <p:nvSpPr>
          <p:cNvPr id="3" name="Content Placeholder 2">
            <a:extLst>
              <a:ext uri="{FF2B5EF4-FFF2-40B4-BE49-F238E27FC236}">
                <a16:creationId xmlns:a16="http://schemas.microsoft.com/office/drawing/2014/main" id="{63F96471-53FD-ACFC-290F-9CF412B034C1}"/>
              </a:ext>
            </a:extLst>
          </p:cNvPr>
          <p:cNvSpPr>
            <a:spLocks noGrp="1"/>
          </p:cNvSpPr>
          <p:nvPr>
            <p:ph idx="1"/>
          </p:nvPr>
        </p:nvSpPr>
        <p:spPr/>
        <p:txBody>
          <a:bodyPr/>
          <a:lstStyle/>
          <a:p>
            <a:r>
              <a:rPr lang="en-US" dirty="0"/>
              <a:t>Rock Phosphate (0-20-0)</a:t>
            </a:r>
          </a:p>
          <a:p>
            <a:pPr lvl="1"/>
            <a:r>
              <a:rPr lang="en-US" dirty="0"/>
              <a:t>Finely ground rock phosphate</a:t>
            </a:r>
          </a:p>
          <a:p>
            <a:pPr lvl="1"/>
            <a:r>
              <a:rPr lang="en-US" dirty="0"/>
              <a:t>Low solubility, only becomes soluble in low pH’s</a:t>
            </a:r>
          </a:p>
          <a:p>
            <a:r>
              <a:rPr lang="en-US" dirty="0"/>
              <a:t>Can be an important source of P on soils that have high P fixing capacity (slowly becomes available, meaning it may have time to be used before completely fixed)</a:t>
            </a:r>
          </a:p>
          <a:p>
            <a:r>
              <a:rPr lang="en-US" dirty="0"/>
              <a:t>Can be used to correct a severe soil deficiency in a small area (slow to become available, will increase over time)</a:t>
            </a:r>
          </a:p>
          <a:p>
            <a:r>
              <a:rPr lang="en-US" dirty="0"/>
              <a:t>What about in acidic soils?</a:t>
            </a:r>
          </a:p>
        </p:txBody>
      </p:sp>
      <p:sp>
        <p:nvSpPr>
          <p:cNvPr id="4" name="Slide Number Placeholder 3">
            <a:extLst>
              <a:ext uri="{FF2B5EF4-FFF2-40B4-BE49-F238E27FC236}">
                <a16:creationId xmlns:a16="http://schemas.microsoft.com/office/drawing/2014/main" id="{C4A4C7C3-2FA1-D78F-2941-C1615213963E}"/>
              </a:ext>
            </a:extLst>
          </p:cNvPr>
          <p:cNvSpPr>
            <a:spLocks noGrp="1"/>
          </p:cNvSpPr>
          <p:nvPr>
            <p:ph type="sldNum" sz="quarter" idx="12"/>
          </p:nvPr>
        </p:nvSpPr>
        <p:spPr/>
        <p:txBody>
          <a:bodyPr/>
          <a:lstStyle/>
          <a:p>
            <a:fld id="{972191D5-6B09-4E00-BDB5-EE2797914FEF}" type="slidenum">
              <a:rPr lang="en-US" smtClean="0"/>
              <a:t>51</a:t>
            </a:fld>
            <a:endParaRPr lang="en-US"/>
          </a:p>
        </p:txBody>
      </p:sp>
    </p:spTree>
    <p:extLst>
      <p:ext uri="{BB962C8B-B14F-4D97-AF65-F5344CB8AC3E}">
        <p14:creationId xmlns:p14="http://schemas.microsoft.com/office/powerpoint/2010/main" val="3639943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FD83-C002-2F93-3A89-940D04CFBB3E}"/>
              </a:ext>
            </a:extLst>
          </p:cNvPr>
          <p:cNvSpPr>
            <a:spLocks noGrp="1"/>
          </p:cNvSpPr>
          <p:nvPr>
            <p:ph type="title"/>
          </p:nvPr>
        </p:nvSpPr>
        <p:spPr/>
        <p:txBody>
          <a:bodyPr/>
          <a:lstStyle/>
          <a:p>
            <a:r>
              <a:rPr lang="en-US" dirty="0"/>
              <a:t>Inorganic P Fertilizers</a:t>
            </a:r>
          </a:p>
        </p:txBody>
      </p:sp>
      <p:sp>
        <p:nvSpPr>
          <p:cNvPr id="3" name="Content Placeholder 2">
            <a:extLst>
              <a:ext uri="{FF2B5EF4-FFF2-40B4-BE49-F238E27FC236}">
                <a16:creationId xmlns:a16="http://schemas.microsoft.com/office/drawing/2014/main" id="{958DC832-5599-552E-29D1-6D83FC9EA2CB}"/>
              </a:ext>
            </a:extLst>
          </p:cNvPr>
          <p:cNvSpPr>
            <a:spLocks noGrp="1"/>
          </p:cNvSpPr>
          <p:nvPr>
            <p:ph idx="1"/>
          </p:nvPr>
        </p:nvSpPr>
        <p:spPr/>
        <p:txBody>
          <a:bodyPr/>
          <a:lstStyle/>
          <a:p>
            <a:r>
              <a:rPr lang="en-US" dirty="0"/>
              <a:t>Ordinary Super Phosphate (0-20-0)</a:t>
            </a:r>
          </a:p>
          <a:p>
            <a:endParaRPr lang="en-US" dirty="0"/>
          </a:p>
          <a:p>
            <a:r>
              <a:rPr lang="en-US" dirty="0"/>
              <a:t>Occurs with the reacting of rock phosphate with sulfuric acid to form more soluble monocalcium phosphate plus gypsum</a:t>
            </a:r>
          </a:p>
          <a:p>
            <a:r>
              <a:rPr lang="en-US" dirty="0"/>
              <a:t>One of the first processed P fertilizers, common in early use</a:t>
            </a:r>
          </a:p>
          <a:p>
            <a:r>
              <a:rPr lang="en-US" dirty="0"/>
              <a:t>Still important in developing countries and also supplies sulfur</a:t>
            </a:r>
          </a:p>
        </p:txBody>
      </p:sp>
      <p:sp>
        <p:nvSpPr>
          <p:cNvPr id="4" name="Slide Number Placeholder 3">
            <a:extLst>
              <a:ext uri="{FF2B5EF4-FFF2-40B4-BE49-F238E27FC236}">
                <a16:creationId xmlns:a16="http://schemas.microsoft.com/office/drawing/2014/main" id="{21FF2D21-2653-D68A-234E-54BBD3CD4AF9}"/>
              </a:ext>
            </a:extLst>
          </p:cNvPr>
          <p:cNvSpPr>
            <a:spLocks noGrp="1"/>
          </p:cNvSpPr>
          <p:nvPr>
            <p:ph type="sldNum" sz="quarter" idx="12"/>
          </p:nvPr>
        </p:nvSpPr>
        <p:spPr/>
        <p:txBody>
          <a:bodyPr/>
          <a:lstStyle/>
          <a:p>
            <a:fld id="{972191D5-6B09-4E00-BDB5-EE2797914FEF}" type="slidenum">
              <a:rPr lang="en-US" smtClean="0"/>
              <a:t>52</a:t>
            </a:fld>
            <a:endParaRPr lang="en-US"/>
          </a:p>
        </p:txBody>
      </p:sp>
      <p:pic>
        <p:nvPicPr>
          <p:cNvPr id="5" name="Picture 4">
            <a:extLst>
              <a:ext uri="{FF2B5EF4-FFF2-40B4-BE49-F238E27FC236}">
                <a16:creationId xmlns:a16="http://schemas.microsoft.com/office/drawing/2014/main" id="{AD5CCBFD-95E0-D01B-A39C-0DF9F66CD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390955"/>
            <a:ext cx="8839200" cy="306388"/>
          </a:xfrm>
          <a:prstGeom prst="rect">
            <a:avLst/>
          </a:prstGeom>
          <a:solidFill>
            <a:srgbClr val="FFCC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3865956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D4967-DD9A-E451-E2F8-A2F0611F7B7F}"/>
              </a:ext>
            </a:extLst>
          </p:cNvPr>
          <p:cNvSpPr>
            <a:spLocks noGrp="1"/>
          </p:cNvSpPr>
          <p:nvPr>
            <p:ph type="title"/>
          </p:nvPr>
        </p:nvSpPr>
        <p:spPr/>
        <p:txBody>
          <a:bodyPr/>
          <a:lstStyle/>
          <a:p>
            <a:r>
              <a:rPr lang="en-US" dirty="0"/>
              <a:t>Inorganic P Fertilizers</a:t>
            </a:r>
          </a:p>
        </p:txBody>
      </p:sp>
      <p:sp>
        <p:nvSpPr>
          <p:cNvPr id="3" name="Content Placeholder 2">
            <a:extLst>
              <a:ext uri="{FF2B5EF4-FFF2-40B4-BE49-F238E27FC236}">
                <a16:creationId xmlns:a16="http://schemas.microsoft.com/office/drawing/2014/main" id="{1CFC3DFB-A21F-E948-7AA3-BADCAE4C39DA}"/>
              </a:ext>
            </a:extLst>
          </p:cNvPr>
          <p:cNvSpPr>
            <a:spLocks noGrp="1"/>
          </p:cNvSpPr>
          <p:nvPr>
            <p:ph idx="1"/>
          </p:nvPr>
        </p:nvSpPr>
        <p:spPr/>
        <p:txBody>
          <a:bodyPr/>
          <a:lstStyle/>
          <a:p>
            <a:r>
              <a:rPr lang="en-US" dirty="0"/>
              <a:t>Concentrated Super Phosphate, or Triple Super Phosphate (0-46-0, TSP)</a:t>
            </a:r>
          </a:p>
          <a:p>
            <a:endParaRPr lang="en-US" dirty="0"/>
          </a:p>
          <a:p>
            <a:r>
              <a:rPr lang="en-US" dirty="0"/>
              <a:t>Reacting Rock Phosphate with phosphoric acid results in a higher concentration of P fertilizer, no gypsum is produced</a:t>
            </a:r>
          </a:p>
          <a:p>
            <a:r>
              <a:rPr lang="en-US" dirty="0"/>
              <a:t>Highly soluble P product</a:t>
            </a:r>
          </a:p>
        </p:txBody>
      </p:sp>
      <p:sp>
        <p:nvSpPr>
          <p:cNvPr id="4" name="Slide Number Placeholder 3">
            <a:extLst>
              <a:ext uri="{FF2B5EF4-FFF2-40B4-BE49-F238E27FC236}">
                <a16:creationId xmlns:a16="http://schemas.microsoft.com/office/drawing/2014/main" id="{E2A5409B-DF9A-F83A-0118-1CF52A82C1AE}"/>
              </a:ext>
            </a:extLst>
          </p:cNvPr>
          <p:cNvSpPr>
            <a:spLocks noGrp="1"/>
          </p:cNvSpPr>
          <p:nvPr>
            <p:ph type="sldNum" sz="quarter" idx="12"/>
          </p:nvPr>
        </p:nvSpPr>
        <p:spPr/>
        <p:txBody>
          <a:bodyPr/>
          <a:lstStyle/>
          <a:p>
            <a:fld id="{972191D5-6B09-4E00-BDB5-EE2797914FEF}" type="slidenum">
              <a:rPr lang="en-US" smtClean="0"/>
              <a:t>53</a:t>
            </a:fld>
            <a:endParaRPr lang="en-US"/>
          </a:p>
        </p:txBody>
      </p:sp>
      <p:pic>
        <p:nvPicPr>
          <p:cNvPr id="5" name="Picture 4">
            <a:extLst>
              <a:ext uri="{FF2B5EF4-FFF2-40B4-BE49-F238E27FC236}">
                <a16:creationId xmlns:a16="http://schemas.microsoft.com/office/drawing/2014/main" id="{1FB73926-9D52-DCF3-5C94-284FAD9EE5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727385"/>
            <a:ext cx="9906000" cy="288925"/>
          </a:xfrm>
          <a:prstGeom prst="rect">
            <a:avLst/>
          </a:prstGeom>
          <a:solidFill>
            <a:srgbClr val="FFCC66"/>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206751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10E84-C254-0301-74E7-5445F3E9AE4E}"/>
              </a:ext>
            </a:extLst>
          </p:cNvPr>
          <p:cNvSpPr>
            <a:spLocks noGrp="1"/>
          </p:cNvSpPr>
          <p:nvPr>
            <p:ph type="title"/>
          </p:nvPr>
        </p:nvSpPr>
        <p:spPr/>
        <p:txBody>
          <a:bodyPr/>
          <a:lstStyle/>
          <a:p>
            <a:r>
              <a:rPr lang="en-US" dirty="0"/>
              <a:t>Inorganic P Fertilizers</a:t>
            </a:r>
          </a:p>
        </p:txBody>
      </p:sp>
      <p:sp>
        <p:nvSpPr>
          <p:cNvPr id="3" name="Content Placeholder 2">
            <a:extLst>
              <a:ext uri="{FF2B5EF4-FFF2-40B4-BE49-F238E27FC236}">
                <a16:creationId xmlns:a16="http://schemas.microsoft.com/office/drawing/2014/main" id="{0C7C128E-CF63-E68E-9FE0-48E5CBA4CA87}"/>
              </a:ext>
            </a:extLst>
          </p:cNvPr>
          <p:cNvSpPr>
            <a:spLocks noGrp="1"/>
          </p:cNvSpPr>
          <p:nvPr>
            <p:ph idx="1"/>
          </p:nvPr>
        </p:nvSpPr>
        <p:spPr/>
        <p:txBody>
          <a:bodyPr/>
          <a:lstStyle/>
          <a:p>
            <a:r>
              <a:rPr lang="en-US" dirty="0"/>
              <a:t>With time, cultivated soils become increasingly deficient in N, and the fertilizer industry recognized the added value of a mixed fertilizer product</a:t>
            </a:r>
          </a:p>
          <a:p>
            <a:r>
              <a:rPr lang="en-US" dirty="0"/>
              <a:t>Mono-Ammonium Phosphate (11-52-0, MAP)</a:t>
            </a:r>
          </a:p>
          <a:p>
            <a:r>
              <a:rPr lang="en-US" dirty="0"/>
              <a:t>Di-Ammonium Phosphate (18-46-0, DAP)</a:t>
            </a:r>
          </a:p>
          <a:p>
            <a:r>
              <a:rPr lang="en-US" dirty="0"/>
              <a:t>Reacting phosphoric acid with ammonia to create ammonium phosphates</a:t>
            </a:r>
          </a:p>
          <a:p>
            <a:r>
              <a:rPr lang="en-US" dirty="0"/>
              <a:t>Both are solid granular materials that can be easily blended with other solid fertilizers</a:t>
            </a:r>
          </a:p>
        </p:txBody>
      </p:sp>
      <p:sp>
        <p:nvSpPr>
          <p:cNvPr id="4" name="Slide Number Placeholder 3">
            <a:extLst>
              <a:ext uri="{FF2B5EF4-FFF2-40B4-BE49-F238E27FC236}">
                <a16:creationId xmlns:a16="http://schemas.microsoft.com/office/drawing/2014/main" id="{388AF940-A14C-C88C-F618-3040D84800A2}"/>
              </a:ext>
            </a:extLst>
          </p:cNvPr>
          <p:cNvSpPr>
            <a:spLocks noGrp="1"/>
          </p:cNvSpPr>
          <p:nvPr>
            <p:ph type="sldNum" sz="quarter" idx="12"/>
          </p:nvPr>
        </p:nvSpPr>
        <p:spPr/>
        <p:txBody>
          <a:bodyPr/>
          <a:lstStyle/>
          <a:p>
            <a:fld id="{972191D5-6B09-4E00-BDB5-EE2797914FEF}" type="slidenum">
              <a:rPr lang="en-US" smtClean="0"/>
              <a:t>54</a:t>
            </a:fld>
            <a:endParaRPr lang="en-US"/>
          </a:p>
        </p:txBody>
      </p:sp>
    </p:spTree>
    <p:extLst>
      <p:ext uri="{BB962C8B-B14F-4D97-AF65-F5344CB8AC3E}">
        <p14:creationId xmlns:p14="http://schemas.microsoft.com/office/powerpoint/2010/main" val="13941720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4522-F733-2635-BD55-A59F866D6837}"/>
              </a:ext>
            </a:extLst>
          </p:cNvPr>
          <p:cNvSpPr>
            <a:spLocks noGrp="1"/>
          </p:cNvSpPr>
          <p:nvPr>
            <p:ph type="title"/>
          </p:nvPr>
        </p:nvSpPr>
        <p:spPr/>
        <p:txBody>
          <a:bodyPr/>
          <a:lstStyle/>
          <a:p>
            <a:r>
              <a:rPr lang="en-US" dirty="0"/>
              <a:t>Inorganic P Fertilizers</a:t>
            </a:r>
          </a:p>
        </p:txBody>
      </p:sp>
      <p:sp>
        <p:nvSpPr>
          <p:cNvPr id="3" name="Content Placeholder 2">
            <a:extLst>
              <a:ext uri="{FF2B5EF4-FFF2-40B4-BE49-F238E27FC236}">
                <a16:creationId xmlns:a16="http://schemas.microsoft.com/office/drawing/2014/main" id="{F227A0BD-18F1-B1CF-95B5-B7354CC3D755}"/>
              </a:ext>
            </a:extLst>
          </p:cNvPr>
          <p:cNvSpPr>
            <a:spLocks noGrp="1"/>
          </p:cNvSpPr>
          <p:nvPr>
            <p:ph idx="1"/>
          </p:nvPr>
        </p:nvSpPr>
        <p:spPr>
          <a:xfrm>
            <a:off x="838200" y="1825625"/>
            <a:ext cx="5257800" cy="4351338"/>
          </a:xfrm>
        </p:spPr>
        <p:txBody>
          <a:bodyPr/>
          <a:lstStyle/>
          <a:p>
            <a:r>
              <a:rPr lang="en-US" dirty="0"/>
              <a:t>Ammonium </a:t>
            </a:r>
            <a:r>
              <a:rPr lang="en-US" dirty="0" err="1"/>
              <a:t>PolyPhosphate</a:t>
            </a:r>
            <a:r>
              <a:rPr lang="en-US" dirty="0"/>
              <a:t> (10-34-0, APP)</a:t>
            </a:r>
          </a:p>
          <a:p>
            <a:r>
              <a:rPr lang="en-US" dirty="0"/>
              <a:t>Liquid, considerably more expensive on a P </a:t>
            </a:r>
            <a:r>
              <a:rPr lang="en-US" dirty="0" err="1"/>
              <a:t>lb</a:t>
            </a:r>
            <a:r>
              <a:rPr lang="en-US" dirty="0"/>
              <a:t>/ac basis, but popular because liquid is easier to apply and store</a:t>
            </a:r>
          </a:p>
          <a:p>
            <a:r>
              <a:rPr lang="en-US" dirty="0"/>
              <a:t>Just as effective as dry sources on </a:t>
            </a:r>
            <a:r>
              <a:rPr lang="en-US" dirty="0" err="1"/>
              <a:t>lb</a:t>
            </a:r>
            <a:r>
              <a:rPr lang="en-US" dirty="0"/>
              <a:t>/</a:t>
            </a:r>
            <a:r>
              <a:rPr lang="en-US" dirty="0" err="1"/>
              <a:t>lb</a:t>
            </a:r>
            <a:r>
              <a:rPr lang="en-US" dirty="0"/>
              <a:t> basis, selection should be based on availability, convenience, and cost</a:t>
            </a:r>
          </a:p>
          <a:p>
            <a:endParaRPr lang="en-US" dirty="0"/>
          </a:p>
        </p:txBody>
      </p:sp>
      <p:sp>
        <p:nvSpPr>
          <p:cNvPr id="4" name="Slide Number Placeholder 3">
            <a:extLst>
              <a:ext uri="{FF2B5EF4-FFF2-40B4-BE49-F238E27FC236}">
                <a16:creationId xmlns:a16="http://schemas.microsoft.com/office/drawing/2014/main" id="{4A5652F0-DBFA-B212-1EFD-2D195EEC4177}"/>
              </a:ext>
            </a:extLst>
          </p:cNvPr>
          <p:cNvSpPr>
            <a:spLocks noGrp="1"/>
          </p:cNvSpPr>
          <p:nvPr>
            <p:ph type="sldNum" sz="quarter" idx="12"/>
          </p:nvPr>
        </p:nvSpPr>
        <p:spPr/>
        <p:txBody>
          <a:bodyPr/>
          <a:lstStyle/>
          <a:p>
            <a:fld id="{972191D5-6B09-4E00-BDB5-EE2797914FEF}" type="slidenum">
              <a:rPr lang="en-US" smtClean="0"/>
              <a:t>55</a:t>
            </a:fld>
            <a:endParaRPr lang="en-US"/>
          </a:p>
        </p:txBody>
      </p:sp>
      <p:pic>
        <p:nvPicPr>
          <p:cNvPr id="5" name="Picture 4">
            <a:extLst>
              <a:ext uri="{FF2B5EF4-FFF2-40B4-BE49-F238E27FC236}">
                <a16:creationId xmlns:a16="http://schemas.microsoft.com/office/drawing/2014/main" id="{744305B2-C09D-2033-0604-2229B3A8A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924" y="1999890"/>
            <a:ext cx="57340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698402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E017-04FB-0B2C-EA8D-D072FDCC4B5E}"/>
              </a:ext>
            </a:extLst>
          </p:cNvPr>
          <p:cNvSpPr>
            <a:spLocks noGrp="1"/>
          </p:cNvSpPr>
          <p:nvPr>
            <p:ph type="title"/>
          </p:nvPr>
        </p:nvSpPr>
        <p:spPr/>
        <p:txBody>
          <a:bodyPr/>
          <a:lstStyle/>
          <a:p>
            <a:r>
              <a:rPr lang="en-US" dirty="0"/>
              <a:t>Inorganic P Fertilizers – Poly vs Ortho</a:t>
            </a:r>
          </a:p>
        </p:txBody>
      </p:sp>
      <p:sp>
        <p:nvSpPr>
          <p:cNvPr id="3" name="Content Placeholder 2">
            <a:extLst>
              <a:ext uri="{FF2B5EF4-FFF2-40B4-BE49-F238E27FC236}">
                <a16:creationId xmlns:a16="http://schemas.microsoft.com/office/drawing/2014/main" id="{E3ED5788-E32C-1611-69D7-317135FEE69F}"/>
              </a:ext>
            </a:extLst>
          </p:cNvPr>
          <p:cNvSpPr>
            <a:spLocks noGrp="1"/>
          </p:cNvSpPr>
          <p:nvPr>
            <p:ph idx="1"/>
          </p:nvPr>
        </p:nvSpPr>
        <p:spPr/>
        <p:txBody>
          <a:bodyPr/>
          <a:lstStyle/>
          <a:p>
            <a:r>
              <a:rPr lang="en-US" dirty="0"/>
              <a:t>In general, P in dry fertilizers such as DAP and MAP are present as orthophosphate</a:t>
            </a:r>
          </a:p>
          <a:p>
            <a:r>
              <a:rPr lang="en-US" dirty="0"/>
              <a:t>In contrast, P in liquid fertilizers are present as BOTH poly and ortho phosphates</a:t>
            </a:r>
          </a:p>
          <a:p>
            <a:pPr lvl="1"/>
            <a:r>
              <a:rPr lang="en-US" dirty="0"/>
              <a:t>~2/3 poly, 1/3 ortho</a:t>
            </a:r>
          </a:p>
          <a:p>
            <a:pPr lvl="1"/>
            <a:r>
              <a:rPr lang="en-US" dirty="0"/>
              <a:t>9-18-9 is a liquid that is ALL ortho</a:t>
            </a:r>
          </a:p>
        </p:txBody>
      </p:sp>
      <p:sp>
        <p:nvSpPr>
          <p:cNvPr id="4" name="Slide Number Placeholder 3">
            <a:extLst>
              <a:ext uri="{FF2B5EF4-FFF2-40B4-BE49-F238E27FC236}">
                <a16:creationId xmlns:a16="http://schemas.microsoft.com/office/drawing/2014/main" id="{B104E449-C2BB-A896-12F2-81637753B2BC}"/>
              </a:ext>
            </a:extLst>
          </p:cNvPr>
          <p:cNvSpPr>
            <a:spLocks noGrp="1"/>
          </p:cNvSpPr>
          <p:nvPr>
            <p:ph type="sldNum" sz="quarter" idx="12"/>
          </p:nvPr>
        </p:nvSpPr>
        <p:spPr/>
        <p:txBody>
          <a:bodyPr/>
          <a:lstStyle/>
          <a:p>
            <a:fld id="{972191D5-6B09-4E00-BDB5-EE2797914FEF}" type="slidenum">
              <a:rPr lang="en-US" smtClean="0"/>
              <a:t>56</a:t>
            </a:fld>
            <a:endParaRPr lang="en-US"/>
          </a:p>
        </p:txBody>
      </p:sp>
      <p:pic>
        <p:nvPicPr>
          <p:cNvPr id="2050" name="Picture 2" descr="Different Types of Phosphates">
            <a:extLst>
              <a:ext uri="{FF2B5EF4-FFF2-40B4-BE49-F238E27FC236}">
                <a16:creationId xmlns:a16="http://schemas.microsoft.com/office/drawing/2014/main" id="{5347B002-70F3-A7F1-C127-C8FCA2901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29000"/>
            <a:ext cx="5787605" cy="325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827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FDDFC-558A-4AD7-D949-13CEA4C27BE9}"/>
              </a:ext>
            </a:extLst>
          </p:cNvPr>
          <p:cNvSpPr>
            <a:spLocks noGrp="1"/>
          </p:cNvSpPr>
          <p:nvPr>
            <p:ph type="title"/>
          </p:nvPr>
        </p:nvSpPr>
        <p:spPr/>
        <p:txBody>
          <a:bodyPr/>
          <a:lstStyle/>
          <a:p>
            <a:r>
              <a:rPr lang="en-US" dirty="0"/>
              <a:t>Inorganic P Fertilizers – Poly vs Ortho</a:t>
            </a:r>
          </a:p>
        </p:txBody>
      </p:sp>
      <p:sp>
        <p:nvSpPr>
          <p:cNvPr id="3" name="Content Placeholder 2">
            <a:extLst>
              <a:ext uri="{FF2B5EF4-FFF2-40B4-BE49-F238E27FC236}">
                <a16:creationId xmlns:a16="http://schemas.microsoft.com/office/drawing/2014/main" id="{74506E15-00FB-7B19-CAF0-80BE90A93F49}"/>
              </a:ext>
            </a:extLst>
          </p:cNvPr>
          <p:cNvSpPr>
            <a:spLocks noGrp="1"/>
          </p:cNvSpPr>
          <p:nvPr>
            <p:ph idx="1"/>
          </p:nvPr>
        </p:nvSpPr>
        <p:spPr/>
        <p:txBody>
          <a:bodyPr/>
          <a:lstStyle/>
          <a:p>
            <a:r>
              <a:rPr lang="en-US" dirty="0"/>
              <a:t>Effect of both forms of P on crop production has been evaluated in various field trials throughout the corn belt</a:t>
            </a:r>
          </a:p>
          <a:p>
            <a:r>
              <a:rPr lang="en-US" dirty="0"/>
              <a:t>Corn in Nebraska</a:t>
            </a:r>
          </a:p>
          <a:p>
            <a:endParaRPr lang="en-US" dirty="0"/>
          </a:p>
        </p:txBody>
      </p:sp>
      <p:sp>
        <p:nvSpPr>
          <p:cNvPr id="4" name="Slide Number Placeholder 3">
            <a:extLst>
              <a:ext uri="{FF2B5EF4-FFF2-40B4-BE49-F238E27FC236}">
                <a16:creationId xmlns:a16="http://schemas.microsoft.com/office/drawing/2014/main" id="{2FC906BA-BA2C-4266-EA36-69F93FF3B109}"/>
              </a:ext>
            </a:extLst>
          </p:cNvPr>
          <p:cNvSpPr>
            <a:spLocks noGrp="1"/>
          </p:cNvSpPr>
          <p:nvPr>
            <p:ph type="sldNum" sz="quarter" idx="12"/>
          </p:nvPr>
        </p:nvSpPr>
        <p:spPr/>
        <p:txBody>
          <a:bodyPr/>
          <a:lstStyle/>
          <a:p>
            <a:fld id="{972191D5-6B09-4E00-BDB5-EE2797914FEF}" type="slidenum">
              <a:rPr lang="en-US" smtClean="0"/>
              <a:t>57</a:t>
            </a:fld>
            <a:endParaRPr lang="en-US"/>
          </a:p>
        </p:txBody>
      </p:sp>
      <p:pic>
        <p:nvPicPr>
          <p:cNvPr id="6" name="Picture 5">
            <a:extLst>
              <a:ext uri="{FF2B5EF4-FFF2-40B4-BE49-F238E27FC236}">
                <a16:creationId xmlns:a16="http://schemas.microsoft.com/office/drawing/2014/main" id="{D5A93D8E-0C1C-5AA0-E2E2-DD4A21B21007}"/>
              </a:ext>
            </a:extLst>
          </p:cNvPr>
          <p:cNvPicPr>
            <a:picLocks noChangeAspect="1"/>
          </p:cNvPicPr>
          <p:nvPr/>
        </p:nvPicPr>
        <p:blipFill>
          <a:blip r:embed="rId2"/>
          <a:stretch>
            <a:fillRect/>
          </a:stretch>
        </p:blipFill>
        <p:spPr>
          <a:xfrm>
            <a:off x="1796135" y="3429000"/>
            <a:ext cx="8392696" cy="2152950"/>
          </a:xfrm>
          <a:prstGeom prst="rect">
            <a:avLst/>
          </a:prstGeom>
        </p:spPr>
      </p:pic>
    </p:spTree>
    <p:extLst>
      <p:ext uri="{BB962C8B-B14F-4D97-AF65-F5344CB8AC3E}">
        <p14:creationId xmlns:p14="http://schemas.microsoft.com/office/powerpoint/2010/main" val="3846764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15FA5-2A32-6CAC-C4E2-135F00C1730C}"/>
              </a:ext>
            </a:extLst>
          </p:cNvPr>
          <p:cNvSpPr>
            <a:spLocks noGrp="1"/>
          </p:cNvSpPr>
          <p:nvPr>
            <p:ph type="title"/>
          </p:nvPr>
        </p:nvSpPr>
        <p:spPr/>
        <p:txBody>
          <a:bodyPr/>
          <a:lstStyle/>
          <a:p>
            <a:r>
              <a:rPr lang="en-US" dirty="0"/>
              <a:t>Inorganic P Fertilizers – Poly vs Ortho</a:t>
            </a:r>
          </a:p>
        </p:txBody>
      </p:sp>
      <p:sp>
        <p:nvSpPr>
          <p:cNvPr id="3" name="Content Placeholder 2">
            <a:extLst>
              <a:ext uri="{FF2B5EF4-FFF2-40B4-BE49-F238E27FC236}">
                <a16:creationId xmlns:a16="http://schemas.microsoft.com/office/drawing/2014/main" id="{6144DD7F-F100-4E3B-1AF0-0FB5E62FAA3A}"/>
              </a:ext>
            </a:extLst>
          </p:cNvPr>
          <p:cNvSpPr>
            <a:spLocks noGrp="1"/>
          </p:cNvSpPr>
          <p:nvPr>
            <p:ph idx="1"/>
          </p:nvPr>
        </p:nvSpPr>
        <p:spPr>
          <a:xfrm>
            <a:off x="6096000" y="1825625"/>
            <a:ext cx="5257800" cy="4351338"/>
          </a:xfrm>
        </p:spPr>
        <p:txBody>
          <a:bodyPr>
            <a:normAutofit fontScale="92500"/>
          </a:bodyPr>
          <a:lstStyle/>
          <a:p>
            <a:r>
              <a:rPr lang="en-US" dirty="0"/>
              <a:t>Applied as a liquid source (~60% poly, 40% ortho)</a:t>
            </a:r>
          </a:p>
          <a:p>
            <a:pPr lvl="1"/>
            <a:r>
              <a:rPr lang="en-US" dirty="0"/>
              <a:t>A is a sodium pyrophosphate (smaller chain)</a:t>
            </a:r>
          </a:p>
          <a:p>
            <a:pPr lvl="1"/>
            <a:r>
              <a:rPr lang="en-US" dirty="0"/>
              <a:t>B is a tripolyphosphate (larger chain)</a:t>
            </a:r>
          </a:p>
          <a:p>
            <a:r>
              <a:rPr lang="en-US" dirty="0"/>
              <a:t>Texture and temperature impact the conversion from poly to ortho</a:t>
            </a:r>
          </a:p>
          <a:p>
            <a:r>
              <a:rPr lang="en-US" dirty="0"/>
              <a:t>Lakeland is a sandy texture</a:t>
            </a:r>
          </a:p>
          <a:p>
            <a:r>
              <a:rPr lang="en-US" dirty="0" err="1"/>
              <a:t>Newdale</a:t>
            </a:r>
            <a:r>
              <a:rPr lang="en-US" dirty="0"/>
              <a:t> is a coarse-silty texture, silt loam</a:t>
            </a:r>
          </a:p>
        </p:txBody>
      </p:sp>
      <p:sp>
        <p:nvSpPr>
          <p:cNvPr id="4" name="Slide Number Placeholder 3">
            <a:extLst>
              <a:ext uri="{FF2B5EF4-FFF2-40B4-BE49-F238E27FC236}">
                <a16:creationId xmlns:a16="http://schemas.microsoft.com/office/drawing/2014/main" id="{196ED4F5-CDBA-9D3C-5162-6041F2796CCD}"/>
              </a:ext>
            </a:extLst>
          </p:cNvPr>
          <p:cNvSpPr>
            <a:spLocks noGrp="1"/>
          </p:cNvSpPr>
          <p:nvPr>
            <p:ph type="sldNum" sz="quarter" idx="12"/>
          </p:nvPr>
        </p:nvSpPr>
        <p:spPr/>
        <p:txBody>
          <a:bodyPr/>
          <a:lstStyle/>
          <a:p>
            <a:fld id="{972191D5-6B09-4E00-BDB5-EE2797914FEF}" type="slidenum">
              <a:rPr lang="en-US" smtClean="0"/>
              <a:t>58</a:t>
            </a:fld>
            <a:endParaRPr lang="en-US"/>
          </a:p>
        </p:txBody>
      </p:sp>
      <p:pic>
        <p:nvPicPr>
          <p:cNvPr id="6146" name="Picture 2" descr="Ortho- and Poly-phosphate in Liquid Starter Fertilizer: An Agronomic  Difference? - Liqui-Grow Balanced Liquid Fertilizers">
            <a:extLst>
              <a:ext uri="{FF2B5EF4-FFF2-40B4-BE49-F238E27FC236}">
                <a16:creationId xmlns:a16="http://schemas.microsoft.com/office/drawing/2014/main" id="{7F506E7F-8332-3861-A146-D2F7EE2F8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44473"/>
            <a:ext cx="4895850" cy="391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4639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BD46-C752-31AE-882A-1284391745DB}"/>
              </a:ext>
            </a:extLst>
          </p:cNvPr>
          <p:cNvSpPr>
            <a:spLocks noGrp="1"/>
          </p:cNvSpPr>
          <p:nvPr>
            <p:ph type="title"/>
          </p:nvPr>
        </p:nvSpPr>
        <p:spPr/>
        <p:txBody>
          <a:bodyPr/>
          <a:lstStyle/>
          <a:p>
            <a:r>
              <a:rPr lang="en-US" dirty="0"/>
              <a:t>Inorganic P Fertilizers – Poly vs Ortho</a:t>
            </a:r>
          </a:p>
        </p:txBody>
      </p:sp>
      <p:sp>
        <p:nvSpPr>
          <p:cNvPr id="3" name="Content Placeholder 2">
            <a:extLst>
              <a:ext uri="{FF2B5EF4-FFF2-40B4-BE49-F238E27FC236}">
                <a16:creationId xmlns:a16="http://schemas.microsoft.com/office/drawing/2014/main" id="{418C3B97-E73C-5C1E-C355-30DF5E707059}"/>
              </a:ext>
            </a:extLst>
          </p:cNvPr>
          <p:cNvSpPr>
            <a:spLocks noGrp="1"/>
          </p:cNvSpPr>
          <p:nvPr>
            <p:ph idx="1"/>
          </p:nvPr>
        </p:nvSpPr>
        <p:spPr/>
        <p:txBody>
          <a:bodyPr/>
          <a:lstStyle/>
          <a:p>
            <a:r>
              <a:rPr lang="en-US" dirty="0"/>
              <a:t>P in polyphosphate form should be hydrolyzed to orthophosphate within a week after application</a:t>
            </a:r>
          </a:p>
          <a:p>
            <a:r>
              <a:rPr lang="en-US" dirty="0"/>
              <a:t>The availability of P in liquid forms should be equal, regardless of ortho vs. poly</a:t>
            </a:r>
          </a:p>
          <a:p>
            <a:r>
              <a:rPr lang="en-US" dirty="0"/>
              <a:t>Use of liquid and dry fertilizers are equivalent as long as equal P is being applied. Results from multiple trials have shown this</a:t>
            </a:r>
          </a:p>
          <a:p>
            <a:r>
              <a:rPr lang="en-US" dirty="0"/>
              <a:t>You should not base choice of fertilizers on orthophosphate or polyphosphate claims</a:t>
            </a:r>
          </a:p>
        </p:txBody>
      </p:sp>
      <p:sp>
        <p:nvSpPr>
          <p:cNvPr id="4" name="Slide Number Placeholder 3">
            <a:extLst>
              <a:ext uri="{FF2B5EF4-FFF2-40B4-BE49-F238E27FC236}">
                <a16:creationId xmlns:a16="http://schemas.microsoft.com/office/drawing/2014/main" id="{C14586D3-4C44-1908-5948-C90833EA6EFA}"/>
              </a:ext>
            </a:extLst>
          </p:cNvPr>
          <p:cNvSpPr>
            <a:spLocks noGrp="1"/>
          </p:cNvSpPr>
          <p:nvPr>
            <p:ph type="sldNum" sz="quarter" idx="12"/>
          </p:nvPr>
        </p:nvSpPr>
        <p:spPr/>
        <p:txBody>
          <a:bodyPr/>
          <a:lstStyle/>
          <a:p>
            <a:fld id="{972191D5-6B09-4E00-BDB5-EE2797914FEF}" type="slidenum">
              <a:rPr lang="en-US" smtClean="0"/>
              <a:t>59</a:t>
            </a:fld>
            <a:endParaRPr lang="en-US"/>
          </a:p>
        </p:txBody>
      </p:sp>
    </p:spTree>
    <p:extLst>
      <p:ext uri="{BB962C8B-B14F-4D97-AF65-F5344CB8AC3E}">
        <p14:creationId xmlns:p14="http://schemas.microsoft.com/office/powerpoint/2010/main" val="3751869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DE54D-F549-CBDA-6B25-E8AA1A7BEBF6}"/>
              </a:ext>
            </a:extLst>
          </p:cNvPr>
          <p:cNvSpPr>
            <a:spLocks noGrp="1"/>
          </p:cNvSpPr>
          <p:nvPr>
            <p:ph type="title"/>
          </p:nvPr>
        </p:nvSpPr>
        <p:spPr/>
        <p:txBody>
          <a:bodyPr/>
          <a:lstStyle/>
          <a:p>
            <a:r>
              <a:rPr lang="en-US" dirty="0"/>
              <a:t>Phosphorus Forms in Soil</a:t>
            </a:r>
          </a:p>
        </p:txBody>
      </p:sp>
      <p:sp>
        <p:nvSpPr>
          <p:cNvPr id="3" name="Content Placeholder 2">
            <a:extLst>
              <a:ext uri="{FF2B5EF4-FFF2-40B4-BE49-F238E27FC236}">
                <a16:creationId xmlns:a16="http://schemas.microsoft.com/office/drawing/2014/main" id="{46FD0EA1-CEEC-B692-6AB1-DC26032D1220}"/>
              </a:ext>
            </a:extLst>
          </p:cNvPr>
          <p:cNvSpPr>
            <a:spLocks noGrp="1"/>
          </p:cNvSpPr>
          <p:nvPr>
            <p:ph idx="1"/>
          </p:nvPr>
        </p:nvSpPr>
        <p:spPr>
          <a:xfrm>
            <a:off x="838199" y="1825625"/>
            <a:ext cx="11161143" cy="3024574"/>
          </a:xfrm>
        </p:spPr>
        <p:txBody>
          <a:bodyPr>
            <a:normAutofit fontScale="92500" lnSpcReduction="10000"/>
          </a:bodyPr>
          <a:lstStyle/>
          <a:p>
            <a:r>
              <a:rPr lang="en-US" dirty="0"/>
              <a:t>Distribution of soil-P between </a:t>
            </a:r>
            <a:r>
              <a:rPr lang="en-US" b="1" dirty="0"/>
              <a:t>solid and solution</a:t>
            </a:r>
          </a:p>
          <a:p>
            <a:pPr lvl="1"/>
            <a:r>
              <a:rPr lang="en-US" dirty="0"/>
              <a:t>Connector representing dissolution/precipitation</a:t>
            </a:r>
          </a:p>
          <a:p>
            <a:r>
              <a:rPr lang="en-US" dirty="0"/>
              <a:t>These two forms are sometimes referred to as the intensity factor </a:t>
            </a:r>
            <a:r>
              <a:rPr lang="en-US" b="1" dirty="0"/>
              <a:t>(solution concentration/solution)</a:t>
            </a:r>
            <a:r>
              <a:rPr lang="en-US" dirty="0"/>
              <a:t> and the capacity factor </a:t>
            </a:r>
            <a:r>
              <a:rPr lang="en-US" b="1" dirty="0"/>
              <a:t>(solid concentration)</a:t>
            </a:r>
            <a:r>
              <a:rPr lang="en-US" dirty="0"/>
              <a:t> for characterizing P supply for crop production</a:t>
            </a:r>
          </a:p>
          <a:p>
            <a:r>
              <a:rPr lang="en-US" b="1" dirty="0"/>
              <a:t>Solid forms </a:t>
            </a:r>
            <a:r>
              <a:rPr lang="en-US" dirty="0"/>
              <a:t>of soil-P may be differentiated further by considering those forms that may be </a:t>
            </a:r>
            <a:r>
              <a:rPr lang="en-US" b="1" dirty="0"/>
              <a:t>readily available (labile-P) </a:t>
            </a:r>
            <a:r>
              <a:rPr lang="en-US" dirty="0"/>
              <a:t>move into solution, from those that will not (</a:t>
            </a:r>
            <a:r>
              <a:rPr lang="en-US" b="1" dirty="0"/>
              <a:t>non-labile, or fixed, P</a:t>
            </a:r>
            <a:r>
              <a:rPr lang="en-US" dirty="0"/>
              <a:t>)</a:t>
            </a:r>
          </a:p>
        </p:txBody>
      </p:sp>
      <p:sp>
        <p:nvSpPr>
          <p:cNvPr id="4" name="Slide Number Placeholder 3">
            <a:extLst>
              <a:ext uri="{FF2B5EF4-FFF2-40B4-BE49-F238E27FC236}">
                <a16:creationId xmlns:a16="http://schemas.microsoft.com/office/drawing/2014/main" id="{54FB7F8C-2B49-30CC-2AE5-A919F28D3B22}"/>
              </a:ext>
            </a:extLst>
          </p:cNvPr>
          <p:cNvSpPr>
            <a:spLocks noGrp="1"/>
          </p:cNvSpPr>
          <p:nvPr>
            <p:ph type="sldNum" sz="quarter" idx="12"/>
          </p:nvPr>
        </p:nvSpPr>
        <p:spPr/>
        <p:txBody>
          <a:bodyPr/>
          <a:lstStyle/>
          <a:p>
            <a:fld id="{972191D5-6B09-4E00-BDB5-EE2797914FEF}" type="slidenum">
              <a:rPr lang="en-US" smtClean="0"/>
              <a:t>6</a:t>
            </a:fld>
            <a:endParaRPr lang="en-US"/>
          </a:p>
        </p:txBody>
      </p:sp>
      <p:pic>
        <p:nvPicPr>
          <p:cNvPr id="5" name="Picture 4">
            <a:extLst>
              <a:ext uri="{FF2B5EF4-FFF2-40B4-BE49-F238E27FC236}">
                <a16:creationId xmlns:a16="http://schemas.microsoft.com/office/drawing/2014/main" id="{7DCD27DC-88ED-715A-6749-BA26B8F5C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428" y="4850199"/>
            <a:ext cx="6243772" cy="200780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2437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52A7-2C7C-EABF-27D7-2E235B940DB6}"/>
              </a:ext>
            </a:extLst>
          </p:cNvPr>
          <p:cNvSpPr>
            <a:spLocks noGrp="1"/>
          </p:cNvSpPr>
          <p:nvPr>
            <p:ph type="title"/>
          </p:nvPr>
        </p:nvSpPr>
        <p:spPr/>
        <p:txBody>
          <a:bodyPr/>
          <a:lstStyle/>
          <a:p>
            <a:r>
              <a:rPr lang="en-US" dirty="0"/>
              <a:t>Organic P Sources</a:t>
            </a:r>
          </a:p>
        </p:txBody>
      </p:sp>
      <p:sp>
        <p:nvSpPr>
          <p:cNvPr id="3" name="Content Placeholder 2">
            <a:extLst>
              <a:ext uri="{FF2B5EF4-FFF2-40B4-BE49-F238E27FC236}">
                <a16:creationId xmlns:a16="http://schemas.microsoft.com/office/drawing/2014/main" id="{F411715D-D02D-4B64-4B72-2B5AAAD0DBB9}"/>
              </a:ext>
            </a:extLst>
          </p:cNvPr>
          <p:cNvSpPr>
            <a:spLocks noGrp="1"/>
          </p:cNvSpPr>
          <p:nvPr>
            <p:ph idx="1"/>
          </p:nvPr>
        </p:nvSpPr>
        <p:spPr/>
        <p:txBody>
          <a:bodyPr/>
          <a:lstStyle/>
          <a:p>
            <a:r>
              <a:rPr lang="en-US" dirty="0"/>
              <a:t>Animal waste is a great source of P by analysis</a:t>
            </a:r>
          </a:p>
          <a:p>
            <a:r>
              <a:rPr lang="en-US" dirty="0"/>
              <a:t>Generally, animal waste is 1:1:1 ratio of NPK</a:t>
            </a:r>
          </a:p>
          <a:p>
            <a:r>
              <a:rPr lang="en-US" dirty="0"/>
              <a:t>Plants generally use N:P in 10:1 ratio</a:t>
            </a:r>
          </a:p>
          <a:p>
            <a:r>
              <a:rPr lang="en-US" dirty="0"/>
              <a:t>Biggest considerations for animal waste as P fertilizer comes down to two things</a:t>
            </a:r>
          </a:p>
          <a:p>
            <a:pPr lvl="1"/>
            <a:r>
              <a:rPr lang="en-US" dirty="0"/>
              <a:t>Over application due to high supply</a:t>
            </a:r>
          </a:p>
          <a:p>
            <a:pPr lvl="1"/>
            <a:r>
              <a:rPr lang="en-US" dirty="0"/>
              <a:t>Over application of P due to applying to meet N needs</a:t>
            </a:r>
          </a:p>
          <a:p>
            <a:r>
              <a:rPr lang="en-US" dirty="0"/>
              <a:t>Most P from animal waste is not used by the crop, accumulates, and leads to excess P in runoff</a:t>
            </a:r>
          </a:p>
        </p:txBody>
      </p:sp>
      <p:sp>
        <p:nvSpPr>
          <p:cNvPr id="4" name="Slide Number Placeholder 3">
            <a:extLst>
              <a:ext uri="{FF2B5EF4-FFF2-40B4-BE49-F238E27FC236}">
                <a16:creationId xmlns:a16="http://schemas.microsoft.com/office/drawing/2014/main" id="{C669EF76-655A-F7DE-305A-D9A288C3EF3C}"/>
              </a:ext>
            </a:extLst>
          </p:cNvPr>
          <p:cNvSpPr>
            <a:spLocks noGrp="1"/>
          </p:cNvSpPr>
          <p:nvPr>
            <p:ph type="sldNum" sz="quarter" idx="12"/>
          </p:nvPr>
        </p:nvSpPr>
        <p:spPr/>
        <p:txBody>
          <a:bodyPr/>
          <a:lstStyle/>
          <a:p>
            <a:fld id="{972191D5-6B09-4E00-BDB5-EE2797914FEF}" type="slidenum">
              <a:rPr lang="en-US" smtClean="0"/>
              <a:t>60</a:t>
            </a:fld>
            <a:endParaRPr lang="en-US"/>
          </a:p>
        </p:txBody>
      </p:sp>
    </p:spTree>
    <p:extLst>
      <p:ext uri="{BB962C8B-B14F-4D97-AF65-F5344CB8AC3E}">
        <p14:creationId xmlns:p14="http://schemas.microsoft.com/office/powerpoint/2010/main" val="4008027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AA10-B72B-F54F-73FD-3729297B4757}"/>
              </a:ext>
            </a:extLst>
          </p:cNvPr>
          <p:cNvSpPr>
            <a:spLocks noGrp="1"/>
          </p:cNvSpPr>
          <p:nvPr>
            <p:ph type="title"/>
          </p:nvPr>
        </p:nvSpPr>
        <p:spPr/>
        <p:txBody>
          <a:bodyPr/>
          <a:lstStyle/>
          <a:p>
            <a:r>
              <a:rPr lang="en-US" dirty="0"/>
              <a:t>Phosphorus Forms in Soil</a:t>
            </a:r>
          </a:p>
        </p:txBody>
      </p:sp>
      <p:sp>
        <p:nvSpPr>
          <p:cNvPr id="3" name="Content Placeholder 2">
            <a:extLst>
              <a:ext uri="{FF2B5EF4-FFF2-40B4-BE49-F238E27FC236}">
                <a16:creationId xmlns:a16="http://schemas.microsoft.com/office/drawing/2014/main" id="{7663A450-B4DC-809B-FF56-5077EEDCDF9F}"/>
              </a:ext>
            </a:extLst>
          </p:cNvPr>
          <p:cNvSpPr>
            <a:spLocks noGrp="1"/>
          </p:cNvSpPr>
          <p:nvPr>
            <p:ph idx="1"/>
          </p:nvPr>
        </p:nvSpPr>
        <p:spPr>
          <a:xfrm>
            <a:off x="838200" y="1825625"/>
            <a:ext cx="10515600" cy="2959101"/>
          </a:xfrm>
        </p:spPr>
        <p:txBody>
          <a:bodyPr>
            <a:normAutofit fontScale="85000" lnSpcReduction="20000"/>
          </a:bodyPr>
          <a:lstStyle/>
          <a:p>
            <a:r>
              <a:rPr lang="en-US" b="1" dirty="0"/>
              <a:t>Solution P</a:t>
            </a:r>
            <a:r>
              <a:rPr lang="en-US" dirty="0"/>
              <a:t> – Smallest pool of P</a:t>
            </a:r>
          </a:p>
          <a:p>
            <a:pPr lvl="1"/>
            <a:r>
              <a:rPr lang="en-US" dirty="0"/>
              <a:t>Mostly inorganic (H</a:t>
            </a:r>
            <a:r>
              <a:rPr lang="en-US" baseline="-25000" dirty="0"/>
              <a:t>2</a:t>
            </a:r>
            <a:r>
              <a:rPr lang="en-US" dirty="0"/>
              <a:t>PO</a:t>
            </a:r>
            <a:r>
              <a:rPr lang="en-US" baseline="-25000" dirty="0"/>
              <a:t>4</a:t>
            </a:r>
            <a:r>
              <a:rPr lang="en-US" baseline="30000" dirty="0"/>
              <a:t>-</a:t>
            </a:r>
            <a:r>
              <a:rPr lang="en-US" dirty="0"/>
              <a:t> and HPO</a:t>
            </a:r>
            <a:r>
              <a:rPr lang="en-US" baseline="-25000" dirty="0"/>
              <a:t>4</a:t>
            </a:r>
            <a:r>
              <a:rPr lang="en-US" baseline="30000" dirty="0"/>
              <a:t>-2</a:t>
            </a:r>
            <a:r>
              <a:rPr lang="en-US" dirty="0"/>
              <a:t>), with rarely some organic forms </a:t>
            </a:r>
          </a:p>
          <a:p>
            <a:r>
              <a:rPr lang="en-US" dirty="0"/>
              <a:t>Solution concentration of 0.05 ppm is believed to characterize soils with adequate P for plant growth and development</a:t>
            </a:r>
          </a:p>
          <a:p>
            <a:r>
              <a:rPr lang="en-US" dirty="0"/>
              <a:t>Weak concentration only supplies about 1% of the total P required for plants by mass flow transport</a:t>
            </a:r>
          </a:p>
          <a:p>
            <a:r>
              <a:rPr lang="en-US" dirty="0"/>
              <a:t>Most P reaches the root surface by diffusion and root interception, and that the amount of P removed from the solution by a growing plant may be replenished 2-3 times each day during the growing season, as solid forms dissolve</a:t>
            </a:r>
          </a:p>
          <a:p>
            <a:endParaRPr lang="en-US" dirty="0"/>
          </a:p>
        </p:txBody>
      </p:sp>
      <p:pic>
        <p:nvPicPr>
          <p:cNvPr id="4" name="Picture 4">
            <a:extLst>
              <a:ext uri="{FF2B5EF4-FFF2-40B4-BE49-F238E27FC236}">
                <a16:creationId xmlns:a16="http://schemas.microsoft.com/office/drawing/2014/main" id="{727E2706-AF8D-18A0-6D7E-DF7B9228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532" y="298450"/>
            <a:ext cx="5056936" cy="177482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a:extLst>
              <a:ext uri="{FF2B5EF4-FFF2-40B4-BE49-F238E27FC236}">
                <a16:creationId xmlns:a16="http://schemas.microsoft.com/office/drawing/2014/main" id="{EE23BA45-ED6C-3242-103F-13E431B4EC41}"/>
              </a:ext>
            </a:extLst>
          </p:cNvPr>
          <p:cNvSpPr>
            <a:spLocks noGrp="1"/>
          </p:cNvSpPr>
          <p:nvPr>
            <p:ph type="sldNum" sz="quarter" idx="12"/>
          </p:nvPr>
        </p:nvSpPr>
        <p:spPr/>
        <p:txBody>
          <a:bodyPr/>
          <a:lstStyle/>
          <a:p>
            <a:fld id="{972191D5-6B09-4E00-BDB5-EE2797914FEF}" type="slidenum">
              <a:rPr lang="en-US" smtClean="0"/>
              <a:t>7</a:t>
            </a:fld>
            <a:endParaRPr lang="en-US"/>
          </a:p>
        </p:txBody>
      </p:sp>
      <p:pic>
        <p:nvPicPr>
          <p:cNvPr id="5" name="Picture 4">
            <a:extLst>
              <a:ext uri="{FF2B5EF4-FFF2-40B4-BE49-F238E27FC236}">
                <a16:creationId xmlns:a16="http://schemas.microsoft.com/office/drawing/2014/main" id="{02116E10-4690-E5EC-2137-CACF9E42B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646" y="4784726"/>
            <a:ext cx="6243772" cy="2007801"/>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42E5C61-DAFD-CC15-391F-D5EC2DC45A9D}"/>
              </a:ext>
            </a:extLst>
          </p:cNvPr>
          <p:cNvSpPr txBox="1"/>
          <p:nvPr/>
        </p:nvSpPr>
        <p:spPr>
          <a:xfrm>
            <a:off x="353683" y="4772115"/>
            <a:ext cx="2907102" cy="646331"/>
          </a:xfrm>
          <a:prstGeom prst="rect">
            <a:avLst/>
          </a:prstGeom>
          <a:noFill/>
          <a:ln>
            <a:solidFill>
              <a:srgbClr val="FF0000"/>
            </a:solidFill>
          </a:ln>
        </p:spPr>
        <p:txBody>
          <a:bodyPr wrap="square" rtlCol="0">
            <a:spAutoFit/>
          </a:bodyPr>
          <a:lstStyle/>
          <a:p>
            <a:pPr algn="ctr"/>
            <a:r>
              <a:rPr lang="en-US" dirty="0">
                <a:solidFill>
                  <a:srgbClr val="FF0000"/>
                </a:solidFill>
              </a:rPr>
              <a:t>0.05 ppm = .1 </a:t>
            </a:r>
            <a:r>
              <a:rPr lang="en-US" dirty="0" err="1">
                <a:solidFill>
                  <a:srgbClr val="FF0000"/>
                </a:solidFill>
              </a:rPr>
              <a:t>lbs</a:t>
            </a:r>
            <a:r>
              <a:rPr lang="en-US" dirty="0">
                <a:solidFill>
                  <a:srgbClr val="FF0000"/>
                </a:solidFill>
              </a:rPr>
              <a:t> P/ac</a:t>
            </a:r>
          </a:p>
          <a:p>
            <a:pPr algn="ctr"/>
            <a:r>
              <a:rPr lang="en-US" dirty="0">
                <a:solidFill>
                  <a:srgbClr val="FF0000"/>
                </a:solidFill>
              </a:rPr>
              <a:t>Plants need ~0.4 </a:t>
            </a:r>
            <a:r>
              <a:rPr lang="en-US" dirty="0" err="1">
                <a:solidFill>
                  <a:srgbClr val="FF0000"/>
                </a:solidFill>
              </a:rPr>
              <a:t>lbs</a:t>
            </a:r>
            <a:r>
              <a:rPr lang="en-US" dirty="0">
                <a:solidFill>
                  <a:srgbClr val="FF0000"/>
                </a:solidFill>
              </a:rPr>
              <a:t> P/ac/day</a:t>
            </a:r>
          </a:p>
        </p:txBody>
      </p:sp>
    </p:spTree>
    <p:extLst>
      <p:ext uri="{BB962C8B-B14F-4D97-AF65-F5344CB8AC3E}">
        <p14:creationId xmlns:p14="http://schemas.microsoft.com/office/powerpoint/2010/main" val="228386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4E7A6-BAD3-78BF-C64C-44FF131DFA94}"/>
              </a:ext>
            </a:extLst>
          </p:cNvPr>
          <p:cNvSpPr>
            <a:spLocks noGrp="1"/>
          </p:cNvSpPr>
          <p:nvPr>
            <p:ph type="title"/>
          </p:nvPr>
        </p:nvSpPr>
        <p:spPr/>
        <p:txBody>
          <a:bodyPr/>
          <a:lstStyle/>
          <a:p>
            <a:r>
              <a:rPr lang="en-US" dirty="0"/>
              <a:t>Phosphorus Forms in Soil – Solution P</a:t>
            </a:r>
          </a:p>
        </p:txBody>
      </p:sp>
      <p:sp>
        <p:nvSpPr>
          <p:cNvPr id="3" name="Content Placeholder 2">
            <a:extLst>
              <a:ext uri="{FF2B5EF4-FFF2-40B4-BE49-F238E27FC236}">
                <a16:creationId xmlns:a16="http://schemas.microsoft.com/office/drawing/2014/main" id="{8BE92D90-B4CE-CA1B-420D-902DEF972D22}"/>
              </a:ext>
            </a:extLst>
          </p:cNvPr>
          <p:cNvSpPr>
            <a:spLocks noGrp="1"/>
          </p:cNvSpPr>
          <p:nvPr>
            <p:ph idx="1"/>
          </p:nvPr>
        </p:nvSpPr>
        <p:spPr/>
        <p:txBody>
          <a:bodyPr/>
          <a:lstStyle/>
          <a:p>
            <a:r>
              <a:rPr lang="en-US" dirty="0"/>
              <a:t>When solid forms of P dissolve in the soil solution, or when fertilizer P is added, the ionic form of P present in the soil solution is pH dependent</a:t>
            </a:r>
          </a:p>
          <a:p>
            <a:r>
              <a:rPr lang="en-US" dirty="0"/>
              <a:t>Stepwise Dissociation of phosphoric acid (H</a:t>
            </a:r>
            <a:r>
              <a:rPr lang="en-US" baseline="-25000" dirty="0"/>
              <a:t>3</a:t>
            </a:r>
            <a:r>
              <a:rPr lang="en-US" dirty="0"/>
              <a:t>PO</a:t>
            </a:r>
            <a:r>
              <a:rPr lang="en-US" baseline="-25000" dirty="0"/>
              <a:t>4</a:t>
            </a:r>
            <a:r>
              <a:rPr lang="en-US" dirty="0"/>
              <a:t>) and the appropriate equilibrium or dissociation constants</a:t>
            </a:r>
          </a:p>
        </p:txBody>
      </p:sp>
      <p:sp>
        <p:nvSpPr>
          <p:cNvPr id="4" name="Slide Number Placeholder 3">
            <a:extLst>
              <a:ext uri="{FF2B5EF4-FFF2-40B4-BE49-F238E27FC236}">
                <a16:creationId xmlns:a16="http://schemas.microsoft.com/office/drawing/2014/main" id="{7483B281-D4F3-E670-DCAA-B8A279213F28}"/>
              </a:ext>
            </a:extLst>
          </p:cNvPr>
          <p:cNvSpPr>
            <a:spLocks noGrp="1"/>
          </p:cNvSpPr>
          <p:nvPr>
            <p:ph type="sldNum" sz="quarter" idx="12"/>
          </p:nvPr>
        </p:nvSpPr>
        <p:spPr/>
        <p:txBody>
          <a:bodyPr/>
          <a:lstStyle/>
          <a:p>
            <a:fld id="{972191D5-6B09-4E00-BDB5-EE2797914FEF}" type="slidenum">
              <a:rPr lang="en-US" smtClean="0"/>
              <a:t>8</a:t>
            </a:fld>
            <a:endParaRPr lang="en-US"/>
          </a:p>
        </p:txBody>
      </p:sp>
      <p:pic>
        <p:nvPicPr>
          <p:cNvPr id="5" name="Picture 4">
            <a:extLst>
              <a:ext uri="{FF2B5EF4-FFF2-40B4-BE49-F238E27FC236}">
                <a16:creationId xmlns:a16="http://schemas.microsoft.com/office/drawing/2014/main" id="{86EBBB75-939B-7DA3-D9E3-31FD1FEE66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5" y="4343400"/>
            <a:ext cx="8153400" cy="71437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61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8AF8-82EB-6ABC-EE23-50BBF46A20C6}"/>
              </a:ext>
            </a:extLst>
          </p:cNvPr>
          <p:cNvSpPr>
            <a:spLocks noGrp="1"/>
          </p:cNvSpPr>
          <p:nvPr>
            <p:ph type="title"/>
          </p:nvPr>
        </p:nvSpPr>
        <p:spPr/>
        <p:txBody>
          <a:bodyPr/>
          <a:lstStyle/>
          <a:p>
            <a:r>
              <a:rPr lang="en-US" dirty="0"/>
              <a:t>Phosphorus Forms in Soil – Solution P</a:t>
            </a:r>
          </a:p>
        </p:txBody>
      </p:sp>
      <p:sp>
        <p:nvSpPr>
          <p:cNvPr id="3" name="Content Placeholder 2">
            <a:extLst>
              <a:ext uri="{FF2B5EF4-FFF2-40B4-BE49-F238E27FC236}">
                <a16:creationId xmlns:a16="http://schemas.microsoft.com/office/drawing/2014/main" id="{9950C82A-8909-BD00-36C2-CFB3816AD7DA}"/>
              </a:ext>
            </a:extLst>
          </p:cNvPr>
          <p:cNvSpPr>
            <a:spLocks noGrp="1"/>
          </p:cNvSpPr>
          <p:nvPr>
            <p:ph idx="1"/>
          </p:nvPr>
        </p:nvSpPr>
        <p:spPr>
          <a:xfrm>
            <a:off x="838200" y="1825625"/>
            <a:ext cx="7365023" cy="4351338"/>
          </a:xfrm>
        </p:spPr>
        <p:txBody>
          <a:bodyPr/>
          <a:lstStyle/>
          <a:p>
            <a:r>
              <a:rPr lang="en-US" dirty="0"/>
              <a:t>Ionic forms of P taken up by plants (HPO</a:t>
            </a:r>
            <a:r>
              <a:rPr lang="en-US" baseline="-25000" dirty="0"/>
              <a:t>4</a:t>
            </a:r>
            <a:r>
              <a:rPr lang="en-US" baseline="30000" dirty="0"/>
              <a:t>2-</a:t>
            </a:r>
            <a:r>
              <a:rPr lang="en-US" dirty="0"/>
              <a:t>, H</a:t>
            </a:r>
            <a:r>
              <a:rPr lang="en-US" baseline="-25000" dirty="0"/>
              <a:t>2</a:t>
            </a:r>
            <a:r>
              <a:rPr lang="en-US" dirty="0"/>
              <a:t>PO</a:t>
            </a:r>
            <a:r>
              <a:rPr lang="en-US" baseline="-25000" dirty="0"/>
              <a:t>4</a:t>
            </a:r>
            <a:r>
              <a:rPr lang="en-US" baseline="30000" dirty="0"/>
              <a:t>-</a:t>
            </a:r>
            <a:r>
              <a:rPr lang="en-US" dirty="0"/>
              <a:t>)</a:t>
            </a:r>
          </a:p>
          <a:p>
            <a:r>
              <a:rPr lang="en-US" dirty="0"/>
              <a:t>H</a:t>
            </a:r>
            <a:r>
              <a:rPr lang="en-US" baseline="-25000" dirty="0"/>
              <a:t>2</a:t>
            </a:r>
            <a:r>
              <a:rPr lang="en-US" dirty="0"/>
              <a:t>PO</a:t>
            </a:r>
            <a:r>
              <a:rPr lang="en-US" baseline="-25000" dirty="0"/>
              <a:t>4</a:t>
            </a:r>
            <a:r>
              <a:rPr lang="en-US" baseline="30000" dirty="0"/>
              <a:t>- </a:t>
            </a:r>
            <a:r>
              <a:rPr lang="en-US" dirty="0"/>
              <a:t>is dominant at pH &lt; 7.2</a:t>
            </a:r>
          </a:p>
          <a:p>
            <a:r>
              <a:rPr lang="en-US" dirty="0"/>
              <a:t>HPO</a:t>
            </a:r>
            <a:r>
              <a:rPr lang="en-US" baseline="-25000" dirty="0"/>
              <a:t>4</a:t>
            </a:r>
            <a:r>
              <a:rPr lang="en-US" baseline="30000" dirty="0"/>
              <a:t>-2 </a:t>
            </a:r>
            <a:r>
              <a:rPr lang="en-US" dirty="0"/>
              <a:t>is dominant at pH &gt; 7.2</a:t>
            </a:r>
          </a:p>
          <a:p>
            <a:r>
              <a:rPr lang="en-US" dirty="0"/>
              <a:t>PO</a:t>
            </a:r>
            <a:r>
              <a:rPr lang="en-US" baseline="-25000" dirty="0"/>
              <a:t>4</a:t>
            </a:r>
            <a:r>
              <a:rPr lang="en-US" baseline="30000" dirty="0"/>
              <a:t>-3</a:t>
            </a:r>
            <a:r>
              <a:rPr lang="en-US" dirty="0"/>
              <a:t> is NOT prevalent in solution,</a:t>
            </a:r>
            <a:br>
              <a:rPr lang="en-US" dirty="0"/>
            </a:br>
            <a:r>
              <a:rPr lang="en-US" dirty="0"/>
              <a:t>its bound in one form or another</a:t>
            </a:r>
          </a:p>
          <a:p>
            <a:r>
              <a:rPr lang="en-US" dirty="0"/>
              <a:t>Plants do not have a preference of one form over another, so little justification for trying to lime a soil to a pH where P is most available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0073BAE-B82E-7AE9-B7CC-64006015E596}"/>
              </a:ext>
            </a:extLst>
          </p:cNvPr>
          <p:cNvSpPr>
            <a:spLocks noGrp="1"/>
          </p:cNvSpPr>
          <p:nvPr>
            <p:ph type="sldNum" sz="quarter" idx="12"/>
          </p:nvPr>
        </p:nvSpPr>
        <p:spPr/>
        <p:txBody>
          <a:bodyPr/>
          <a:lstStyle/>
          <a:p>
            <a:fld id="{972191D5-6B09-4E00-BDB5-EE2797914FEF}" type="slidenum">
              <a:rPr lang="en-US" smtClean="0"/>
              <a:t>9</a:t>
            </a:fld>
            <a:endParaRPr lang="en-US"/>
          </a:p>
        </p:txBody>
      </p:sp>
      <p:pic>
        <p:nvPicPr>
          <p:cNvPr id="5" name="Picture 4">
            <a:extLst>
              <a:ext uri="{FF2B5EF4-FFF2-40B4-BE49-F238E27FC236}">
                <a16:creationId xmlns:a16="http://schemas.microsoft.com/office/drawing/2014/main" id="{4BEE38B0-4445-97B6-3EA4-ABA45DA15A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10" t="5592" r="11930" b="5974"/>
          <a:stretch/>
        </p:blipFill>
        <p:spPr>
          <a:xfrm>
            <a:off x="7799071" y="1825625"/>
            <a:ext cx="4216625" cy="3225023"/>
          </a:xfrm>
          <a:prstGeom prst="rect">
            <a:avLst/>
          </a:prstGeom>
          <a:noFill/>
          <a:ln/>
        </p:spPr>
      </p:pic>
    </p:spTree>
    <p:extLst>
      <p:ext uri="{BB962C8B-B14F-4D97-AF65-F5344CB8AC3E}">
        <p14:creationId xmlns:p14="http://schemas.microsoft.com/office/powerpoint/2010/main" val="574478581"/>
      </p:ext>
    </p:extLst>
  </p:cSld>
  <p:clrMapOvr>
    <a:masterClrMapping/>
  </p:clrMapOvr>
</p:sld>
</file>

<file path=ppt/theme/theme1.xml><?xml version="1.0" encoding="utf-8"?>
<a:theme xmlns:a="http://schemas.openxmlformats.org/drawingml/2006/main" name="MSU_black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U_blackwhite" id="{F483A3BF-935E-495D-8F0B-3FD84450165B}" vid="{67C9EBB3-294F-44EF-9795-7E318333D0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MSU_blackwhite</Template>
  <TotalTime>6163</TotalTime>
  <Words>3734</Words>
  <Application>Microsoft Office PowerPoint</Application>
  <PresentationFormat>Widescreen</PresentationFormat>
  <Paragraphs>404</Paragraphs>
  <Slides>60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Cambria Math</vt:lpstr>
      <vt:lpstr>MSU_blackwhite</vt:lpstr>
      <vt:lpstr>Chapter 6 – Phosphorus </vt:lpstr>
      <vt:lpstr>Phosphorus in Soil</vt:lpstr>
      <vt:lpstr>Forms and Function of P in soils</vt:lpstr>
      <vt:lpstr>Phosphorus Deficiency</vt:lpstr>
      <vt:lpstr>Phosphorus Forms in Soil</vt:lpstr>
      <vt:lpstr>Phosphorus Forms in Soil</vt:lpstr>
      <vt:lpstr>Phosphorus Forms in Soil</vt:lpstr>
      <vt:lpstr>Phosphorus Forms in Soil – Solution P</vt:lpstr>
      <vt:lpstr>Phosphorus Forms in Soil – Solution P</vt:lpstr>
      <vt:lpstr>Phosphorus Forms in Soil – Labile/Nonlabile P</vt:lpstr>
      <vt:lpstr>Phosphorus Forms in Soil – Labile/Nonlabile P</vt:lpstr>
      <vt:lpstr>PowerPoint Presentation</vt:lpstr>
      <vt:lpstr>Phosphorus Forms in Soil – Labile/Nonlabile P</vt:lpstr>
      <vt:lpstr>Phosphorus Forms in Soil – Labile/Nonlabile P</vt:lpstr>
      <vt:lpstr>Phosphorus Forms in Soil – Labile/Nonlabile P</vt:lpstr>
      <vt:lpstr>Phosphorus Forms in Soil – Labile/Nonlabile P</vt:lpstr>
      <vt:lpstr>Phosphorus Forms in Soil – Labile/Nonlabile P</vt:lpstr>
      <vt:lpstr>Phosphorus Forms in Soil</vt:lpstr>
      <vt:lpstr>Factors influencing P retention</vt:lpstr>
      <vt:lpstr>Phosphorus Cycling</vt:lpstr>
      <vt:lpstr>Organic Soil P</vt:lpstr>
      <vt:lpstr>Organic Soil P</vt:lpstr>
      <vt:lpstr>Phosphorus Cycling</vt:lpstr>
      <vt:lpstr>Phosphorus Losses</vt:lpstr>
      <vt:lpstr>Soil Testing for Phosphorus</vt:lpstr>
      <vt:lpstr>Soil Testing for Phosphorus</vt:lpstr>
      <vt:lpstr>Soil Testing for Phosphorus</vt:lpstr>
      <vt:lpstr>Orthophosphate Analysis</vt:lpstr>
      <vt:lpstr>Bray P1</vt:lpstr>
      <vt:lpstr>Olsen</vt:lpstr>
      <vt:lpstr>Mehlich 3</vt:lpstr>
      <vt:lpstr>Mehlich 3</vt:lpstr>
      <vt:lpstr>Mehlich 3</vt:lpstr>
      <vt:lpstr>Lancaster/Mississippi Method</vt:lpstr>
      <vt:lpstr>Correlation/Calibration</vt:lpstr>
      <vt:lpstr>Correlation/Calibration</vt:lpstr>
      <vt:lpstr>Making P fertilizer Recommendations</vt:lpstr>
      <vt:lpstr>Sufficiency</vt:lpstr>
      <vt:lpstr>Making recommendations</vt:lpstr>
      <vt:lpstr>P Buildup/Maintenance</vt:lpstr>
      <vt:lpstr>P Buildup/Maintenance</vt:lpstr>
      <vt:lpstr>P Buildup/Maintenance</vt:lpstr>
      <vt:lpstr>Making recommendations</vt:lpstr>
      <vt:lpstr>Methods of P fertilization</vt:lpstr>
      <vt:lpstr>Methods of P fertilization</vt:lpstr>
      <vt:lpstr>Methods of P fertilization – Foliar Applied P</vt:lpstr>
      <vt:lpstr>Fertilizer P nomenclature</vt:lpstr>
      <vt:lpstr>Phosphorus Sources</vt:lpstr>
      <vt:lpstr>Phosphorus Mining Sources</vt:lpstr>
      <vt:lpstr>Sources of P fertilizers</vt:lpstr>
      <vt:lpstr>Inorganic P Fertilizers</vt:lpstr>
      <vt:lpstr>Inorganic P Fertilizers</vt:lpstr>
      <vt:lpstr>Inorganic P Fertilizers</vt:lpstr>
      <vt:lpstr>Inorganic P Fertilizers</vt:lpstr>
      <vt:lpstr>Inorganic P Fertilizers</vt:lpstr>
      <vt:lpstr>Inorganic P Fertilizers – Poly vs Ortho</vt:lpstr>
      <vt:lpstr>Inorganic P Fertilizers – Poly vs Ortho</vt:lpstr>
      <vt:lpstr>Inorganic P Fertilizers – Poly vs Ortho</vt:lpstr>
      <vt:lpstr>Inorganic P Fertilizers – Poly vs Ortho</vt:lpstr>
      <vt:lpstr>Organic P Sources</vt:lpstr>
    </vt:vector>
  </TitlesOfParts>
  <Company>Mississippi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 Phosphorus</dc:title>
  <dc:creator>Reed, Vaughn</dc:creator>
  <cp:lastModifiedBy>Reed, Vaughn</cp:lastModifiedBy>
  <cp:revision>2</cp:revision>
  <dcterms:created xsi:type="dcterms:W3CDTF">2023-02-10T19:40:19Z</dcterms:created>
  <dcterms:modified xsi:type="dcterms:W3CDTF">2025-03-25T20:19:21Z</dcterms:modified>
</cp:coreProperties>
</file>