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5"/>
  </p:notesMasterIdLst>
  <p:sldIdLst>
    <p:sldId id="256" r:id="rId2"/>
    <p:sldId id="1508" r:id="rId3"/>
    <p:sldId id="257" r:id="rId4"/>
    <p:sldId id="262" r:id="rId5"/>
    <p:sldId id="263" r:id="rId6"/>
    <p:sldId id="264" r:id="rId7"/>
    <p:sldId id="265" r:id="rId8"/>
    <p:sldId id="274" r:id="rId9"/>
    <p:sldId id="258" r:id="rId10"/>
    <p:sldId id="259" r:id="rId11"/>
    <p:sldId id="276" r:id="rId12"/>
    <p:sldId id="275" r:id="rId13"/>
    <p:sldId id="266" r:id="rId14"/>
    <p:sldId id="267" r:id="rId15"/>
    <p:sldId id="268" r:id="rId16"/>
    <p:sldId id="269" r:id="rId17"/>
    <p:sldId id="270" r:id="rId18"/>
    <p:sldId id="260" r:id="rId19"/>
    <p:sldId id="271" r:id="rId20"/>
    <p:sldId id="272" r:id="rId21"/>
    <p:sldId id="273" r:id="rId22"/>
    <p:sldId id="277" r:id="rId23"/>
    <p:sldId id="278" r:id="rId24"/>
    <p:sldId id="279" r:id="rId25"/>
    <p:sldId id="309" r:id="rId26"/>
    <p:sldId id="280" r:id="rId27"/>
    <p:sldId id="281" r:id="rId28"/>
    <p:sldId id="282" r:id="rId29"/>
    <p:sldId id="283" r:id="rId30"/>
    <p:sldId id="284" r:id="rId31"/>
    <p:sldId id="287" r:id="rId32"/>
    <p:sldId id="285" r:id="rId33"/>
    <p:sldId id="286" r:id="rId34"/>
    <p:sldId id="288" r:id="rId35"/>
    <p:sldId id="297" r:id="rId36"/>
    <p:sldId id="298" r:id="rId37"/>
    <p:sldId id="289" r:id="rId38"/>
    <p:sldId id="290" r:id="rId39"/>
    <p:sldId id="291" r:id="rId40"/>
    <p:sldId id="292" r:id="rId41"/>
    <p:sldId id="293" r:id="rId42"/>
    <p:sldId id="294" r:id="rId43"/>
    <p:sldId id="296" r:id="rId44"/>
    <p:sldId id="299" r:id="rId45"/>
    <p:sldId id="300" r:id="rId46"/>
    <p:sldId id="301" r:id="rId47"/>
    <p:sldId id="302" r:id="rId48"/>
    <p:sldId id="1506" r:id="rId49"/>
    <p:sldId id="303" r:id="rId50"/>
    <p:sldId id="1515" r:id="rId51"/>
    <p:sldId id="305" r:id="rId52"/>
    <p:sldId id="261" r:id="rId53"/>
    <p:sldId id="307" r:id="rId54"/>
    <p:sldId id="308" r:id="rId55"/>
    <p:sldId id="310" r:id="rId56"/>
    <p:sldId id="311" r:id="rId57"/>
    <p:sldId id="312" r:id="rId58"/>
    <p:sldId id="1509" r:id="rId59"/>
    <p:sldId id="1511" r:id="rId60"/>
    <p:sldId id="313" r:id="rId61"/>
    <p:sldId id="314" r:id="rId62"/>
    <p:sldId id="1512" r:id="rId63"/>
    <p:sldId id="1513" r:id="rId64"/>
    <p:sldId id="316" r:id="rId65"/>
    <p:sldId id="317" r:id="rId66"/>
    <p:sldId id="318" r:id="rId67"/>
    <p:sldId id="319" r:id="rId68"/>
    <p:sldId id="320" r:id="rId69"/>
    <p:sldId id="321" r:id="rId70"/>
    <p:sldId id="322" r:id="rId71"/>
    <p:sldId id="306" r:id="rId72"/>
    <p:sldId id="323" r:id="rId73"/>
    <p:sldId id="1398" r:id="rId74"/>
    <p:sldId id="1399" r:id="rId75"/>
    <p:sldId id="1400" r:id="rId76"/>
    <p:sldId id="1401" r:id="rId77"/>
    <p:sldId id="1402" r:id="rId78"/>
    <p:sldId id="1447" r:id="rId79"/>
    <p:sldId id="1448" r:id="rId80"/>
    <p:sldId id="1468" r:id="rId81"/>
    <p:sldId id="1469" r:id="rId82"/>
    <p:sldId id="1470" r:id="rId83"/>
    <p:sldId id="1471" r:id="rId84"/>
    <p:sldId id="1473" r:id="rId85"/>
    <p:sldId id="1477" r:id="rId86"/>
    <p:sldId id="1478" r:id="rId87"/>
    <p:sldId id="1474" r:id="rId88"/>
    <p:sldId id="1475" r:id="rId89"/>
    <p:sldId id="1476" r:id="rId90"/>
    <p:sldId id="1507" r:id="rId91"/>
    <p:sldId id="1449" r:id="rId92"/>
    <p:sldId id="1450" r:id="rId93"/>
    <p:sldId id="1451" r:id="rId94"/>
    <p:sldId id="1452" r:id="rId95"/>
    <p:sldId id="1453" r:id="rId96"/>
    <p:sldId id="1454" r:id="rId97"/>
    <p:sldId id="1455" r:id="rId98"/>
    <p:sldId id="1456" r:id="rId99"/>
    <p:sldId id="1457" r:id="rId100"/>
    <p:sldId id="1458" r:id="rId101"/>
    <p:sldId id="1459" r:id="rId102"/>
    <p:sldId id="1460" r:id="rId103"/>
    <p:sldId id="1461" r:id="rId104"/>
    <p:sldId id="1464" r:id="rId105"/>
    <p:sldId id="1462" r:id="rId106"/>
    <p:sldId id="1463" r:id="rId107"/>
    <p:sldId id="1479" r:id="rId108"/>
    <p:sldId id="1480" r:id="rId109"/>
    <p:sldId id="1482" r:id="rId110"/>
    <p:sldId id="1467" r:id="rId111"/>
    <p:sldId id="1483" r:id="rId112"/>
    <p:sldId id="1484" r:id="rId113"/>
    <p:sldId id="1485" r:id="rId114"/>
    <p:sldId id="1486" r:id="rId115"/>
    <p:sldId id="1500" r:id="rId116"/>
    <p:sldId id="1501" r:id="rId117"/>
    <p:sldId id="1502" r:id="rId118"/>
    <p:sldId id="1503" r:id="rId119"/>
    <p:sldId id="1504" r:id="rId120"/>
    <p:sldId id="1505" r:id="rId121"/>
    <p:sldId id="1487" r:id="rId122"/>
    <p:sldId id="1489" r:id="rId123"/>
    <p:sldId id="1490" r:id="rId124"/>
    <p:sldId id="1491" r:id="rId125"/>
    <p:sldId id="1492" r:id="rId126"/>
    <p:sldId id="1493" r:id="rId127"/>
    <p:sldId id="1494" r:id="rId128"/>
    <p:sldId id="1495" r:id="rId129"/>
    <p:sldId id="1488" r:id="rId130"/>
    <p:sldId id="1496" r:id="rId131"/>
    <p:sldId id="1497" r:id="rId132"/>
    <p:sldId id="1498" r:id="rId133"/>
    <p:sldId id="1499" r:id="rId1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D287F9-0A31-4CBC-A696-E4A944716535}">
          <p14:sldIdLst>
            <p14:sldId id="256"/>
            <p14:sldId id="1508"/>
            <p14:sldId id="257"/>
            <p14:sldId id="262"/>
            <p14:sldId id="263"/>
            <p14:sldId id="264"/>
            <p14:sldId id="265"/>
            <p14:sldId id="274"/>
            <p14:sldId id="258"/>
            <p14:sldId id="259"/>
            <p14:sldId id="276"/>
            <p14:sldId id="275"/>
            <p14:sldId id="266"/>
            <p14:sldId id="267"/>
            <p14:sldId id="268"/>
            <p14:sldId id="269"/>
            <p14:sldId id="270"/>
            <p14:sldId id="260"/>
            <p14:sldId id="271"/>
            <p14:sldId id="272"/>
            <p14:sldId id="273"/>
            <p14:sldId id="277"/>
            <p14:sldId id="278"/>
            <p14:sldId id="279"/>
            <p14:sldId id="309"/>
            <p14:sldId id="280"/>
            <p14:sldId id="281"/>
            <p14:sldId id="282"/>
            <p14:sldId id="283"/>
            <p14:sldId id="284"/>
            <p14:sldId id="287"/>
            <p14:sldId id="285"/>
            <p14:sldId id="286"/>
            <p14:sldId id="288"/>
            <p14:sldId id="297"/>
            <p14:sldId id="298"/>
            <p14:sldId id="289"/>
            <p14:sldId id="290"/>
            <p14:sldId id="291"/>
            <p14:sldId id="292"/>
            <p14:sldId id="293"/>
            <p14:sldId id="294"/>
            <p14:sldId id="296"/>
            <p14:sldId id="299"/>
            <p14:sldId id="300"/>
            <p14:sldId id="301"/>
            <p14:sldId id="302"/>
            <p14:sldId id="1506"/>
            <p14:sldId id="303"/>
            <p14:sldId id="1515"/>
            <p14:sldId id="305"/>
            <p14:sldId id="261"/>
            <p14:sldId id="307"/>
            <p14:sldId id="308"/>
            <p14:sldId id="310"/>
            <p14:sldId id="311"/>
            <p14:sldId id="312"/>
            <p14:sldId id="1509"/>
            <p14:sldId id="1511"/>
            <p14:sldId id="313"/>
            <p14:sldId id="314"/>
            <p14:sldId id="1512"/>
            <p14:sldId id="1513"/>
            <p14:sldId id="316"/>
            <p14:sldId id="317"/>
            <p14:sldId id="318"/>
            <p14:sldId id="319"/>
            <p14:sldId id="320"/>
            <p14:sldId id="321"/>
            <p14:sldId id="322"/>
            <p14:sldId id="306"/>
            <p14:sldId id="323"/>
            <p14:sldId id="1398"/>
            <p14:sldId id="1399"/>
            <p14:sldId id="1400"/>
            <p14:sldId id="1401"/>
            <p14:sldId id="1402"/>
            <p14:sldId id="1447"/>
            <p14:sldId id="1448"/>
            <p14:sldId id="1468"/>
            <p14:sldId id="1469"/>
            <p14:sldId id="1470"/>
            <p14:sldId id="1471"/>
            <p14:sldId id="1473"/>
            <p14:sldId id="1477"/>
            <p14:sldId id="1478"/>
            <p14:sldId id="1474"/>
            <p14:sldId id="1475"/>
            <p14:sldId id="1476"/>
            <p14:sldId id="1507"/>
          </p14:sldIdLst>
        </p14:section>
        <p14:section name="Nitrogen Sources" id="{8D48F24C-19E7-4E18-A205-F5DFBEF86A12}">
          <p14:sldIdLst>
            <p14:sldId id="1449"/>
            <p14:sldId id="1450"/>
            <p14:sldId id="1451"/>
            <p14:sldId id="1452"/>
            <p14:sldId id="1453"/>
            <p14:sldId id="1454"/>
            <p14:sldId id="1455"/>
            <p14:sldId id="1456"/>
            <p14:sldId id="1457"/>
            <p14:sldId id="1458"/>
            <p14:sldId id="1459"/>
            <p14:sldId id="1460"/>
            <p14:sldId id="1461"/>
            <p14:sldId id="1464"/>
            <p14:sldId id="1462"/>
            <p14:sldId id="1463"/>
            <p14:sldId id="1479"/>
            <p14:sldId id="1480"/>
            <p14:sldId id="1482"/>
            <p14:sldId id="1467"/>
            <p14:sldId id="1483"/>
            <p14:sldId id="1484"/>
            <p14:sldId id="1485"/>
            <p14:sldId id="1486"/>
            <p14:sldId id="1500"/>
            <p14:sldId id="1501"/>
            <p14:sldId id="1502"/>
            <p14:sldId id="1503"/>
            <p14:sldId id="1504"/>
            <p14:sldId id="1505"/>
            <p14:sldId id="1487"/>
            <p14:sldId id="1489"/>
            <p14:sldId id="1490"/>
            <p14:sldId id="1491"/>
            <p14:sldId id="1492"/>
            <p14:sldId id="1493"/>
            <p14:sldId id="1494"/>
            <p14:sldId id="1495"/>
            <p14:sldId id="1488"/>
            <p14:sldId id="1496"/>
            <p14:sldId id="1497"/>
            <p14:sldId id="1498"/>
            <p14:sldId id="14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69590-8213-469D-9273-B68658557372}" v="1" dt="2026-02-20T13:30:0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59" d="100"/>
          <a:sy n="159" d="100"/>
        </p:scale>
        <p:origin x="37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Vaughn" userId="8c08aa42-ee24-4557-87bf-78ee5f00a26d" providerId="ADAL" clId="{D227A343-EAA9-40C5-8DDC-913FAEB4646E}"/>
    <pc:docChg chg="custSel addSld delSld modSld modSection modNotesMaster">
      <pc:chgData name="Reed, Vaughn" userId="8c08aa42-ee24-4557-87bf-78ee5f00a26d" providerId="ADAL" clId="{D227A343-EAA9-40C5-8DDC-913FAEB4646E}" dt="2026-02-20T13:30:06.722" v="98"/>
      <pc:docMkLst>
        <pc:docMk/>
      </pc:docMkLst>
      <pc:sldChg chg="modSp mod">
        <pc:chgData name="Reed, Vaughn" userId="8c08aa42-ee24-4557-87bf-78ee5f00a26d" providerId="ADAL" clId="{D227A343-EAA9-40C5-8DDC-913FAEB4646E}" dt="2026-02-20T13:28:56.723" v="95" actId="20577"/>
        <pc:sldMkLst>
          <pc:docMk/>
          <pc:sldMk cId="1821298251" sldId="256"/>
        </pc:sldMkLst>
        <pc:spChg chg="mod">
          <ac:chgData name="Reed, Vaughn" userId="8c08aa42-ee24-4557-87bf-78ee5f00a26d" providerId="ADAL" clId="{D227A343-EAA9-40C5-8DDC-913FAEB4646E}" dt="2026-02-20T13:28:56.723" v="95" actId="20577"/>
          <ac:spMkLst>
            <pc:docMk/>
            <pc:sldMk cId="1821298251" sldId="256"/>
            <ac:spMk id="3" creationId="{6F289C09-2F0D-3825-003B-1322E682B427}"/>
          </ac:spMkLst>
        </pc:spChg>
      </pc:sldChg>
      <pc:sldChg chg="mod modClrScheme chgLayout">
        <pc:chgData name="Reed, Vaughn" userId="8c08aa42-ee24-4557-87bf-78ee5f00a26d" providerId="ADAL" clId="{D227A343-EAA9-40C5-8DDC-913FAEB4646E}" dt="2026-02-20T13:29:59.349" v="97" actId="700"/>
        <pc:sldMkLst>
          <pc:docMk/>
          <pc:sldMk cId="172873853" sldId="261"/>
        </pc:sldMkLst>
      </pc:sldChg>
      <pc:sldChg chg="modSp mod">
        <pc:chgData name="Reed, Vaughn" userId="8c08aa42-ee24-4557-87bf-78ee5f00a26d" providerId="ADAL" clId="{D227A343-EAA9-40C5-8DDC-913FAEB4646E}" dt="2026-02-20T13:26:09.670" v="1" actId="20577"/>
        <pc:sldMkLst>
          <pc:docMk/>
          <pc:sldMk cId="1294280084" sldId="278"/>
        </pc:sldMkLst>
        <pc:spChg chg="mod">
          <ac:chgData name="Reed, Vaughn" userId="8c08aa42-ee24-4557-87bf-78ee5f00a26d" providerId="ADAL" clId="{D227A343-EAA9-40C5-8DDC-913FAEB4646E}" dt="2026-02-20T13:26:09.670" v="1" actId="20577"/>
          <ac:spMkLst>
            <pc:docMk/>
            <pc:sldMk cId="1294280084" sldId="278"/>
            <ac:spMk id="3" creationId="{16BB05E2-FC78-0387-2F97-122F4EAD2F36}"/>
          </ac:spMkLst>
        </pc:spChg>
      </pc:sldChg>
      <pc:sldChg chg="del">
        <pc:chgData name="Reed, Vaughn" userId="8c08aa42-ee24-4557-87bf-78ee5f00a26d" providerId="ADAL" clId="{D227A343-EAA9-40C5-8DDC-913FAEB4646E}" dt="2026-02-20T13:29:29.144" v="96" actId="47"/>
        <pc:sldMkLst>
          <pc:docMk/>
          <pc:sldMk cId="839863736" sldId="304"/>
        </pc:sldMkLst>
      </pc:sldChg>
      <pc:sldChg chg="modNotes">
        <pc:chgData name="Reed, Vaughn" userId="8c08aa42-ee24-4557-87bf-78ee5f00a26d" providerId="ADAL" clId="{D227A343-EAA9-40C5-8DDC-913FAEB4646E}" dt="2026-02-20T13:30:06.722" v="98"/>
        <pc:sldMkLst>
          <pc:docMk/>
          <pc:sldMk cId="2824727402" sldId="1473"/>
        </pc:sldMkLst>
      </pc:sldChg>
      <pc:sldChg chg="addSp delSp modSp mod">
        <pc:chgData name="Reed, Vaughn" userId="8c08aa42-ee24-4557-87bf-78ee5f00a26d" providerId="ADAL" clId="{D227A343-EAA9-40C5-8DDC-913FAEB4646E}" dt="2026-02-20T13:28:44.700" v="92" actId="20577"/>
        <pc:sldMkLst>
          <pc:docMk/>
          <pc:sldMk cId="212604404" sldId="1509"/>
        </pc:sldMkLst>
        <pc:spChg chg="add mod">
          <ac:chgData name="Reed, Vaughn" userId="8c08aa42-ee24-4557-87bf-78ee5f00a26d" providerId="ADAL" clId="{D227A343-EAA9-40C5-8DDC-913FAEB4646E}" dt="2026-02-20T13:28:31.870" v="77" actId="478"/>
          <ac:spMkLst>
            <pc:docMk/>
            <pc:sldMk cId="212604404" sldId="1509"/>
            <ac:spMk id="3" creationId="{A1B61413-E5B6-7630-5442-48486DF267E9}"/>
          </ac:spMkLst>
        </pc:spChg>
        <pc:spChg chg="mod">
          <ac:chgData name="Reed, Vaughn" userId="8c08aa42-ee24-4557-87bf-78ee5f00a26d" providerId="ADAL" clId="{D227A343-EAA9-40C5-8DDC-913FAEB4646E}" dt="2026-02-20T13:28:44.700" v="92" actId="20577"/>
          <ac:spMkLst>
            <pc:docMk/>
            <pc:sldMk cId="212604404" sldId="1509"/>
            <ac:spMk id="4" creationId="{2991D4D4-23E0-18EE-7439-49F07679530A}"/>
          </ac:spMkLst>
        </pc:spChg>
        <pc:spChg chg="del">
          <ac:chgData name="Reed, Vaughn" userId="8c08aa42-ee24-4557-87bf-78ee5f00a26d" providerId="ADAL" clId="{D227A343-EAA9-40C5-8DDC-913FAEB4646E}" dt="2026-02-20T13:28:31.870" v="77" actId="478"/>
          <ac:spMkLst>
            <pc:docMk/>
            <pc:sldMk cId="212604404" sldId="1509"/>
            <ac:spMk id="5" creationId="{098C35D7-5DBB-80D8-231E-71A65A4E8ED2}"/>
          </ac:spMkLst>
        </pc:spChg>
      </pc:sldChg>
      <pc:sldChg chg="del">
        <pc:chgData name="Reed, Vaughn" userId="8c08aa42-ee24-4557-87bf-78ee5f00a26d" providerId="ADAL" clId="{D227A343-EAA9-40C5-8DDC-913FAEB4646E}" dt="2026-02-20T13:28:54.090" v="93" actId="47"/>
        <pc:sldMkLst>
          <pc:docMk/>
          <pc:sldMk cId="979549478" sldId="1510"/>
        </pc:sldMkLst>
      </pc:sldChg>
      <pc:sldChg chg="new del">
        <pc:chgData name="Reed, Vaughn" userId="8c08aa42-ee24-4557-87bf-78ee5f00a26d" providerId="ADAL" clId="{D227A343-EAA9-40C5-8DDC-913FAEB4646E}" dt="2026-02-20T13:27:18.239" v="4" actId="47"/>
        <pc:sldMkLst>
          <pc:docMk/>
          <pc:sldMk cId="4292421454" sldId="1514"/>
        </pc:sldMkLst>
      </pc:sldChg>
      <pc:sldChg chg="modSp new mod">
        <pc:chgData name="Reed, Vaughn" userId="8c08aa42-ee24-4557-87bf-78ee5f00a26d" providerId="ADAL" clId="{D227A343-EAA9-40C5-8DDC-913FAEB4646E}" dt="2026-02-20T13:27:26.295" v="44" actId="20577"/>
        <pc:sldMkLst>
          <pc:docMk/>
          <pc:sldMk cId="3394891826" sldId="1515"/>
        </pc:sldMkLst>
        <pc:spChg chg="mod">
          <ac:chgData name="Reed, Vaughn" userId="8c08aa42-ee24-4557-87bf-78ee5f00a26d" providerId="ADAL" clId="{D227A343-EAA9-40C5-8DDC-913FAEB4646E}" dt="2026-02-20T13:27:26.295" v="44" actId="20577"/>
          <ac:spMkLst>
            <pc:docMk/>
            <pc:sldMk cId="3394891826" sldId="1515"/>
            <ac:spMk id="2" creationId="{4B39A1F7-58D3-BF5B-1D23-9C8CAC65F2D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vr401\Downloads\fertilizeruse.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ysClr val="windowText" lastClr="000000"/>
                </a:solidFill>
                <a:latin typeface="+mn-lt"/>
                <a:ea typeface="+mn-ea"/>
                <a:cs typeface="+mn-cs"/>
              </a:defRPr>
            </a:pPr>
            <a:r>
              <a:rPr lang="en-US"/>
              <a:t>Fertilizer Usage in US</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v>Nitrogen</c:v>
          </c:tx>
          <c:spPr>
            <a:ln w="22225" cap="rnd" cmpd="sng" algn="ctr">
              <a:solidFill>
                <a:schemeClr val="accent1"/>
              </a:solidFill>
              <a:round/>
            </a:ln>
            <a:effectLst/>
          </c:spPr>
          <c:marker>
            <c:symbol val="none"/>
          </c:marker>
          <c:cat>
            <c:numRef>
              <c:f>Table1!$A$8:$A$63</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Table1!$B$8:$B$63</c:f>
              <c:numCache>
                <c:formatCode>#,##0</c:formatCode>
                <c:ptCount val="56"/>
                <c:pt idx="0">
                  <c:v>2738</c:v>
                </c:pt>
                <c:pt idx="1">
                  <c:v>3030.8</c:v>
                </c:pt>
                <c:pt idx="2">
                  <c:v>3370</c:v>
                </c:pt>
                <c:pt idx="3">
                  <c:v>3929.1</c:v>
                </c:pt>
                <c:pt idx="4">
                  <c:v>4352.8</c:v>
                </c:pt>
                <c:pt idx="5">
                  <c:v>4638.5</c:v>
                </c:pt>
                <c:pt idx="6">
                  <c:v>5326.3</c:v>
                </c:pt>
                <c:pt idx="7">
                  <c:v>6027.1</c:v>
                </c:pt>
                <c:pt idx="8">
                  <c:v>6787.6</c:v>
                </c:pt>
                <c:pt idx="9">
                  <c:v>6957.6</c:v>
                </c:pt>
                <c:pt idx="10">
                  <c:v>7459</c:v>
                </c:pt>
                <c:pt idx="11">
                  <c:v>8133.6</c:v>
                </c:pt>
                <c:pt idx="12">
                  <c:v>8022.3</c:v>
                </c:pt>
                <c:pt idx="13">
                  <c:v>8295.1</c:v>
                </c:pt>
                <c:pt idx="14">
                  <c:v>9157.2000000000007</c:v>
                </c:pt>
                <c:pt idx="15">
                  <c:v>8600.7999999999993</c:v>
                </c:pt>
                <c:pt idx="16">
                  <c:v>10411.6</c:v>
                </c:pt>
                <c:pt idx="17">
                  <c:v>10647.4</c:v>
                </c:pt>
                <c:pt idx="18">
                  <c:v>9964.6</c:v>
                </c:pt>
                <c:pt idx="19">
                  <c:v>10714.7</c:v>
                </c:pt>
                <c:pt idx="20">
                  <c:v>11406.7</c:v>
                </c:pt>
                <c:pt idx="21">
                  <c:v>11923.8</c:v>
                </c:pt>
                <c:pt idx="22">
                  <c:v>10983.1</c:v>
                </c:pt>
                <c:pt idx="23">
                  <c:v>9127</c:v>
                </c:pt>
                <c:pt idx="24">
                  <c:v>11092.2</c:v>
                </c:pt>
                <c:pt idx="25">
                  <c:v>11492.6</c:v>
                </c:pt>
                <c:pt idx="26">
                  <c:v>10424.4</c:v>
                </c:pt>
                <c:pt idx="27">
                  <c:v>10209.5</c:v>
                </c:pt>
                <c:pt idx="28">
                  <c:v>10511.6</c:v>
                </c:pt>
                <c:pt idx="29">
                  <c:v>10592.6</c:v>
                </c:pt>
                <c:pt idx="30">
                  <c:v>11076</c:v>
                </c:pt>
                <c:pt idx="31">
                  <c:v>11286.9</c:v>
                </c:pt>
                <c:pt idx="32">
                  <c:v>11446.4</c:v>
                </c:pt>
                <c:pt idx="33">
                  <c:v>11392.5</c:v>
                </c:pt>
                <c:pt idx="34">
                  <c:v>12642.8</c:v>
                </c:pt>
                <c:pt idx="35">
                  <c:v>11718.5</c:v>
                </c:pt>
                <c:pt idx="36">
                  <c:v>12303.4</c:v>
                </c:pt>
                <c:pt idx="37">
                  <c:v>12352.1</c:v>
                </c:pt>
                <c:pt idx="38">
                  <c:v>12312.6</c:v>
                </c:pt>
                <c:pt idx="39">
                  <c:v>12451.9</c:v>
                </c:pt>
                <c:pt idx="40">
                  <c:v>12333.8</c:v>
                </c:pt>
                <c:pt idx="41">
                  <c:v>11534.7</c:v>
                </c:pt>
                <c:pt idx="42">
                  <c:v>12009.3</c:v>
                </c:pt>
                <c:pt idx="43">
                  <c:v>12092.1</c:v>
                </c:pt>
                <c:pt idx="44">
                  <c:v>13027.8</c:v>
                </c:pt>
                <c:pt idx="45">
                  <c:v>12336.5</c:v>
                </c:pt>
                <c:pt idx="46">
                  <c:v>12043.8</c:v>
                </c:pt>
                <c:pt idx="47">
                  <c:v>13194.4</c:v>
                </c:pt>
                <c:pt idx="48">
                  <c:v>12561.3</c:v>
                </c:pt>
                <c:pt idx="49">
                  <c:v>11461.4</c:v>
                </c:pt>
                <c:pt idx="50">
                  <c:v>12233</c:v>
                </c:pt>
                <c:pt idx="51">
                  <c:v>12814.1</c:v>
                </c:pt>
                <c:pt idx="52">
                  <c:v>13482.7</c:v>
                </c:pt>
                <c:pt idx="53">
                  <c:v>13502.3</c:v>
                </c:pt>
                <c:pt idx="54">
                  <c:v>13294.8</c:v>
                </c:pt>
                <c:pt idx="55">
                  <c:v>13009.7</c:v>
                </c:pt>
              </c:numCache>
            </c:numRef>
          </c:val>
          <c:smooth val="0"/>
          <c:extLst>
            <c:ext xmlns:c16="http://schemas.microsoft.com/office/drawing/2014/chart" uri="{C3380CC4-5D6E-409C-BE32-E72D297353CC}">
              <c16:uniqueId val="{00000000-889F-40AF-B582-B6A448C8188F}"/>
            </c:ext>
          </c:extLst>
        </c:ser>
        <c:ser>
          <c:idx val="1"/>
          <c:order val="1"/>
          <c:tx>
            <c:v>Phosphate</c:v>
          </c:tx>
          <c:spPr>
            <a:ln w="22225" cap="rnd" cmpd="sng" algn="ctr">
              <a:solidFill>
                <a:schemeClr val="accent2"/>
              </a:solidFill>
              <a:round/>
            </a:ln>
            <a:effectLst/>
          </c:spPr>
          <c:marker>
            <c:symbol val="none"/>
          </c:marker>
          <c:cat>
            <c:numRef>
              <c:f>Table1!$A$8:$A$63</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Table1!$C$8:$C$63</c:f>
              <c:numCache>
                <c:formatCode>#,##0</c:formatCode>
                <c:ptCount val="56"/>
                <c:pt idx="0">
                  <c:v>2572.4</c:v>
                </c:pt>
                <c:pt idx="1">
                  <c:v>2645.1</c:v>
                </c:pt>
                <c:pt idx="2">
                  <c:v>2807</c:v>
                </c:pt>
                <c:pt idx="3">
                  <c:v>3072.9</c:v>
                </c:pt>
                <c:pt idx="4">
                  <c:v>3377.8</c:v>
                </c:pt>
                <c:pt idx="5">
                  <c:v>3512.2</c:v>
                </c:pt>
                <c:pt idx="6">
                  <c:v>3897.1</c:v>
                </c:pt>
                <c:pt idx="7">
                  <c:v>4304.7</c:v>
                </c:pt>
                <c:pt idx="8">
                  <c:v>4453.3</c:v>
                </c:pt>
                <c:pt idx="9">
                  <c:v>4665.6000000000004</c:v>
                </c:pt>
                <c:pt idx="10">
                  <c:v>4573.8</c:v>
                </c:pt>
                <c:pt idx="11">
                  <c:v>4803.3999999999996</c:v>
                </c:pt>
                <c:pt idx="12">
                  <c:v>4863.7</c:v>
                </c:pt>
                <c:pt idx="13">
                  <c:v>5085.2</c:v>
                </c:pt>
                <c:pt idx="14">
                  <c:v>5098.6000000000004</c:v>
                </c:pt>
                <c:pt idx="15">
                  <c:v>4506.8</c:v>
                </c:pt>
                <c:pt idx="16">
                  <c:v>5227.6000000000004</c:v>
                </c:pt>
                <c:pt idx="17">
                  <c:v>5629.7</c:v>
                </c:pt>
                <c:pt idx="18">
                  <c:v>5096.1000000000004</c:v>
                </c:pt>
                <c:pt idx="19">
                  <c:v>5605.8</c:v>
                </c:pt>
                <c:pt idx="20">
                  <c:v>5431.5</c:v>
                </c:pt>
                <c:pt idx="21">
                  <c:v>5434.4</c:v>
                </c:pt>
                <c:pt idx="22">
                  <c:v>4813.8999999999996</c:v>
                </c:pt>
                <c:pt idx="23">
                  <c:v>4137.5</c:v>
                </c:pt>
                <c:pt idx="24">
                  <c:v>4901.1000000000004</c:v>
                </c:pt>
                <c:pt idx="25">
                  <c:v>4657.6000000000004</c:v>
                </c:pt>
                <c:pt idx="26">
                  <c:v>4177.8999999999996</c:v>
                </c:pt>
                <c:pt idx="27">
                  <c:v>4008.3</c:v>
                </c:pt>
                <c:pt idx="28">
                  <c:v>4128.5</c:v>
                </c:pt>
                <c:pt idx="29">
                  <c:v>4116.8999999999996</c:v>
                </c:pt>
                <c:pt idx="30">
                  <c:v>4344.7</c:v>
                </c:pt>
                <c:pt idx="31">
                  <c:v>4200.6000000000004</c:v>
                </c:pt>
                <c:pt idx="32">
                  <c:v>4217.8999999999996</c:v>
                </c:pt>
                <c:pt idx="33">
                  <c:v>4435.6000000000004</c:v>
                </c:pt>
                <c:pt idx="34">
                  <c:v>4521.1000000000004</c:v>
                </c:pt>
                <c:pt idx="35">
                  <c:v>4424.8</c:v>
                </c:pt>
                <c:pt idx="36">
                  <c:v>4527.3</c:v>
                </c:pt>
                <c:pt idx="37">
                  <c:v>4611.8</c:v>
                </c:pt>
                <c:pt idx="38">
                  <c:v>4615.2</c:v>
                </c:pt>
                <c:pt idx="39">
                  <c:v>4254.2</c:v>
                </c:pt>
                <c:pt idx="40">
                  <c:v>4313.8</c:v>
                </c:pt>
                <c:pt idx="41">
                  <c:v>4257.2</c:v>
                </c:pt>
                <c:pt idx="42">
                  <c:v>4630</c:v>
                </c:pt>
                <c:pt idx="43">
                  <c:v>4290.5</c:v>
                </c:pt>
                <c:pt idx="44">
                  <c:v>4824.5</c:v>
                </c:pt>
                <c:pt idx="45">
                  <c:v>4638</c:v>
                </c:pt>
                <c:pt idx="46">
                  <c:v>4478.6000000000004</c:v>
                </c:pt>
                <c:pt idx="47">
                  <c:v>4571.7</c:v>
                </c:pt>
                <c:pt idx="48">
                  <c:v>4246.8999999999996</c:v>
                </c:pt>
                <c:pt idx="49">
                  <c:v>3137.5</c:v>
                </c:pt>
                <c:pt idx="50">
                  <c:v>4161.3999999999996</c:v>
                </c:pt>
                <c:pt idx="51">
                  <c:v>4295.1000000000004</c:v>
                </c:pt>
                <c:pt idx="52">
                  <c:v>4349.3</c:v>
                </c:pt>
                <c:pt idx="53">
                  <c:v>4698</c:v>
                </c:pt>
                <c:pt idx="54">
                  <c:v>4694.6000000000004</c:v>
                </c:pt>
                <c:pt idx="55">
                  <c:v>4266.5</c:v>
                </c:pt>
              </c:numCache>
            </c:numRef>
          </c:val>
          <c:smooth val="0"/>
          <c:extLst>
            <c:ext xmlns:c16="http://schemas.microsoft.com/office/drawing/2014/chart" uri="{C3380CC4-5D6E-409C-BE32-E72D297353CC}">
              <c16:uniqueId val="{00000001-889F-40AF-B582-B6A448C8188F}"/>
            </c:ext>
          </c:extLst>
        </c:ser>
        <c:ser>
          <c:idx val="2"/>
          <c:order val="2"/>
          <c:tx>
            <c:v>Potash</c:v>
          </c:tx>
          <c:spPr>
            <a:ln w="22225" cap="rnd" cmpd="sng" algn="ctr">
              <a:solidFill>
                <a:schemeClr val="accent3"/>
              </a:solidFill>
              <a:round/>
            </a:ln>
            <a:effectLst/>
          </c:spPr>
          <c:marker>
            <c:symbol val="none"/>
          </c:marker>
          <c:cat>
            <c:numRef>
              <c:f>Table1!$A$8:$A$63</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Table1!$D$8:$D$63</c:f>
              <c:numCache>
                <c:formatCode>#,##0</c:formatCode>
                <c:ptCount val="56"/>
                <c:pt idx="0">
                  <c:v>2153.3000000000002</c:v>
                </c:pt>
                <c:pt idx="1">
                  <c:v>2168.5</c:v>
                </c:pt>
                <c:pt idx="2">
                  <c:v>2270.5</c:v>
                </c:pt>
                <c:pt idx="3">
                  <c:v>2503.4</c:v>
                </c:pt>
                <c:pt idx="4">
                  <c:v>2729.7</c:v>
                </c:pt>
                <c:pt idx="5">
                  <c:v>2834.5</c:v>
                </c:pt>
                <c:pt idx="6">
                  <c:v>3221.2</c:v>
                </c:pt>
                <c:pt idx="7">
                  <c:v>3641.8</c:v>
                </c:pt>
                <c:pt idx="8">
                  <c:v>3792.6</c:v>
                </c:pt>
                <c:pt idx="9">
                  <c:v>3891.6</c:v>
                </c:pt>
                <c:pt idx="10">
                  <c:v>4035.5</c:v>
                </c:pt>
                <c:pt idx="11">
                  <c:v>4231.3999999999996</c:v>
                </c:pt>
                <c:pt idx="12">
                  <c:v>4326.8</c:v>
                </c:pt>
                <c:pt idx="13">
                  <c:v>4648.7</c:v>
                </c:pt>
                <c:pt idx="14">
                  <c:v>5082.6000000000004</c:v>
                </c:pt>
                <c:pt idx="15">
                  <c:v>4453.2</c:v>
                </c:pt>
                <c:pt idx="16">
                  <c:v>5209.7</c:v>
                </c:pt>
                <c:pt idx="17">
                  <c:v>5833.8</c:v>
                </c:pt>
                <c:pt idx="18">
                  <c:v>5526.1</c:v>
                </c:pt>
                <c:pt idx="19">
                  <c:v>6244.5</c:v>
                </c:pt>
                <c:pt idx="20">
                  <c:v>6245.1</c:v>
                </c:pt>
                <c:pt idx="21">
                  <c:v>6319.5</c:v>
                </c:pt>
                <c:pt idx="22">
                  <c:v>5630.9</c:v>
                </c:pt>
                <c:pt idx="23">
                  <c:v>4831</c:v>
                </c:pt>
                <c:pt idx="24">
                  <c:v>5796.8</c:v>
                </c:pt>
                <c:pt idx="25">
                  <c:v>5552.5</c:v>
                </c:pt>
                <c:pt idx="26">
                  <c:v>5052.6000000000004</c:v>
                </c:pt>
                <c:pt idx="27">
                  <c:v>4836.5</c:v>
                </c:pt>
                <c:pt idx="28">
                  <c:v>4972.7</c:v>
                </c:pt>
                <c:pt idx="29">
                  <c:v>4838</c:v>
                </c:pt>
                <c:pt idx="30">
                  <c:v>5202.8</c:v>
                </c:pt>
                <c:pt idx="31">
                  <c:v>5001.2</c:v>
                </c:pt>
                <c:pt idx="32">
                  <c:v>5041.7</c:v>
                </c:pt>
                <c:pt idx="33">
                  <c:v>5140.7</c:v>
                </c:pt>
                <c:pt idx="34">
                  <c:v>5268.1</c:v>
                </c:pt>
                <c:pt idx="35">
                  <c:v>5128.3999999999996</c:v>
                </c:pt>
                <c:pt idx="36">
                  <c:v>5257.5</c:v>
                </c:pt>
                <c:pt idx="37">
                  <c:v>5424.5</c:v>
                </c:pt>
                <c:pt idx="38">
                  <c:v>5300.7</c:v>
                </c:pt>
                <c:pt idx="39">
                  <c:v>4953.5</c:v>
                </c:pt>
                <c:pt idx="40">
                  <c:v>4971.6000000000004</c:v>
                </c:pt>
                <c:pt idx="41">
                  <c:v>4926.1000000000004</c:v>
                </c:pt>
                <c:pt idx="42">
                  <c:v>4981.6000000000004</c:v>
                </c:pt>
                <c:pt idx="43">
                  <c:v>4950.3999999999996</c:v>
                </c:pt>
                <c:pt idx="44">
                  <c:v>5520.1</c:v>
                </c:pt>
                <c:pt idx="45">
                  <c:v>5173.3999999999996</c:v>
                </c:pt>
                <c:pt idx="46">
                  <c:v>4722.8999999999996</c:v>
                </c:pt>
                <c:pt idx="47">
                  <c:v>5133.3</c:v>
                </c:pt>
                <c:pt idx="48">
                  <c:v>4659.7</c:v>
                </c:pt>
                <c:pt idx="49">
                  <c:v>3080.5</c:v>
                </c:pt>
                <c:pt idx="50">
                  <c:v>4459.8</c:v>
                </c:pt>
                <c:pt idx="51">
                  <c:v>4570.3</c:v>
                </c:pt>
                <c:pt idx="52">
                  <c:v>4614</c:v>
                </c:pt>
                <c:pt idx="53">
                  <c:v>4849.2</c:v>
                </c:pt>
                <c:pt idx="54">
                  <c:v>5254</c:v>
                </c:pt>
                <c:pt idx="55">
                  <c:v>4744.5</c:v>
                </c:pt>
              </c:numCache>
            </c:numRef>
          </c:val>
          <c:smooth val="0"/>
          <c:extLst>
            <c:ext xmlns:c16="http://schemas.microsoft.com/office/drawing/2014/chart" uri="{C3380CC4-5D6E-409C-BE32-E72D297353CC}">
              <c16:uniqueId val="{00000002-889F-40AF-B582-B6A448C8188F}"/>
            </c:ext>
          </c:extLst>
        </c:ser>
        <c:ser>
          <c:idx val="3"/>
          <c:order val="3"/>
          <c:tx>
            <c:v>TOTAL</c:v>
          </c:tx>
          <c:spPr>
            <a:ln w="22225" cap="rnd" cmpd="sng" algn="ctr">
              <a:solidFill>
                <a:schemeClr val="accent4"/>
              </a:solidFill>
              <a:round/>
            </a:ln>
            <a:effectLst/>
          </c:spPr>
          <c:marker>
            <c:symbol val="none"/>
          </c:marker>
          <c:cat>
            <c:numRef>
              <c:f>Table1!$A$8:$A$63</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Table1!$E$8:$E$63</c:f>
              <c:numCache>
                <c:formatCode>#,##0</c:formatCode>
                <c:ptCount val="56"/>
                <c:pt idx="0">
                  <c:v>7463.7</c:v>
                </c:pt>
                <c:pt idx="1">
                  <c:v>7844.4</c:v>
                </c:pt>
                <c:pt idx="2">
                  <c:v>8447.5</c:v>
                </c:pt>
                <c:pt idx="3">
                  <c:v>9505.4</c:v>
                </c:pt>
                <c:pt idx="4">
                  <c:v>10460.299999999999</c:v>
                </c:pt>
                <c:pt idx="5">
                  <c:v>10985.2</c:v>
                </c:pt>
                <c:pt idx="6">
                  <c:v>12444.6</c:v>
                </c:pt>
                <c:pt idx="7">
                  <c:v>13973.6</c:v>
                </c:pt>
                <c:pt idx="8">
                  <c:v>15033.5</c:v>
                </c:pt>
                <c:pt idx="9">
                  <c:v>15514.8</c:v>
                </c:pt>
                <c:pt idx="10">
                  <c:v>16068.3</c:v>
                </c:pt>
                <c:pt idx="11">
                  <c:v>17168.400000000001</c:v>
                </c:pt>
                <c:pt idx="12">
                  <c:v>17212.8</c:v>
                </c:pt>
                <c:pt idx="13">
                  <c:v>18029</c:v>
                </c:pt>
                <c:pt idx="14">
                  <c:v>19338.400000000001</c:v>
                </c:pt>
                <c:pt idx="15">
                  <c:v>17560.8</c:v>
                </c:pt>
                <c:pt idx="16">
                  <c:v>20848.900000000001</c:v>
                </c:pt>
                <c:pt idx="17">
                  <c:v>22110.9</c:v>
                </c:pt>
                <c:pt idx="18">
                  <c:v>20586.8</c:v>
                </c:pt>
                <c:pt idx="19">
                  <c:v>22565</c:v>
                </c:pt>
                <c:pt idx="20">
                  <c:v>23083.3</c:v>
                </c:pt>
                <c:pt idx="21">
                  <c:v>23677.7</c:v>
                </c:pt>
                <c:pt idx="22">
                  <c:v>21427.9</c:v>
                </c:pt>
                <c:pt idx="23">
                  <c:v>18095.5</c:v>
                </c:pt>
                <c:pt idx="24">
                  <c:v>21790.1</c:v>
                </c:pt>
                <c:pt idx="25">
                  <c:v>21702.7</c:v>
                </c:pt>
                <c:pt idx="26">
                  <c:v>19654.900000000001</c:v>
                </c:pt>
                <c:pt idx="27">
                  <c:v>19054.3</c:v>
                </c:pt>
                <c:pt idx="28">
                  <c:v>19612.8</c:v>
                </c:pt>
                <c:pt idx="29">
                  <c:v>19547.5</c:v>
                </c:pt>
                <c:pt idx="30">
                  <c:v>20623.5</c:v>
                </c:pt>
                <c:pt idx="31">
                  <c:v>20488.7</c:v>
                </c:pt>
                <c:pt idx="32">
                  <c:v>20706</c:v>
                </c:pt>
                <c:pt idx="33">
                  <c:v>20968.900000000001</c:v>
                </c:pt>
                <c:pt idx="34">
                  <c:v>22432</c:v>
                </c:pt>
                <c:pt idx="35">
                  <c:v>21271.7</c:v>
                </c:pt>
                <c:pt idx="36">
                  <c:v>22088.2</c:v>
                </c:pt>
                <c:pt idx="37">
                  <c:v>22388.400000000001</c:v>
                </c:pt>
                <c:pt idx="38">
                  <c:v>22228.5</c:v>
                </c:pt>
                <c:pt idx="39">
                  <c:v>21659.599999999999</c:v>
                </c:pt>
                <c:pt idx="40">
                  <c:v>21619.200000000001</c:v>
                </c:pt>
                <c:pt idx="41">
                  <c:v>20718</c:v>
                </c:pt>
                <c:pt idx="42">
                  <c:v>21620.9</c:v>
                </c:pt>
                <c:pt idx="43">
                  <c:v>21333</c:v>
                </c:pt>
                <c:pt idx="44">
                  <c:v>23372.400000000001</c:v>
                </c:pt>
                <c:pt idx="45">
                  <c:v>22147.9</c:v>
                </c:pt>
                <c:pt idx="46">
                  <c:v>21245.300000000003</c:v>
                </c:pt>
                <c:pt idx="47">
                  <c:v>22899.399999999998</c:v>
                </c:pt>
                <c:pt idx="48">
                  <c:v>21467.899999999998</c:v>
                </c:pt>
                <c:pt idx="49">
                  <c:v>17679.400000000001</c:v>
                </c:pt>
                <c:pt idx="50">
                  <c:v>20854.2</c:v>
                </c:pt>
                <c:pt idx="51">
                  <c:v>21679.5</c:v>
                </c:pt>
                <c:pt idx="52">
                  <c:v>22446</c:v>
                </c:pt>
                <c:pt idx="53">
                  <c:v>23049.5</c:v>
                </c:pt>
                <c:pt idx="54">
                  <c:v>23243.4</c:v>
                </c:pt>
                <c:pt idx="55">
                  <c:v>22020.7</c:v>
                </c:pt>
              </c:numCache>
            </c:numRef>
          </c:val>
          <c:smooth val="0"/>
          <c:extLst>
            <c:ext xmlns:c16="http://schemas.microsoft.com/office/drawing/2014/chart" uri="{C3380CC4-5D6E-409C-BE32-E72D297353CC}">
              <c16:uniqueId val="{00000003-889F-40AF-B582-B6A448C8188F}"/>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661124095"/>
        <c:axId val="661126175"/>
      </c:lineChart>
      <c:catAx>
        <c:axId val="661124095"/>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ysClr val="windowText" lastClr="000000"/>
                </a:solidFill>
                <a:latin typeface="+mn-lt"/>
                <a:ea typeface="+mn-ea"/>
                <a:cs typeface="+mn-cs"/>
              </a:defRPr>
            </a:pPr>
            <a:endParaRPr lang="en-US"/>
          </a:p>
        </c:txPr>
        <c:crossAx val="661126175"/>
        <c:crosses val="autoZero"/>
        <c:auto val="1"/>
        <c:lblAlgn val="ctr"/>
        <c:lblOffset val="100"/>
        <c:noMultiLvlLbl val="0"/>
      </c:catAx>
      <c:valAx>
        <c:axId val="661126175"/>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ysClr val="windowText" lastClr="000000"/>
                    </a:solidFill>
                    <a:latin typeface="+mn-lt"/>
                    <a:ea typeface="+mn-ea"/>
                    <a:cs typeface="+mn-cs"/>
                  </a:defRPr>
                </a:pPr>
                <a:r>
                  <a:rPr lang="en-US"/>
                  <a:t>1000 Short Tons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ysClr val="windowText" lastClr="000000"/>
                </a:solidFill>
                <a:latin typeface="+mn-lt"/>
                <a:ea typeface="+mn-ea"/>
                <a:cs typeface="+mn-cs"/>
              </a:defRPr>
            </a:pPr>
            <a:endParaRPr lang="en-US"/>
          </a:p>
        </c:txPr>
        <c:crossAx val="661124095"/>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Return on nitrogen using quadratic plateau yield response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58103985310361"/>
          <c:y val="8.4680365296803659E-2"/>
          <c:w val="0.85925251901022526"/>
          <c:h val="0.81394222126343796"/>
        </c:manualLayout>
      </c:layout>
      <c:scatterChart>
        <c:scatterStyle val="smoothMarker"/>
        <c:varyColors val="0"/>
        <c:ser>
          <c:idx val="1"/>
          <c:order val="0"/>
          <c:tx>
            <c:strRef>
              <c:f>Sheet1!$C$17</c:f>
              <c:strCache>
                <c:ptCount val="1"/>
                <c:pt idx="0">
                  <c:v>Today</c:v>
                </c:pt>
              </c:strCache>
            </c:strRef>
          </c:tx>
          <c:spPr>
            <a:ln w="19050" cap="rnd">
              <a:solidFill>
                <a:srgbClr val="FF0000"/>
              </a:solidFill>
              <a:round/>
            </a:ln>
            <a:effectLst/>
          </c:spPr>
          <c:marker>
            <c:symbol val="none"/>
          </c:marker>
          <c:xVal>
            <c:numRef>
              <c:f>Sheet1!$A$18:$A$89</c:f>
              <c:numCache>
                <c:formatCode>General</c:formatCode>
                <c:ptCount val="72"/>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numCache>
            </c:numRef>
          </c:xVal>
          <c:yVal>
            <c:numRef>
              <c:f>Sheet1!$C$18:$C$89</c:f>
              <c:numCache>
                <c:formatCode>_("$"* #,##0.00_);_("$"* \(#,##0.00\);_("$"* "-"??_);_(@_)</c:formatCode>
                <c:ptCount val="72"/>
                <c:pt idx="0">
                  <c:v>654.84024692704122</c:v>
                </c:pt>
                <c:pt idx="1">
                  <c:v>672.78332650582684</c:v>
                </c:pt>
                <c:pt idx="2">
                  <c:v>690.11922545103653</c:v>
                </c:pt>
                <c:pt idx="3">
                  <c:v>706.84794376267007</c:v>
                </c:pt>
                <c:pt idx="4">
                  <c:v>722.96948144072746</c:v>
                </c:pt>
                <c:pt idx="5">
                  <c:v>738.48383848520882</c:v>
                </c:pt>
                <c:pt idx="6">
                  <c:v>753.39101489611403</c:v>
                </c:pt>
                <c:pt idx="7">
                  <c:v>767.69101067344332</c:v>
                </c:pt>
                <c:pt idx="8">
                  <c:v>781.38382581719623</c:v>
                </c:pt>
                <c:pt idx="9">
                  <c:v>794.46946032737344</c:v>
                </c:pt>
                <c:pt idx="10">
                  <c:v>806.94791420397428</c:v>
                </c:pt>
                <c:pt idx="11">
                  <c:v>818.81918744699908</c:v>
                </c:pt>
                <c:pt idx="12">
                  <c:v>830.08328005644796</c:v>
                </c:pt>
                <c:pt idx="13">
                  <c:v>840.74019203232058</c:v>
                </c:pt>
                <c:pt idx="14">
                  <c:v>850.78992337461716</c:v>
                </c:pt>
                <c:pt idx="15">
                  <c:v>860.23247408333771</c:v>
                </c:pt>
                <c:pt idx="16">
                  <c:v>869.0678441584821</c:v>
                </c:pt>
                <c:pt idx="17">
                  <c:v>877.29603360005046</c:v>
                </c:pt>
                <c:pt idx="18">
                  <c:v>884.91704240804268</c:v>
                </c:pt>
                <c:pt idx="19">
                  <c:v>891.93087058245897</c:v>
                </c:pt>
                <c:pt idx="20">
                  <c:v>898.33751812329899</c:v>
                </c:pt>
                <c:pt idx="21">
                  <c:v>904.13698503056298</c:v>
                </c:pt>
                <c:pt idx="22">
                  <c:v>909.32927130425117</c:v>
                </c:pt>
                <c:pt idx="23">
                  <c:v>913.91437694436286</c:v>
                </c:pt>
                <c:pt idx="24">
                  <c:v>917.89230195089885</c:v>
                </c:pt>
                <c:pt idx="25">
                  <c:v>921.26304632385836</c:v>
                </c:pt>
                <c:pt idx="26">
                  <c:v>924.02661006324183</c:v>
                </c:pt>
                <c:pt idx="27">
                  <c:v>926.18299316904961</c:v>
                </c:pt>
                <c:pt idx="28">
                  <c:v>927.73219564128101</c:v>
                </c:pt>
                <c:pt idx="29">
                  <c:v>928.67421747993626</c:v>
                </c:pt>
                <c:pt idx="30">
                  <c:v>929.00905868501536</c:v>
                </c:pt>
                <c:pt idx="31">
                  <c:v>928.73671925651865</c:v>
                </c:pt>
                <c:pt idx="32">
                  <c:v>927.8571991944458</c:v>
                </c:pt>
                <c:pt idx="33">
                  <c:v>926.37049849879679</c:v>
                </c:pt>
                <c:pt idx="34">
                  <c:v>924.27661716957186</c:v>
                </c:pt>
                <c:pt idx="35">
                  <c:v>921.57555520677056</c:v>
                </c:pt>
                <c:pt idx="36">
                  <c:v>918.26731261039322</c:v>
                </c:pt>
                <c:pt idx="37">
                  <c:v>914.35188938044018</c:v>
                </c:pt>
                <c:pt idx="38">
                  <c:v>909.84239938308622</c:v>
                </c:pt>
                <c:pt idx="39">
                  <c:v>905.14239938308629</c:v>
                </c:pt>
                <c:pt idx="40">
                  <c:v>900.44239938308624</c:v>
                </c:pt>
                <c:pt idx="41">
                  <c:v>895.74239938308619</c:v>
                </c:pt>
                <c:pt idx="42">
                  <c:v>891.04239938308626</c:v>
                </c:pt>
                <c:pt idx="43">
                  <c:v>886.34239938308622</c:v>
                </c:pt>
                <c:pt idx="44">
                  <c:v>881.64239938308629</c:v>
                </c:pt>
                <c:pt idx="45">
                  <c:v>876.94239938308624</c:v>
                </c:pt>
                <c:pt idx="46">
                  <c:v>872.24239938308619</c:v>
                </c:pt>
                <c:pt idx="47">
                  <c:v>867.54239938308626</c:v>
                </c:pt>
                <c:pt idx="48">
                  <c:v>862.84239938308622</c:v>
                </c:pt>
                <c:pt idx="49">
                  <c:v>858.14239938308629</c:v>
                </c:pt>
                <c:pt idx="50">
                  <c:v>853.44239938308624</c:v>
                </c:pt>
                <c:pt idx="51">
                  <c:v>848.74239938308619</c:v>
                </c:pt>
                <c:pt idx="52">
                  <c:v>844.04239938308626</c:v>
                </c:pt>
                <c:pt idx="53">
                  <c:v>839.34239938308622</c:v>
                </c:pt>
                <c:pt idx="54">
                  <c:v>834.64239938308629</c:v>
                </c:pt>
                <c:pt idx="55">
                  <c:v>829.94239938308624</c:v>
                </c:pt>
                <c:pt idx="56">
                  <c:v>825.24239938308619</c:v>
                </c:pt>
                <c:pt idx="57">
                  <c:v>820.54239938308626</c:v>
                </c:pt>
                <c:pt idx="58">
                  <c:v>815.84239938308633</c:v>
                </c:pt>
                <c:pt idx="59">
                  <c:v>811.14239938308629</c:v>
                </c:pt>
                <c:pt idx="60">
                  <c:v>806.44239938308624</c:v>
                </c:pt>
                <c:pt idx="61">
                  <c:v>801.74239938308619</c:v>
                </c:pt>
                <c:pt idx="62">
                  <c:v>797.04239938308626</c:v>
                </c:pt>
                <c:pt idx="63">
                  <c:v>792.34239938308633</c:v>
                </c:pt>
                <c:pt idx="64">
                  <c:v>787.64239938308629</c:v>
                </c:pt>
                <c:pt idx="65">
                  <c:v>782.94239938308624</c:v>
                </c:pt>
                <c:pt idx="66">
                  <c:v>778.24239938308619</c:v>
                </c:pt>
                <c:pt idx="67">
                  <c:v>773.54239938308626</c:v>
                </c:pt>
                <c:pt idx="68">
                  <c:v>768.84239938308633</c:v>
                </c:pt>
                <c:pt idx="69">
                  <c:v>764.14239938308629</c:v>
                </c:pt>
                <c:pt idx="70">
                  <c:v>759.44239938308624</c:v>
                </c:pt>
                <c:pt idx="71">
                  <c:v>754.74239938308619</c:v>
                </c:pt>
              </c:numCache>
            </c:numRef>
          </c:yVal>
          <c:smooth val="1"/>
          <c:extLst>
            <c:ext xmlns:c16="http://schemas.microsoft.com/office/drawing/2014/chart" uri="{C3380CC4-5D6E-409C-BE32-E72D297353CC}">
              <c16:uniqueId val="{00000000-B814-42A5-A5B3-94968EE7A1C5}"/>
            </c:ext>
          </c:extLst>
        </c:ser>
        <c:ser>
          <c:idx val="2"/>
          <c:order val="1"/>
          <c:tx>
            <c:strRef>
              <c:f>Sheet1!$D$17</c:f>
              <c:strCache>
                <c:ptCount val="1"/>
                <c:pt idx="0">
                  <c:v>2018</c:v>
                </c:pt>
              </c:strCache>
            </c:strRef>
          </c:tx>
          <c:spPr>
            <a:ln w="19050" cap="rnd">
              <a:solidFill>
                <a:schemeClr val="accent3"/>
              </a:solidFill>
              <a:round/>
            </a:ln>
            <a:effectLst/>
          </c:spPr>
          <c:marker>
            <c:symbol val="none"/>
          </c:marker>
          <c:xVal>
            <c:numRef>
              <c:f>Sheet1!$A$18:$A$89</c:f>
              <c:numCache>
                <c:formatCode>General</c:formatCode>
                <c:ptCount val="72"/>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numCache>
            </c:numRef>
          </c:xVal>
          <c:yVal>
            <c:numRef>
              <c:f>Sheet1!$D$18:$D$89</c:f>
              <c:numCache>
                <c:formatCode>_("$"* #,##0.00_);_("$"* \(#,##0.00\);_("$"* "-"??_);_(@_)</c:formatCode>
                <c:ptCount val="72"/>
                <c:pt idx="0">
                  <c:v>423.09792044280005</c:v>
                </c:pt>
                <c:pt idx="1">
                  <c:v>435.87780907160999</c:v>
                </c:pt>
                <c:pt idx="2">
                  <c:v>448.26539306642007</c:v>
                </c:pt>
                <c:pt idx="3">
                  <c:v>460.26067242723008</c:v>
                </c:pt>
                <c:pt idx="4">
                  <c:v>471.86364715404005</c:v>
                </c:pt>
                <c:pt idx="5">
                  <c:v>483.07431724685</c:v>
                </c:pt>
                <c:pt idx="6">
                  <c:v>493.89268270565998</c:v>
                </c:pt>
                <c:pt idx="7">
                  <c:v>504.31874353047016</c:v>
                </c:pt>
                <c:pt idx="8">
                  <c:v>514.35249972127997</c:v>
                </c:pt>
                <c:pt idx="9">
                  <c:v>523.99395127809009</c:v>
                </c:pt>
                <c:pt idx="10">
                  <c:v>533.24309820090002</c:v>
                </c:pt>
                <c:pt idx="11">
                  <c:v>542.09994048970998</c:v>
                </c:pt>
                <c:pt idx="12">
                  <c:v>550.56447814451997</c:v>
                </c:pt>
                <c:pt idx="13">
                  <c:v>558.6367111653301</c:v>
                </c:pt>
                <c:pt idx="14">
                  <c:v>566.31663955214003</c:v>
                </c:pt>
                <c:pt idx="15">
                  <c:v>573.60426330495</c:v>
                </c:pt>
                <c:pt idx="16">
                  <c:v>580.49958242375999</c:v>
                </c:pt>
                <c:pt idx="17">
                  <c:v>587.00259690857001</c:v>
                </c:pt>
                <c:pt idx="18">
                  <c:v>593.11330675938007</c:v>
                </c:pt>
                <c:pt idx="19">
                  <c:v>598.83171197619004</c:v>
                </c:pt>
                <c:pt idx="20">
                  <c:v>604.15781255900004</c:v>
                </c:pt>
                <c:pt idx="21">
                  <c:v>609.09160850780995</c:v>
                </c:pt>
                <c:pt idx="22">
                  <c:v>613.63309982262012</c:v>
                </c:pt>
                <c:pt idx="23">
                  <c:v>617.7822865034301</c:v>
                </c:pt>
                <c:pt idx="24">
                  <c:v>621.53916855024022</c:v>
                </c:pt>
                <c:pt idx="25">
                  <c:v>624.90374596305003</c:v>
                </c:pt>
                <c:pt idx="26">
                  <c:v>627.87601874186009</c:v>
                </c:pt>
                <c:pt idx="27">
                  <c:v>630.45598688667008</c:v>
                </c:pt>
                <c:pt idx="28">
                  <c:v>632.6436503974802</c:v>
                </c:pt>
                <c:pt idx="29">
                  <c:v>634.43900927429013</c:v>
                </c:pt>
                <c:pt idx="30">
                  <c:v>635.84206351710009</c:v>
                </c:pt>
                <c:pt idx="31">
                  <c:v>636.85281312591007</c:v>
                </c:pt>
                <c:pt idx="32">
                  <c:v>637.47125810072009</c:v>
                </c:pt>
                <c:pt idx="33">
                  <c:v>637.69739844153014</c:v>
                </c:pt>
                <c:pt idx="34">
                  <c:v>637.5312341483401</c:v>
                </c:pt>
                <c:pt idx="35">
                  <c:v>636.9727652211501</c:v>
                </c:pt>
                <c:pt idx="36">
                  <c:v>636.02199165996001</c:v>
                </c:pt>
                <c:pt idx="37">
                  <c:v>634.67891346477006</c:v>
                </c:pt>
                <c:pt idx="38">
                  <c:v>632.95200361740103</c:v>
                </c:pt>
                <c:pt idx="39">
                  <c:v>631.10200361740101</c:v>
                </c:pt>
                <c:pt idx="40">
                  <c:v>629.25200361740099</c:v>
                </c:pt>
                <c:pt idx="41">
                  <c:v>627.40200361740096</c:v>
                </c:pt>
                <c:pt idx="42">
                  <c:v>625.55200361740094</c:v>
                </c:pt>
                <c:pt idx="43">
                  <c:v>623.70200361740103</c:v>
                </c:pt>
                <c:pt idx="44">
                  <c:v>621.85200361740101</c:v>
                </c:pt>
                <c:pt idx="45">
                  <c:v>620.00200361740099</c:v>
                </c:pt>
                <c:pt idx="46">
                  <c:v>618.15200361740096</c:v>
                </c:pt>
                <c:pt idx="47">
                  <c:v>616.30200361740094</c:v>
                </c:pt>
                <c:pt idx="48">
                  <c:v>614.45200361740103</c:v>
                </c:pt>
                <c:pt idx="49">
                  <c:v>612.60200361740101</c:v>
                </c:pt>
                <c:pt idx="50">
                  <c:v>610.75200361740099</c:v>
                </c:pt>
                <c:pt idx="51">
                  <c:v>608.90200361740096</c:v>
                </c:pt>
                <c:pt idx="52">
                  <c:v>607.05200361740094</c:v>
                </c:pt>
                <c:pt idx="53">
                  <c:v>605.20200361740103</c:v>
                </c:pt>
                <c:pt idx="54">
                  <c:v>603.35200361740101</c:v>
                </c:pt>
                <c:pt idx="55">
                  <c:v>601.50200361740099</c:v>
                </c:pt>
                <c:pt idx="56">
                  <c:v>599.65200361740096</c:v>
                </c:pt>
                <c:pt idx="57">
                  <c:v>597.80200361740094</c:v>
                </c:pt>
                <c:pt idx="58">
                  <c:v>595.95200361740103</c:v>
                </c:pt>
                <c:pt idx="59">
                  <c:v>594.10200361740101</c:v>
                </c:pt>
                <c:pt idx="60">
                  <c:v>592.25200361740099</c:v>
                </c:pt>
                <c:pt idx="61">
                  <c:v>590.40200361740096</c:v>
                </c:pt>
                <c:pt idx="62">
                  <c:v>588.55200361740094</c:v>
                </c:pt>
                <c:pt idx="63">
                  <c:v>586.70200361740103</c:v>
                </c:pt>
                <c:pt idx="64">
                  <c:v>584.85200361740101</c:v>
                </c:pt>
                <c:pt idx="65">
                  <c:v>583.00200361740099</c:v>
                </c:pt>
                <c:pt idx="66">
                  <c:v>581.15200361740096</c:v>
                </c:pt>
                <c:pt idx="67">
                  <c:v>579.30200361740094</c:v>
                </c:pt>
                <c:pt idx="68">
                  <c:v>577.45200361740103</c:v>
                </c:pt>
                <c:pt idx="69">
                  <c:v>575.60200361740101</c:v>
                </c:pt>
                <c:pt idx="70">
                  <c:v>573.75200361740099</c:v>
                </c:pt>
                <c:pt idx="71">
                  <c:v>571.90200361740096</c:v>
                </c:pt>
              </c:numCache>
            </c:numRef>
          </c:yVal>
          <c:smooth val="1"/>
          <c:extLst>
            <c:ext xmlns:c16="http://schemas.microsoft.com/office/drawing/2014/chart" uri="{C3380CC4-5D6E-409C-BE32-E72D297353CC}">
              <c16:uniqueId val="{00000001-B814-42A5-A5B3-94968EE7A1C5}"/>
            </c:ext>
          </c:extLst>
        </c:ser>
        <c:ser>
          <c:idx val="3"/>
          <c:order val="2"/>
          <c:tx>
            <c:strRef>
              <c:f>Sheet1!$E$17</c:f>
              <c:strCache>
                <c:ptCount val="1"/>
                <c:pt idx="0">
                  <c:v>2019</c:v>
                </c:pt>
              </c:strCache>
            </c:strRef>
          </c:tx>
          <c:spPr>
            <a:ln w="19050" cap="rnd">
              <a:solidFill>
                <a:schemeClr val="accent4"/>
              </a:solidFill>
              <a:round/>
            </a:ln>
            <a:effectLst/>
          </c:spPr>
          <c:marker>
            <c:symbol val="none"/>
          </c:marker>
          <c:xVal>
            <c:numRef>
              <c:f>Sheet1!$A$18:$A$89</c:f>
              <c:numCache>
                <c:formatCode>General</c:formatCode>
                <c:ptCount val="72"/>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numCache>
            </c:numRef>
          </c:xVal>
          <c:yVal>
            <c:numRef>
              <c:f>Sheet1!$E$18:$E$89</c:f>
              <c:numCache>
                <c:formatCode>_("$"* #,##0.00_);_("$"* \(#,##0.00\);_("$"* "-"??_);_(@_)</c:formatCode>
                <c:ptCount val="72"/>
                <c:pt idx="0">
                  <c:v>469.18959334020008</c:v>
                </c:pt>
                <c:pt idx="1">
                  <c:v>483.26324078611503</c:v>
                </c:pt>
                <c:pt idx="2">
                  <c:v>496.90184650103004</c:v>
                </c:pt>
                <c:pt idx="3">
                  <c:v>510.10541048494514</c:v>
                </c:pt>
                <c:pt idx="4">
                  <c:v>522.87393273786006</c:v>
                </c:pt>
                <c:pt idx="5">
                  <c:v>535.20741325977508</c:v>
                </c:pt>
                <c:pt idx="6">
                  <c:v>547.10585205069003</c:v>
                </c:pt>
                <c:pt idx="7">
                  <c:v>558.56924911060514</c:v>
                </c:pt>
                <c:pt idx="8">
                  <c:v>569.59760443951996</c:v>
                </c:pt>
                <c:pt idx="9">
                  <c:v>580.19091803743504</c:v>
                </c:pt>
                <c:pt idx="10">
                  <c:v>590.34918990435006</c:v>
                </c:pt>
                <c:pt idx="11">
                  <c:v>600.07242004026511</c:v>
                </c:pt>
                <c:pt idx="12">
                  <c:v>609.36060844518011</c:v>
                </c:pt>
                <c:pt idx="13">
                  <c:v>618.21375511909503</c:v>
                </c:pt>
                <c:pt idx="14">
                  <c:v>626.63186006200999</c:v>
                </c:pt>
                <c:pt idx="15">
                  <c:v>634.614923273925</c:v>
                </c:pt>
                <c:pt idx="16">
                  <c:v>642.16294475484005</c:v>
                </c:pt>
                <c:pt idx="17">
                  <c:v>649.27592450475504</c:v>
                </c:pt>
                <c:pt idx="18">
                  <c:v>655.95386252366995</c:v>
                </c:pt>
                <c:pt idx="19">
                  <c:v>662.19675881158503</c:v>
                </c:pt>
                <c:pt idx="20">
                  <c:v>668.00461336850003</c:v>
                </c:pt>
                <c:pt idx="21">
                  <c:v>673.37742619441508</c:v>
                </c:pt>
                <c:pt idx="22">
                  <c:v>678.31519728933017</c:v>
                </c:pt>
                <c:pt idx="23">
                  <c:v>682.81792665324508</c:v>
                </c:pt>
                <c:pt idx="24">
                  <c:v>686.88561428616015</c:v>
                </c:pt>
                <c:pt idx="25">
                  <c:v>690.51826018807515</c:v>
                </c:pt>
                <c:pt idx="26">
                  <c:v>693.71586435899019</c:v>
                </c:pt>
                <c:pt idx="27">
                  <c:v>696.47842679890516</c:v>
                </c:pt>
                <c:pt idx="28">
                  <c:v>698.80594750782006</c:v>
                </c:pt>
                <c:pt idx="29">
                  <c:v>700.69842648573513</c:v>
                </c:pt>
                <c:pt idx="30">
                  <c:v>702.15586373265012</c:v>
                </c:pt>
                <c:pt idx="31">
                  <c:v>703.17825924856515</c:v>
                </c:pt>
                <c:pt idx="32">
                  <c:v>703.76561303348012</c:v>
                </c:pt>
                <c:pt idx="33">
                  <c:v>703.91792508739513</c:v>
                </c:pt>
                <c:pt idx="34">
                  <c:v>703.63519541031019</c:v>
                </c:pt>
                <c:pt idx="35">
                  <c:v>702.91742400222506</c:v>
                </c:pt>
                <c:pt idx="36">
                  <c:v>701.76461086313998</c:v>
                </c:pt>
                <c:pt idx="37">
                  <c:v>700.17675599305517</c:v>
                </c:pt>
                <c:pt idx="38">
                  <c:v>698.1632554081234</c:v>
                </c:pt>
                <c:pt idx="39">
                  <c:v>696.01325540812343</c:v>
                </c:pt>
                <c:pt idx="40">
                  <c:v>693.86325540812345</c:v>
                </c:pt>
                <c:pt idx="41">
                  <c:v>691.71325540812347</c:v>
                </c:pt>
                <c:pt idx="42">
                  <c:v>689.5632554081235</c:v>
                </c:pt>
                <c:pt idx="43">
                  <c:v>687.4132554081234</c:v>
                </c:pt>
                <c:pt idx="44">
                  <c:v>685.26325540812343</c:v>
                </c:pt>
                <c:pt idx="45">
                  <c:v>683.11325540812345</c:v>
                </c:pt>
                <c:pt idx="46">
                  <c:v>680.96325540812347</c:v>
                </c:pt>
                <c:pt idx="47">
                  <c:v>678.8132554081235</c:v>
                </c:pt>
                <c:pt idx="48">
                  <c:v>676.6632554081234</c:v>
                </c:pt>
                <c:pt idx="49">
                  <c:v>674.51325540812343</c:v>
                </c:pt>
                <c:pt idx="50">
                  <c:v>672.36325540812345</c:v>
                </c:pt>
                <c:pt idx="51">
                  <c:v>670.21325540812347</c:v>
                </c:pt>
                <c:pt idx="52">
                  <c:v>668.0632554081235</c:v>
                </c:pt>
                <c:pt idx="53">
                  <c:v>665.9132554081234</c:v>
                </c:pt>
                <c:pt idx="54">
                  <c:v>663.76325540812343</c:v>
                </c:pt>
                <c:pt idx="55">
                  <c:v>661.61325540812345</c:v>
                </c:pt>
                <c:pt idx="56">
                  <c:v>659.46325540812347</c:v>
                </c:pt>
                <c:pt idx="57">
                  <c:v>657.3132554081235</c:v>
                </c:pt>
                <c:pt idx="58">
                  <c:v>655.1632554081234</c:v>
                </c:pt>
                <c:pt idx="59">
                  <c:v>653.01325540812343</c:v>
                </c:pt>
                <c:pt idx="60">
                  <c:v>650.86325540812345</c:v>
                </c:pt>
                <c:pt idx="61">
                  <c:v>648.71325540812347</c:v>
                </c:pt>
                <c:pt idx="62">
                  <c:v>646.5632554081235</c:v>
                </c:pt>
                <c:pt idx="63">
                  <c:v>644.4132554081234</c:v>
                </c:pt>
                <c:pt idx="64">
                  <c:v>642.26325540812343</c:v>
                </c:pt>
                <c:pt idx="65">
                  <c:v>640.11325540812345</c:v>
                </c:pt>
                <c:pt idx="66">
                  <c:v>637.96325540812347</c:v>
                </c:pt>
                <c:pt idx="67">
                  <c:v>635.8132554081235</c:v>
                </c:pt>
                <c:pt idx="68">
                  <c:v>633.6632554081234</c:v>
                </c:pt>
                <c:pt idx="69">
                  <c:v>631.51325540812343</c:v>
                </c:pt>
                <c:pt idx="70">
                  <c:v>629.36325540812345</c:v>
                </c:pt>
                <c:pt idx="71">
                  <c:v>627.21325540812347</c:v>
                </c:pt>
              </c:numCache>
            </c:numRef>
          </c:yVal>
          <c:smooth val="1"/>
          <c:extLst>
            <c:ext xmlns:c16="http://schemas.microsoft.com/office/drawing/2014/chart" uri="{C3380CC4-5D6E-409C-BE32-E72D297353CC}">
              <c16:uniqueId val="{00000002-B814-42A5-A5B3-94968EE7A1C5}"/>
            </c:ext>
          </c:extLst>
        </c:ser>
        <c:ser>
          <c:idx val="4"/>
          <c:order val="3"/>
          <c:tx>
            <c:strRef>
              <c:f>Sheet1!$F$17</c:f>
              <c:strCache>
                <c:ptCount val="1"/>
                <c:pt idx="0">
                  <c:v>2020</c:v>
                </c:pt>
              </c:strCache>
            </c:strRef>
          </c:tx>
          <c:spPr>
            <a:ln w="19050" cap="rnd">
              <a:solidFill>
                <a:schemeClr val="accent5"/>
              </a:solidFill>
              <a:round/>
            </a:ln>
            <a:effectLst/>
          </c:spPr>
          <c:marker>
            <c:symbol val="none"/>
          </c:marker>
          <c:xVal>
            <c:numRef>
              <c:f>Sheet1!$A$18:$A$89</c:f>
              <c:numCache>
                <c:formatCode>General</c:formatCode>
                <c:ptCount val="72"/>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numCache>
            </c:numRef>
          </c:xVal>
          <c:yVal>
            <c:numRef>
              <c:f>Sheet1!$F$18:$F$89</c:f>
              <c:numCache>
                <c:formatCode>_("$"* #,##0.00_);_("$"* \(#,##0.00\);_("$"* "-"??_);_(@_)</c:formatCode>
                <c:ptCount val="72"/>
                <c:pt idx="0">
                  <c:v>425.46159597600001</c:v>
                </c:pt>
                <c:pt idx="1">
                  <c:v>438.3232158262</c:v>
                </c:pt>
                <c:pt idx="2">
                  <c:v>450.79033939640004</c:v>
                </c:pt>
                <c:pt idx="3">
                  <c:v>462.86296668660003</c:v>
                </c:pt>
                <c:pt idx="4">
                  <c:v>474.54109769680008</c:v>
                </c:pt>
                <c:pt idx="5">
                  <c:v>485.82473242700001</c:v>
                </c:pt>
                <c:pt idx="6">
                  <c:v>496.71387087720001</c:v>
                </c:pt>
                <c:pt idx="7">
                  <c:v>507.20851304740012</c:v>
                </c:pt>
                <c:pt idx="8">
                  <c:v>517.30865893760006</c:v>
                </c:pt>
                <c:pt idx="9">
                  <c:v>527.01430854780006</c:v>
                </c:pt>
                <c:pt idx="10">
                  <c:v>536.32546187800006</c:v>
                </c:pt>
                <c:pt idx="11">
                  <c:v>545.24211892820006</c:v>
                </c:pt>
                <c:pt idx="12">
                  <c:v>553.76427969839995</c:v>
                </c:pt>
                <c:pt idx="13">
                  <c:v>561.89194418860006</c:v>
                </c:pt>
                <c:pt idx="14">
                  <c:v>569.62511239880007</c:v>
                </c:pt>
                <c:pt idx="15">
                  <c:v>576.96378432900008</c:v>
                </c:pt>
                <c:pt idx="16">
                  <c:v>583.90795997919997</c:v>
                </c:pt>
                <c:pt idx="17">
                  <c:v>590.45763934939998</c:v>
                </c:pt>
                <c:pt idx="18">
                  <c:v>596.61282243960011</c:v>
                </c:pt>
                <c:pt idx="19">
                  <c:v>602.37350924980001</c:v>
                </c:pt>
                <c:pt idx="20">
                  <c:v>607.73969978000002</c:v>
                </c:pt>
                <c:pt idx="21">
                  <c:v>612.71139403020004</c:v>
                </c:pt>
                <c:pt idx="22">
                  <c:v>617.28859200040006</c:v>
                </c:pt>
                <c:pt idx="23">
                  <c:v>621.47129369060008</c:v>
                </c:pt>
                <c:pt idx="24">
                  <c:v>625.25949910080021</c:v>
                </c:pt>
                <c:pt idx="25">
                  <c:v>628.65320823100012</c:v>
                </c:pt>
                <c:pt idx="26">
                  <c:v>631.65242108120003</c:v>
                </c:pt>
                <c:pt idx="27">
                  <c:v>634.25713765140006</c:v>
                </c:pt>
                <c:pt idx="28">
                  <c:v>636.4673579416002</c:v>
                </c:pt>
                <c:pt idx="29">
                  <c:v>638.28308195180011</c:v>
                </c:pt>
                <c:pt idx="30">
                  <c:v>639.70430968200003</c:v>
                </c:pt>
                <c:pt idx="31">
                  <c:v>640.73104113220006</c:v>
                </c:pt>
                <c:pt idx="32">
                  <c:v>641.3632763024001</c:v>
                </c:pt>
                <c:pt idx="33">
                  <c:v>641.60101519260013</c:v>
                </c:pt>
                <c:pt idx="34">
                  <c:v>641.44425780280017</c:v>
                </c:pt>
                <c:pt idx="35">
                  <c:v>640.89300413300009</c:v>
                </c:pt>
                <c:pt idx="36">
                  <c:v>639.94725418320002</c:v>
                </c:pt>
                <c:pt idx="37">
                  <c:v>638.60700795340006</c:v>
                </c:pt>
                <c:pt idx="38">
                  <c:v>636.88078576051498</c:v>
                </c:pt>
                <c:pt idx="39">
                  <c:v>635.03078576051496</c:v>
                </c:pt>
                <c:pt idx="40">
                  <c:v>633.18078576051494</c:v>
                </c:pt>
                <c:pt idx="41">
                  <c:v>631.33078576051491</c:v>
                </c:pt>
                <c:pt idx="42">
                  <c:v>629.48078576051489</c:v>
                </c:pt>
                <c:pt idx="43">
                  <c:v>627.63078576051498</c:v>
                </c:pt>
                <c:pt idx="44">
                  <c:v>625.78078576051496</c:v>
                </c:pt>
                <c:pt idx="45">
                  <c:v>623.93078576051494</c:v>
                </c:pt>
                <c:pt idx="46">
                  <c:v>622.08078576051491</c:v>
                </c:pt>
                <c:pt idx="47">
                  <c:v>620.23078576051489</c:v>
                </c:pt>
                <c:pt idx="48">
                  <c:v>618.38078576051498</c:v>
                </c:pt>
                <c:pt idx="49">
                  <c:v>616.53078576051496</c:v>
                </c:pt>
                <c:pt idx="50">
                  <c:v>614.68078576051494</c:v>
                </c:pt>
                <c:pt idx="51">
                  <c:v>612.83078576051491</c:v>
                </c:pt>
                <c:pt idx="52">
                  <c:v>610.98078576051489</c:v>
                </c:pt>
                <c:pt idx="53">
                  <c:v>609.13078576051498</c:v>
                </c:pt>
                <c:pt idx="54">
                  <c:v>607.28078576051496</c:v>
                </c:pt>
                <c:pt idx="55">
                  <c:v>605.43078576051494</c:v>
                </c:pt>
                <c:pt idx="56">
                  <c:v>603.58078576051491</c:v>
                </c:pt>
                <c:pt idx="57">
                  <c:v>601.73078576051489</c:v>
                </c:pt>
                <c:pt idx="58">
                  <c:v>599.88078576051498</c:v>
                </c:pt>
                <c:pt idx="59">
                  <c:v>598.03078576051496</c:v>
                </c:pt>
                <c:pt idx="60">
                  <c:v>596.18078576051494</c:v>
                </c:pt>
                <c:pt idx="61">
                  <c:v>594.33078576051491</c:v>
                </c:pt>
                <c:pt idx="62">
                  <c:v>592.48078576051489</c:v>
                </c:pt>
                <c:pt idx="63">
                  <c:v>590.63078576051498</c:v>
                </c:pt>
                <c:pt idx="64">
                  <c:v>588.78078576051496</c:v>
                </c:pt>
                <c:pt idx="65">
                  <c:v>586.93078576051494</c:v>
                </c:pt>
                <c:pt idx="66">
                  <c:v>585.08078576051491</c:v>
                </c:pt>
                <c:pt idx="67">
                  <c:v>583.23078576051489</c:v>
                </c:pt>
                <c:pt idx="68">
                  <c:v>581.38078576051498</c:v>
                </c:pt>
                <c:pt idx="69">
                  <c:v>579.53078576051496</c:v>
                </c:pt>
                <c:pt idx="70">
                  <c:v>577.68078576051494</c:v>
                </c:pt>
                <c:pt idx="71">
                  <c:v>575.83078576051491</c:v>
                </c:pt>
              </c:numCache>
            </c:numRef>
          </c:yVal>
          <c:smooth val="1"/>
          <c:extLst>
            <c:ext xmlns:c16="http://schemas.microsoft.com/office/drawing/2014/chart" uri="{C3380CC4-5D6E-409C-BE32-E72D297353CC}">
              <c16:uniqueId val="{00000003-B814-42A5-A5B3-94968EE7A1C5}"/>
            </c:ext>
          </c:extLst>
        </c:ser>
        <c:ser>
          <c:idx val="0"/>
          <c:order val="4"/>
          <c:tx>
            <c:v>Today opt</c:v>
          </c:tx>
          <c:spPr>
            <a:ln w="19050" cap="rnd">
              <a:solidFill>
                <a:srgbClr val="FF0000"/>
              </a:solidFill>
              <a:round/>
            </a:ln>
            <a:effectLst/>
          </c:spPr>
          <c:marker>
            <c:symbol val="none"/>
          </c:marker>
          <c:dPt>
            <c:idx val="1"/>
            <c:marker>
              <c:symbol val="none"/>
            </c:marker>
            <c:bubble3D val="0"/>
            <c:spPr>
              <a:ln w="19050" cap="rnd">
                <a:solidFill>
                  <a:srgbClr val="FF0000"/>
                </a:solidFill>
                <a:round/>
              </a:ln>
              <a:effectLst/>
            </c:spPr>
            <c:extLst>
              <c:ext xmlns:c16="http://schemas.microsoft.com/office/drawing/2014/chart" uri="{C3380CC4-5D6E-409C-BE32-E72D297353CC}">
                <c16:uniqueId val="{00000005-B814-42A5-A5B3-94968EE7A1C5}"/>
              </c:ext>
            </c:extLst>
          </c:dPt>
          <c:xVal>
            <c:numRef>
              <c:f>(Sheet1!$C$5,Sheet1!$C$5)</c:f>
              <c:numCache>
                <c:formatCode>0</c:formatCode>
                <c:ptCount val="2"/>
                <c:pt idx="0">
                  <c:v>150.25734424455516</c:v>
                </c:pt>
                <c:pt idx="1">
                  <c:v>150.25734424455516</c:v>
                </c:pt>
              </c:numCache>
            </c:numRef>
          </c:xVal>
          <c:yVal>
            <c:numRef>
              <c:f>(Sheet1!$C$10,Sheet1!$C$6)</c:f>
              <c:numCache>
                <c:formatCode>"$"#,##0</c:formatCode>
                <c:ptCount val="2"/>
                <c:pt idx="0" formatCode="General">
                  <c:v>0</c:v>
                </c:pt>
                <c:pt idx="1">
                  <c:v>929.00986290863932</c:v>
                </c:pt>
              </c:numCache>
            </c:numRef>
          </c:yVal>
          <c:smooth val="1"/>
          <c:extLst>
            <c:ext xmlns:c16="http://schemas.microsoft.com/office/drawing/2014/chart" uri="{C3380CC4-5D6E-409C-BE32-E72D297353CC}">
              <c16:uniqueId val="{00000006-B814-42A5-A5B3-94968EE7A1C5}"/>
            </c:ext>
          </c:extLst>
        </c:ser>
        <c:ser>
          <c:idx val="6"/>
          <c:order val="5"/>
          <c:tx>
            <c:v>18 opt</c:v>
          </c:tx>
          <c:spPr>
            <a:ln w="19050" cap="rnd">
              <a:solidFill>
                <a:schemeClr val="bg1">
                  <a:lumMod val="50000"/>
                </a:schemeClr>
              </a:solidFill>
              <a:round/>
            </a:ln>
            <a:effectLst/>
          </c:spPr>
          <c:marker>
            <c:symbol val="none"/>
          </c:marker>
          <c:xVal>
            <c:numRef>
              <c:f>(Sheet1!$D$5,Sheet1!$D$5)</c:f>
              <c:numCache>
                <c:formatCode>0</c:formatCode>
                <c:ptCount val="2"/>
                <c:pt idx="0">
                  <c:v>165.38220328299769</c:v>
                </c:pt>
                <c:pt idx="1">
                  <c:v>165.38220328299769</c:v>
                </c:pt>
              </c:numCache>
            </c:numRef>
          </c:xVal>
          <c:yVal>
            <c:numRef>
              <c:f>(Sheet1!$C$10,Sheet1!$D$6)</c:f>
              <c:numCache>
                <c:formatCode>"$"#,##0</c:formatCode>
                <c:ptCount val="2"/>
                <c:pt idx="0" formatCode="General">
                  <c:v>0</c:v>
                </c:pt>
                <c:pt idx="1">
                  <c:v>637.69854459364524</c:v>
                </c:pt>
              </c:numCache>
            </c:numRef>
          </c:yVal>
          <c:smooth val="1"/>
          <c:extLst>
            <c:ext xmlns:c16="http://schemas.microsoft.com/office/drawing/2014/chart" uri="{C3380CC4-5D6E-409C-BE32-E72D297353CC}">
              <c16:uniqueId val="{00000007-B814-42A5-A5B3-94968EE7A1C5}"/>
            </c:ext>
          </c:extLst>
        </c:ser>
        <c:ser>
          <c:idx val="7"/>
          <c:order val="6"/>
          <c:tx>
            <c:v>19 opt</c:v>
          </c:tx>
          <c:spPr>
            <a:ln w="19050" cap="rnd">
              <a:solidFill>
                <a:schemeClr val="accent2">
                  <a:lumMod val="60000"/>
                </a:schemeClr>
              </a:solidFill>
              <a:round/>
            </a:ln>
            <a:effectLst/>
          </c:spPr>
          <c:marker>
            <c:symbol val="none"/>
          </c:marker>
          <c:dPt>
            <c:idx val="1"/>
            <c:marker>
              <c:symbol val="none"/>
            </c:marker>
            <c:bubble3D val="0"/>
            <c:spPr>
              <a:ln w="19050" cap="rnd">
                <a:solidFill>
                  <a:schemeClr val="accent4"/>
                </a:solidFill>
                <a:round/>
              </a:ln>
              <a:effectLst/>
            </c:spPr>
            <c:extLst>
              <c:ext xmlns:c16="http://schemas.microsoft.com/office/drawing/2014/chart" uri="{C3380CC4-5D6E-409C-BE32-E72D297353CC}">
                <c16:uniqueId val="{00000009-B814-42A5-A5B3-94968EE7A1C5}"/>
              </c:ext>
            </c:extLst>
          </c:dPt>
          <c:xVal>
            <c:numRef>
              <c:f>(Sheet1!$E$5,Sheet1!$E$5)</c:f>
              <c:numCache>
                <c:formatCode>0</c:formatCode>
                <c:ptCount val="2"/>
                <c:pt idx="0">
                  <c:v>164.2505453277424</c:v>
                </c:pt>
                <c:pt idx="1">
                  <c:v>164.2505453277424</c:v>
                </c:pt>
              </c:numCache>
            </c:numRef>
          </c:xVal>
          <c:yVal>
            <c:numRef>
              <c:f>(Sheet1!$C$10,Sheet1!$E$6)</c:f>
              <c:numCache>
                <c:formatCode>"$"#,##0</c:formatCode>
                <c:ptCount val="2"/>
                <c:pt idx="0" formatCode="General">
                  <c:v>0</c:v>
                </c:pt>
                <c:pt idx="1">
                  <c:v>703.92281219224662</c:v>
                </c:pt>
              </c:numCache>
            </c:numRef>
          </c:yVal>
          <c:smooth val="1"/>
          <c:extLst>
            <c:ext xmlns:c16="http://schemas.microsoft.com/office/drawing/2014/chart" uri="{C3380CC4-5D6E-409C-BE32-E72D297353CC}">
              <c16:uniqueId val="{0000000A-B814-42A5-A5B3-94968EE7A1C5}"/>
            </c:ext>
          </c:extLst>
        </c:ser>
        <c:ser>
          <c:idx val="9"/>
          <c:order val="7"/>
          <c:tx>
            <c:v>20opt</c:v>
          </c:tx>
          <c:spPr>
            <a:ln w="19050" cap="rnd">
              <a:solidFill>
                <a:schemeClr val="accent1"/>
              </a:solidFill>
              <a:round/>
            </a:ln>
            <a:effectLst/>
          </c:spPr>
          <c:marker>
            <c:symbol val="none"/>
          </c:marker>
          <c:dPt>
            <c:idx val="0"/>
            <c:marker>
              <c:symbol val="none"/>
            </c:marker>
            <c:bubble3D val="0"/>
            <c:spPr>
              <a:ln w="19050" cap="rnd">
                <a:solidFill>
                  <a:schemeClr val="accent6">
                    <a:lumMod val="50000"/>
                  </a:schemeClr>
                </a:solidFill>
                <a:round/>
              </a:ln>
              <a:effectLst/>
            </c:spPr>
            <c:extLst>
              <c:ext xmlns:c16="http://schemas.microsoft.com/office/drawing/2014/chart" uri="{C3380CC4-5D6E-409C-BE32-E72D297353CC}">
                <c16:uniqueId val="{0000000C-B814-42A5-A5B3-94968EE7A1C5}"/>
              </c:ext>
            </c:extLst>
          </c:dPt>
          <c:xVal>
            <c:numRef>
              <c:f>(Sheet1!$F$5,Sheet1!$F$5)</c:f>
              <c:numCache>
                <c:formatCode>0</c:formatCode>
                <c:ptCount val="2"/>
                <c:pt idx="0">
                  <c:v>165.51319558957567</c:v>
                </c:pt>
                <c:pt idx="1">
                  <c:v>165.51319558957567</c:v>
                </c:pt>
              </c:numCache>
            </c:numRef>
          </c:xVal>
          <c:yVal>
            <c:numRef>
              <c:f>(Sheet1!$C$10,Sheet1!$F$6)</c:f>
              <c:numCache>
                <c:formatCode>"$"#,##0</c:formatCode>
                <c:ptCount val="2"/>
                <c:pt idx="0" formatCode="General">
                  <c:v>0</c:v>
                </c:pt>
                <c:pt idx="1">
                  <c:v>641.60309316004225</c:v>
                </c:pt>
              </c:numCache>
            </c:numRef>
          </c:yVal>
          <c:smooth val="1"/>
          <c:extLst>
            <c:ext xmlns:c16="http://schemas.microsoft.com/office/drawing/2014/chart" uri="{C3380CC4-5D6E-409C-BE32-E72D297353CC}">
              <c16:uniqueId val="{0000000D-B814-42A5-A5B3-94968EE7A1C5}"/>
            </c:ext>
          </c:extLst>
        </c:ser>
        <c:ser>
          <c:idx val="10"/>
          <c:order val="8"/>
          <c:tx>
            <c:v>AONR</c:v>
          </c:tx>
          <c:spPr>
            <a:ln w="25400" cap="rnd">
              <a:solidFill>
                <a:schemeClr val="tx1"/>
              </a:solidFill>
              <a:round/>
            </a:ln>
            <a:effectLst/>
          </c:spPr>
          <c:marker>
            <c:symbol val="none"/>
          </c:marker>
          <c:xVal>
            <c:numRef>
              <c:f>(Sheet1!$B$13,Sheet1!$B$13)</c:f>
              <c:numCache>
                <c:formatCode>General</c:formatCode>
                <c:ptCount val="2"/>
                <c:pt idx="0">
                  <c:v>188.96081846703348</c:v>
                </c:pt>
                <c:pt idx="1">
                  <c:v>188.96081846703348</c:v>
                </c:pt>
              </c:numCache>
            </c:numRef>
          </c:xVal>
          <c:yVal>
            <c:numRef>
              <c:f>(Sheet1!$C$10,Sheet1!$C$8)</c:f>
              <c:numCache>
                <c:formatCode>"$"#,##0</c:formatCode>
                <c:ptCount val="2"/>
                <c:pt idx="0" formatCode="General">
                  <c:v>0</c:v>
                </c:pt>
                <c:pt idx="1">
                  <c:v>910.81923002407484</c:v>
                </c:pt>
              </c:numCache>
            </c:numRef>
          </c:yVal>
          <c:smooth val="1"/>
          <c:extLst>
            <c:ext xmlns:c16="http://schemas.microsoft.com/office/drawing/2014/chart" uri="{C3380CC4-5D6E-409C-BE32-E72D297353CC}">
              <c16:uniqueId val="{0000000E-B814-42A5-A5B3-94968EE7A1C5}"/>
            </c:ext>
          </c:extLst>
        </c:ser>
        <c:ser>
          <c:idx val="5"/>
          <c:order val="9"/>
          <c:tx>
            <c:v>AONR ref</c:v>
          </c:tx>
          <c:spPr>
            <a:ln w="25400" cap="rnd">
              <a:solidFill>
                <a:schemeClr val="tx1"/>
              </a:solidFill>
              <a:round/>
            </a:ln>
            <a:effectLst/>
          </c:spPr>
          <c:marker>
            <c:symbol val="none"/>
          </c:marker>
          <c:xVal>
            <c:numRef>
              <c:f>(Sheet1!$C$10,Sheet1!$B$13)</c:f>
              <c:numCache>
                <c:formatCode>General</c:formatCode>
                <c:ptCount val="2"/>
                <c:pt idx="0">
                  <c:v>0</c:v>
                </c:pt>
                <c:pt idx="1">
                  <c:v>188.96081846703348</c:v>
                </c:pt>
              </c:numCache>
            </c:numRef>
          </c:xVal>
          <c:yVal>
            <c:numRef>
              <c:f>(Sheet1!$C$8,Sheet1!$C$8)</c:f>
              <c:numCache>
                <c:formatCode>"$"#,##0</c:formatCode>
                <c:ptCount val="2"/>
                <c:pt idx="0">
                  <c:v>910.81923002407484</c:v>
                </c:pt>
                <c:pt idx="1">
                  <c:v>910.81923002407484</c:v>
                </c:pt>
              </c:numCache>
            </c:numRef>
          </c:yVal>
          <c:smooth val="1"/>
          <c:extLst>
            <c:ext xmlns:c16="http://schemas.microsoft.com/office/drawing/2014/chart" uri="{C3380CC4-5D6E-409C-BE32-E72D297353CC}">
              <c16:uniqueId val="{0000000F-B814-42A5-A5B3-94968EE7A1C5}"/>
            </c:ext>
          </c:extLst>
        </c:ser>
        <c:dLbls>
          <c:showLegendKey val="0"/>
          <c:showVal val="0"/>
          <c:showCatName val="0"/>
          <c:showSerName val="0"/>
          <c:showPercent val="0"/>
          <c:showBubbleSize val="0"/>
        </c:dLbls>
        <c:axId val="2137988976"/>
        <c:axId val="2137989392"/>
      </c:scatterChart>
      <c:valAx>
        <c:axId val="21379889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Nitrogen Rate (lb/acre)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7989392"/>
        <c:crosses val="autoZero"/>
        <c:crossBetween val="midCat"/>
      </c:valAx>
      <c:valAx>
        <c:axId val="2137989392"/>
        <c:scaling>
          <c:orientation val="minMax"/>
          <c:max val="11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RON ($/acre)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7988976"/>
        <c:crosses val="autoZero"/>
        <c:crossBetween val="midCat"/>
      </c:valAx>
      <c:spPr>
        <a:noFill/>
        <a:ln>
          <a:noFill/>
        </a:ln>
        <a:effectLst/>
      </c:spPr>
    </c:plotArea>
    <c:legend>
      <c:legendPos val="r"/>
      <c:legendEntry>
        <c:idx val="4"/>
        <c:delete val="1"/>
      </c:legendEntry>
      <c:legendEntry>
        <c:idx val="5"/>
        <c:delete val="1"/>
      </c:legendEntry>
      <c:legendEntry>
        <c:idx val="6"/>
        <c:delete val="1"/>
      </c:legendEntry>
      <c:legendEntry>
        <c:idx val="7"/>
        <c:delete val="1"/>
      </c:legendEntry>
      <c:legendEntry>
        <c:idx val="9"/>
        <c:delete val="1"/>
      </c:legendEntry>
      <c:layout>
        <c:manualLayout>
          <c:xMode val="edge"/>
          <c:yMode val="edge"/>
          <c:x val="0.8113169677319747"/>
          <c:y val="0.47774278215223098"/>
          <c:w val="0.12973849776130925"/>
          <c:h val="0.18322603811331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Quadratic Plateau Yield Response</a:t>
            </a:r>
            <a:r>
              <a:rPr lang="en-US" baseline="0"/>
              <a:t> to Nitrogen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048001557054424E-2"/>
          <c:y val="8.4558612231466559E-2"/>
          <c:w val="0.91142478150173623"/>
          <c:h val="0.81631858508539434"/>
        </c:manualLayout>
      </c:layout>
      <c:scatterChart>
        <c:scatterStyle val="smoothMarker"/>
        <c:varyColors val="0"/>
        <c:ser>
          <c:idx val="0"/>
          <c:order val="0"/>
          <c:tx>
            <c:v>Yield Response</c:v>
          </c:tx>
          <c:spPr>
            <a:ln w="19050" cap="rnd">
              <a:solidFill>
                <a:schemeClr val="tx1">
                  <a:lumMod val="50000"/>
                  <a:lumOff val="50000"/>
                </a:schemeClr>
              </a:solidFill>
              <a:prstDash val="dash"/>
              <a:round/>
            </a:ln>
            <a:effectLst/>
          </c:spPr>
          <c:marker>
            <c:symbol val="none"/>
          </c:marker>
          <c:xVal>
            <c:numRef>
              <c:f>Sheet1!$A$18:$A$89</c:f>
              <c:numCache>
                <c:formatCode>General</c:formatCode>
                <c:ptCount val="72"/>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numCache>
            </c:numRef>
          </c:xVal>
          <c:yVal>
            <c:numRef>
              <c:f>Sheet1!$B$18:$B$89</c:f>
              <c:numCache>
                <c:formatCode>General</c:formatCode>
                <c:ptCount val="72"/>
                <c:pt idx="0">
                  <c:v>118.18377666000001</c:v>
                </c:pt>
                <c:pt idx="1">
                  <c:v>122.2703377295</c:v>
                </c:pt>
                <c:pt idx="2">
                  <c:v>126.24731649900001</c:v>
                </c:pt>
                <c:pt idx="3">
                  <c:v>130.11471296850002</c:v>
                </c:pt>
                <c:pt idx="4">
                  <c:v>133.87252713800001</c:v>
                </c:pt>
                <c:pt idx="5">
                  <c:v>137.5207590075</c:v>
                </c:pt>
                <c:pt idx="6">
                  <c:v>141.059408577</c:v>
                </c:pt>
                <c:pt idx="7">
                  <c:v>144.48847584650002</c:v>
                </c:pt>
                <c:pt idx="8">
                  <c:v>147.80796081599999</c:v>
                </c:pt>
                <c:pt idx="9">
                  <c:v>151.01786348550002</c:v>
                </c:pt>
                <c:pt idx="10">
                  <c:v>154.11818385500001</c:v>
                </c:pt>
                <c:pt idx="11">
                  <c:v>157.10892192450001</c:v>
                </c:pt>
                <c:pt idx="12">
                  <c:v>159.99007769400001</c:v>
                </c:pt>
                <c:pt idx="13">
                  <c:v>162.76165116350001</c:v>
                </c:pt>
                <c:pt idx="14">
                  <c:v>165.423642333</c:v>
                </c:pt>
                <c:pt idx="15">
                  <c:v>167.9760512025</c:v>
                </c:pt>
                <c:pt idx="16">
                  <c:v>170.418877772</c:v>
                </c:pt>
                <c:pt idx="17">
                  <c:v>172.7521220415</c:v>
                </c:pt>
                <c:pt idx="18">
                  <c:v>174.975784011</c:v>
                </c:pt>
                <c:pt idx="19">
                  <c:v>177.0898636805</c:v>
                </c:pt>
                <c:pt idx="20">
                  <c:v>179.09436105</c:v>
                </c:pt>
                <c:pt idx="21">
                  <c:v>180.9892761195</c:v>
                </c:pt>
                <c:pt idx="22">
                  <c:v>182.77460888900004</c:v>
                </c:pt>
                <c:pt idx="23">
                  <c:v>184.45035935850001</c:v>
                </c:pt>
                <c:pt idx="24">
                  <c:v>186.01652752800004</c:v>
                </c:pt>
                <c:pt idx="25">
                  <c:v>187.47311339750001</c:v>
                </c:pt>
                <c:pt idx="26">
                  <c:v>188.82011696700002</c:v>
                </c:pt>
                <c:pt idx="27">
                  <c:v>190.05753823650002</c:v>
                </c:pt>
                <c:pt idx="28">
                  <c:v>191.18537720600003</c:v>
                </c:pt>
                <c:pt idx="29">
                  <c:v>192.20363387550003</c:v>
                </c:pt>
                <c:pt idx="30">
                  <c:v>193.11230824500001</c:v>
                </c:pt>
                <c:pt idx="31">
                  <c:v>193.91140031450001</c:v>
                </c:pt>
                <c:pt idx="32">
                  <c:v>194.60091008400002</c:v>
                </c:pt>
                <c:pt idx="33">
                  <c:v>195.18083755350003</c:v>
                </c:pt>
                <c:pt idx="34">
                  <c:v>195.65118272300003</c:v>
                </c:pt>
                <c:pt idx="35">
                  <c:v>196.01194559250001</c:v>
                </c:pt>
                <c:pt idx="36">
                  <c:v>196.26312616199999</c:v>
                </c:pt>
                <c:pt idx="37">
                  <c:v>196.40472443150003</c:v>
                </c:pt>
                <c:pt idx="38">
                  <c:v>196.43910715569859</c:v>
                </c:pt>
                <c:pt idx="39">
                  <c:v>196.43910715569859</c:v>
                </c:pt>
                <c:pt idx="40">
                  <c:v>196.43910715569859</c:v>
                </c:pt>
                <c:pt idx="41">
                  <c:v>196.43910715569859</c:v>
                </c:pt>
                <c:pt idx="42">
                  <c:v>196.43910715569859</c:v>
                </c:pt>
                <c:pt idx="43">
                  <c:v>196.43910715569859</c:v>
                </c:pt>
                <c:pt idx="44">
                  <c:v>196.43910715569859</c:v>
                </c:pt>
                <c:pt idx="45">
                  <c:v>196.43910715569859</c:v>
                </c:pt>
                <c:pt idx="46">
                  <c:v>196.43910715569859</c:v>
                </c:pt>
                <c:pt idx="47">
                  <c:v>196.43910715569859</c:v>
                </c:pt>
                <c:pt idx="48">
                  <c:v>196.43910715569859</c:v>
                </c:pt>
                <c:pt idx="49">
                  <c:v>196.43910715569859</c:v>
                </c:pt>
                <c:pt idx="50">
                  <c:v>196.43910715569859</c:v>
                </c:pt>
                <c:pt idx="51">
                  <c:v>196.43910715569859</c:v>
                </c:pt>
                <c:pt idx="52">
                  <c:v>196.43910715569859</c:v>
                </c:pt>
                <c:pt idx="53">
                  <c:v>196.43910715569859</c:v>
                </c:pt>
                <c:pt idx="54">
                  <c:v>196.43910715569859</c:v>
                </c:pt>
                <c:pt idx="55">
                  <c:v>196.43910715569859</c:v>
                </c:pt>
                <c:pt idx="56">
                  <c:v>196.43910715569859</c:v>
                </c:pt>
                <c:pt idx="57">
                  <c:v>196.43910715569859</c:v>
                </c:pt>
                <c:pt idx="58">
                  <c:v>196.43910715569859</c:v>
                </c:pt>
                <c:pt idx="59">
                  <c:v>196.43910715569859</c:v>
                </c:pt>
                <c:pt idx="60">
                  <c:v>196.43910715569859</c:v>
                </c:pt>
                <c:pt idx="61">
                  <c:v>196.43910715569859</c:v>
                </c:pt>
                <c:pt idx="62">
                  <c:v>196.43910715569859</c:v>
                </c:pt>
                <c:pt idx="63">
                  <c:v>196.43910715569859</c:v>
                </c:pt>
                <c:pt idx="64">
                  <c:v>196.43910715569859</c:v>
                </c:pt>
                <c:pt idx="65">
                  <c:v>196.43910715569859</c:v>
                </c:pt>
                <c:pt idx="66">
                  <c:v>196.43910715569859</c:v>
                </c:pt>
                <c:pt idx="67">
                  <c:v>196.43910715569859</c:v>
                </c:pt>
                <c:pt idx="68">
                  <c:v>196.43910715569859</c:v>
                </c:pt>
                <c:pt idx="69">
                  <c:v>196.43910715569859</c:v>
                </c:pt>
                <c:pt idx="70">
                  <c:v>196.43910715569859</c:v>
                </c:pt>
                <c:pt idx="71">
                  <c:v>196.43910715569859</c:v>
                </c:pt>
              </c:numCache>
            </c:numRef>
          </c:yVal>
          <c:smooth val="1"/>
          <c:extLst>
            <c:ext xmlns:c16="http://schemas.microsoft.com/office/drawing/2014/chart" uri="{C3380CC4-5D6E-409C-BE32-E72D297353CC}">
              <c16:uniqueId val="{00000000-A1DB-4FB4-92C0-EC6975F9900F}"/>
            </c:ext>
          </c:extLst>
        </c:ser>
        <c:ser>
          <c:idx val="1"/>
          <c:order val="1"/>
          <c:tx>
            <c:v>AONR</c:v>
          </c:tx>
          <c:spPr>
            <a:ln w="25400" cap="rnd">
              <a:solidFill>
                <a:schemeClr val="tx1"/>
              </a:solidFill>
              <a:round/>
            </a:ln>
            <a:effectLst/>
          </c:spPr>
          <c:marker>
            <c:symbol val="none"/>
          </c:marker>
          <c:xVal>
            <c:numRef>
              <c:f>(Sheet1!$B$13,Sheet1!$B$13)</c:f>
              <c:numCache>
                <c:formatCode>General</c:formatCode>
                <c:ptCount val="2"/>
                <c:pt idx="0">
                  <c:v>188.96081846703348</c:v>
                </c:pt>
                <c:pt idx="1">
                  <c:v>188.96081846703348</c:v>
                </c:pt>
              </c:numCache>
            </c:numRef>
          </c:xVal>
          <c:yVal>
            <c:numRef>
              <c:f>(Sheet1!$C$10,Sheet1!$B$14)</c:f>
              <c:numCache>
                <c:formatCode>0</c:formatCode>
                <c:ptCount val="2"/>
                <c:pt idx="0" formatCode="General">
                  <c:v>0</c:v>
                </c:pt>
                <c:pt idx="1">
                  <c:v>196.43910715569859</c:v>
                </c:pt>
              </c:numCache>
            </c:numRef>
          </c:yVal>
          <c:smooth val="1"/>
          <c:extLst>
            <c:ext xmlns:c16="http://schemas.microsoft.com/office/drawing/2014/chart" uri="{C3380CC4-5D6E-409C-BE32-E72D297353CC}">
              <c16:uniqueId val="{00000001-A1DB-4FB4-92C0-EC6975F9900F}"/>
            </c:ext>
          </c:extLst>
        </c:ser>
        <c:ser>
          <c:idx val="3"/>
          <c:order val="2"/>
          <c:tx>
            <c:v>EONR-2020</c:v>
          </c:tx>
          <c:spPr>
            <a:ln w="19050" cap="rnd">
              <a:solidFill>
                <a:schemeClr val="accent5"/>
              </a:solidFill>
              <a:round/>
            </a:ln>
            <a:effectLst/>
          </c:spPr>
          <c:marker>
            <c:symbol val="none"/>
          </c:marker>
          <c:xVal>
            <c:numRef>
              <c:f>(Sheet1!$C$10,Sheet1!$F$5)</c:f>
              <c:numCache>
                <c:formatCode>0</c:formatCode>
                <c:ptCount val="2"/>
                <c:pt idx="0" formatCode="General">
                  <c:v>0</c:v>
                </c:pt>
                <c:pt idx="1">
                  <c:v>165.51319558957567</c:v>
                </c:pt>
              </c:numCache>
            </c:numRef>
          </c:xVal>
          <c:yVal>
            <c:numRef>
              <c:f>(Sheet1!$F$15,Sheet1!$F$15)</c:f>
              <c:numCache>
                <c:formatCode>0</c:formatCode>
                <c:ptCount val="2"/>
                <c:pt idx="0">
                  <c:v>195.23415986894034</c:v>
                </c:pt>
                <c:pt idx="1">
                  <c:v>195.23415986894034</c:v>
                </c:pt>
              </c:numCache>
            </c:numRef>
          </c:yVal>
          <c:smooth val="1"/>
          <c:extLst>
            <c:ext xmlns:c16="http://schemas.microsoft.com/office/drawing/2014/chart" uri="{C3380CC4-5D6E-409C-BE32-E72D297353CC}">
              <c16:uniqueId val="{00000002-A1DB-4FB4-92C0-EC6975F9900F}"/>
            </c:ext>
          </c:extLst>
        </c:ser>
        <c:ser>
          <c:idx val="5"/>
          <c:order val="3"/>
          <c:tx>
            <c:v>eon 2020</c:v>
          </c:tx>
          <c:spPr>
            <a:ln w="19050" cap="rnd">
              <a:solidFill>
                <a:schemeClr val="accent5"/>
              </a:solidFill>
              <a:round/>
            </a:ln>
            <a:effectLst/>
          </c:spPr>
          <c:marker>
            <c:symbol val="none"/>
          </c:marker>
          <c:xVal>
            <c:numRef>
              <c:f>(Sheet1!$F$5,Sheet1!$F$5)</c:f>
              <c:numCache>
                <c:formatCode>0</c:formatCode>
                <c:ptCount val="2"/>
                <c:pt idx="0">
                  <c:v>165.51319558957567</c:v>
                </c:pt>
                <c:pt idx="1">
                  <c:v>165.51319558957567</c:v>
                </c:pt>
              </c:numCache>
            </c:numRef>
          </c:xVal>
          <c:yVal>
            <c:numRef>
              <c:f>(Sheet1!$C$10,Sheet1!$F$15)</c:f>
              <c:numCache>
                <c:formatCode>0</c:formatCode>
                <c:ptCount val="2"/>
                <c:pt idx="0" formatCode="General">
                  <c:v>0</c:v>
                </c:pt>
                <c:pt idx="1">
                  <c:v>195.23415986894034</c:v>
                </c:pt>
              </c:numCache>
            </c:numRef>
          </c:yVal>
          <c:smooth val="1"/>
          <c:extLst>
            <c:ext xmlns:c16="http://schemas.microsoft.com/office/drawing/2014/chart" uri="{C3380CC4-5D6E-409C-BE32-E72D297353CC}">
              <c16:uniqueId val="{00000003-A1DB-4FB4-92C0-EC6975F9900F}"/>
            </c:ext>
          </c:extLst>
        </c:ser>
        <c:ser>
          <c:idx val="6"/>
          <c:order val="4"/>
          <c:tx>
            <c:v>EONR-Today</c:v>
          </c:tx>
          <c:spPr>
            <a:ln w="19050" cap="rnd">
              <a:solidFill>
                <a:srgbClr val="FF0000"/>
              </a:solidFill>
              <a:round/>
            </a:ln>
            <a:effectLst/>
          </c:spPr>
          <c:marker>
            <c:symbol val="none"/>
          </c:marker>
          <c:xVal>
            <c:numRef>
              <c:f>(Sheet1!$C$5,Sheet1!$C$5)</c:f>
              <c:numCache>
                <c:formatCode>0</c:formatCode>
                <c:ptCount val="2"/>
                <c:pt idx="0">
                  <c:v>150.25734424455516</c:v>
                </c:pt>
                <c:pt idx="1">
                  <c:v>150.25734424455516</c:v>
                </c:pt>
              </c:numCache>
            </c:numRef>
          </c:xVal>
          <c:yVal>
            <c:numRef>
              <c:f>(Sheet1!$C$10,Sheet1!$C$15)</c:f>
              <c:numCache>
                <c:formatCode>0</c:formatCode>
                <c:ptCount val="2"/>
                <c:pt idx="0" formatCode="General">
                  <c:v>0</c:v>
                </c:pt>
                <c:pt idx="1">
                  <c:v>193.15611148733217</c:v>
                </c:pt>
              </c:numCache>
            </c:numRef>
          </c:yVal>
          <c:smooth val="1"/>
          <c:extLst>
            <c:ext xmlns:c16="http://schemas.microsoft.com/office/drawing/2014/chart" uri="{C3380CC4-5D6E-409C-BE32-E72D297353CC}">
              <c16:uniqueId val="{00000004-A1DB-4FB4-92C0-EC6975F9900F}"/>
            </c:ext>
          </c:extLst>
        </c:ser>
        <c:ser>
          <c:idx val="7"/>
          <c:order val="5"/>
          <c:tx>
            <c:v>EOY-Today</c:v>
          </c:tx>
          <c:spPr>
            <a:ln w="19050" cap="rnd">
              <a:solidFill>
                <a:srgbClr val="FF0000"/>
              </a:solidFill>
              <a:round/>
            </a:ln>
            <a:effectLst/>
          </c:spPr>
          <c:marker>
            <c:symbol val="none"/>
          </c:marker>
          <c:dPt>
            <c:idx val="0"/>
            <c:marker>
              <c:symbol val="none"/>
            </c:marker>
            <c:bubble3D val="0"/>
            <c:spPr>
              <a:ln w="19050" cap="rnd">
                <a:solidFill>
                  <a:schemeClr val="accent2">
                    <a:lumMod val="60000"/>
                  </a:schemeClr>
                </a:solidFill>
                <a:round/>
              </a:ln>
              <a:effectLst/>
            </c:spPr>
            <c:extLst>
              <c:ext xmlns:c16="http://schemas.microsoft.com/office/drawing/2014/chart" uri="{C3380CC4-5D6E-409C-BE32-E72D297353CC}">
                <c16:uniqueId val="{00000006-A1DB-4FB4-92C0-EC6975F9900F}"/>
              </c:ext>
            </c:extLst>
          </c:dPt>
          <c:xVal>
            <c:numRef>
              <c:f>(Sheet1!$C$10,Sheet1!$C$5)</c:f>
              <c:numCache>
                <c:formatCode>0</c:formatCode>
                <c:ptCount val="2"/>
                <c:pt idx="0" formatCode="General">
                  <c:v>0</c:v>
                </c:pt>
                <c:pt idx="1">
                  <c:v>150.25734424455516</c:v>
                </c:pt>
              </c:numCache>
            </c:numRef>
          </c:xVal>
          <c:yVal>
            <c:numRef>
              <c:f>(Sheet1!$C$15,Sheet1!$C$15)</c:f>
              <c:numCache>
                <c:formatCode>0</c:formatCode>
                <c:ptCount val="2"/>
                <c:pt idx="0">
                  <c:v>193.15611148733217</c:v>
                </c:pt>
                <c:pt idx="1">
                  <c:v>193.15611148733217</c:v>
                </c:pt>
              </c:numCache>
            </c:numRef>
          </c:yVal>
          <c:smooth val="1"/>
          <c:extLst>
            <c:ext xmlns:c16="http://schemas.microsoft.com/office/drawing/2014/chart" uri="{C3380CC4-5D6E-409C-BE32-E72D297353CC}">
              <c16:uniqueId val="{00000007-A1DB-4FB4-92C0-EC6975F9900F}"/>
            </c:ext>
          </c:extLst>
        </c:ser>
        <c:ser>
          <c:idx val="2"/>
          <c:order val="6"/>
          <c:tx>
            <c:v>AONR yield ref</c:v>
          </c:tx>
          <c:spPr>
            <a:ln w="25400" cap="rnd">
              <a:solidFill>
                <a:schemeClr val="tx1"/>
              </a:solidFill>
              <a:round/>
            </a:ln>
            <a:effectLst/>
          </c:spPr>
          <c:marker>
            <c:symbol val="none"/>
          </c:marker>
          <c:xVal>
            <c:numRef>
              <c:f>(Sheet1!$C$10,Sheet1!$B$13)</c:f>
              <c:numCache>
                <c:formatCode>General</c:formatCode>
                <c:ptCount val="2"/>
                <c:pt idx="0">
                  <c:v>0</c:v>
                </c:pt>
                <c:pt idx="1">
                  <c:v>188.96081846703348</c:v>
                </c:pt>
              </c:numCache>
            </c:numRef>
          </c:xVal>
          <c:yVal>
            <c:numRef>
              <c:f>(Sheet1!$B$14,Sheet1!$B$14)</c:f>
              <c:numCache>
                <c:formatCode>0</c:formatCode>
                <c:ptCount val="2"/>
                <c:pt idx="0">
                  <c:v>196.43910715569859</c:v>
                </c:pt>
                <c:pt idx="1">
                  <c:v>196.43910715569859</c:v>
                </c:pt>
              </c:numCache>
            </c:numRef>
          </c:yVal>
          <c:smooth val="1"/>
          <c:extLst>
            <c:ext xmlns:c16="http://schemas.microsoft.com/office/drawing/2014/chart" uri="{C3380CC4-5D6E-409C-BE32-E72D297353CC}">
              <c16:uniqueId val="{00000008-A1DB-4FB4-92C0-EC6975F9900F}"/>
            </c:ext>
          </c:extLst>
        </c:ser>
        <c:dLbls>
          <c:showLegendKey val="0"/>
          <c:showVal val="0"/>
          <c:showCatName val="0"/>
          <c:showSerName val="0"/>
          <c:showPercent val="0"/>
          <c:showBubbleSize val="0"/>
        </c:dLbls>
        <c:axId val="1930086224"/>
        <c:axId val="1930087888"/>
      </c:scatterChart>
      <c:valAx>
        <c:axId val="1930086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 Rate (lb/acre)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0087888"/>
        <c:crosses val="autoZero"/>
        <c:crossBetween val="midCat"/>
      </c:valAx>
      <c:valAx>
        <c:axId val="19300878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Yield (bu/acre)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0086224"/>
        <c:crosses val="autoZero"/>
        <c:crossBetween val="midCat"/>
      </c:valAx>
      <c:spPr>
        <a:noFill/>
        <a:ln>
          <a:noFill/>
        </a:ln>
        <a:effectLst/>
      </c:spPr>
    </c:plotArea>
    <c:legend>
      <c:legendPos val="t"/>
      <c:legendEntry>
        <c:idx val="3"/>
        <c:delete val="1"/>
      </c:legendEntry>
      <c:legendEntry>
        <c:idx val="5"/>
        <c:delete val="1"/>
      </c:legendEntry>
      <c:legendEntry>
        <c:idx val="6"/>
        <c:delete val="1"/>
      </c:legendEntry>
      <c:layout>
        <c:manualLayout>
          <c:xMode val="edge"/>
          <c:yMode val="edge"/>
          <c:x val="0.18428400494055891"/>
          <c:y val="0.1544683582399381"/>
          <c:w val="0.62793118471527087"/>
          <c:h val="3.73756768775996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Return on nitrogen using quadratic plateau yield response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58103985310361"/>
          <c:y val="8.4680365296803659E-2"/>
          <c:w val="0.85925251901022526"/>
          <c:h val="0.81394222126343796"/>
        </c:manualLayout>
      </c:layout>
      <c:scatterChart>
        <c:scatterStyle val="smoothMarker"/>
        <c:varyColors val="0"/>
        <c:ser>
          <c:idx val="1"/>
          <c:order val="0"/>
          <c:tx>
            <c:strRef>
              <c:f>Sheet1!$C$17</c:f>
              <c:strCache>
                <c:ptCount val="1"/>
                <c:pt idx="0">
                  <c:v>Today</c:v>
                </c:pt>
              </c:strCache>
            </c:strRef>
          </c:tx>
          <c:spPr>
            <a:ln w="19050" cap="rnd">
              <a:solidFill>
                <a:srgbClr val="FF0000"/>
              </a:solidFill>
              <a:round/>
            </a:ln>
            <a:effectLst/>
          </c:spPr>
          <c:marker>
            <c:symbol val="none"/>
          </c:marker>
          <c:xVal>
            <c:numRef>
              <c:f>Sheet1!$A$18:$A$89</c:f>
              <c:numCache>
                <c:formatCode>General</c:formatCode>
                <c:ptCount val="72"/>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numCache>
            </c:numRef>
          </c:xVal>
          <c:yVal>
            <c:numRef>
              <c:f>Sheet1!$C$18:$C$89</c:f>
              <c:numCache>
                <c:formatCode>_("$"* #,##0.00_);_("$"* \(#,##0.00\);_("$"* "-"??_);_(@_)</c:formatCode>
                <c:ptCount val="72"/>
                <c:pt idx="0">
                  <c:v>654.84024692704122</c:v>
                </c:pt>
                <c:pt idx="1">
                  <c:v>672.78332650582684</c:v>
                </c:pt>
                <c:pt idx="2">
                  <c:v>690.11922545103653</c:v>
                </c:pt>
                <c:pt idx="3">
                  <c:v>706.84794376267007</c:v>
                </c:pt>
                <c:pt idx="4">
                  <c:v>722.96948144072746</c:v>
                </c:pt>
                <c:pt idx="5">
                  <c:v>738.48383848520882</c:v>
                </c:pt>
                <c:pt idx="6">
                  <c:v>753.39101489611403</c:v>
                </c:pt>
                <c:pt idx="7">
                  <c:v>767.69101067344332</c:v>
                </c:pt>
                <c:pt idx="8">
                  <c:v>781.38382581719623</c:v>
                </c:pt>
                <c:pt idx="9">
                  <c:v>794.46946032737344</c:v>
                </c:pt>
                <c:pt idx="10">
                  <c:v>806.94791420397428</c:v>
                </c:pt>
                <c:pt idx="11">
                  <c:v>818.81918744699908</c:v>
                </c:pt>
                <c:pt idx="12">
                  <c:v>830.08328005644796</c:v>
                </c:pt>
                <c:pt idx="13">
                  <c:v>840.74019203232058</c:v>
                </c:pt>
                <c:pt idx="14">
                  <c:v>850.78992337461716</c:v>
                </c:pt>
                <c:pt idx="15">
                  <c:v>860.23247408333771</c:v>
                </c:pt>
                <c:pt idx="16">
                  <c:v>869.0678441584821</c:v>
                </c:pt>
                <c:pt idx="17">
                  <c:v>877.29603360005046</c:v>
                </c:pt>
                <c:pt idx="18">
                  <c:v>884.91704240804268</c:v>
                </c:pt>
                <c:pt idx="19">
                  <c:v>891.93087058245897</c:v>
                </c:pt>
                <c:pt idx="20">
                  <c:v>898.33751812329899</c:v>
                </c:pt>
                <c:pt idx="21">
                  <c:v>904.13698503056298</c:v>
                </c:pt>
                <c:pt idx="22">
                  <c:v>909.32927130425117</c:v>
                </c:pt>
                <c:pt idx="23">
                  <c:v>913.91437694436286</c:v>
                </c:pt>
                <c:pt idx="24">
                  <c:v>917.89230195089885</c:v>
                </c:pt>
                <c:pt idx="25">
                  <c:v>921.26304632385836</c:v>
                </c:pt>
                <c:pt idx="26">
                  <c:v>924.02661006324183</c:v>
                </c:pt>
                <c:pt idx="27">
                  <c:v>926.18299316904961</c:v>
                </c:pt>
                <c:pt idx="28">
                  <c:v>927.73219564128101</c:v>
                </c:pt>
                <c:pt idx="29">
                  <c:v>928.67421747993626</c:v>
                </c:pt>
                <c:pt idx="30">
                  <c:v>929.00905868501536</c:v>
                </c:pt>
                <c:pt idx="31">
                  <c:v>928.73671925651865</c:v>
                </c:pt>
                <c:pt idx="32">
                  <c:v>927.8571991944458</c:v>
                </c:pt>
                <c:pt idx="33">
                  <c:v>926.37049849879679</c:v>
                </c:pt>
                <c:pt idx="34">
                  <c:v>924.27661716957186</c:v>
                </c:pt>
                <c:pt idx="35">
                  <c:v>921.57555520677056</c:v>
                </c:pt>
                <c:pt idx="36">
                  <c:v>918.26731261039322</c:v>
                </c:pt>
                <c:pt idx="37">
                  <c:v>914.35188938044018</c:v>
                </c:pt>
                <c:pt idx="38">
                  <c:v>909.84239938308622</c:v>
                </c:pt>
                <c:pt idx="39">
                  <c:v>905.14239938308629</c:v>
                </c:pt>
                <c:pt idx="40">
                  <c:v>900.44239938308624</c:v>
                </c:pt>
                <c:pt idx="41">
                  <c:v>895.74239938308619</c:v>
                </c:pt>
                <c:pt idx="42">
                  <c:v>891.04239938308626</c:v>
                </c:pt>
                <c:pt idx="43">
                  <c:v>886.34239938308622</c:v>
                </c:pt>
                <c:pt idx="44">
                  <c:v>881.64239938308629</c:v>
                </c:pt>
                <c:pt idx="45">
                  <c:v>876.94239938308624</c:v>
                </c:pt>
                <c:pt idx="46">
                  <c:v>872.24239938308619</c:v>
                </c:pt>
                <c:pt idx="47">
                  <c:v>867.54239938308626</c:v>
                </c:pt>
                <c:pt idx="48">
                  <c:v>862.84239938308622</c:v>
                </c:pt>
                <c:pt idx="49">
                  <c:v>858.14239938308629</c:v>
                </c:pt>
                <c:pt idx="50">
                  <c:v>853.44239938308624</c:v>
                </c:pt>
                <c:pt idx="51">
                  <c:v>848.74239938308619</c:v>
                </c:pt>
                <c:pt idx="52">
                  <c:v>844.04239938308626</c:v>
                </c:pt>
                <c:pt idx="53">
                  <c:v>839.34239938308622</c:v>
                </c:pt>
                <c:pt idx="54">
                  <c:v>834.64239938308629</c:v>
                </c:pt>
                <c:pt idx="55">
                  <c:v>829.94239938308624</c:v>
                </c:pt>
                <c:pt idx="56">
                  <c:v>825.24239938308619</c:v>
                </c:pt>
                <c:pt idx="57">
                  <c:v>820.54239938308626</c:v>
                </c:pt>
                <c:pt idx="58">
                  <c:v>815.84239938308633</c:v>
                </c:pt>
                <c:pt idx="59">
                  <c:v>811.14239938308629</c:v>
                </c:pt>
                <c:pt idx="60">
                  <c:v>806.44239938308624</c:v>
                </c:pt>
                <c:pt idx="61">
                  <c:v>801.74239938308619</c:v>
                </c:pt>
                <c:pt idx="62">
                  <c:v>797.04239938308626</c:v>
                </c:pt>
                <c:pt idx="63">
                  <c:v>792.34239938308633</c:v>
                </c:pt>
                <c:pt idx="64">
                  <c:v>787.64239938308629</c:v>
                </c:pt>
                <c:pt idx="65">
                  <c:v>782.94239938308624</c:v>
                </c:pt>
                <c:pt idx="66">
                  <c:v>778.24239938308619</c:v>
                </c:pt>
                <c:pt idx="67">
                  <c:v>773.54239938308626</c:v>
                </c:pt>
                <c:pt idx="68">
                  <c:v>768.84239938308633</c:v>
                </c:pt>
                <c:pt idx="69">
                  <c:v>764.14239938308629</c:v>
                </c:pt>
                <c:pt idx="70">
                  <c:v>759.44239938308624</c:v>
                </c:pt>
                <c:pt idx="71">
                  <c:v>754.74239938308619</c:v>
                </c:pt>
              </c:numCache>
            </c:numRef>
          </c:yVal>
          <c:smooth val="1"/>
          <c:extLst>
            <c:ext xmlns:c16="http://schemas.microsoft.com/office/drawing/2014/chart" uri="{C3380CC4-5D6E-409C-BE32-E72D297353CC}">
              <c16:uniqueId val="{00000000-08BF-478F-94D7-32A1FCA0403A}"/>
            </c:ext>
          </c:extLst>
        </c:ser>
        <c:ser>
          <c:idx val="2"/>
          <c:order val="1"/>
          <c:tx>
            <c:strRef>
              <c:f>Sheet1!$D$17</c:f>
              <c:strCache>
                <c:ptCount val="1"/>
                <c:pt idx="0">
                  <c:v>2018</c:v>
                </c:pt>
              </c:strCache>
            </c:strRef>
          </c:tx>
          <c:spPr>
            <a:ln w="19050" cap="rnd">
              <a:solidFill>
                <a:schemeClr val="accent3"/>
              </a:solidFill>
              <a:round/>
            </a:ln>
            <a:effectLst/>
          </c:spPr>
          <c:marker>
            <c:symbol val="none"/>
          </c:marker>
          <c:xVal>
            <c:numRef>
              <c:f>Sheet1!$A$18:$A$89</c:f>
              <c:numCache>
                <c:formatCode>General</c:formatCode>
                <c:ptCount val="72"/>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numCache>
            </c:numRef>
          </c:xVal>
          <c:yVal>
            <c:numRef>
              <c:f>Sheet1!$D$18:$D$89</c:f>
              <c:numCache>
                <c:formatCode>_("$"* #,##0.00_);_("$"* \(#,##0.00\);_("$"* "-"??_);_(@_)</c:formatCode>
                <c:ptCount val="72"/>
                <c:pt idx="0">
                  <c:v>423.09792044280005</c:v>
                </c:pt>
                <c:pt idx="1">
                  <c:v>435.87780907160999</c:v>
                </c:pt>
                <c:pt idx="2">
                  <c:v>448.26539306642007</c:v>
                </c:pt>
                <c:pt idx="3">
                  <c:v>460.26067242723008</c:v>
                </c:pt>
                <c:pt idx="4">
                  <c:v>471.86364715404005</c:v>
                </c:pt>
                <c:pt idx="5">
                  <c:v>483.07431724685</c:v>
                </c:pt>
                <c:pt idx="6">
                  <c:v>493.89268270565998</c:v>
                </c:pt>
                <c:pt idx="7">
                  <c:v>504.31874353047016</c:v>
                </c:pt>
                <c:pt idx="8">
                  <c:v>514.35249972127997</c:v>
                </c:pt>
                <c:pt idx="9">
                  <c:v>523.99395127809009</c:v>
                </c:pt>
                <c:pt idx="10">
                  <c:v>533.24309820090002</c:v>
                </c:pt>
                <c:pt idx="11">
                  <c:v>542.09994048970998</c:v>
                </c:pt>
                <c:pt idx="12">
                  <c:v>550.56447814451997</c:v>
                </c:pt>
                <c:pt idx="13">
                  <c:v>558.6367111653301</c:v>
                </c:pt>
                <c:pt idx="14">
                  <c:v>566.31663955214003</c:v>
                </c:pt>
                <c:pt idx="15">
                  <c:v>573.60426330495</c:v>
                </c:pt>
                <c:pt idx="16">
                  <c:v>580.49958242375999</c:v>
                </c:pt>
                <c:pt idx="17">
                  <c:v>587.00259690857001</c:v>
                </c:pt>
                <c:pt idx="18">
                  <c:v>593.11330675938007</c:v>
                </c:pt>
                <c:pt idx="19">
                  <c:v>598.83171197619004</c:v>
                </c:pt>
                <c:pt idx="20">
                  <c:v>604.15781255900004</c:v>
                </c:pt>
                <c:pt idx="21">
                  <c:v>609.09160850780995</c:v>
                </c:pt>
                <c:pt idx="22">
                  <c:v>613.63309982262012</c:v>
                </c:pt>
                <c:pt idx="23">
                  <c:v>617.7822865034301</c:v>
                </c:pt>
                <c:pt idx="24">
                  <c:v>621.53916855024022</c:v>
                </c:pt>
                <c:pt idx="25">
                  <c:v>624.90374596305003</c:v>
                </c:pt>
                <c:pt idx="26">
                  <c:v>627.87601874186009</c:v>
                </c:pt>
                <c:pt idx="27">
                  <c:v>630.45598688667008</c:v>
                </c:pt>
                <c:pt idx="28">
                  <c:v>632.6436503974802</c:v>
                </c:pt>
                <c:pt idx="29">
                  <c:v>634.43900927429013</c:v>
                </c:pt>
                <c:pt idx="30">
                  <c:v>635.84206351710009</c:v>
                </c:pt>
                <c:pt idx="31">
                  <c:v>636.85281312591007</c:v>
                </c:pt>
                <c:pt idx="32">
                  <c:v>637.47125810072009</c:v>
                </c:pt>
                <c:pt idx="33">
                  <c:v>637.69739844153014</c:v>
                </c:pt>
                <c:pt idx="34">
                  <c:v>637.5312341483401</c:v>
                </c:pt>
                <c:pt idx="35">
                  <c:v>636.9727652211501</c:v>
                </c:pt>
                <c:pt idx="36">
                  <c:v>636.02199165996001</c:v>
                </c:pt>
                <c:pt idx="37">
                  <c:v>634.67891346477006</c:v>
                </c:pt>
                <c:pt idx="38">
                  <c:v>632.95200361740103</c:v>
                </c:pt>
                <c:pt idx="39">
                  <c:v>631.10200361740101</c:v>
                </c:pt>
                <c:pt idx="40">
                  <c:v>629.25200361740099</c:v>
                </c:pt>
                <c:pt idx="41">
                  <c:v>627.40200361740096</c:v>
                </c:pt>
                <c:pt idx="42">
                  <c:v>625.55200361740094</c:v>
                </c:pt>
                <c:pt idx="43">
                  <c:v>623.70200361740103</c:v>
                </c:pt>
                <c:pt idx="44">
                  <c:v>621.85200361740101</c:v>
                </c:pt>
                <c:pt idx="45">
                  <c:v>620.00200361740099</c:v>
                </c:pt>
                <c:pt idx="46">
                  <c:v>618.15200361740096</c:v>
                </c:pt>
                <c:pt idx="47">
                  <c:v>616.30200361740094</c:v>
                </c:pt>
                <c:pt idx="48">
                  <c:v>614.45200361740103</c:v>
                </c:pt>
                <c:pt idx="49">
                  <c:v>612.60200361740101</c:v>
                </c:pt>
                <c:pt idx="50">
                  <c:v>610.75200361740099</c:v>
                </c:pt>
                <c:pt idx="51">
                  <c:v>608.90200361740096</c:v>
                </c:pt>
                <c:pt idx="52">
                  <c:v>607.05200361740094</c:v>
                </c:pt>
                <c:pt idx="53">
                  <c:v>605.20200361740103</c:v>
                </c:pt>
                <c:pt idx="54">
                  <c:v>603.35200361740101</c:v>
                </c:pt>
                <c:pt idx="55">
                  <c:v>601.50200361740099</c:v>
                </c:pt>
                <c:pt idx="56">
                  <c:v>599.65200361740096</c:v>
                </c:pt>
                <c:pt idx="57">
                  <c:v>597.80200361740094</c:v>
                </c:pt>
                <c:pt idx="58">
                  <c:v>595.95200361740103</c:v>
                </c:pt>
                <c:pt idx="59">
                  <c:v>594.10200361740101</c:v>
                </c:pt>
                <c:pt idx="60">
                  <c:v>592.25200361740099</c:v>
                </c:pt>
                <c:pt idx="61">
                  <c:v>590.40200361740096</c:v>
                </c:pt>
                <c:pt idx="62">
                  <c:v>588.55200361740094</c:v>
                </c:pt>
                <c:pt idx="63">
                  <c:v>586.70200361740103</c:v>
                </c:pt>
                <c:pt idx="64">
                  <c:v>584.85200361740101</c:v>
                </c:pt>
                <c:pt idx="65">
                  <c:v>583.00200361740099</c:v>
                </c:pt>
                <c:pt idx="66">
                  <c:v>581.15200361740096</c:v>
                </c:pt>
                <c:pt idx="67">
                  <c:v>579.30200361740094</c:v>
                </c:pt>
                <c:pt idx="68">
                  <c:v>577.45200361740103</c:v>
                </c:pt>
                <c:pt idx="69">
                  <c:v>575.60200361740101</c:v>
                </c:pt>
                <c:pt idx="70">
                  <c:v>573.75200361740099</c:v>
                </c:pt>
                <c:pt idx="71">
                  <c:v>571.90200361740096</c:v>
                </c:pt>
              </c:numCache>
            </c:numRef>
          </c:yVal>
          <c:smooth val="1"/>
          <c:extLst>
            <c:ext xmlns:c16="http://schemas.microsoft.com/office/drawing/2014/chart" uri="{C3380CC4-5D6E-409C-BE32-E72D297353CC}">
              <c16:uniqueId val="{00000001-08BF-478F-94D7-32A1FCA0403A}"/>
            </c:ext>
          </c:extLst>
        </c:ser>
        <c:ser>
          <c:idx val="3"/>
          <c:order val="2"/>
          <c:tx>
            <c:strRef>
              <c:f>Sheet1!$E$17</c:f>
              <c:strCache>
                <c:ptCount val="1"/>
                <c:pt idx="0">
                  <c:v>2019</c:v>
                </c:pt>
              </c:strCache>
            </c:strRef>
          </c:tx>
          <c:spPr>
            <a:ln w="19050" cap="rnd">
              <a:solidFill>
                <a:schemeClr val="accent4"/>
              </a:solidFill>
              <a:round/>
            </a:ln>
            <a:effectLst/>
          </c:spPr>
          <c:marker>
            <c:symbol val="none"/>
          </c:marker>
          <c:xVal>
            <c:numRef>
              <c:f>Sheet1!$A$18:$A$89</c:f>
              <c:numCache>
                <c:formatCode>General</c:formatCode>
                <c:ptCount val="72"/>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numCache>
            </c:numRef>
          </c:xVal>
          <c:yVal>
            <c:numRef>
              <c:f>Sheet1!$E$18:$E$89</c:f>
              <c:numCache>
                <c:formatCode>_("$"* #,##0.00_);_("$"* \(#,##0.00\);_("$"* "-"??_);_(@_)</c:formatCode>
                <c:ptCount val="72"/>
                <c:pt idx="0">
                  <c:v>469.18959334020008</c:v>
                </c:pt>
                <c:pt idx="1">
                  <c:v>483.26324078611503</c:v>
                </c:pt>
                <c:pt idx="2">
                  <c:v>496.90184650103004</c:v>
                </c:pt>
                <c:pt idx="3">
                  <c:v>510.10541048494514</c:v>
                </c:pt>
                <c:pt idx="4">
                  <c:v>522.87393273786006</c:v>
                </c:pt>
                <c:pt idx="5">
                  <c:v>535.20741325977508</c:v>
                </c:pt>
                <c:pt idx="6">
                  <c:v>547.10585205069003</c:v>
                </c:pt>
                <c:pt idx="7">
                  <c:v>558.56924911060514</c:v>
                </c:pt>
                <c:pt idx="8">
                  <c:v>569.59760443951996</c:v>
                </c:pt>
                <c:pt idx="9">
                  <c:v>580.19091803743504</c:v>
                </c:pt>
                <c:pt idx="10">
                  <c:v>590.34918990435006</c:v>
                </c:pt>
                <c:pt idx="11">
                  <c:v>600.07242004026511</c:v>
                </c:pt>
                <c:pt idx="12">
                  <c:v>609.36060844518011</c:v>
                </c:pt>
                <c:pt idx="13">
                  <c:v>618.21375511909503</c:v>
                </c:pt>
                <c:pt idx="14">
                  <c:v>626.63186006200999</c:v>
                </c:pt>
                <c:pt idx="15">
                  <c:v>634.614923273925</c:v>
                </c:pt>
                <c:pt idx="16">
                  <c:v>642.16294475484005</c:v>
                </c:pt>
                <c:pt idx="17">
                  <c:v>649.27592450475504</c:v>
                </c:pt>
                <c:pt idx="18">
                  <c:v>655.95386252366995</c:v>
                </c:pt>
                <c:pt idx="19">
                  <c:v>662.19675881158503</c:v>
                </c:pt>
                <c:pt idx="20">
                  <c:v>668.00461336850003</c:v>
                </c:pt>
                <c:pt idx="21">
                  <c:v>673.37742619441508</c:v>
                </c:pt>
                <c:pt idx="22">
                  <c:v>678.31519728933017</c:v>
                </c:pt>
                <c:pt idx="23">
                  <c:v>682.81792665324508</c:v>
                </c:pt>
                <c:pt idx="24">
                  <c:v>686.88561428616015</c:v>
                </c:pt>
                <c:pt idx="25">
                  <c:v>690.51826018807515</c:v>
                </c:pt>
                <c:pt idx="26">
                  <c:v>693.71586435899019</c:v>
                </c:pt>
                <c:pt idx="27">
                  <c:v>696.47842679890516</c:v>
                </c:pt>
                <c:pt idx="28">
                  <c:v>698.80594750782006</c:v>
                </c:pt>
                <c:pt idx="29">
                  <c:v>700.69842648573513</c:v>
                </c:pt>
                <c:pt idx="30">
                  <c:v>702.15586373265012</c:v>
                </c:pt>
                <c:pt idx="31">
                  <c:v>703.17825924856515</c:v>
                </c:pt>
                <c:pt idx="32">
                  <c:v>703.76561303348012</c:v>
                </c:pt>
                <c:pt idx="33">
                  <c:v>703.91792508739513</c:v>
                </c:pt>
                <c:pt idx="34">
                  <c:v>703.63519541031019</c:v>
                </c:pt>
                <c:pt idx="35">
                  <c:v>702.91742400222506</c:v>
                </c:pt>
                <c:pt idx="36">
                  <c:v>701.76461086313998</c:v>
                </c:pt>
                <c:pt idx="37">
                  <c:v>700.17675599305517</c:v>
                </c:pt>
                <c:pt idx="38">
                  <c:v>698.1632554081234</c:v>
                </c:pt>
                <c:pt idx="39">
                  <c:v>696.01325540812343</c:v>
                </c:pt>
                <c:pt idx="40">
                  <c:v>693.86325540812345</c:v>
                </c:pt>
                <c:pt idx="41">
                  <c:v>691.71325540812347</c:v>
                </c:pt>
                <c:pt idx="42">
                  <c:v>689.5632554081235</c:v>
                </c:pt>
                <c:pt idx="43">
                  <c:v>687.4132554081234</c:v>
                </c:pt>
                <c:pt idx="44">
                  <c:v>685.26325540812343</c:v>
                </c:pt>
                <c:pt idx="45">
                  <c:v>683.11325540812345</c:v>
                </c:pt>
                <c:pt idx="46">
                  <c:v>680.96325540812347</c:v>
                </c:pt>
                <c:pt idx="47">
                  <c:v>678.8132554081235</c:v>
                </c:pt>
                <c:pt idx="48">
                  <c:v>676.6632554081234</c:v>
                </c:pt>
                <c:pt idx="49">
                  <c:v>674.51325540812343</c:v>
                </c:pt>
                <c:pt idx="50">
                  <c:v>672.36325540812345</c:v>
                </c:pt>
                <c:pt idx="51">
                  <c:v>670.21325540812347</c:v>
                </c:pt>
                <c:pt idx="52">
                  <c:v>668.0632554081235</c:v>
                </c:pt>
                <c:pt idx="53">
                  <c:v>665.9132554081234</c:v>
                </c:pt>
                <c:pt idx="54">
                  <c:v>663.76325540812343</c:v>
                </c:pt>
                <c:pt idx="55">
                  <c:v>661.61325540812345</c:v>
                </c:pt>
                <c:pt idx="56">
                  <c:v>659.46325540812347</c:v>
                </c:pt>
                <c:pt idx="57">
                  <c:v>657.3132554081235</c:v>
                </c:pt>
                <c:pt idx="58">
                  <c:v>655.1632554081234</c:v>
                </c:pt>
                <c:pt idx="59">
                  <c:v>653.01325540812343</c:v>
                </c:pt>
                <c:pt idx="60">
                  <c:v>650.86325540812345</c:v>
                </c:pt>
                <c:pt idx="61">
                  <c:v>648.71325540812347</c:v>
                </c:pt>
                <c:pt idx="62">
                  <c:v>646.5632554081235</c:v>
                </c:pt>
                <c:pt idx="63">
                  <c:v>644.4132554081234</c:v>
                </c:pt>
                <c:pt idx="64">
                  <c:v>642.26325540812343</c:v>
                </c:pt>
                <c:pt idx="65">
                  <c:v>640.11325540812345</c:v>
                </c:pt>
                <c:pt idx="66">
                  <c:v>637.96325540812347</c:v>
                </c:pt>
                <c:pt idx="67">
                  <c:v>635.8132554081235</c:v>
                </c:pt>
                <c:pt idx="68">
                  <c:v>633.6632554081234</c:v>
                </c:pt>
                <c:pt idx="69">
                  <c:v>631.51325540812343</c:v>
                </c:pt>
                <c:pt idx="70">
                  <c:v>629.36325540812345</c:v>
                </c:pt>
                <c:pt idx="71">
                  <c:v>627.21325540812347</c:v>
                </c:pt>
              </c:numCache>
            </c:numRef>
          </c:yVal>
          <c:smooth val="1"/>
          <c:extLst>
            <c:ext xmlns:c16="http://schemas.microsoft.com/office/drawing/2014/chart" uri="{C3380CC4-5D6E-409C-BE32-E72D297353CC}">
              <c16:uniqueId val="{00000002-08BF-478F-94D7-32A1FCA0403A}"/>
            </c:ext>
          </c:extLst>
        </c:ser>
        <c:ser>
          <c:idx val="4"/>
          <c:order val="3"/>
          <c:tx>
            <c:strRef>
              <c:f>Sheet1!$F$17</c:f>
              <c:strCache>
                <c:ptCount val="1"/>
                <c:pt idx="0">
                  <c:v>2020</c:v>
                </c:pt>
              </c:strCache>
            </c:strRef>
          </c:tx>
          <c:spPr>
            <a:ln w="19050" cap="rnd">
              <a:solidFill>
                <a:schemeClr val="accent5"/>
              </a:solidFill>
              <a:round/>
            </a:ln>
            <a:effectLst/>
          </c:spPr>
          <c:marker>
            <c:symbol val="none"/>
          </c:marker>
          <c:xVal>
            <c:numRef>
              <c:f>Sheet1!$A$18:$A$89</c:f>
              <c:numCache>
                <c:formatCode>General</c:formatCode>
                <c:ptCount val="72"/>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numCache>
            </c:numRef>
          </c:xVal>
          <c:yVal>
            <c:numRef>
              <c:f>Sheet1!$F$18:$F$89</c:f>
              <c:numCache>
                <c:formatCode>_("$"* #,##0.00_);_("$"* \(#,##0.00\);_("$"* "-"??_);_(@_)</c:formatCode>
                <c:ptCount val="72"/>
                <c:pt idx="0">
                  <c:v>425.46159597600001</c:v>
                </c:pt>
                <c:pt idx="1">
                  <c:v>438.3232158262</c:v>
                </c:pt>
                <c:pt idx="2">
                  <c:v>450.79033939640004</c:v>
                </c:pt>
                <c:pt idx="3">
                  <c:v>462.86296668660003</c:v>
                </c:pt>
                <c:pt idx="4">
                  <c:v>474.54109769680008</c:v>
                </c:pt>
                <c:pt idx="5">
                  <c:v>485.82473242700001</c:v>
                </c:pt>
                <c:pt idx="6">
                  <c:v>496.71387087720001</c:v>
                </c:pt>
                <c:pt idx="7">
                  <c:v>507.20851304740012</c:v>
                </c:pt>
                <c:pt idx="8">
                  <c:v>517.30865893760006</c:v>
                </c:pt>
                <c:pt idx="9">
                  <c:v>527.01430854780006</c:v>
                </c:pt>
                <c:pt idx="10">
                  <c:v>536.32546187800006</c:v>
                </c:pt>
                <c:pt idx="11">
                  <c:v>545.24211892820006</c:v>
                </c:pt>
                <c:pt idx="12">
                  <c:v>553.76427969839995</c:v>
                </c:pt>
                <c:pt idx="13">
                  <c:v>561.89194418860006</c:v>
                </c:pt>
                <c:pt idx="14">
                  <c:v>569.62511239880007</c:v>
                </c:pt>
                <c:pt idx="15">
                  <c:v>576.96378432900008</c:v>
                </c:pt>
                <c:pt idx="16">
                  <c:v>583.90795997919997</c:v>
                </c:pt>
                <c:pt idx="17">
                  <c:v>590.45763934939998</c:v>
                </c:pt>
                <c:pt idx="18">
                  <c:v>596.61282243960011</c:v>
                </c:pt>
                <c:pt idx="19">
                  <c:v>602.37350924980001</c:v>
                </c:pt>
                <c:pt idx="20">
                  <c:v>607.73969978000002</c:v>
                </c:pt>
                <c:pt idx="21">
                  <c:v>612.71139403020004</c:v>
                </c:pt>
                <c:pt idx="22">
                  <c:v>617.28859200040006</c:v>
                </c:pt>
                <c:pt idx="23">
                  <c:v>621.47129369060008</c:v>
                </c:pt>
                <c:pt idx="24">
                  <c:v>625.25949910080021</c:v>
                </c:pt>
                <c:pt idx="25">
                  <c:v>628.65320823100012</c:v>
                </c:pt>
                <c:pt idx="26">
                  <c:v>631.65242108120003</c:v>
                </c:pt>
                <c:pt idx="27">
                  <c:v>634.25713765140006</c:v>
                </c:pt>
                <c:pt idx="28">
                  <c:v>636.4673579416002</c:v>
                </c:pt>
                <c:pt idx="29">
                  <c:v>638.28308195180011</c:v>
                </c:pt>
                <c:pt idx="30">
                  <c:v>639.70430968200003</c:v>
                </c:pt>
                <c:pt idx="31">
                  <c:v>640.73104113220006</c:v>
                </c:pt>
                <c:pt idx="32">
                  <c:v>641.3632763024001</c:v>
                </c:pt>
                <c:pt idx="33">
                  <c:v>641.60101519260013</c:v>
                </c:pt>
                <c:pt idx="34">
                  <c:v>641.44425780280017</c:v>
                </c:pt>
                <c:pt idx="35">
                  <c:v>640.89300413300009</c:v>
                </c:pt>
                <c:pt idx="36">
                  <c:v>639.94725418320002</c:v>
                </c:pt>
                <c:pt idx="37">
                  <c:v>638.60700795340006</c:v>
                </c:pt>
                <c:pt idx="38">
                  <c:v>636.88078576051498</c:v>
                </c:pt>
                <c:pt idx="39">
                  <c:v>635.03078576051496</c:v>
                </c:pt>
                <c:pt idx="40">
                  <c:v>633.18078576051494</c:v>
                </c:pt>
                <c:pt idx="41">
                  <c:v>631.33078576051491</c:v>
                </c:pt>
                <c:pt idx="42">
                  <c:v>629.48078576051489</c:v>
                </c:pt>
                <c:pt idx="43">
                  <c:v>627.63078576051498</c:v>
                </c:pt>
                <c:pt idx="44">
                  <c:v>625.78078576051496</c:v>
                </c:pt>
                <c:pt idx="45">
                  <c:v>623.93078576051494</c:v>
                </c:pt>
                <c:pt idx="46">
                  <c:v>622.08078576051491</c:v>
                </c:pt>
                <c:pt idx="47">
                  <c:v>620.23078576051489</c:v>
                </c:pt>
                <c:pt idx="48">
                  <c:v>618.38078576051498</c:v>
                </c:pt>
                <c:pt idx="49">
                  <c:v>616.53078576051496</c:v>
                </c:pt>
                <c:pt idx="50">
                  <c:v>614.68078576051494</c:v>
                </c:pt>
                <c:pt idx="51">
                  <c:v>612.83078576051491</c:v>
                </c:pt>
                <c:pt idx="52">
                  <c:v>610.98078576051489</c:v>
                </c:pt>
                <c:pt idx="53">
                  <c:v>609.13078576051498</c:v>
                </c:pt>
                <c:pt idx="54">
                  <c:v>607.28078576051496</c:v>
                </c:pt>
                <c:pt idx="55">
                  <c:v>605.43078576051494</c:v>
                </c:pt>
                <c:pt idx="56">
                  <c:v>603.58078576051491</c:v>
                </c:pt>
                <c:pt idx="57">
                  <c:v>601.73078576051489</c:v>
                </c:pt>
                <c:pt idx="58">
                  <c:v>599.88078576051498</c:v>
                </c:pt>
                <c:pt idx="59">
                  <c:v>598.03078576051496</c:v>
                </c:pt>
                <c:pt idx="60">
                  <c:v>596.18078576051494</c:v>
                </c:pt>
                <c:pt idx="61">
                  <c:v>594.33078576051491</c:v>
                </c:pt>
                <c:pt idx="62">
                  <c:v>592.48078576051489</c:v>
                </c:pt>
                <c:pt idx="63">
                  <c:v>590.63078576051498</c:v>
                </c:pt>
                <c:pt idx="64">
                  <c:v>588.78078576051496</c:v>
                </c:pt>
                <c:pt idx="65">
                  <c:v>586.93078576051494</c:v>
                </c:pt>
                <c:pt idx="66">
                  <c:v>585.08078576051491</c:v>
                </c:pt>
                <c:pt idx="67">
                  <c:v>583.23078576051489</c:v>
                </c:pt>
                <c:pt idx="68">
                  <c:v>581.38078576051498</c:v>
                </c:pt>
                <c:pt idx="69">
                  <c:v>579.53078576051496</c:v>
                </c:pt>
                <c:pt idx="70">
                  <c:v>577.68078576051494</c:v>
                </c:pt>
                <c:pt idx="71">
                  <c:v>575.83078576051491</c:v>
                </c:pt>
              </c:numCache>
            </c:numRef>
          </c:yVal>
          <c:smooth val="1"/>
          <c:extLst>
            <c:ext xmlns:c16="http://schemas.microsoft.com/office/drawing/2014/chart" uri="{C3380CC4-5D6E-409C-BE32-E72D297353CC}">
              <c16:uniqueId val="{00000003-08BF-478F-94D7-32A1FCA0403A}"/>
            </c:ext>
          </c:extLst>
        </c:ser>
        <c:ser>
          <c:idx val="0"/>
          <c:order val="4"/>
          <c:tx>
            <c:v>Today opt</c:v>
          </c:tx>
          <c:spPr>
            <a:ln w="19050" cap="rnd">
              <a:solidFill>
                <a:srgbClr val="FF0000"/>
              </a:solidFill>
              <a:round/>
            </a:ln>
            <a:effectLst/>
          </c:spPr>
          <c:marker>
            <c:symbol val="none"/>
          </c:marker>
          <c:dPt>
            <c:idx val="1"/>
            <c:marker>
              <c:symbol val="none"/>
            </c:marker>
            <c:bubble3D val="0"/>
            <c:spPr>
              <a:ln w="19050" cap="rnd">
                <a:solidFill>
                  <a:srgbClr val="FF0000"/>
                </a:solidFill>
                <a:round/>
              </a:ln>
              <a:effectLst/>
            </c:spPr>
            <c:extLst>
              <c:ext xmlns:c16="http://schemas.microsoft.com/office/drawing/2014/chart" uri="{C3380CC4-5D6E-409C-BE32-E72D297353CC}">
                <c16:uniqueId val="{00000005-08BF-478F-94D7-32A1FCA0403A}"/>
              </c:ext>
            </c:extLst>
          </c:dPt>
          <c:xVal>
            <c:numRef>
              <c:f>(Sheet1!$C$5,Sheet1!$C$5)</c:f>
              <c:numCache>
                <c:formatCode>0</c:formatCode>
                <c:ptCount val="2"/>
                <c:pt idx="0">
                  <c:v>150.25734424455516</c:v>
                </c:pt>
                <c:pt idx="1">
                  <c:v>150.25734424455516</c:v>
                </c:pt>
              </c:numCache>
            </c:numRef>
          </c:xVal>
          <c:yVal>
            <c:numRef>
              <c:f>(Sheet1!$C$10,Sheet1!$C$6)</c:f>
              <c:numCache>
                <c:formatCode>"$"#,##0</c:formatCode>
                <c:ptCount val="2"/>
                <c:pt idx="0" formatCode="General">
                  <c:v>0</c:v>
                </c:pt>
                <c:pt idx="1">
                  <c:v>929.00986290863932</c:v>
                </c:pt>
              </c:numCache>
            </c:numRef>
          </c:yVal>
          <c:smooth val="1"/>
          <c:extLst>
            <c:ext xmlns:c16="http://schemas.microsoft.com/office/drawing/2014/chart" uri="{C3380CC4-5D6E-409C-BE32-E72D297353CC}">
              <c16:uniqueId val="{00000006-08BF-478F-94D7-32A1FCA0403A}"/>
            </c:ext>
          </c:extLst>
        </c:ser>
        <c:ser>
          <c:idx val="6"/>
          <c:order val="5"/>
          <c:tx>
            <c:v>18 opt</c:v>
          </c:tx>
          <c:spPr>
            <a:ln w="19050" cap="rnd">
              <a:solidFill>
                <a:schemeClr val="bg1">
                  <a:lumMod val="50000"/>
                </a:schemeClr>
              </a:solidFill>
              <a:round/>
            </a:ln>
            <a:effectLst/>
          </c:spPr>
          <c:marker>
            <c:symbol val="none"/>
          </c:marker>
          <c:xVal>
            <c:numRef>
              <c:f>(Sheet1!$D$5,Sheet1!$D$5)</c:f>
              <c:numCache>
                <c:formatCode>0</c:formatCode>
                <c:ptCount val="2"/>
                <c:pt idx="0">
                  <c:v>165.38220328299769</c:v>
                </c:pt>
                <c:pt idx="1">
                  <c:v>165.38220328299769</c:v>
                </c:pt>
              </c:numCache>
            </c:numRef>
          </c:xVal>
          <c:yVal>
            <c:numRef>
              <c:f>(Sheet1!$C$10,Sheet1!$D$6)</c:f>
              <c:numCache>
                <c:formatCode>"$"#,##0</c:formatCode>
                <c:ptCount val="2"/>
                <c:pt idx="0" formatCode="General">
                  <c:v>0</c:v>
                </c:pt>
                <c:pt idx="1">
                  <c:v>637.69854459364524</c:v>
                </c:pt>
              </c:numCache>
            </c:numRef>
          </c:yVal>
          <c:smooth val="1"/>
          <c:extLst>
            <c:ext xmlns:c16="http://schemas.microsoft.com/office/drawing/2014/chart" uri="{C3380CC4-5D6E-409C-BE32-E72D297353CC}">
              <c16:uniqueId val="{00000007-08BF-478F-94D7-32A1FCA0403A}"/>
            </c:ext>
          </c:extLst>
        </c:ser>
        <c:ser>
          <c:idx val="7"/>
          <c:order val="6"/>
          <c:tx>
            <c:v>19 opt</c:v>
          </c:tx>
          <c:spPr>
            <a:ln w="19050" cap="rnd">
              <a:solidFill>
                <a:schemeClr val="accent2">
                  <a:lumMod val="60000"/>
                </a:schemeClr>
              </a:solidFill>
              <a:round/>
            </a:ln>
            <a:effectLst/>
          </c:spPr>
          <c:marker>
            <c:symbol val="none"/>
          </c:marker>
          <c:dPt>
            <c:idx val="1"/>
            <c:marker>
              <c:symbol val="none"/>
            </c:marker>
            <c:bubble3D val="0"/>
            <c:spPr>
              <a:ln w="19050" cap="rnd">
                <a:solidFill>
                  <a:schemeClr val="accent4"/>
                </a:solidFill>
                <a:round/>
              </a:ln>
              <a:effectLst/>
            </c:spPr>
            <c:extLst>
              <c:ext xmlns:c16="http://schemas.microsoft.com/office/drawing/2014/chart" uri="{C3380CC4-5D6E-409C-BE32-E72D297353CC}">
                <c16:uniqueId val="{00000009-08BF-478F-94D7-32A1FCA0403A}"/>
              </c:ext>
            </c:extLst>
          </c:dPt>
          <c:xVal>
            <c:numRef>
              <c:f>(Sheet1!$E$5,Sheet1!$E$5)</c:f>
              <c:numCache>
                <c:formatCode>0</c:formatCode>
                <c:ptCount val="2"/>
                <c:pt idx="0">
                  <c:v>164.2505453277424</c:v>
                </c:pt>
                <c:pt idx="1">
                  <c:v>164.2505453277424</c:v>
                </c:pt>
              </c:numCache>
            </c:numRef>
          </c:xVal>
          <c:yVal>
            <c:numRef>
              <c:f>(Sheet1!$C$10,Sheet1!$E$6)</c:f>
              <c:numCache>
                <c:formatCode>"$"#,##0</c:formatCode>
                <c:ptCount val="2"/>
                <c:pt idx="0" formatCode="General">
                  <c:v>0</c:v>
                </c:pt>
                <c:pt idx="1">
                  <c:v>703.92281219224662</c:v>
                </c:pt>
              </c:numCache>
            </c:numRef>
          </c:yVal>
          <c:smooth val="1"/>
          <c:extLst>
            <c:ext xmlns:c16="http://schemas.microsoft.com/office/drawing/2014/chart" uri="{C3380CC4-5D6E-409C-BE32-E72D297353CC}">
              <c16:uniqueId val="{0000000A-08BF-478F-94D7-32A1FCA0403A}"/>
            </c:ext>
          </c:extLst>
        </c:ser>
        <c:ser>
          <c:idx val="9"/>
          <c:order val="7"/>
          <c:tx>
            <c:v>20opt</c:v>
          </c:tx>
          <c:spPr>
            <a:ln w="19050" cap="rnd">
              <a:solidFill>
                <a:schemeClr val="accent1"/>
              </a:solidFill>
              <a:round/>
            </a:ln>
            <a:effectLst/>
          </c:spPr>
          <c:marker>
            <c:symbol val="none"/>
          </c:marker>
          <c:dPt>
            <c:idx val="0"/>
            <c:marker>
              <c:symbol val="none"/>
            </c:marker>
            <c:bubble3D val="0"/>
            <c:spPr>
              <a:ln w="19050" cap="rnd">
                <a:solidFill>
                  <a:schemeClr val="accent6">
                    <a:lumMod val="50000"/>
                  </a:schemeClr>
                </a:solidFill>
                <a:round/>
              </a:ln>
              <a:effectLst/>
            </c:spPr>
            <c:extLst>
              <c:ext xmlns:c16="http://schemas.microsoft.com/office/drawing/2014/chart" uri="{C3380CC4-5D6E-409C-BE32-E72D297353CC}">
                <c16:uniqueId val="{0000000C-08BF-478F-94D7-32A1FCA0403A}"/>
              </c:ext>
            </c:extLst>
          </c:dPt>
          <c:xVal>
            <c:numRef>
              <c:f>(Sheet1!$F$5,Sheet1!$F$5)</c:f>
              <c:numCache>
                <c:formatCode>0</c:formatCode>
                <c:ptCount val="2"/>
                <c:pt idx="0">
                  <c:v>165.51319558957567</c:v>
                </c:pt>
                <c:pt idx="1">
                  <c:v>165.51319558957567</c:v>
                </c:pt>
              </c:numCache>
            </c:numRef>
          </c:xVal>
          <c:yVal>
            <c:numRef>
              <c:f>(Sheet1!$C$10,Sheet1!$F$6)</c:f>
              <c:numCache>
                <c:formatCode>"$"#,##0</c:formatCode>
                <c:ptCount val="2"/>
                <c:pt idx="0" formatCode="General">
                  <c:v>0</c:v>
                </c:pt>
                <c:pt idx="1">
                  <c:v>641.60309316004225</c:v>
                </c:pt>
              </c:numCache>
            </c:numRef>
          </c:yVal>
          <c:smooth val="1"/>
          <c:extLst>
            <c:ext xmlns:c16="http://schemas.microsoft.com/office/drawing/2014/chart" uri="{C3380CC4-5D6E-409C-BE32-E72D297353CC}">
              <c16:uniqueId val="{0000000D-08BF-478F-94D7-32A1FCA0403A}"/>
            </c:ext>
          </c:extLst>
        </c:ser>
        <c:ser>
          <c:idx val="10"/>
          <c:order val="8"/>
          <c:tx>
            <c:v>AONR</c:v>
          </c:tx>
          <c:spPr>
            <a:ln w="25400" cap="rnd">
              <a:solidFill>
                <a:schemeClr val="tx1"/>
              </a:solidFill>
              <a:round/>
            </a:ln>
            <a:effectLst/>
          </c:spPr>
          <c:marker>
            <c:symbol val="none"/>
          </c:marker>
          <c:xVal>
            <c:numRef>
              <c:f>(Sheet1!$B$13,Sheet1!$B$13)</c:f>
              <c:numCache>
                <c:formatCode>General</c:formatCode>
                <c:ptCount val="2"/>
                <c:pt idx="0">
                  <c:v>188.96081846703348</c:v>
                </c:pt>
                <c:pt idx="1">
                  <c:v>188.96081846703348</c:v>
                </c:pt>
              </c:numCache>
            </c:numRef>
          </c:xVal>
          <c:yVal>
            <c:numRef>
              <c:f>(Sheet1!$C$10,Sheet1!$C$8)</c:f>
              <c:numCache>
                <c:formatCode>"$"#,##0</c:formatCode>
                <c:ptCount val="2"/>
                <c:pt idx="0" formatCode="General">
                  <c:v>0</c:v>
                </c:pt>
                <c:pt idx="1">
                  <c:v>910.81923002407484</c:v>
                </c:pt>
              </c:numCache>
            </c:numRef>
          </c:yVal>
          <c:smooth val="1"/>
          <c:extLst>
            <c:ext xmlns:c16="http://schemas.microsoft.com/office/drawing/2014/chart" uri="{C3380CC4-5D6E-409C-BE32-E72D297353CC}">
              <c16:uniqueId val="{0000000E-08BF-478F-94D7-32A1FCA0403A}"/>
            </c:ext>
          </c:extLst>
        </c:ser>
        <c:ser>
          <c:idx val="5"/>
          <c:order val="9"/>
          <c:tx>
            <c:v>AONR ref</c:v>
          </c:tx>
          <c:spPr>
            <a:ln w="25400" cap="rnd">
              <a:solidFill>
                <a:schemeClr val="tx1"/>
              </a:solidFill>
              <a:round/>
            </a:ln>
            <a:effectLst/>
          </c:spPr>
          <c:marker>
            <c:symbol val="none"/>
          </c:marker>
          <c:xVal>
            <c:numRef>
              <c:f>(Sheet1!$C$10,Sheet1!$B$13)</c:f>
              <c:numCache>
                <c:formatCode>General</c:formatCode>
                <c:ptCount val="2"/>
                <c:pt idx="0">
                  <c:v>0</c:v>
                </c:pt>
                <c:pt idx="1">
                  <c:v>188.96081846703348</c:v>
                </c:pt>
              </c:numCache>
            </c:numRef>
          </c:xVal>
          <c:yVal>
            <c:numRef>
              <c:f>(Sheet1!$C$8,Sheet1!$C$8)</c:f>
              <c:numCache>
                <c:formatCode>"$"#,##0</c:formatCode>
                <c:ptCount val="2"/>
                <c:pt idx="0">
                  <c:v>910.81923002407484</c:v>
                </c:pt>
                <c:pt idx="1">
                  <c:v>910.81923002407484</c:v>
                </c:pt>
              </c:numCache>
            </c:numRef>
          </c:yVal>
          <c:smooth val="1"/>
          <c:extLst>
            <c:ext xmlns:c16="http://schemas.microsoft.com/office/drawing/2014/chart" uri="{C3380CC4-5D6E-409C-BE32-E72D297353CC}">
              <c16:uniqueId val="{0000000F-08BF-478F-94D7-32A1FCA0403A}"/>
            </c:ext>
          </c:extLst>
        </c:ser>
        <c:dLbls>
          <c:showLegendKey val="0"/>
          <c:showVal val="0"/>
          <c:showCatName val="0"/>
          <c:showSerName val="0"/>
          <c:showPercent val="0"/>
          <c:showBubbleSize val="0"/>
        </c:dLbls>
        <c:axId val="2137988976"/>
        <c:axId val="2137989392"/>
      </c:scatterChart>
      <c:valAx>
        <c:axId val="21379889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Nitrogen Rate (lb/acre)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7989392"/>
        <c:crosses val="autoZero"/>
        <c:crossBetween val="midCat"/>
      </c:valAx>
      <c:valAx>
        <c:axId val="2137989392"/>
        <c:scaling>
          <c:orientation val="minMax"/>
          <c:max val="11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RON ($/acre)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7988976"/>
        <c:crosses val="autoZero"/>
        <c:crossBetween val="midCat"/>
      </c:valAx>
      <c:spPr>
        <a:noFill/>
        <a:ln>
          <a:noFill/>
        </a:ln>
        <a:effectLst/>
      </c:spPr>
    </c:plotArea>
    <c:legend>
      <c:legendPos val="r"/>
      <c:legendEntry>
        <c:idx val="4"/>
        <c:delete val="1"/>
      </c:legendEntry>
      <c:legendEntry>
        <c:idx val="5"/>
        <c:delete val="1"/>
      </c:legendEntry>
      <c:legendEntry>
        <c:idx val="6"/>
        <c:delete val="1"/>
      </c:legendEntry>
      <c:legendEntry>
        <c:idx val="7"/>
        <c:delete val="1"/>
      </c:legendEntry>
      <c:legendEntry>
        <c:idx val="9"/>
        <c:delete val="1"/>
      </c:legendEntry>
      <c:layout>
        <c:manualLayout>
          <c:xMode val="edge"/>
          <c:yMode val="edge"/>
          <c:x val="0.77455226184962178"/>
          <c:y val="0.47774278215223098"/>
          <c:w val="0.1665032036436622"/>
          <c:h val="0.18322603811331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a:t>Exp. 502, 1971-2018</a:t>
            </a:r>
          </a:p>
        </c:rich>
      </c:tx>
      <c:layout>
        <c:manualLayout>
          <c:xMode val="edge"/>
          <c:yMode val="edge"/>
          <c:x val="0.41952405866705006"/>
          <c:y val="6.1781995920741982E-2"/>
        </c:manualLayout>
      </c:layout>
      <c:overlay val="0"/>
      <c:spPr>
        <a:noFill/>
        <a:ln w="25400">
          <a:noFill/>
        </a:ln>
      </c:spPr>
    </c:title>
    <c:autoTitleDeleted val="0"/>
    <c:plotArea>
      <c:layout>
        <c:manualLayout>
          <c:layoutTarget val="inner"/>
          <c:xMode val="edge"/>
          <c:yMode val="edge"/>
          <c:x val="8.401400233372229E-2"/>
          <c:y val="2.5188916876574308E-2"/>
          <c:w val="0.91034187298968938"/>
          <c:h val="0.81863979848866497"/>
        </c:manualLayout>
      </c:layout>
      <c:barChart>
        <c:barDir val="col"/>
        <c:grouping val="clustered"/>
        <c:varyColors val="0"/>
        <c:ser>
          <c:idx val="1"/>
          <c:order val="0"/>
          <c:tx>
            <c:strRef>
              <c:f>'[E502_18 (2).xlsx]Trt_Means+NUE+RI'!$E$2</c:f>
              <c:strCache>
                <c:ptCount val="1"/>
                <c:pt idx="0">
                  <c:v>0 lbs N/ac</c:v>
                </c:pt>
              </c:strCache>
            </c:strRef>
          </c:tx>
          <c:spPr>
            <a:solidFill>
              <a:srgbClr val="FFFF00"/>
            </a:solidFill>
            <a:ln w="12700">
              <a:solidFill>
                <a:srgbClr val="000000"/>
              </a:solidFill>
              <a:prstDash val="solid"/>
            </a:ln>
          </c:spPr>
          <c:invertIfNegative val="0"/>
          <c:cat>
            <c:numRef>
              <c:f>'[E502_18 (2).xlsx]Trt_Means+NUE+RI'!$D$5:$D$51</c:f>
              <c:numCache>
                <c:formatCode>General</c:formatCode>
                <c:ptCount val="47"/>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'[E502_18 (2).xlsx]Trt_Means+NUE+RI'!$F$5:$F$51</c:f>
              <c:numCache>
                <c:formatCode>General</c:formatCode>
                <c:ptCount val="47"/>
                <c:pt idx="0">
                  <c:v>36.725000000000001</c:v>
                </c:pt>
                <c:pt idx="1">
                  <c:v>27.95</c:v>
                </c:pt>
                <c:pt idx="2">
                  <c:v>16.546749999999999</c:v>
                </c:pt>
                <c:pt idx="3">
                  <c:v>26.861999999999998</c:v>
                </c:pt>
                <c:pt idx="4">
                  <c:v>23.262250000000002</c:v>
                </c:pt>
                <c:pt idx="5">
                  <c:v>16.97025</c:v>
                </c:pt>
                <c:pt idx="6">
                  <c:v>20.721250000000001</c:v>
                </c:pt>
                <c:pt idx="7">
                  <c:v>37.674999999999997</c:v>
                </c:pt>
                <c:pt idx="8">
                  <c:v>20.842500000000001</c:v>
                </c:pt>
                <c:pt idx="9">
                  <c:v>19.5425</c:v>
                </c:pt>
                <c:pt idx="10">
                  <c:v>27.497499999999999</c:v>
                </c:pt>
                <c:pt idx="11">
                  <c:v>38.537500000000001</c:v>
                </c:pt>
                <c:pt idx="12">
                  <c:v>33.365000000000002</c:v>
                </c:pt>
                <c:pt idx="13">
                  <c:v>20.4175</c:v>
                </c:pt>
                <c:pt idx="14">
                  <c:v>40.3825</c:v>
                </c:pt>
                <c:pt idx="15">
                  <c:v>30.4925</c:v>
                </c:pt>
                <c:pt idx="16">
                  <c:v>27.072500000000002</c:v>
                </c:pt>
                <c:pt idx="17">
                  <c:v>18.09</c:v>
                </c:pt>
                <c:pt idx="18">
                  <c:v>26.4375</c:v>
                </c:pt>
                <c:pt idx="19">
                  <c:v>22.655000000000001</c:v>
                </c:pt>
                <c:pt idx="20">
                  <c:v>17.889849999999999</c:v>
                </c:pt>
                <c:pt idx="21">
                  <c:v>17.15175</c:v>
                </c:pt>
                <c:pt idx="22">
                  <c:v>11.092675</c:v>
                </c:pt>
                <c:pt idx="23">
                  <c:v>29.3863178</c:v>
                </c:pt>
                <c:pt idx="24">
                  <c:v>18.013653699999999</c:v>
                </c:pt>
                <c:pt idx="25">
                  <c:v>18.807725399999999</c:v>
                </c:pt>
                <c:pt idx="26">
                  <c:v>28.463773799999998</c:v>
                </c:pt>
                <c:pt idx="27">
                  <c:v>19.1843906</c:v>
                </c:pt>
                <c:pt idx="28">
                  <c:v>24.206640199999999</c:v>
                </c:pt>
                <c:pt idx="29">
                  <c:v>27.5221804</c:v>
                </c:pt>
                <c:pt idx="30">
                  <c:v>36.398688800000002</c:v>
                </c:pt>
                <c:pt idx="31">
                  <c:v>39.633955800000003</c:v>
                </c:pt>
                <c:pt idx="32">
                  <c:v>20</c:v>
                </c:pt>
                <c:pt idx="33">
                  <c:v>23.916775000000001</c:v>
                </c:pt>
                <c:pt idx="34">
                  <c:v>34.4634754</c:v>
                </c:pt>
                <c:pt idx="35">
                  <c:v>38.729999999999997</c:v>
                </c:pt>
                <c:pt idx="36">
                  <c:v>42.282615700000001</c:v>
                </c:pt>
                <c:pt idx="37">
                  <c:v>23.14</c:v>
                </c:pt>
                <c:pt idx="38">
                  <c:v>13.0204874</c:v>
                </c:pt>
                <c:pt idx="39">
                  <c:v>27.515000000000001</c:v>
                </c:pt>
                <c:pt idx="40">
                  <c:v>27.074999999999999</c:v>
                </c:pt>
                <c:pt idx="41">
                  <c:v>23.0102197</c:v>
                </c:pt>
                <c:pt idx="42">
                  <c:v>29.798127399999998</c:v>
                </c:pt>
                <c:pt idx="43">
                  <c:v>28.515000000000001</c:v>
                </c:pt>
                <c:pt idx="44">
                  <c:v>28.485128599999999</c:v>
                </c:pt>
                <c:pt idx="45">
                  <c:v>17.812200000000001</c:v>
                </c:pt>
                <c:pt idx="46">
                  <c:v>25.171500000000002</c:v>
                </c:pt>
              </c:numCache>
            </c:numRef>
          </c:val>
          <c:extLst>
            <c:ext xmlns:c16="http://schemas.microsoft.com/office/drawing/2014/chart" uri="{C3380CC4-5D6E-409C-BE32-E72D297353CC}">
              <c16:uniqueId val="{00000000-4D2C-45F8-AA05-45455BADAE46}"/>
            </c:ext>
          </c:extLst>
        </c:ser>
        <c:ser>
          <c:idx val="2"/>
          <c:order val="1"/>
          <c:tx>
            <c:strRef>
              <c:f>'[E502_18 (2).xlsx]Trt_Means+NUE+RI'!$N$2</c:f>
              <c:strCache>
                <c:ptCount val="1"/>
                <c:pt idx="0">
                  <c:v>100 lbs N/ac</c:v>
                </c:pt>
              </c:strCache>
            </c:strRef>
          </c:tx>
          <c:spPr>
            <a:solidFill>
              <a:srgbClr val="3366FF"/>
            </a:solidFill>
            <a:ln w="12700">
              <a:solidFill>
                <a:srgbClr val="000000"/>
              </a:solidFill>
              <a:prstDash val="solid"/>
            </a:ln>
          </c:spPr>
          <c:invertIfNegative val="0"/>
          <c:cat>
            <c:numRef>
              <c:f>'[E502_18 (2).xlsx]Trt_Means+NUE+RI'!$D$5:$D$51</c:f>
              <c:numCache>
                <c:formatCode>General</c:formatCode>
                <c:ptCount val="47"/>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'[E502_18 (2).xlsx]Trt_Means+NUE+RI'!$M$5:$M$51</c:f>
              <c:numCache>
                <c:formatCode>General</c:formatCode>
                <c:ptCount val="47"/>
                <c:pt idx="0">
                  <c:v>37.424999999999997</c:v>
                </c:pt>
                <c:pt idx="1">
                  <c:v>21.84</c:v>
                </c:pt>
                <c:pt idx="2">
                  <c:v>27.79975</c:v>
                </c:pt>
                <c:pt idx="3">
                  <c:v>50.547750000000001</c:v>
                </c:pt>
                <c:pt idx="4">
                  <c:v>46.736249999999998</c:v>
                </c:pt>
                <c:pt idx="5">
                  <c:v>28.828250000000001</c:v>
                </c:pt>
                <c:pt idx="6">
                  <c:v>38.568750000000001</c:v>
                </c:pt>
                <c:pt idx="7">
                  <c:v>39.582500000000003</c:v>
                </c:pt>
                <c:pt idx="8">
                  <c:v>55.297499999999999</c:v>
                </c:pt>
                <c:pt idx="9">
                  <c:v>38.782499999999999</c:v>
                </c:pt>
                <c:pt idx="10">
                  <c:v>27.8</c:v>
                </c:pt>
                <c:pt idx="11">
                  <c:v>37.417499999999997</c:v>
                </c:pt>
                <c:pt idx="12">
                  <c:v>40.35</c:v>
                </c:pt>
                <c:pt idx="13">
                  <c:v>30.22</c:v>
                </c:pt>
                <c:pt idx="14">
                  <c:v>46.01</c:v>
                </c:pt>
                <c:pt idx="15">
                  <c:v>41.502499999999998</c:v>
                </c:pt>
                <c:pt idx="16">
                  <c:v>63.16</c:v>
                </c:pt>
                <c:pt idx="17">
                  <c:v>40.322499999999998</c:v>
                </c:pt>
                <c:pt idx="18">
                  <c:v>43.862499999999997</c:v>
                </c:pt>
                <c:pt idx="19">
                  <c:v>29.49</c:v>
                </c:pt>
                <c:pt idx="20">
                  <c:v>38.747225</c:v>
                </c:pt>
                <c:pt idx="21">
                  <c:v>36.318150000000003</c:v>
                </c:pt>
                <c:pt idx="22">
                  <c:v>45.314500000000002</c:v>
                </c:pt>
                <c:pt idx="23">
                  <c:v>45.956331800000001</c:v>
                </c:pt>
                <c:pt idx="24">
                  <c:v>38.762908000000003</c:v>
                </c:pt>
                <c:pt idx="25">
                  <c:v>53.167639800000003</c:v>
                </c:pt>
                <c:pt idx="26">
                  <c:v>56.251839099999998</c:v>
                </c:pt>
                <c:pt idx="27">
                  <c:v>54.026965199999999</c:v>
                </c:pt>
                <c:pt idx="28">
                  <c:v>39.396862200000001</c:v>
                </c:pt>
                <c:pt idx="29">
                  <c:v>21.164360899999998</c:v>
                </c:pt>
                <c:pt idx="30">
                  <c:v>43.915607199999997</c:v>
                </c:pt>
                <c:pt idx="31">
                  <c:v>88.329077699999999</c:v>
                </c:pt>
                <c:pt idx="32">
                  <c:v>60.795121999999999</c:v>
                </c:pt>
                <c:pt idx="33">
                  <c:v>42.7795463</c:v>
                </c:pt>
                <c:pt idx="34">
                  <c:v>40.714831699999998</c:v>
                </c:pt>
                <c:pt idx="35">
                  <c:v>50.31</c:v>
                </c:pt>
                <c:pt idx="36">
                  <c:v>88.324678000000006</c:v>
                </c:pt>
                <c:pt idx="37">
                  <c:v>73.034999999999997</c:v>
                </c:pt>
                <c:pt idx="38">
                  <c:v>31.3270424</c:v>
                </c:pt>
                <c:pt idx="39">
                  <c:v>44.692500000000003</c:v>
                </c:pt>
                <c:pt idx="40">
                  <c:v>61.225000000000001</c:v>
                </c:pt>
                <c:pt idx="41">
                  <c:v>39.885410299999997</c:v>
                </c:pt>
                <c:pt idx="42">
                  <c:v>28.236882600000001</c:v>
                </c:pt>
                <c:pt idx="43">
                  <c:v>40.094999999999999</c:v>
                </c:pt>
                <c:pt idx="44">
                  <c:v>78.822857099999993</c:v>
                </c:pt>
                <c:pt idx="45">
                  <c:v>79.718800000000002</c:v>
                </c:pt>
                <c:pt idx="46">
                  <c:v>30.976900000000001</c:v>
                </c:pt>
              </c:numCache>
            </c:numRef>
          </c:val>
          <c:extLst>
            <c:ext xmlns:c16="http://schemas.microsoft.com/office/drawing/2014/chart" uri="{C3380CC4-5D6E-409C-BE32-E72D297353CC}">
              <c16:uniqueId val="{00000001-4D2C-45F8-AA05-45455BADAE46}"/>
            </c:ext>
          </c:extLst>
        </c:ser>
        <c:dLbls>
          <c:showLegendKey val="0"/>
          <c:showVal val="0"/>
          <c:showCatName val="0"/>
          <c:showSerName val="0"/>
          <c:showPercent val="0"/>
          <c:showBubbleSize val="0"/>
        </c:dLbls>
        <c:gapWidth val="150"/>
        <c:axId val="935712832"/>
        <c:axId val="935713392"/>
      </c:barChart>
      <c:catAx>
        <c:axId val="93571283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935713392"/>
        <c:crosses val="autoZero"/>
        <c:auto val="1"/>
        <c:lblAlgn val="ctr"/>
        <c:lblOffset val="100"/>
        <c:tickLblSkip val="1"/>
        <c:tickMarkSkip val="1"/>
        <c:noMultiLvlLbl val="0"/>
      </c:catAx>
      <c:valAx>
        <c:axId val="935713392"/>
        <c:scaling>
          <c:orientation val="minMax"/>
          <c:max val="90"/>
        </c:scaling>
        <c:delete val="0"/>
        <c:axPos val="l"/>
        <c:title>
          <c:tx>
            <c:rich>
              <a:bodyPr/>
              <a:lstStyle/>
              <a:p>
                <a:pPr>
                  <a:defRPr sz="1000" b="1" i="0" u="none" strike="noStrike" baseline="0">
                    <a:solidFill>
                      <a:srgbClr val="000000"/>
                    </a:solidFill>
                    <a:latin typeface="Arial"/>
                    <a:ea typeface="Arial"/>
                    <a:cs typeface="Arial"/>
                  </a:defRPr>
                </a:pPr>
                <a:r>
                  <a:rPr lang="en-US"/>
                  <a:t>Grain yield, bu/ac</a:t>
                </a:r>
              </a:p>
            </c:rich>
          </c:tx>
          <c:layout>
            <c:manualLayout>
              <c:xMode val="edge"/>
              <c:yMode val="edge"/>
              <c:x val="1.3548084785784507E-2"/>
              <c:y val="0.307305050344777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935712832"/>
        <c:crosses val="autoZero"/>
        <c:crossBetween val="between"/>
      </c:valAx>
      <c:spPr>
        <a:solidFill>
          <a:sysClr val="window" lastClr="FFFFFF">
            <a:lumMod val="85000"/>
          </a:sysClr>
        </a:solidFill>
        <a:ln w="12700">
          <a:solidFill>
            <a:srgbClr val="808080"/>
          </a:solidFill>
          <a:prstDash val="solid"/>
        </a:ln>
      </c:spPr>
    </c:plotArea>
    <c:legend>
      <c:legendPos val="r"/>
      <c:layout>
        <c:manualLayout>
          <c:xMode val="edge"/>
          <c:yMode val="edge"/>
          <c:x val="0.14256433815084665"/>
          <c:y val="9.3198992443324941E-2"/>
          <c:w val="0.14072486308674662"/>
          <c:h val="0.22366536585760932"/>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60" b="1" i="0" u="none" strike="noStrike" baseline="0">
                <a:solidFill>
                  <a:srgbClr val="000000"/>
                </a:solidFill>
                <a:latin typeface="Arial"/>
                <a:ea typeface="Arial"/>
                <a:cs typeface="Arial"/>
              </a:defRPr>
            </a:pPr>
            <a:r>
              <a:rPr lang="en-US"/>
              <a:t>Response Index</a:t>
            </a:r>
          </a:p>
        </c:rich>
      </c:tx>
      <c:layout>
        <c:manualLayout>
          <c:xMode val="edge"/>
          <c:yMode val="edge"/>
          <c:x val="0.36205620882492845"/>
          <c:y val="0.10892449821011768"/>
        </c:manualLayout>
      </c:layout>
      <c:overlay val="0"/>
    </c:title>
    <c:autoTitleDeleted val="0"/>
    <c:plotArea>
      <c:layout>
        <c:manualLayout>
          <c:layoutTarget val="inner"/>
          <c:xMode val="edge"/>
          <c:yMode val="edge"/>
          <c:x val="8.5690045725870786E-2"/>
          <c:y val="5.6603773584905662E-2"/>
          <c:w val="0.90843120288894408"/>
          <c:h val="0.73962264150943391"/>
        </c:manualLayout>
      </c:layout>
      <c:barChart>
        <c:barDir val="col"/>
        <c:grouping val="clustered"/>
        <c:varyColors val="0"/>
        <c:ser>
          <c:idx val="1"/>
          <c:order val="0"/>
          <c:spPr>
            <a:solidFill>
              <a:srgbClr val="FF0000"/>
            </a:solidFill>
            <a:ln w="12700">
              <a:solidFill>
                <a:srgbClr val="000000"/>
              </a:solidFill>
              <a:prstDash val="solid"/>
            </a:ln>
          </c:spPr>
          <c:invertIfNegative val="0"/>
          <c:cat>
            <c:numRef>
              <c:f>'[E502_18 (2).xlsx]Trt_Means+NUE+RI'!$D$5:$D$51</c:f>
              <c:numCache>
                <c:formatCode>General</c:formatCode>
                <c:ptCount val="47"/>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'[E502_18 (2).xlsx]Trt_Means+NUE+RI'!$AD$5:$AD$51</c:f>
              <c:numCache>
                <c:formatCode>General</c:formatCode>
                <c:ptCount val="47"/>
                <c:pt idx="0">
                  <c:v>1.0190605854322667</c:v>
                </c:pt>
                <c:pt idx="1">
                  <c:v>0.78139534883720929</c:v>
                </c:pt>
                <c:pt idx="2">
                  <c:v>1.6800731261425961</c:v>
                </c:pt>
                <c:pt idx="3">
                  <c:v>1.8817567567567568</c:v>
                </c:pt>
                <c:pt idx="4">
                  <c:v>2.0091027308192455</c:v>
                </c:pt>
                <c:pt idx="5">
                  <c:v>1.6987522281639929</c:v>
                </c:pt>
                <c:pt idx="6">
                  <c:v>1.8613138686131387</c:v>
                </c:pt>
                <c:pt idx="7">
                  <c:v>1.050630391506304</c:v>
                </c:pt>
                <c:pt idx="8">
                  <c:v>2.6531126304426049</c:v>
                </c:pt>
                <c:pt idx="9">
                  <c:v>1.9845209159524113</c:v>
                </c:pt>
                <c:pt idx="10">
                  <c:v>1.0110010000909175</c:v>
                </c:pt>
                <c:pt idx="11">
                  <c:v>0.97093739863769046</c:v>
                </c:pt>
                <c:pt idx="12">
                  <c:v>1.2093511164393826</c:v>
                </c:pt>
                <c:pt idx="13">
                  <c:v>1.4801028529447777</c:v>
                </c:pt>
                <c:pt idx="14">
                  <c:v>1.1393549185909737</c:v>
                </c:pt>
                <c:pt idx="15">
                  <c:v>1.3610723948511929</c:v>
                </c:pt>
                <c:pt idx="16">
                  <c:v>2.3329947363560808</c:v>
                </c:pt>
                <c:pt idx="17">
                  <c:v>2.2289939192924266</c:v>
                </c:pt>
                <c:pt idx="18">
                  <c:v>1.6591016548463355</c:v>
                </c:pt>
                <c:pt idx="19">
                  <c:v>1.301699404105054</c:v>
                </c:pt>
                <c:pt idx="20">
                  <c:v>2.1658775786269868</c:v>
                </c:pt>
                <c:pt idx="21">
                  <c:v>2.1174603174603175</c:v>
                </c:pt>
                <c:pt idx="22">
                  <c:v>4.0850831742568863</c:v>
                </c:pt>
                <c:pt idx="23">
                  <c:v>1.5638683319486866</c:v>
                </c:pt>
                <c:pt idx="24">
                  <c:v>2.1518626174100373</c:v>
                </c:pt>
                <c:pt idx="25">
                  <c:v>2.8269042996555025</c:v>
                </c:pt>
                <c:pt idx="26">
                  <c:v>1.9762607549951792</c:v>
                </c:pt>
                <c:pt idx="27">
                  <c:v>2.8161939738653987</c:v>
                </c:pt>
                <c:pt idx="28">
                  <c:v>1.627522938933095</c:v>
                </c:pt>
                <c:pt idx="29">
                  <c:v>0.76899288473525151</c:v>
                </c:pt>
                <c:pt idx="30">
                  <c:v>1.2065161863742739</c:v>
                </c:pt>
                <c:pt idx="31">
                  <c:v>2.2286212899293791</c:v>
                </c:pt>
                <c:pt idx="32">
                  <c:v>3.0397561</c:v>
                </c:pt>
                <c:pt idx="33">
                  <c:v>1.7886837293071494</c:v>
                </c:pt>
                <c:pt idx="34">
                  <c:v>1.1813907688485763</c:v>
                </c:pt>
                <c:pt idx="35">
                  <c:v>1.2989930286599536</c:v>
                </c:pt>
                <c:pt idx="36">
                  <c:v>2.0889123470192503</c:v>
                </c:pt>
                <c:pt idx="37">
                  <c:v>3.1562229904926533</c:v>
                </c:pt>
                <c:pt idx="38">
                  <c:v>2.4059807776473865</c:v>
                </c:pt>
                <c:pt idx="39">
                  <c:v>1.6242958386334727</c:v>
                </c:pt>
                <c:pt idx="40">
                  <c:v>2.2613111726685133</c:v>
                </c:pt>
                <c:pt idx="41">
                  <c:v>1.7333780737434679</c:v>
                </c:pt>
                <c:pt idx="42">
                  <c:v>0.94760594251301855</c:v>
                </c:pt>
                <c:pt idx="43">
                  <c:v>1.4061020515518148</c:v>
                </c:pt>
                <c:pt idx="44">
                  <c:v>2.7671581970670829</c:v>
                </c:pt>
                <c:pt idx="45">
                  <c:v>4.4755167806334981</c:v>
                </c:pt>
                <c:pt idx="46">
                  <c:v>1.2306338517768109</c:v>
                </c:pt>
              </c:numCache>
            </c:numRef>
          </c:val>
          <c:extLst>
            <c:ext xmlns:c16="http://schemas.microsoft.com/office/drawing/2014/chart" uri="{C3380CC4-5D6E-409C-BE32-E72D297353CC}">
              <c16:uniqueId val="{00000000-208C-487F-BDD3-E52B093836D3}"/>
            </c:ext>
          </c:extLst>
        </c:ser>
        <c:dLbls>
          <c:showLegendKey val="0"/>
          <c:showVal val="0"/>
          <c:showCatName val="0"/>
          <c:showSerName val="0"/>
          <c:showPercent val="0"/>
          <c:showBubbleSize val="0"/>
        </c:dLbls>
        <c:gapWidth val="150"/>
        <c:axId val="935709472"/>
        <c:axId val="935710032"/>
      </c:barChart>
      <c:catAx>
        <c:axId val="93570947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935710032"/>
        <c:crosses val="autoZero"/>
        <c:auto val="1"/>
        <c:lblAlgn val="ctr"/>
        <c:lblOffset val="100"/>
        <c:tickLblSkip val="1"/>
        <c:tickMarkSkip val="1"/>
        <c:noMultiLvlLbl val="0"/>
      </c:catAx>
      <c:valAx>
        <c:axId val="935710032"/>
        <c:scaling>
          <c:orientation val="minMax"/>
          <c:max val="4"/>
        </c:scaling>
        <c:delete val="0"/>
        <c:axPos val="l"/>
        <c:title>
          <c:tx>
            <c:rich>
              <a:bodyPr/>
              <a:lstStyle/>
              <a:p>
                <a:pPr>
                  <a:defRPr sz="1000" b="1" i="0" u="none" strike="noStrike" baseline="0">
                    <a:solidFill>
                      <a:srgbClr val="000000"/>
                    </a:solidFill>
                    <a:latin typeface="Arial"/>
                    <a:ea typeface="Arial"/>
                    <a:cs typeface="Arial"/>
                  </a:defRPr>
                </a:pPr>
                <a:r>
                  <a:rPr lang="en-US"/>
                  <a:t>Grain yield, bu/ac</a:t>
                </a:r>
              </a:p>
            </c:rich>
          </c:tx>
          <c:layout>
            <c:manualLayout>
              <c:xMode val="edge"/>
              <c:yMode val="edge"/>
              <c:x val="3.8772216410011683E-2"/>
              <c:y val="0.20754756598821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935709472"/>
        <c:crosses val="autoZero"/>
        <c:crossBetween val="between"/>
        <c:majorUnit val="1"/>
      </c:valAx>
      <c:spPr>
        <a:solidFill>
          <a:srgbClr val="C0C0C0"/>
        </a:solid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519570923199813E-2"/>
          <c:y val="6.5656727570449561E-2"/>
          <c:w val="0.87823405226520612"/>
          <c:h val="0.78283021333998104"/>
        </c:manualLayout>
      </c:layout>
      <c:barChart>
        <c:barDir val="col"/>
        <c:grouping val="clustered"/>
        <c:varyColors val="0"/>
        <c:ser>
          <c:idx val="0"/>
          <c:order val="0"/>
          <c:tx>
            <c:strRef>
              <c:f>'[E502_18 (2).xlsx]Treatment Means'!$G$5</c:f>
              <c:strCache>
                <c:ptCount val="1"/>
                <c:pt idx="0">
                  <c:v>Year</c:v>
                </c:pt>
              </c:strCache>
            </c:strRef>
          </c:tx>
          <c:invertIfNegative val="0"/>
          <c:cat>
            <c:numRef>
              <c:f>'[E502_18 (2).xlsx]Treatment Means'!$G$6:$G$52</c:f>
              <c:numCache>
                <c:formatCode>General</c:formatCode>
                <c:ptCount val="47"/>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'[E502_18 (2).xlsx]Treatment Means'!$S$6:$S$52</c:f>
              <c:numCache>
                <c:formatCode>General</c:formatCode>
                <c:ptCount val="47"/>
                <c:pt idx="0">
                  <c:v>37.424999999999997</c:v>
                </c:pt>
                <c:pt idx="1">
                  <c:v>21.84</c:v>
                </c:pt>
                <c:pt idx="2">
                  <c:v>27.79975</c:v>
                </c:pt>
                <c:pt idx="3">
                  <c:v>50.547750000000001</c:v>
                </c:pt>
                <c:pt idx="4">
                  <c:v>46.736249999999998</c:v>
                </c:pt>
                <c:pt idx="5">
                  <c:v>28.828250000000001</c:v>
                </c:pt>
                <c:pt idx="6">
                  <c:v>38.568750000000001</c:v>
                </c:pt>
                <c:pt idx="7">
                  <c:v>39.582500000000003</c:v>
                </c:pt>
                <c:pt idx="8">
                  <c:v>55.297499999999999</c:v>
                </c:pt>
                <c:pt idx="9">
                  <c:v>38.782499999999999</c:v>
                </c:pt>
                <c:pt idx="10">
                  <c:v>27.8</c:v>
                </c:pt>
                <c:pt idx="11">
                  <c:v>37.417499999999997</c:v>
                </c:pt>
                <c:pt idx="12">
                  <c:v>40.35</c:v>
                </c:pt>
                <c:pt idx="13">
                  <c:v>30.22</c:v>
                </c:pt>
                <c:pt idx="14">
                  <c:v>46.01</c:v>
                </c:pt>
                <c:pt idx="15">
                  <c:v>41.502499999999998</c:v>
                </c:pt>
                <c:pt idx="16">
                  <c:v>63.16</c:v>
                </c:pt>
                <c:pt idx="17">
                  <c:v>40.322499999999998</c:v>
                </c:pt>
                <c:pt idx="18">
                  <c:v>43.862499999999997</c:v>
                </c:pt>
                <c:pt idx="19">
                  <c:v>29.49</c:v>
                </c:pt>
                <c:pt idx="20">
                  <c:v>38.747225</c:v>
                </c:pt>
                <c:pt idx="21">
                  <c:v>36.318150000000003</c:v>
                </c:pt>
                <c:pt idx="22">
                  <c:v>45.314500000000002</c:v>
                </c:pt>
                <c:pt idx="23">
                  <c:v>45.956331800000001</c:v>
                </c:pt>
                <c:pt idx="24">
                  <c:v>38.762908000000003</c:v>
                </c:pt>
                <c:pt idx="25">
                  <c:v>53.167639800000003</c:v>
                </c:pt>
                <c:pt idx="26">
                  <c:v>56.251839099999998</c:v>
                </c:pt>
                <c:pt idx="27">
                  <c:v>54.026965199999999</c:v>
                </c:pt>
                <c:pt idx="28">
                  <c:v>39.396862200000001</c:v>
                </c:pt>
                <c:pt idx="29">
                  <c:v>21.164360899999998</c:v>
                </c:pt>
                <c:pt idx="30">
                  <c:v>43.915607199999997</c:v>
                </c:pt>
                <c:pt idx="31">
                  <c:v>88.329077699999999</c:v>
                </c:pt>
                <c:pt idx="32">
                  <c:v>60.7</c:v>
                </c:pt>
                <c:pt idx="33">
                  <c:v>42.7795463</c:v>
                </c:pt>
                <c:pt idx="34">
                  <c:v>40.700000000000003</c:v>
                </c:pt>
                <c:pt idx="35">
                  <c:v>50.3</c:v>
                </c:pt>
                <c:pt idx="36">
                  <c:v>88.32</c:v>
                </c:pt>
                <c:pt idx="37">
                  <c:v>73.034999999999997</c:v>
                </c:pt>
                <c:pt idx="38">
                  <c:v>31.32</c:v>
                </c:pt>
                <c:pt idx="39">
                  <c:v>44.69</c:v>
                </c:pt>
                <c:pt idx="40">
                  <c:v>61.22</c:v>
                </c:pt>
                <c:pt idx="41">
                  <c:v>39.9</c:v>
                </c:pt>
                <c:pt idx="42">
                  <c:v>28.23</c:v>
                </c:pt>
                <c:pt idx="43">
                  <c:v>36.94</c:v>
                </c:pt>
                <c:pt idx="44">
                  <c:v>78.819999999999993</c:v>
                </c:pt>
                <c:pt idx="45">
                  <c:v>79.709999999999994</c:v>
                </c:pt>
                <c:pt idx="46">
                  <c:v>30.97</c:v>
                </c:pt>
              </c:numCache>
            </c:numRef>
          </c:val>
          <c:extLst>
            <c:ext xmlns:c16="http://schemas.microsoft.com/office/drawing/2014/chart" uri="{C3380CC4-5D6E-409C-BE32-E72D297353CC}">
              <c16:uniqueId val="{00000000-ABD9-4645-A4AA-CE0E722FBDAC}"/>
            </c:ext>
          </c:extLst>
        </c:ser>
        <c:dLbls>
          <c:showLegendKey val="0"/>
          <c:showVal val="0"/>
          <c:showCatName val="0"/>
          <c:showSerName val="0"/>
          <c:showPercent val="0"/>
          <c:showBubbleSize val="0"/>
        </c:dLbls>
        <c:gapWidth val="150"/>
        <c:axId val="265075088"/>
        <c:axId val="265075648"/>
      </c:barChart>
      <c:catAx>
        <c:axId val="265075088"/>
        <c:scaling>
          <c:orientation val="minMax"/>
        </c:scaling>
        <c:delete val="0"/>
        <c:axPos val="b"/>
        <c:numFmt formatCode="General" sourceLinked="1"/>
        <c:majorTickMark val="out"/>
        <c:minorTickMark val="none"/>
        <c:tickLblPos val="nextTo"/>
        <c:txPr>
          <a:bodyPr rot="-2700000" vert="horz"/>
          <a:lstStyle/>
          <a:p>
            <a:pPr>
              <a:defRPr sz="1000" b="0" i="0" u="none" strike="noStrike" baseline="0">
                <a:solidFill>
                  <a:srgbClr val="000000"/>
                </a:solidFill>
                <a:latin typeface="Calibri"/>
                <a:ea typeface="Calibri"/>
                <a:cs typeface="Calibri"/>
              </a:defRPr>
            </a:pPr>
            <a:endParaRPr lang="en-US"/>
          </a:p>
        </c:txPr>
        <c:crossAx val="265075648"/>
        <c:crosses val="autoZero"/>
        <c:auto val="1"/>
        <c:lblAlgn val="ctr"/>
        <c:lblOffset val="100"/>
        <c:tickLblSkip val="2"/>
        <c:tickMarkSkip val="1"/>
        <c:noMultiLvlLbl val="0"/>
      </c:catAx>
      <c:valAx>
        <c:axId val="265075648"/>
        <c:scaling>
          <c:orientation val="minMax"/>
          <c:max val="100"/>
          <c:min val="0"/>
        </c:scaling>
        <c:delete val="0"/>
        <c:axPos val="l"/>
        <c:title>
          <c:tx>
            <c:rich>
              <a:bodyPr/>
              <a:lstStyle/>
              <a:p>
                <a:pPr>
                  <a:defRPr sz="1000" b="1" i="0" u="none" strike="noStrike" baseline="0">
                    <a:solidFill>
                      <a:srgbClr val="000000"/>
                    </a:solidFill>
                    <a:latin typeface="Calibri"/>
                    <a:ea typeface="Calibri"/>
                    <a:cs typeface="Calibri"/>
                  </a:defRPr>
                </a:pPr>
                <a:r>
                  <a:rPr lang="en-US"/>
                  <a:t>Grain Yield, bu/ac</a:t>
                </a:r>
              </a:p>
            </c:rich>
          </c:tx>
          <c:layout>
            <c:manualLayout>
              <c:xMode val="edge"/>
              <c:yMode val="edge"/>
              <c:x val="2.5889984667758114E-2"/>
              <c:y val="0.2727279267756505"/>
            </c:manualLayout>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65075088"/>
        <c:crosses val="autoZero"/>
        <c:crossBetween val="between"/>
      </c:valAx>
      <c:spPr>
        <a:solidFill>
          <a:sysClr val="window" lastClr="FFFFFF">
            <a:lumMod val="85000"/>
          </a:sysClr>
        </a:solidFill>
      </c:spPr>
    </c:plotArea>
    <c:plotVisOnly val="1"/>
    <c:dispBlanksAs val="gap"/>
    <c:showDLblsOverMax val="0"/>
  </c:chart>
  <c:spPr>
    <a:noFill/>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7852587267169"/>
          <c:y val="9.2984741697420867E-2"/>
          <c:w val="0.79890364373101208"/>
          <c:h val="0.759373482304737"/>
        </c:manualLayout>
      </c:layout>
      <c:scatterChart>
        <c:scatterStyle val="lineMarker"/>
        <c:varyColors val="0"/>
        <c:ser>
          <c:idx val="0"/>
          <c:order val="0"/>
          <c:tx>
            <c:v>Yield</c:v>
          </c:tx>
          <c:spPr>
            <a:ln w="19050" cap="rnd">
              <a:solidFill>
                <a:schemeClr val="accent1"/>
              </a:solidFill>
              <a:round/>
            </a:ln>
            <a:effectLst/>
          </c:spPr>
          <c:marker>
            <c:symbol val="none"/>
          </c:marker>
          <c:xVal>
            <c:numRef>
              <c:f>'McG Data'!$B$2:$B$62</c:f>
              <c:numCache>
                <c:formatCode>General</c:formatCode>
                <c:ptCount val="6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numCache>
            </c:numRef>
          </c:xVal>
          <c:yVal>
            <c:numRef>
              <c:f>'McG Data'!$A$2:$A$62</c:f>
              <c:numCache>
                <c:formatCode>0.0</c:formatCode>
                <c:ptCount val="61"/>
                <c:pt idx="0">
                  <c:v>62.23</c:v>
                </c:pt>
                <c:pt idx="1">
                  <c:v>67.020476190476188</c:v>
                </c:pt>
                <c:pt idx="2">
                  <c:v>71.706190476190471</c:v>
                </c:pt>
                <c:pt idx="3">
                  <c:v>76.287142857142854</c:v>
                </c:pt>
                <c:pt idx="4">
                  <c:v>80.763333333333335</c:v>
                </c:pt>
                <c:pt idx="5">
                  <c:v>85.134761904761902</c:v>
                </c:pt>
                <c:pt idx="6">
                  <c:v>89.401428571428568</c:v>
                </c:pt>
                <c:pt idx="7">
                  <c:v>93.563333333333333</c:v>
                </c:pt>
                <c:pt idx="8">
                  <c:v>97.620476190476197</c:v>
                </c:pt>
                <c:pt idx="9">
                  <c:v>101.57285714285713</c:v>
                </c:pt>
                <c:pt idx="10">
                  <c:v>105.42047619047619</c:v>
                </c:pt>
                <c:pt idx="11">
                  <c:v>109.16333333333333</c:v>
                </c:pt>
                <c:pt idx="12">
                  <c:v>112.80142857142857</c:v>
                </c:pt>
                <c:pt idx="13">
                  <c:v>116.3347619047619</c:v>
                </c:pt>
                <c:pt idx="14">
                  <c:v>119.76333333333334</c:v>
                </c:pt>
                <c:pt idx="15">
                  <c:v>123.08714285714287</c:v>
                </c:pt>
                <c:pt idx="16">
                  <c:v>126.30619047619048</c:v>
                </c:pt>
                <c:pt idx="17">
                  <c:v>129.42047619047619</c:v>
                </c:pt>
                <c:pt idx="18">
                  <c:v>132.43</c:v>
                </c:pt>
                <c:pt idx="19">
                  <c:v>135.3347619047619</c:v>
                </c:pt>
                <c:pt idx="20">
                  <c:v>138.13476190476189</c:v>
                </c:pt>
                <c:pt idx="21">
                  <c:v>140.83000000000001</c:v>
                </c:pt>
                <c:pt idx="22">
                  <c:v>143.42047619047617</c:v>
                </c:pt>
                <c:pt idx="23">
                  <c:v>145.90619047619049</c:v>
                </c:pt>
                <c:pt idx="24">
                  <c:v>148.28714285714287</c:v>
                </c:pt>
                <c:pt idx="25">
                  <c:v>150.56333333333333</c:v>
                </c:pt>
                <c:pt idx="26">
                  <c:v>152.73476190476191</c:v>
                </c:pt>
                <c:pt idx="27">
                  <c:v>154.80142857142857</c:v>
                </c:pt>
                <c:pt idx="28">
                  <c:v>156.76333333333335</c:v>
                </c:pt>
                <c:pt idx="29">
                  <c:v>158.62047619047618</c:v>
                </c:pt>
                <c:pt idx="30">
                  <c:v>160.37285714285716</c:v>
                </c:pt>
                <c:pt idx="31">
                  <c:v>162.02047619047619</c:v>
                </c:pt>
                <c:pt idx="32">
                  <c:v>163.56333333333333</c:v>
                </c:pt>
                <c:pt idx="33">
                  <c:v>165.00142857142856</c:v>
                </c:pt>
                <c:pt idx="34">
                  <c:v>166.3347619047619</c:v>
                </c:pt>
                <c:pt idx="35">
                  <c:v>167.56333333333333</c:v>
                </c:pt>
                <c:pt idx="36">
                  <c:v>168.68714285714287</c:v>
                </c:pt>
                <c:pt idx="37">
                  <c:v>169.7061904761905</c:v>
                </c:pt>
                <c:pt idx="38">
                  <c:v>170.62047619047618</c:v>
                </c:pt>
                <c:pt idx="39">
                  <c:v>171.43</c:v>
                </c:pt>
                <c:pt idx="40">
                  <c:v>172.13476190476189</c:v>
                </c:pt>
                <c:pt idx="41">
                  <c:v>172.73476190476194</c:v>
                </c:pt>
                <c:pt idx="42">
                  <c:v>173.23</c:v>
                </c:pt>
                <c:pt idx="43">
                  <c:v>173.62047619047621</c:v>
                </c:pt>
                <c:pt idx="44">
                  <c:v>173.90619047619049</c:v>
                </c:pt>
                <c:pt idx="45">
                  <c:v>174.08714285714291</c:v>
                </c:pt>
                <c:pt idx="46">
                  <c:v>174.16333333333336</c:v>
                </c:pt>
                <c:pt idx="47">
                  <c:v>174.13476190476189</c:v>
                </c:pt>
                <c:pt idx="48">
                  <c:v>174.00142857142856</c:v>
                </c:pt>
                <c:pt idx="49">
                  <c:v>173.76333333333338</c:v>
                </c:pt>
                <c:pt idx="50">
                  <c:v>173.42047619047622</c:v>
                </c:pt>
                <c:pt idx="51">
                  <c:v>172.97285714285712</c:v>
                </c:pt>
                <c:pt idx="52">
                  <c:v>172.42047619047619</c:v>
                </c:pt>
                <c:pt idx="53">
                  <c:v>171.76333333333335</c:v>
                </c:pt>
                <c:pt idx="54">
                  <c:v>171.00142857142859</c:v>
                </c:pt>
                <c:pt idx="55">
                  <c:v>170.13476190476194</c:v>
                </c:pt>
                <c:pt idx="56">
                  <c:v>169.16333333333338</c:v>
                </c:pt>
                <c:pt idx="57">
                  <c:v>168.08714285714288</c:v>
                </c:pt>
                <c:pt idx="58">
                  <c:v>166.90619047619049</c:v>
                </c:pt>
                <c:pt idx="59">
                  <c:v>165.62047619047624</c:v>
                </c:pt>
                <c:pt idx="60">
                  <c:v>164.23000000000005</c:v>
                </c:pt>
              </c:numCache>
            </c:numRef>
          </c:yVal>
          <c:smooth val="0"/>
          <c:extLst>
            <c:ext xmlns:c16="http://schemas.microsoft.com/office/drawing/2014/chart" uri="{C3380CC4-5D6E-409C-BE32-E72D297353CC}">
              <c16:uniqueId val="{00000000-B1ED-408F-A90C-D9D0D95AA9D8}"/>
            </c:ext>
          </c:extLst>
        </c:ser>
        <c:dLbls>
          <c:showLegendKey val="0"/>
          <c:showVal val="0"/>
          <c:showCatName val="0"/>
          <c:showSerName val="0"/>
          <c:showPercent val="0"/>
          <c:showBubbleSize val="0"/>
        </c:dLbls>
        <c:axId val="500127808"/>
        <c:axId val="500116384"/>
      </c:scatterChart>
      <c:valAx>
        <c:axId val="500127808"/>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 Rate (lb/ac)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16384"/>
        <c:crosses val="autoZero"/>
        <c:crossBetween val="midCat"/>
      </c:valAx>
      <c:valAx>
        <c:axId val="50011638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Yield (bu/ac)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27808"/>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7852587267169"/>
          <c:y val="9.2984741697420867E-2"/>
          <c:w val="0.79890364373101208"/>
          <c:h val="0.759373482304737"/>
        </c:manualLayout>
      </c:layout>
      <c:scatterChart>
        <c:scatterStyle val="lineMarker"/>
        <c:varyColors val="0"/>
        <c:ser>
          <c:idx val="0"/>
          <c:order val="0"/>
          <c:tx>
            <c:v>Yield</c:v>
          </c:tx>
          <c:spPr>
            <a:ln w="19050" cap="rnd">
              <a:solidFill>
                <a:schemeClr val="accent1"/>
              </a:solidFill>
              <a:round/>
            </a:ln>
            <a:effectLst/>
          </c:spPr>
          <c:marker>
            <c:symbol val="none"/>
          </c:marker>
          <c:xVal>
            <c:numRef>
              <c:f>'McG Data'!$B$2:$B$62</c:f>
              <c:numCache>
                <c:formatCode>General</c:formatCode>
                <c:ptCount val="6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numCache>
            </c:numRef>
          </c:xVal>
          <c:yVal>
            <c:numRef>
              <c:f>'McG Data'!$A$2:$A$62</c:f>
              <c:numCache>
                <c:formatCode>0.0</c:formatCode>
                <c:ptCount val="61"/>
                <c:pt idx="0">
                  <c:v>62.23</c:v>
                </c:pt>
                <c:pt idx="1">
                  <c:v>67.020476190476188</c:v>
                </c:pt>
                <c:pt idx="2">
                  <c:v>71.706190476190471</c:v>
                </c:pt>
                <c:pt idx="3">
                  <c:v>76.287142857142854</c:v>
                </c:pt>
                <c:pt idx="4">
                  <c:v>80.763333333333335</c:v>
                </c:pt>
                <c:pt idx="5">
                  <c:v>85.134761904761902</c:v>
                </c:pt>
                <c:pt idx="6">
                  <c:v>89.401428571428568</c:v>
                </c:pt>
                <c:pt idx="7">
                  <c:v>93.563333333333333</c:v>
                </c:pt>
                <c:pt idx="8">
                  <c:v>97.620476190476197</c:v>
                </c:pt>
                <c:pt idx="9">
                  <c:v>101.57285714285713</c:v>
                </c:pt>
                <c:pt idx="10">
                  <c:v>105.42047619047619</c:v>
                </c:pt>
                <c:pt idx="11">
                  <c:v>109.16333333333333</c:v>
                </c:pt>
                <c:pt idx="12">
                  <c:v>112.80142857142857</c:v>
                </c:pt>
                <c:pt idx="13">
                  <c:v>116.3347619047619</c:v>
                </c:pt>
                <c:pt idx="14">
                  <c:v>119.76333333333334</c:v>
                </c:pt>
                <c:pt idx="15">
                  <c:v>123.08714285714287</c:v>
                </c:pt>
                <c:pt idx="16">
                  <c:v>126.30619047619048</c:v>
                </c:pt>
                <c:pt idx="17">
                  <c:v>129.42047619047619</c:v>
                </c:pt>
                <c:pt idx="18">
                  <c:v>132.43</c:v>
                </c:pt>
                <c:pt idx="19">
                  <c:v>135.3347619047619</c:v>
                </c:pt>
                <c:pt idx="20">
                  <c:v>138.13476190476189</c:v>
                </c:pt>
                <c:pt idx="21">
                  <c:v>140.83000000000001</c:v>
                </c:pt>
                <c:pt idx="22">
                  <c:v>143.42047619047617</c:v>
                </c:pt>
                <c:pt idx="23">
                  <c:v>145.90619047619049</c:v>
                </c:pt>
                <c:pt idx="24">
                  <c:v>148.28714285714287</c:v>
                </c:pt>
                <c:pt idx="25">
                  <c:v>150.56333333333333</c:v>
                </c:pt>
                <c:pt idx="26">
                  <c:v>152.73476190476191</c:v>
                </c:pt>
                <c:pt idx="27">
                  <c:v>154.80142857142857</c:v>
                </c:pt>
                <c:pt idx="28">
                  <c:v>156.76333333333335</c:v>
                </c:pt>
                <c:pt idx="29">
                  <c:v>158.62047619047618</c:v>
                </c:pt>
                <c:pt idx="30">
                  <c:v>160.37285714285716</c:v>
                </c:pt>
                <c:pt idx="31">
                  <c:v>162.02047619047619</c:v>
                </c:pt>
                <c:pt idx="32">
                  <c:v>163.56333333333333</c:v>
                </c:pt>
                <c:pt idx="33">
                  <c:v>165.00142857142856</c:v>
                </c:pt>
                <c:pt idx="34">
                  <c:v>166.3347619047619</c:v>
                </c:pt>
                <c:pt idx="35">
                  <c:v>167.56333333333333</c:v>
                </c:pt>
                <c:pt idx="36">
                  <c:v>168.68714285714287</c:v>
                </c:pt>
                <c:pt idx="37">
                  <c:v>169.7061904761905</c:v>
                </c:pt>
                <c:pt idx="38">
                  <c:v>170.62047619047618</c:v>
                </c:pt>
                <c:pt idx="39">
                  <c:v>171.43</c:v>
                </c:pt>
                <c:pt idx="40">
                  <c:v>172.13476190476189</c:v>
                </c:pt>
                <c:pt idx="41">
                  <c:v>172.73476190476194</c:v>
                </c:pt>
                <c:pt idx="42">
                  <c:v>173.23</c:v>
                </c:pt>
                <c:pt idx="43">
                  <c:v>173.62047619047621</c:v>
                </c:pt>
                <c:pt idx="44">
                  <c:v>173.90619047619049</c:v>
                </c:pt>
                <c:pt idx="45">
                  <c:v>174.08714285714291</c:v>
                </c:pt>
                <c:pt idx="46">
                  <c:v>174.16333333333336</c:v>
                </c:pt>
                <c:pt idx="47">
                  <c:v>174.13476190476189</c:v>
                </c:pt>
                <c:pt idx="48">
                  <c:v>174.00142857142856</c:v>
                </c:pt>
                <c:pt idx="49">
                  <c:v>173.76333333333338</c:v>
                </c:pt>
                <c:pt idx="50">
                  <c:v>173.42047619047622</c:v>
                </c:pt>
                <c:pt idx="51">
                  <c:v>172.97285714285712</c:v>
                </c:pt>
                <c:pt idx="52">
                  <c:v>172.42047619047619</c:v>
                </c:pt>
                <c:pt idx="53">
                  <c:v>171.76333333333335</c:v>
                </c:pt>
                <c:pt idx="54">
                  <c:v>171.00142857142859</c:v>
                </c:pt>
                <c:pt idx="55">
                  <c:v>170.13476190476194</c:v>
                </c:pt>
                <c:pt idx="56">
                  <c:v>169.16333333333338</c:v>
                </c:pt>
                <c:pt idx="57">
                  <c:v>168.08714285714288</c:v>
                </c:pt>
                <c:pt idx="58">
                  <c:v>166.90619047619049</c:v>
                </c:pt>
                <c:pt idx="59">
                  <c:v>165.62047619047624</c:v>
                </c:pt>
                <c:pt idx="60">
                  <c:v>164.23000000000005</c:v>
                </c:pt>
              </c:numCache>
            </c:numRef>
          </c:yVal>
          <c:smooth val="0"/>
          <c:extLst>
            <c:ext xmlns:c16="http://schemas.microsoft.com/office/drawing/2014/chart" uri="{C3380CC4-5D6E-409C-BE32-E72D297353CC}">
              <c16:uniqueId val="{00000000-B1ED-408F-A90C-D9D0D95AA9D8}"/>
            </c:ext>
          </c:extLst>
        </c:ser>
        <c:dLbls>
          <c:showLegendKey val="0"/>
          <c:showVal val="0"/>
          <c:showCatName val="0"/>
          <c:showSerName val="0"/>
          <c:showPercent val="0"/>
          <c:showBubbleSize val="0"/>
        </c:dLbls>
        <c:axId val="500129984"/>
        <c:axId val="500131072"/>
      </c:scatterChart>
      <c:valAx>
        <c:axId val="500129984"/>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 Rate (lb/ac)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31072"/>
        <c:crosses val="autoZero"/>
        <c:crossBetween val="midCat"/>
      </c:valAx>
      <c:valAx>
        <c:axId val="50013107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Yield (bu/ac)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29984"/>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7852587267169"/>
          <c:y val="9.2984741697420867E-2"/>
          <c:w val="0.79890364373101208"/>
          <c:h val="0.759373482304737"/>
        </c:manualLayout>
      </c:layout>
      <c:scatterChart>
        <c:scatterStyle val="lineMarker"/>
        <c:varyColors val="0"/>
        <c:ser>
          <c:idx val="0"/>
          <c:order val="0"/>
          <c:tx>
            <c:v>Yield</c:v>
          </c:tx>
          <c:spPr>
            <a:ln w="19050" cap="rnd">
              <a:solidFill>
                <a:schemeClr val="accent1"/>
              </a:solidFill>
              <a:round/>
            </a:ln>
            <a:effectLst/>
          </c:spPr>
          <c:marker>
            <c:symbol val="none"/>
          </c:marker>
          <c:xVal>
            <c:numRef>
              <c:f>'McG Data'!$B$2:$B$62</c:f>
              <c:numCache>
                <c:formatCode>General</c:formatCode>
                <c:ptCount val="6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numCache>
            </c:numRef>
          </c:xVal>
          <c:yVal>
            <c:numRef>
              <c:f>'McG Data'!$A$2:$A$62</c:f>
              <c:numCache>
                <c:formatCode>0.0</c:formatCode>
                <c:ptCount val="61"/>
                <c:pt idx="0">
                  <c:v>62.23</c:v>
                </c:pt>
                <c:pt idx="1">
                  <c:v>67.020476190476188</c:v>
                </c:pt>
                <c:pt idx="2">
                  <c:v>71.706190476190471</c:v>
                </c:pt>
                <c:pt idx="3">
                  <c:v>76.287142857142854</c:v>
                </c:pt>
                <c:pt idx="4">
                  <c:v>80.763333333333335</c:v>
                </c:pt>
                <c:pt idx="5">
                  <c:v>85.134761904761902</c:v>
                </c:pt>
                <c:pt idx="6">
                  <c:v>89.401428571428568</c:v>
                </c:pt>
                <c:pt idx="7">
                  <c:v>93.563333333333333</c:v>
                </c:pt>
                <c:pt idx="8">
                  <c:v>97.620476190476197</c:v>
                </c:pt>
                <c:pt idx="9">
                  <c:v>101.57285714285713</c:v>
                </c:pt>
                <c:pt idx="10">
                  <c:v>105.42047619047619</c:v>
                </c:pt>
                <c:pt idx="11">
                  <c:v>109.16333333333333</c:v>
                </c:pt>
                <c:pt idx="12">
                  <c:v>112.80142857142857</c:v>
                </c:pt>
                <c:pt idx="13">
                  <c:v>116.3347619047619</c:v>
                </c:pt>
                <c:pt idx="14">
                  <c:v>119.76333333333334</c:v>
                </c:pt>
                <c:pt idx="15">
                  <c:v>123.08714285714287</c:v>
                </c:pt>
                <c:pt idx="16">
                  <c:v>126.30619047619048</c:v>
                </c:pt>
                <c:pt idx="17">
                  <c:v>129.42047619047619</c:v>
                </c:pt>
                <c:pt idx="18">
                  <c:v>132.43</c:v>
                </c:pt>
                <c:pt idx="19">
                  <c:v>135.3347619047619</c:v>
                </c:pt>
                <c:pt idx="20">
                  <c:v>138.13476190476189</c:v>
                </c:pt>
                <c:pt idx="21">
                  <c:v>140.83000000000001</c:v>
                </c:pt>
                <c:pt idx="22">
                  <c:v>143.42047619047617</c:v>
                </c:pt>
                <c:pt idx="23">
                  <c:v>145.90619047619049</c:v>
                </c:pt>
                <c:pt idx="24">
                  <c:v>148.28714285714287</c:v>
                </c:pt>
                <c:pt idx="25">
                  <c:v>150.56333333333333</c:v>
                </c:pt>
                <c:pt idx="26">
                  <c:v>152.73476190476191</c:v>
                </c:pt>
                <c:pt idx="27">
                  <c:v>154.80142857142857</c:v>
                </c:pt>
                <c:pt idx="28">
                  <c:v>156.76333333333335</c:v>
                </c:pt>
                <c:pt idx="29">
                  <c:v>158.62047619047618</c:v>
                </c:pt>
                <c:pt idx="30">
                  <c:v>160.37285714285716</c:v>
                </c:pt>
                <c:pt idx="31">
                  <c:v>162.02047619047619</c:v>
                </c:pt>
                <c:pt idx="32">
                  <c:v>163.56333333333333</c:v>
                </c:pt>
                <c:pt idx="33">
                  <c:v>165.00142857142856</c:v>
                </c:pt>
                <c:pt idx="34">
                  <c:v>166.3347619047619</c:v>
                </c:pt>
                <c:pt idx="35">
                  <c:v>167.56333333333333</c:v>
                </c:pt>
                <c:pt idx="36">
                  <c:v>168.68714285714287</c:v>
                </c:pt>
                <c:pt idx="37">
                  <c:v>169.7061904761905</c:v>
                </c:pt>
                <c:pt idx="38">
                  <c:v>170.62047619047618</c:v>
                </c:pt>
                <c:pt idx="39">
                  <c:v>171.43</c:v>
                </c:pt>
                <c:pt idx="40">
                  <c:v>172.13476190476189</c:v>
                </c:pt>
                <c:pt idx="41">
                  <c:v>172.73476190476194</c:v>
                </c:pt>
                <c:pt idx="42">
                  <c:v>173.23</c:v>
                </c:pt>
                <c:pt idx="43">
                  <c:v>173.62047619047621</c:v>
                </c:pt>
                <c:pt idx="44">
                  <c:v>173.90619047619049</c:v>
                </c:pt>
                <c:pt idx="45">
                  <c:v>174.08714285714291</c:v>
                </c:pt>
                <c:pt idx="46">
                  <c:v>174.16333333333336</c:v>
                </c:pt>
                <c:pt idx="47">
                  <c:v>174.13476190476189</c:v>
                </c:pt>
                <c:pt idx="48">
                  <c:v>174.00142857142856</c:v>
                </c:pt>
                <c:pt idx="49">
                  <c:v>173.76333333333338</c:v>
                </c:pt>
                <c:pt idx="50">
                  <c:v>173.42047619047622</c:v>
                </c:pt>
                <c:pt idx="51">
                  <c:v>172.97285714285712</c:v>
                </c:pt>
                <c:pt idx="52">
                  <c:v>172.42047619047619</c:v>
                </c:pt>
                <c:pt idx="53">
                  <c:v>171.76333333333335</c:v>
                </c:pt>
                <c:pt idx="54">
                  <c:v>171.00142857142859</c:v>
                </c:pt>
                <c:pt idx="55">
                  <c:v>170.13476190476194</c:v>
                </c:pt>
                <c:pt idx="56">
                  <c:v>169.16333333333338</c:v>
                </c:pt>
                <c:pt idx="57">
                  <c:v>168.08714285714288</c:v>
                </c:pt>
                <c:pt idx="58">
                  <c:v>166.90619047619049</c:v>
                </c:pt>
                <c:pt idx="59">
                  <c:v>165.62047619047624</c:v>
                </c:pt>
                <c:pt idx="60">
                  <c:v>164.23000000000005</c:v>
                </c:pt>
              </c:numCache>
            </c:numRef>
          </c:yVal>
          <c:smooth val="0"/>
          <c:extLst>
            <c:ext xmlns:c16="http://schemas.microsoft.com/office/drawing/2014/chart" uri="{C3380CC4-5D6E-409C-BE32-E72D297353CC}">
              <c16:uniqueId val="{00000000-B1ED-408F-A90C-D9D0D95AA9D8}"/>
            </c:ext>
          </c:extLst>
        </c:ser>
        <c:ser>
          <c:idx val="3"/>
          <c:order val="1"/>
          <c:tx>
            <c:v>Optimum $4.75</c:v>
          </c:tx>
          <c:spPr>
            <a:ln w="19050" cap="rnd">
              <a:solidFill>
                <a:schemeClr val="accent1"/>
              </a:solidFill>
              <a:round/>
            </a:ln>
            <a:effectLst/>
          </c:spPr>
          <c:marker>
            <c:symbol val="none"/>
          </c:marker>
          <c:xVal>
            <c:numRef>
              <c:f>('McG Data'!$Y$4,'McG Data'!$Y$4)</c:f>
              <c:numCache>
                <c:formatCode>#,##0_);\(#,##0\)</c:formatCode>
                <c:ptCount val="2"/>
                <c:pt idx="0">
                  <c:v>205</c:v>
                </c:pt>
                <c:pt idx="1">
                  <c:v>205</c:v>
                </c:pt>
              </c:numCache>
            </c:numRef>
          </c:xVal>
          <c:yVal>
            <c:numRef>
              <c:f>('McG Data'!$Y$2,'McG Data'!$Y$5)</c:f>
              <c:numCache>
                <c:formatCode>#,##0_);\(#,##0\)</c:formatCode>
                <c:ptCount val="2"/>
                <c:pt idx="0" formatCode="General">
                  <c:v>0</c:v>
                </c:pt>
                <c:pt idx="1">
                  <c:v>172.73476190476194</c:v>
                </c:pt>
              </c:numCache>
            </c:numRef>
          </c:yVal>
          <c:smooth val="0"/>
          <c:extLst>
            <c:ext xmlns:c16="http://schemas.microsoft.com/office/drawing/2014/chart" uri="{C3380CC4-5D6E-409C-BE32-E72D297353CC}">
              <c16:uniqueId val="{00000001-B1ED-408F-A90C-D9D0D95AA9D8}"/>
            </c:ext>
          </c:extLst>
        </c:ser>
        <c:dLbls>
          <c:showLegendKey val="0"/>
          <c:showVal val="0"/>
          <c:showCatName val="0"/>
          <c:showSerName val="0"/>
          <c:showPercent val="0"/>
          <c:showBubbleSize val="0"/>
        </c:dLbls>
        <c:axId val="500120192"/>
        <c:axId val="500129440"/>
      </c:scatterChart>
      <c:valAx>
        <c:axId val="500120192"/>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 Rate (lb/ac)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29440"/>
        <c:crosses val="autoZero"/>
        <c:crossBetween val="midCat"/>
      </c:valAx>
      <c:valAx>
        <c:axId val="50012944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Yield (bu/ac)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20192"/>
        <c:crosses val="autoZero"/>
        <c:crossBetween val="midCat"/>
      </c:valAx>
      <c:spPr>
        <a:noFill/>
        <a:ln>
          <a:noFill/>
        </a:ln>
        <a:effectLst/>
      </c:spPr>
    </c:plotArea>
    <c:legend>
      <c:legendPos val="t"/>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7852587267169"/>
          <c:y val="9.2984741697420867E-2"/>
          <c:w val="0.79890364373101208"/>
          <c:h val="0.759373482304737"/>
        </c:manualLayout>
      </c:layout>
      <c:scatterChart>
        <c:scatterStyle val="lineMarker"/>
        <c:varyColors val="0"/>
        <c:ser>
          <c:idx val="0"/>
          <c:order val="0"/>
          <c:tx>
            <c:v>Yield</c:v>
          </c:tx>
          <c:spPr>
            <a:ln w="19050" cap="rnd">
              <a:solidFill>
                <a:schemeClr val="accent1"/>
              </a:solidFill>
              <a:round/>
            </a:ln>
            <a:effectLst/>
          </c:spPr>
          <c:marker>
            <c:symbol val="none"/>
          </c:marker>
          <c:xVal>
            <c:numRef>
              <c:f>'McG Data'!$B$2:$B$62</c:f>
              <c:numCache>
                <c:formatCode>General</c:formatCode>
                <c:ptCount val="6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numCache>
            </c:numRef>
          </c:xVal>
          <c:yVal>
            <c:numRef>
              <c:f>'McG Data'!$A$2:$A$62</c:f>
              <c:numCache>
                <c:formatCode>0.0</c:formatCode>
                <c:ptCount val="61"/>
                <c:pt idx="0">
                  <c:v>62.23</c:v>
                </c:pt>
                <c:pt idx="1">
                  <c:v>67.020476190476188</c:v>
                </c:pt>
                <c:pt idx="2">
                  <c:v>71.706190476190471</c:v>
                </c:pt>
                <c:pt idx="3">
                  <c:v>76.287142857142854</c:v>
                </c:pt>
                <c:pt idx="4">
                  <c:v>80.763333333333335</c:v>
                </c:pt>
                <c:pt idx="5">
                  <c:v>85.134761904761902</c:v>
                </c:pt>
                <c:pt idx="6">
                  <c:v>89.401428571428568</c:v>
                </c:pt>
                <c:pt idx="7">
                  <c:v>93.563333333333333</c:v>
                </c:pt>
                <c:pt idx="8">
                  <c:v>97.620476190476197</c:v>
                </c:pt>
                <c:pt idx="9">
                  <c:v>101.57285714285713</c:v>
                </c:pt>
                <c:pt idx="10">
                  <c:v>105.42047619047619</c:v>
                </c:pt>
                <c:pt idx="11">
                  <c:v>109.16333333333333</c:v>
                </c:pt>
                <c:pt idx="12">
                  <c:v>112.80142857142857</c:v>
                </c:pt>
                <c:pt idx="13">
                  <c:v>116.3347619047619</c:v>
                </c:pt>
                <c:pt idx="14">
                  <c:v>119.76333333333334</c:v>
                </c:pt>
                <c:pt idx="15">
                  <c:v>123.08714285714287</c:v>
                </c:pt>
                <c:pt idx="16">
                  <c:v>126.30619047619048</c:v>
                </c:pt>
                <c:pt idx="17">
                  <c:v>129.42047619047619</c:v>
                </c:pt>
                <c:pt idx="18">
                  <c:v>132.43</c:v>
                </c:pt>
                <c:pt idx="19">
                  <c:v>135.3347619047619</c:v>
                </c:pt>
                <c:pt idx="20">
                  <c:v>138.13476190476189</c:v>
                </c:pt>
                <c:pt idx="21">
                  <c:v>140.83000000000001</c:v>
                </c:pt>
                <c:pt idx="22">
                  <c:v>143.42047619047617</c:v>
                </c:pt>
                <c:pt idx="23">
                  <c:v>145.90619047619049</c:v>
                </c:pt>
                <c:pt idx="24">
                  <c:v>148.28714285714287</c:v>
                </c:pt>
                <c:pt idx="25">
                  <c:v>150.56333333333333</c:v>
                </c:pt>
                <c:pt idx="26">
                  <c:v>152.73476190476191</c:v>
                </c:pt>
                <c:pt idx="27">
                  <c:v>154.80142857142857</c:v>
                </c:pt>
                <c:pt idx="28">
                  <c:v>156.76333333333335</c:v>
                </c:pt>
                <c:pt idx="29">
                  <c:v>158.62047619047618</c:v>
                </c:pt>
                <c:pt idx="30">
                  <c:v>160.37285714285716</c:v>
                </c:pt>
                <c:pt idx="31">
                  <c:v>162.02047619047619</c:v>
                </c:pt>
                <c:pt idx="32">
                  <c:v>163.56333333333333</c:v>
                </c:pt>
                <c:pt idx="33">
                  <c:v>165.00142857142856</c:v>
                </c:pt>
                <c:pt idx="34">
                  <c:v>166.3347619047619</c:v>
                </c:pt>
                <c:pt idx="35">
                  <c:v>167.56333333333333</c:v>
                </c:pt>
                <c:pt idx="36">
                  <c:v>168.68714285714287</c:v>
                </c:pt>
                <c:pt idx="37">
                  <c:v>169.7061904761905</c:v>
                </c:pt>
                <c:pt idx="38">
                  <c:v>170.62047619047618</c:v>
                </c:pt>
                <c:pt idx="39">
                  <c:v>171.43</c:v>
                </c:pt>
                <c:pt idx="40">
                  <c:v>172.13476190476189</c:v>
                </c:pt>
                <c:pt idx="41">
                  <c:v>172.73476190476194</c:v>
                </c:pt>
                <c:pt idx="42">
                  <c:v>173.23</c:v>
                </c:pt>
                <c:pt idx="43">
                  <c:v>173.62047619047621</c:v>
                </c:pt>
                <c:pt idx="44">
                  <c:v>173.90619047619049</c:v>
                </c:pt>
                <c:pt idx="45">
                  <c:v>174.08714285714291</c:v>
                </c:pt>
                <c:pt idx="46">
                  <c:v>174.16333333333336</c:v>
                </c:pt>
                <c:pt idx="47">
                  <c:v>174.13476190476189</c:v>
                </c:pt>
                <c:pt idx="48">
                  <c:v>174.00142857142856</c:v>
                </c:pt>
                <c:pt idx="49">
                  <c:v>173.76333333333338</c:v>
                </c:pt>
                <c:pt idx="50">
                  <c:v>173.42047619047622</c:v>
                </c:pt>
                <c:pt idx="51">
                  <c:v>172.97285714285712</c:v>
                </c:pt>
                <c:pt idx="52">
                  <c:v>172.42047619047619</c:v>
                </c:pt>
                <c:pt idx="53">
                  <c:v>171.76333333333335</c:v>
                </c:pt>
                <c:pt idx="54">
                  <c:v>171.00142857142859</c:v>
                </c:pt>
                <c:pt idx="55">
                  <c:v>170.13476190476194</c:v>
                </c:pt>
                <c:pt idx="56">
                  <c:v>169.16333333333338</c:v>
                </c:pt>
                <c:pt idx="57">
                  <c:v>168.08714285714288</c:v>
                </c:pt>
                <c:pt idx="58">
                  <c:v>166.90619047619049</c:v>
                </c:pt>
                <c:pt idx="59">
                  <c:v>165.62047619047624</c:v>
                </c:pt>
                <c:pt idx="60">
                  <c:v>164.23000000000005</c:v>
                </c:pt>
              </c:numCache>
            </c:numRef>
          </c:yVal>
          <c:smooth val="0"/>
          <c:extLst>
            <c:ext xmlns:c16="http://schemas.microsoft.com/office/drawing/2014/chart" uri="{C3380CC4-5D6E-409C-BE32-E72D297353CC}">
              <c16:uniqueId val="{00000000-B1ED-408F-A90C-D9D0D95AA9D8}"/>
            </c:ext>
          </c:extLst>
        </c:ser>
        <c:ser>
          <c:idx val="3"/>
          <c:order val="1"/>
          <c:tx>
            <c:v>Optimum $4.75</c:v>
          </c:tx>
          <c:spPr>
            <a:ln w="19050" cap="rnd">
              <a:solidFill>
                <a:schemeClr val="accent1"/>
              </a:solidFill>
              <a:round/>
            </a:ln>
            <a:effectLst/>
          </c:spPr>
          <c:marker>
            <c:symbol val="none"/>
          </c:marker>
          <c:xVal>
            <c:numRef>
              <c:f>('McG Data'!$Y$4,'McG Data'!$Y$4)</c:f>
              <c:numCache>
                <c:formatCode>#,##0_);\(#,##0\)</c:formatCode>
                <c:ptCount val="2"/>
                <c:pt idx="0">
                  <c:v>205</c:v>
                </c:pt>
                <c:pt idx="1">
                  <c:v>205</c:v>
                </c:pt>
              </c:numCache>
            </c:numRef>
          </c:xVal>
          <c:yVal>
            <c:numRef>
              <c:f>('McG Data'!$Y$2,'McG Data'!$Y$5)</c:f>
              <c:numCache>
                <c:formatCode>#,##0_);\(#,##0\)</c:formatCode>
                <c:ptCount val="2"/>
                <c:pt idx="0" formatCode="General">
                  <c:v>0</c:v>
                </c:pt>
                <c:pt idx="1">
                  <c:v>172.73476190476194</c:v>
                </c:pt>
              </c:numCache>
            </c:numRef>
          </c:yVal>
          <c:smooth val="0"/>
          <c:extLst>
            <c:ext xmlns:c16="http://schemas.microsoft.com/office/drawing/2014/chart" uri="{C3380CC4-5D6E-409C-BE32-E72D297353CC}">
              <c16:uniqueId val="{00000001-B1ED-408F-A90C-D9D0D95AA9D8}"/>
            </c:ext>
          </c:extLst>
        </c:ser>
        <c:dLbls>
          <c:showLegendKey val="0"/>
          <c:showVal val="0"/>
          <c:showCatName val="0"/>
          <c:showSerName val="0"/>
          <c:showPercent val="0"/>
          <c:showBubbleSize val="0"/>
        </c:dLbls>
        <c:axId val="500121280"/>
        <c:axId val="500127264"/>
      </c:scatterChart>
      <c:scatterChart>
        <c:scatterStyle val="lineMarker"/>
        <c:varyColors val="0"/>
        <c:ser>
          <c:idx val="1"/>
          <c:order val="2"/>
          <c:tx>
            <c:v>Soil Nitrate</c:v>
          </c:tx>
          <c:spPr>
            <a:ln w="19050" cap="rnd">
              <a:solidFill>
                <a:schemeClr val="accent2"/>
              </a:solidFill>
              <a:round/>
            </a:ln>
            <a:effectLst/>
          </c:spPr>
          <c:marker>
            <c:symbol val="none"/>
          </c:marker>
          <c:xVal>
            <c:numRef>
              <c:f>'McG Data'!$B$2:$B$62</c:f>
              <c:numCache>
                <c:formatCode>General</c:formatCode>
                <c:ptCount val="6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numCache>
            </c:numRef>
          </c:xVal>
          <c:yVal>
            <c:numRef>
              <c:f>'McG Data'!$D$2:$D$62</c:f>
              <c:numCache>
                <c:formatCode>#,##0.00_);\(#,##0.00\)</c:formatCode>
                <c:ptCount val="61"/>
                <c:pt idx="0">
                  <c:v>16</c:v>
                </c:pt>
                <c:pt idx="1">
                  <c:v>16.066317999999999</c:v>
                </c:pt>
                <c:pt idx="2">
                  <c:v>16.112183999999999</c:v>
                </c:pt>
                <c:pt idx="3">
                  <c:v>16.142265999999999</c:v>
                </c:pt>
                <c:pt idx="4">
                  <c:v>16.161231999999998</c:v>
                </c:pt>
                <c:pt idx="5">
                  <c:v>16.173749999999998</c:v>
                </c:pt>
                <c:pt idx="6">
                  <c:v>16.184488000000002</c:v>
                </c:pt>
                <c:pt idx="7">
                  <c:v>16.198114</c:v>
                </c:pt>
                <c:pt idx="8">
                  <c:v>16.219296</c:v>
                </c:pt>
                <c:pt idx="9">
                  <c:v>16.252701999999999</c:v>
                </c:pt>
                <c:pt idx="10">
                  <c:v>16.303000000000001</c:v>
                </c:pt>
                <c:pt idx="11">
                  <c:v>16.374858</c:v>
                </c:pt>
                <c:pt idx="12">
                  <c:v>16.472944000000002</c:v>
                </c:pt>
                <c:pt idx="13">
                  <c:v>16.601925999999999</c:v>
                </c:pt>
                <c:pt idx="14">
                  <c:v>16.766472</c:v>
                </c:pt>
                <c:pt idx="15">
                  <c:v>16.971250000000001</c:v>
                </c:pt>
                <c:pt idx="16">
                  <c:v>17.220928000000001</c:v>
                </c:pt>
                <c:pt idx="17">
                  <c:v>17.520174000000001</c:v>
                </c:pt>
                <c:pt idx="18">
                  <c:v>17.873656</c:v>
                </c:pt>
                <c:pt idx="19">
                  <c:v>18.286042000000002</c:v>
                </c:pt>
                <c:pt idx="20">
                  <c:v>18.762</c:v>
                </c:pt>
                <c:pt idx="21">
                  <c:v>19.306198000000002</c:v>
                </c:pt>
                <c:pt idx="22">
                  <c:v>19.923304000000002</c:v>
                </c:pt>
                <c:pt idx="23">
                  <c:v>20.617986000000002</c:v>
                </c:pt>
                <c:pt idx="24">
                  <c:v>21.394912000000001</c:v>
                </c:pt>
                <c:pt idx="25">
                  <c:v>22.258749999999999</c:v>
                </c:pt>
                <c:pt idx="26">
                  <c:v>23.214168000000001</c:v>
                </c:pt>
                <c:pt idx="27">
                  <c:v>24.265834000000002</c:v>
                </c:pt>
                <c:pt idx="28">
                  <c:v>25.418416000000001</c:v>
                </c:pt>
                <c:pt idx="29">
                  <c:v>26.676582</c:v>
                </c:pt>
                <c:pt idx="30">
                  <c:v>28.045000000000002</c:v>
                </c:pt>
                <c:pt idx="31">
                  <c:v>29.528338000000002</c:v>
                </c:pt>
                <c:pt idx="32">
                  <c:v>31.131264000000002</c:v>
                </c:pt>
                <c:pt idx="33">
                  <c:v>32.858446000000001</c:v>
                </c:pt>
                <c:pt idx="34">
                  <c:v>34.714551999999998</c:v>
                </c:pt>
                <c:pt idx="35">
                  <c:v>36.704250000000002</c:v>
                </c:pt>
                <c:pt idx="36">
                  <c:v>38.832208000000008</c:v>
                </c:pt>
                <c:pt idx="37">
                  <c:v>41.103093999999999</c:v>
                </c:pt>
                <c:pt idx="38">
                  <c:v>43.521575999999996</c:v>
                </c:pt>
                <c:pt idx="39">
                  <c:v>46.092322000000003</c:v>
                </c:pt>
                <c:pt idx="40">
                  <c:v>48.82</c:v>
                </c:pt>
                <c:pt idx="41">
                  <c:v>51.709278000000012</c:v>
                </c:pt>
                <c:pt idx="42">
                  <c:v>54.764824000000004</c:v>
                </c:pt>
                <c:pt idx="43">
                  <c:v>57.991306000000002</c:v>
                </c:pt>
                <c:pt idx="44">
                  <c:v>61.393391999999999</c:v>
                </c:pt>
                <c:pt idx="45">
                  <c:v>64.975750000000005</c:v>
                </c:pt>
                <c:pt idx="46">
                  <c:v>68.743047999999987</c:v>
                </c:pt>
                <c:pt idx="47">
                  <c:v>72.699953999999991</c:v>
                </c:pt>
                <c:pt idx="48">
                  <c:v>76.851136000000011</c:v>
                </c:pt>
                <c:pt idx="49">
                  <c:v>81.201262</c:v>
                </c:pt>
                <c:pt idx="50">
                  <c:v>85.754999999999995</c:v>
                </c:pt>
                <c:pt idx="51">
                  <c:v>90.517017999999993</c:v>
                </c:pt>
                <c:pt idx="52">
                  <c:v>95.491984000000002</c:v>
                </c:pt>
                <c:pt idx="53">
                  <c:v>100.684566</c:v>
                </c:pt>
                <c:pt idx="54">
                  <c:v>106.09943200000001</c:v>
                </c:pt>
                <c:pt idx="55">
                  <c:v>111.74125000000001</c:v>
                </c:pt>
                <c:pt idx="56">
                  <c:v>117.61468799999999</c:v>
                </c:pt>
                <c:pt idx="57">
                  <c:v>123.724414</c:v>
                </c:pt>
                <c:pt idx="58">
                  <c:v>130.075096</c:v>
                </c:pt>
                <c:pt idx="59">
                  <c:v>136.671402</c:v>
                </c:pt>
                <c:pt idx="60">
                  <c:v>143.518</c:v>
                </c:pt>
              </c:numCache>
            </c:numRef>
          </c:yVal>
          <c:smooth val="0"/>
          <c:extLst>
            <c:ext xmlns:c16="http://schemas.microsoft.com/office/drawing/2014/chart" uri="{C3380CC4-5D6E-409C-BE32-E72D297353CC}">
              <c16:uniqueId val="{00000002-B1ED-408F-A90C-D9D0D95AA9D8}"/>
            </c:ext>
          </c:extLst>
        </c:ser>
        <c:dLbls>
          <c:showLegendKey val="0"/>
          <c:showVal val="0"/>
          <c:showCatName val="0"/>
          <c:showSerName val="0"/>
          <c:showPercent val="0"/>
          <c:showBubbleSize val="0"/>
        </c:dLbls>
        <c:axId val="500131616"/>
        <c:axId val="500119104"/>
      </c:scatterChart>
      <c:valAx>
        <c:axId val="500121280"/>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 Rate (lb/ac)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27264"/>
        <c:crosses val="autoZero"/>
        <c:crossBetween val="midCat"/>
      </c:valAx>
      <c:valAx>
        <c:axId val="50012726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Yield (bu/ac)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21280"/>
        <c:crosses val="autoZero"/>
        <c:crossBetween val="midCat"/>
      </c:valAx>
      <c:valAx>
        <c:axId val="50011910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Soil nitrate to 1 m (lb/ac)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_);\(#,##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31616"/>
        <c:crosses val="max"/>
        <c:crossBetween val="midCat"/>
      </c:valAx>
      <c:valAx>
        <c:axId val="500131616"/>
        <c:scaling>
          <c:orientation val="minMax"/>
        </c:scaling>
        <c:delete val="1"/>
        <c:axPos val="b"/>
        <c:numFmt formatCode="General" sourceLinked="1"/>
        <c:majorTickMark val="out"/>
        <c:minorTickMark val="none"/>
        <c:tickLblPos val="nextTo"/>
        <c:crossAx val="500119104"/>
        <c:crosses val="autoZero"/>
        <c:crossBetween val="midCat"/>
      </c:valAx>
      <c:spPr>
        <a:noFill/>
        <a:ln>
          <a:noFill/>
        </a:ln>
        <a:effectLst/>
      </c:spPr>
    </c:plotArea>
    <c:legend>
      <c:legendPos val="t"/>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7852587267169"/>
          <c:y val="9.2984741697420867E-2"/>
          <c:w val="0.79890364373101208"/>
          <c:h val="0.759373482304737"/>
        </c:manualLayout>
      </c:layout>
      <c:scatterChart>
        <c:scatterStyle val="lineMarker"/>
        <c:varyColors val="0"/>
        <c:ser>
          <c:idx val="0"/>
          <c:order val="0"/>
          <c:tx>
            <c:v>Yield</c:v>
          </c:tx>
          <c:spPr>
            <a:ln w="19050" cap="rnd">
              <a:solidFill>
                <a:schemeClr val="accent1"/>
              </a:solidFill>
              <a:round/>
            </a:ln>
            <a:effectLst/>
          </c:spPr>
          <c:marker>
            <c:symbol val="none"/>
          </c:marker>
          <c:xVal>
            <c:numRef>
              <c:f>'McG Data'!$B$2:$B$62</c:f>
              <c:numCache>
                <c:formatCode>General</c:formatCode>
                <c:ptCount val="6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numCache>
            </c:numRef>
          </c:xVal>
          <c:yVal>
            <c:numRef>
              <c:f>'McG Data'!$A$2:$A$62</c:f>
              <c:numCache>
                <c:formatCode>0.0</c:formatCode>
                <c:ptCount val="61"/>
                <c:pt idx="0">
                  <c:v>62.23</c:v>
                </c:pt>
                <c:pt idx="1">
                  <c:v>67.020476190476188</c:v>
                </c:pt>
                <c:pt idx="2">
                  <c:v>71.706190476190471</c:v>
                </c:pt>
                <c:pt idx="3">
                  <c:v>76.287142857142854</c:v>
                </c:pt>
                <c:pt idx="4">
                  <c:v>80.763333333333335</c:v>
                </c:pt>
                <c:pt idx="5">
                  <c:v>85.134761904761902</c:v>
                </c:pt>
                <c:pt idx="6">
                  <c:v>89.401428571428568</c:v>
                </c:pt>
                <c:pt idx="7">
                  <c:v>93.563333333333333</c:v>
                </c:pt>
                <c:pt idx="8">
                  <c:v>97.620476190476197</c:v>
                </c:pt>
                <c:pt idx="9">
                  <c:v>101.57285714285713</c:v>
                </c:pt>
                <c:pt idx="10">
                  <c:v>105.42047619047619</c:v>
                </c:pt>
                <c:pt idx="11">
                  <c:v>109.16333333333333</c:v>
                </c:pt>
                <c:pt idx="12">
                  <c:v>112.80142857142857</c:v>
                </c:pt>
                <c:pt idx="13">
                  <c:v>116.3347619047619</c:v>
                </c:pt>
                <c:pt idx="14">
                  <c:v>119.76333333333334</c:v>
                </c:pt>
                <c:pt idx="15">
                  <c:v>123.08714285714287</c:v>
                </c:pt>
                <c:pt idx="16">
                  <c:v>126.30619047619048</c:v>
                </c:pt>
                <c:pt idx="17">
                  <c:v>129.42047619047619</c:v>
                </c:pt>
                <c:pt idx="18">
                  <c:v>132.43</c:v>
                </c:pt>
                <c:pt idx="19">
                  <c:v>135.3347619047619</c:v>
                </c:pt>
                <c:pt idx="20">
                  <c:v>138.13476190476189</c:v>
                </c:pt>
                <c:pt idx="21">
                  <c:v>140.83000000000001</c:v>
                </c:pt>
                <c:pt idx="22">
                  <c:v>143.42047619047617</c:v>
                </c:pt>
                <c:pt idx="23">
                  <c:v>145.90619047619049</c:v>
                </c:pt>
                <c:pt idx="24">
                  <c:v>148.28714285714287</c:v>
                </c:pt>
                <c:pt idx="25">
                  <c:v>150.56333333333333</c:v>
                </c:pt>
                <c:pt idx="26">
                  <c:v>152.73476190476191</c:v>
                </c:pt>
                <c:pt idx="27">
                  <c:v>154.80142857142857</c:v>
                </c:pt>
                <c:pt idx="28">
                  <c:v>156.76333333333335</c:v>
                </c:pt>
                <c:pt idx="29">
                  <c:v>158.62047619047618</c:v>
                </c:pt>
                <c:pt idx="30">
                  <c:v>160.37285714285716</c:v>
                </c:pt>
                <c:pt idx="31">
                  <c:v>162.02047619047619</c:v>
                </c:pt>
                <c:pt idx="32">
                  <c:v>163.56333333333333</c:v>
                </c:pt>
                <c:pt idx="33">
                  <c:v>165.00142857142856</c:v>
                </c:pt>
                <c:pt idx="34">
                  <c:v>166.3347619047619</c:v>
                </c:pt>
                <c:pt idx="35">
                  <c:v>167.56333333333333</c:v>
                </c:pt>
                <c:pt idx="36">
                  <c:v>168.68714285714287</c:v>
                </c:pt>
                <c:pt idx="37">
                  <c:v>169.7061904761905</c:v>
                </c:pt>
                <c:pt idx="38">
                  <c:v>170.62047619047618</c:v>
                </c:pt>
                <c:pt idx="39">
                  <c:v>171.43</c:v>
                </c:pt>
                <c:pt idx="40">
                  <c:v>172.13476190476189</c:v>
                </c:pt>
                <c:pt idx="41">
                  <c:v>172.73476190476194</c:v>
                </c:pt>
                <c:pt idx="42">
                  <c:v>173.23</c:v>
                </c:pt>
                <c:pt idx="43">
                  <c:v>173.62047619047621</c:v>
                </c:pt>
                <c:pt idx="44">
                  <c:v>173.90619047619049</c:v>
                </c:pt>
                <c:pt idx="45">
                  <c:v>174.08714285714291</c:v>
                </c:pt>
                <c:pt idx="46">
                  <c:v>174.16333333333336</c:v>
                </c:pt>
                <c:pt idx="47">
                  <c:v>174.13476190476189</c:v>
                </c:pt>
                <c:pt idx="48">
                  <c:v>174.00142857142856</c:v>
                </c:pt>
                <c:pt idx="49">
                  <c:v>173.76333333333338</c:v>
                </c:pt>
                <c:pt idx="50">
                  <c:v>173.42047619047622</c:v>
                </c:pt>
                <c:pt idx="51">
                  <c:v>172.97285714285712</c:v>
                </c:pt>
                <c:pt idx="52">
                  <c:v>172.42047619047619</c:v>
                </c:pt>
                <c:pt idx="53">
                  <c:v>171.76333333333335</c:v>
                </c:pt>
                <c:pt idx="54">
                  <c:v>171.00142857142859</c:v>
                </c:pt>
                <c:pt idx="55">
                  <c:v>170.13476190476194</c:v>
                </c:pt>
                <c:pt idx="56">
                  <c:v>169.16333333333338</c:v>
                </c:pt>
                <c:pt idx="57">
                  <c:v>168.08714285714288</c:v>
                </c:pt>
                <c:pt idx="58">
                  <c:v>166.90619047619049</c:v>
                </c:pt>
                <c:pt idx="59">
                  <c:v>165.62047619047624</c:v>
                </c:pt>
                <c:pt idx="60">
                  <c:v>164.23000000000005</c:v>
                </c:pt>
              </c:numCache>
            </c:numRef>
          </c:yVal>
          <c:smooth val="0"/>
          <c:extLst>
            <c:ext xmlns:c16="http://schemas.microsoft.com/office/drawing/2014/chart" uri="{C3380CC4-5D6E-409C-BE32-E72D297353CC}">
              <c16:uniqueId val="{00000000-B1ED-408F-A90C-D9D0D95AA9D8}"/>
            </c:ext>
          </c:extLst>
        </c:ser>
        <c:ser>
          <c:idx val="3"/>
          <c:order val="1"/>
          <c:tx>
            <c:v>Optimum $4.75</c:v>
          </c:tx>
          <c:spPr>
            <a:ln w="19050" cap="rnd">
              <a:solidFill>
                <a:schemeClr val="accent1"/>
              </a:solidFill>
              <a:round/>
            </a:ln>
            <a:effectLst/>
          </c:spPr>
          <c:marker>
            <c:symbol val="none"/>
          </c:marker>
          <c:xVal>
            <c:numRef>
              <c:f>('McG Data'!$Y$4,'McG Data'!$Y$4)</c:f>
              <c:numCache>
                <c:formatCode>#,##0_);\(#,##0\)</c:formatCode>
                <c:ptCount val="2"/>
                <c:pt idx="0">
                  <c:v>205</c:v>
                </c:pt>
                <c:pt idx="1">
                  <c:v>205</c:v>
                </c:pt>
              </c:numCache>
            </c:numRef>
          </c:xVal>
          <c:yVal>
            <c:numRef>
              <c:f>('McG Data'!$Y$2,'McG Data'!$Y$5)</c:f>
              <c:numCache>
                <c:formatCode>#,##0_);\(#,##0\)</c:formatCode>
                <c:ptCount val="2"/>
                <c:pt idx="0" formatCode="General">
                  <c:v>0</c:v>
                </c:pt>
                <c:pt idx="1">
                  <c:v>172.73476190476194</c:v>
                </c:pt>
              </c:numCache>
            </c:numRef>
          </c:yVal>
          <c:smooth val="0"/>
          <c:extLst>
            <c:ext xmlns:c16="http://schemas.microsoft.com/office/drawing/2014/chart" uri="{C3380CC4-5D6E-409C-BE32-E72D297353CC}">
              <c16:uniqueId val="{00000001-B1ED-408F-A90C-D9D0D95AA9D8}"/>
            </c:ext>
          </c:extLst>
        </c:ser>
        <c:dLbls>
          <c:showLegendKey val="0"/>
          <c:showVal val="0"/>
          <c:showCatName val="0"/>
          <c:showSerName val="0"/>
          <c:showPercent val="0"/>
          <c:showBubbleSize val="0"/>
        </c:dLbls>
        <c:axId val="500121280"/>
        <c:axId val="500127264"/>
      </c:scatterChart>
      <c:scatterChart>
        <c:scatterStyle val="lineMarker"/>
        <c:varyColors val="0"/>
        <c:ser>
          <c:idx val="1"/>
          <c:order val="2"/>
          <c:tx>
            <c:v>Soil Nitrate</c:v>
          </c:tx>
          <c:spPr>
            <a:ln w="19050" cap="rnd">
              <a:solidFill>
                <a:schemeClr val="accent2"/>
              </a:solidFill>
              <a:round/>
            </a:ln>
            <a:effectLst/>
          </c:spPr>
          <c:marker>
            <c:symbol val="none"/>
          </c:marker>
          <c:xVal>
            <c:numRef>
              <c:f>'McG Data'!$B$2:$B$62</c:f>
              <c:numCache>
                <c:formatCode>General</c:formatCode>
                <c:ptCount val="6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numCache>
            </c:numRef>
          </c:xVal>
          <c:yVal>
            <c:numRef>
              <c:f>'McG Data'!$D$2:$D$62</c:f>
              <c:numCache>
                <c:formatCode>#,##0.00_);\(#,##0.00\)</c:formatCode>
                <c:ptCount val="61"/>
                <c:pt idx="0">
                  <c:v>16</c:v>
                </c:pt>
                <c:pt idx="1">
                  <c:v>16.066317999999999</c:v>
                </c:pt>
                <c:pt idx="2">
                  <c:v>16.112183999999999</c:v>
                </c:pt>
                <c:pt idx="3">
                  <c:v>16.142265999999999</c:v>
                </c:pt>
                <c:pt idx="4">
                  <c:v>16.161231999999998</c:v>
                </c:pt>
                <c:pt idx="5">
                  <c:v>16.173749999999998</c:v>
                </c:pt>
                <c:pt idx="6">
                  <c:v>16.184488000000002</c:v>
                </c:pt>
                <c:pt idx="7">
                  <c:v>16.198114</c:v>
                </c:pt>
                <c:pt idx="8">
                  <c:v>16.219296</c:v>
                </c:pt>
                <c:pt idx="9">
                  <c:v>16.252701999999999</c:v>
                </c:pt>
                <c:pt idx="10">
                  <c:v>16.303000000000001</c:v>
                </c:pt>
                <c:pt idx="11">
                  <c:v>16.374858</c:v>
                </c:pt>
                <c:pt idx="12">
                  <c:v>16.472944000000002</c:v>
                </c:pt>
                <c:pt idx="13">
                  <c:v>16.601925999999999</c:v>
                </c:pt>
                <c:pt idx="14">
                  <c:v>16.766472</c:v>
                </c:pt>
                <c:pt idx="15">
                  <c:v>16.971250000000001</c:v>
                </c:pt>
                <c:pt idx="16">
                  <c:v>17.220928000000001</c:v>
                </c:pt>
                <c:pt idx="17">
                  <c:v>17.520174000000001</c:v>
                </c:pt>
                <c:pt idx="18">
                  <c:v>17.873656</c:v>
                </c:pt>
                <c:pt idx="19">
                  <c:v>18.286042000000002</c:v>
                </c:pt>
                <c:pt idx="20">
                  <c:v>18.762</c:v>
                </c:pt>
                <c:pt idx="21">
                  <c:v>19.306198000000002</c:v>
                </c:pt>
                <c:pt idx="22">
                  <c:v>19.923304000000002</c:v>
                </c:pt>
                <c:pt idx="23">
                  <c:v>20.617986000000002</c:v>
                </c:pt>
                <c:pt idx="24">
                  <c:v>21.394912000000001</c:v>
                </c:pt>
                <c:pt idx="25">
                  <c:v>22.258749999999999</c:v>
                </c:pt>
                <c:pt idx="26">
                  <c:v>23.214168000000001</c:v>
                </c:pt>
                <c:pt idx="27">
                  <c:v>24.265834000000002</c:v>
                </c:pt>
                <c:pt idx="28">
                  <c:v>25.418416000000001</c:v>
                </c:pt>
                <c:pt idx="29">
                  <c:v>26.676582</c:v>
                </c:pt>
                <c:pt idx="30">
                  <c:v>28.045000000000002</c:v>
                </c:pt>
                <c:pt idx="31">
                  <c:v>29.528338000000002</c:v>
                </c:pt>
                <c:pt idx="32">
                  <c:v>31.131264000000002</c:v>
                </c:pt>
                <c:pt idx="33">
                  <c:v>32.858446000000001</c:v>
                </c:pt>
                <c:pt idx="34">
                  <c:v>34.714551999999998</c:v>
                </c:pt>
                <c:pt idx="35">
                  <c:v>36.704250000000002</c:v>
                </c:pt>
                <c:pt idx="36">
                  <c:v>38.832208000000008</c:v>
                </c:pt>
                <c:pt idx="37">
                  <c:v>41.103093999999999</c:v>
                </c:pt>
                <c:pt idx="38">
                  <c:v>43.521575999999996</c:v>
                </c:pt>
                <c:pt idx="39">
                  <c:v>46.092322000000003</c:v>
                </c:pt>
                <c:pt idx="40">
                  <c:v>48.82</c:v>
                </c:pt>
                <c:pt idx="41">
                  <c:v>51.709278000000012</c:v>
                </c:pt>
                <c:pt idx="42">
                  <c:v>54.764824000000004</c:v>
                </c:pt>
                <c:pt idx="43">
                  <c:v>57.991306000000002</c:v>
                </c:pt>
                <c:pt idx="44">
                  <c:v>61.393391999999999</c:v>
                </c:pt>
                <c:pt idx="45">
                  <c:v>64.975750000000005</c:v>
                </c:pt>
                <c:pt idx="46">
                  <c:v>68.743047999999987</c:v>
                </c:pt>
                <c:pt idx="47">
                  <c:v>72.699953999999991</c:v>
                </c:pt>
                <c:pt idx="48">
                  <c:v>76.851136000000011</c:v>
                </c:pt>
                <c:pt idx="49">
                  <c:v>81.201262</c:v>
                </c:pt>
                <c:pt idx="50">
                  <c:v>85.754999999999995</c:v>
                </c:pt>
                <c:pt idx="51">
                  <c:v>90.517017999999993</c:v>
                </c:pt>
                <c:pt idx="52">
                  <c:v>95.491984000000002</c:v>
                </c:pt>
                <c:pt idx="53">
                  <c:v>100.684566</c:v>
                </c:pt>
                <c:pt idx="54">
                  <c:v>106.09943200000001</c:v>
                </c:pt>
                <c:pt idx="55">
                  <c:v>111.74125000000001</c:v>
                </c:pt>
                <c:pt idx="56">
                  <c:v>117.61468799999999</c:v>
                </c:pt>
                <c:pt idx="57">
                  <c:v>123.724414</c:v>
                </c:pt>
                <c:pt idx="58">
                  <c:v>130.075096</c:v>
                </c:pt>
                <c:pt idx="59">
                  <c:v>136.671402</c:v>
                </c:pt>
                <c:pt idx="60">
                  <c:v>143.518</c:v>
                </c:pt>
              </c:numCache>
            </c:numRef>
          </c:yVal>
          <c:smooth val="0"/>
          <c:extLst>
            <c:ext xmlns:c16="http://schemas.microsoft.com/office/drawing/2014/chart" uri="{C3380CC4-5D6E-409C-BE32-E72D297353CC}">
              <c16:uniqueId val="{00000002-B1ED-408F-A90C-D9D0D95AA9D8}"/>
            </c:ext>
          </c:extLst>
        </c:ser>
        <c:dLbls>
          <c:showLegendKey val="0"/>
          <c:showVal val="0"/>
          <c:showCatName val="0"/>
          <c:showSerName val="0"/>
          <c:showPercent val="0"/>
          <c:showBubbleSize val="0"/>
        </c:dLbls>
        <c:axId val="500131616"/>
        <c:axId val="500119104"/>
      </c:scatterChart>
      <c:valAx>
        <c:axId val="500121280"/>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 Rate (lb/ac)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27264"/>
        <c:crosses val="autoZero"/>
        <c:crossBetween val="midCat"/>
      </c:valAx>
      <c:valAx>
        <c:axId val="50012726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Yield (bu/ac)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21280"/>
        <c:crosses val="autoZero"/>
        <c:crossBetween val="midCat"/>
      </c:valAx>
      <c:valAx>
        <c:axId val="50011910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Soil nitrate to 1 m (lb/ac)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_);\(#,##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131616"/>
        <c:crosses val="max"/>
        <c:crossBetween val="midCat"/>
      </c:valAx>
      <c:valAx>
        <c:axId val="500131616"/>
        <c:scaling>
          <c:orientation val="minMax"/>
        </c:scaling>
        <c:delete val="1"/>
        <c:axPos val="b"/>
        <c:numFmt formatCode="General" sourceLinked="1"/>
        <c:majorTickMark val="out"/>
        <c:minorTickMark val="none"/>
        <c:tickLblPos val="nextTo"/>
        <c:crossAx val="500119104"/>
        <c:crosses val="autoZero"/>
        <c:crossBetween val="midCat"/>
      </c:valAx>
      <c:spPr>
        <a:noFill/>
        <a:ln>
          <a:noFill/>
        </a:ln>
        <a:effectLst/>
      </c:spPr>
    </c:plotArea>
    <c:legend>
      <c:legendPos val="t"/>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0.13043</cdr:x>
      <cdr:y>0.07547</cdr:y>
    </cdr:from>
    <cdr:to>
      <cdr:x>0.82945</cdr:x>
      <cdr:y>0.36734</cdr:y>
    </cdr:to>
    <cdr:sp macro="" textlink="">
      <cdr:nvSpPr>
        <cdr:cNvPr id="3" name="Text Box 6"/>
        <cdr:cNvSpPr txBox="1">
          <a:spLocks xmlns:a="http://schemas.openxmlformats.org/drawingml/2006/main" noChangeArrowheads="1"/>
        </cdr:cNvSpPr>
      </cdr:nvSpPr>
      <cdr:spPr bwMode="auto">
        <a:xfrm xmlns:a="http://schemas.openxmlformats.org/drawingml/2006/main">
          <a:off x="1143000" y="304800"/>
          <a:ext cx="6125512" cy="117874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0" marR="0" indent="0" algn="l" defTabSz="914400" rtl="0" eaLnBrk="1" fontAlgn="auto" latinLnBrk="0" hangingPunct="1">
            <a:lnSpc>
              <a:spcPct val="100000"/>
            </a:lnSpc>
            <a:spcBef>
              <a:spcPts val="0"/>
            </a:spcBef>
            <a:spcAft>
              <a:spcPts val="0"/>
            </a:spcAft>
            <a:buClrTx/>
            <a:buSzTx/>
            <a:buFontTx/>
            <a:buNone/>
            <a:tabLst/>
            <a:defRPr sz="1000"/>
          </a:pPr>
          <a:r>
            <a:rPr lang="en-US" sz="1000" b="1" i="0" dirty="0">
              <a:latin typeface="Calibri"/>
            </a:rPr>
            <a:t>Exp. 502, 1971-2018</a:t>
          </a:r>
          <a:endParaRPr lang="en-US" dirty="0"/>
        </a:p>
        <a:p xmlns:a="http://schemas.openxmlformats.org/drawingml/2006/main">
          <a:pPr algn="l" rtl="0">
            <a:defRPr sz="1000"/>
          </a:pPr>
          <a:endParaRPr lang="en-US" sz="1000" b="0" i="0" strike="noStrike" dirty="0">
            <a:solidFill>
              <a:srgbClr val="000000"/>
            </a:solidFill>
            <a:latin typeface="Arial"/>
            <a:cs typeface="Arial"/>
          </a:endParaRPr>
        </a:p>
        <a:p xmlns:a="http://schemas.openxmlformats.org/drawingml/2006/main">
          <a:pPr algn="l" rtl="0">
            <a:defRPr sz="1000"/>
          </a:pPr>
          <a:endParaRPr lang="en-US" sz="1000" b="0" i="0" strike="noStrike" dirty="0">
            <a:solidFill>
              <a:srgbClr val="000000"/>
            </a:solidFill>
            <a:latin typeface="Arial"/>
            <a:cs typeface="Arial"/>
          </a:endParaRPr>
        </a:p>
        <a:p xmlns:a="http://schemas.openxmlformats.org/drawingml/2006/main">
          <a:pPr algn="l" rtl="0">
            <a:defRPr sz="1000"/>
          </a:pPr>
          <a:r>
            <a:rPr lang="en-US" sz="1000" b="0" i="0" strike="noStrike" dirty="0">
              <a:solidFill>
                <a:srgbClr val="000000"/>
              </a:solidFill>
              <a:latin typeface="Arial"/>
              <a:cs typeface="Arial"/>
            </a:rPr>
            <a:t>Optimum N Rate                            Max Yield</a:t>
          </a:r>
        </a:p>
        <a:p xmlns:a="http://schemas.openxmlformats.org/drawingml/2006/main">
          <a:pPr algn="l" rtl="0">
            <a:defRPr sz="1000"/>
          </a:pPr>
          <a:r>
            <a:rPr lang="en-US" sz="1000" b="0" i="0" strike="noStrike" dirty="0">
              <a:solidFill>
                <a:srgbClr val="000000"/>
              </a:solidFill>
              <a:latin typeface="Arial"/>
              <a:cs typeface="Arial"/>
            </a:rPr>
            <a:t>Avg. 51 </a:t>
          </a:r>
          <a:r>
            <a:rPr lang="en-US" sz="1000" b="0" i="0" strike="noStrike" dirty="0" err="1">
              <a:solidFill>
                <a:srgbClr val="000000"/>
              </a:solidFill>
              <a:latin typeface="Arial"/>
              <a:cs typeface="Arial"/>
            </a:rPr>
            <a:t>lb</a:t>
          </a:r>
          <a:r>
            <a:rPr lang="en-US" sz="1000" b="0" i="0" strike="noStrike" dirty="0">
              <a:solidFill>
                <a:srgbClr val="000000"/>
              </a:solidFill>
              <a:latin typeface="Arial"/>
              <a:cs typeface="Arial"/>
            </a:rPr>
            <a:t> N/ac  +/-  39                  Avg. 44 </a:t>
          </a:r>
          <a:r>
            <a:rPr lang="en-US" sz="1000" b="0" i="0" strike="noStrike" dirty="0" err="1">
              <a:solidFill>
                <a:srgbClr val="000000"/>
              </a:solidFill>
              <a:latin typeface="Arial"/>
              <a:cs typeface="Arial"/>
            </a:rPr>
            <a:t>bu</a:t>
          </a:r>
          <a:r>
            <a:rPr lang="en-US" sz="1000" b="0" i="0" strike="noStrike" dirty="0">
              <a:solidFill>
                <a:srgbClr val="000000"/>
              </a:solidFill>
              <a:latin typeface="Arial"/>
              <a:cs typeface="Arial"/>
            </a:rPr>
            <a:t>/ac +/- 15</a:t>
          </a:r>
        </a:p>
      </cdr:txBody>
    </cdr:sp>
  </cdr:relSizeAnchor>
</c:userShapes>
</file>

<file path=ppt/drawings/drawing2.xml><?xml version="1.0" encoding="utf-8"?>
<c:userShapes xmlns:c="http://schemas.openxmlformats.org/drawingml/2006/chart">
  <cdr:relSizeAnchor xmlns:cdr="http://schemas.openxmlformats.org/drawingml/2006/chartDrawing">
    <cdr:from>
      <cdr:x>0.64973</cdr:x>
      <cdr:y>0.00951</cdr:y>
    </cdr:from>
    <cdr:to>
      <cdr:x>0.8164</cdr:x>
      <cdr:y>0.1487</cdr:y>
    </cdr:to>
    <cdr:sp macro="" textlink="">
      <cdr:nvSpPr>
        <cdr:cNvPr id="2" name="TextBox 6"/>
        <cdr:cNvSpPr txBox="1"/>
      </cdr:nvSpPr>
      <cdr:spPr>
        <a:xfrm xmlns:a="http://schemas.openxmlformats.org/drawingml/2006/main">
          <a:off x="6832309" y="44171"/>
          <a:ext cx="1752600" cy="646331"/>
        </a:xfrm>
        <a:prstGeom xmlns:a="http://schemas.openxmlformats.org/drawingml/2006/main" prst="rect">
          <a:avLst/>
        </a:prstGeom>
        <a:noFill xmlns:a="http://schemas.openxmlformats.org/drawingml/2006/main"/>
        <a:ln xmlns:a="http://schemas.openxmlformats.org/drawingml/2006/main">
          <a:solidFill>
            <a:schemeClr val="accent6"/>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Max: 174 bu/a</a:t>
          </a:r>
        </a:p>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@230 lb-N</a:t>
          </a:r>
        </a:p>
      </cdr:txBody>
    </cdr:sp>
  </cdr:relSizeAnchor>
  <cdr:relSizeAnchor xmlns:cdr="http://schemas.openxmlformats.org/drawingml/2006/chartDrawing">
    <cdr:from>
      <cdr:x>0.6135</cdr:x>
      <cdr:y>0.07911</cdr:y>
    </cdr:from>
    <cdr:to>
      <cdr:x>0.64973</cdr:x>
      <cdr:y>0.1888</cdr:y>
    </cdr:to>
    <cdr:cxnSp macro="">
      <cdr:nvCxnSpPr>
        <cdr:cNvPr id="3" name="Elbow Connector 2">
          <a:extLst xmlns:a="http://schemas.openxmlformats.org/drawingml/2006/main">
            <a:ext uri="{FF2B5EF4-FFF2-40B4-BE49-F238E27FC236}">
              <a16:creationId xmlns:a16="http://schemas.microsoft.com/office/drawing/2014/main" id="{C179A942-C152-447B-A710-5D36232ECD48}"/>
            </a:ext>
          </a:extLst>
        </cdr:cNvPr>
        <cdr:cNvCxnSpPr>
          <a:cxnSpLocks xmlns:a="http://schemas.openxmlformats.org/drawingml/2006/main"/>
          <a:stCxn xmlns:a="http://schemas.openxmlformats.org/drawingml/2006/main" id="2" idx="1"/>
        </cdr:cNvCxnSpPr>
      </cdr:nvCxnSpPr>
      <cdr:spPr>
        <a:xfrm xmlns:a="http://schemas.openxmlformats.org/drawingml/2006/main" rot="10800000" flipV="1">
          <a:off x="6451309" y="367336"/>
          <a:ext cx="381000" cy="509345"/>
        </a:xfrm>
        <a:prstGeom xmlns:a="http://schemas.openxmlformats.org/drawingml/2006/main" prst="bentConnector2">
          <a:avLst/>
        </a:prstGeom>
        <a:ln xmlns:a="http://schemas.openxmlformats.org/drawingml/2006/main" w="12700">
          <a:solidFill>
            <a:schemeClr val="accent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96EB418-E13F-4C52-BB2D-203283D189BC}" type="datetimeFigureOut">
              <a:rPr lang="en-US" smtClean="0"/>
              <a:t>2/20/2026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53FD8BA-9981-40C1-B6FB-13E992AC6016}" type="slidenum">
              <a:rPr lang="en-US" smtClean="0"/>
              <a:t>‹#›</a:t>
            </a:fld>
            <a:endParaRPr lang="en-US"/>
          </a:p>
        </p:txBody>
      </p:sp>
    </p:spTree>
    <p:extLst>
      <p:ext uri="{BB962C8B-B14F-4D97-AF65-F5344CB8AC3E}">
        <p14:creationId xmlns:p14="http://schemas.microsoft.com/office/powerpoint/2010/main" val="882576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baseline="0" dirty="0"/>
              <a:t>This represents a typical nitrogen response using quadratic model. Pre-plant N on coastal plain of MD</a:t>
            </a:r>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3AFF07BA-D360-458C-BC4E-4B0671587288}" type="slidenum">
              <a:rPr lang="en-US" sz="1300">
                <a:solidFill>
                  <a:prstClr val="black"/>
                </a:solidFill>
                <a:latin typeface="Arial" panose="020B0604020202020204" pitchFamily="34" charset="0"/>
              </a:rPr>
              <a:pPr defTabSz="931774" fontAlgn="base">
                <a:spcBef>
                  <a:spcPct val="0"/>
                </a:spcBef>
                <a:spcAft>
                  <a:spcPct val="0"/>
                </a:spcAft>
                <a:defRPr/>
              </a:pPr>
              <a:t>73</a:t>
            </a:fld>
            <a:endParaRPr lang="en-US" sz="1300" dirty="0">
              <a:solidFill>
                <a:prstClr val="black"/>
              </a:solidFill>
              <a:latin typeface="Arial" panose="020B0604020202020204" pitchFamily="34" charset="0"/>
            </a:endParaRPr>
          </a:p>
        </p:txBody>
      </p:sp>
    </p:spTree>
    <p:extLst>
      <p:ext uri="{BB962C8B-B14F-4D97-AF65-F5344CB8AC3E}">
        <p14:creationId xmlns:p14="http://schemas.microsoft.com/office/powerpoint/2010/main" val="307444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baseline="0" dirty="0"/>
              <a:t>Using simple quadratic mode fitted to N response data from Maryland we see that the “Agronomic Optimum” is the point where the slope of the yield curve = 0, or the yield no longer increases with added N.</a:t>
            </a:r>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3AFF07BA-D360-458C-BC4E-4B0671587288}" type="slidenum">
              <a:rPr lang="en-US" sz="1300">
                <a:solidFill>
                  <a:prstClr val="black"/>
                </a:solidFill>
                <a:latin typeface="Arial" panose="020B0604020202020204" pitchFamily="34" charset="0"/>
              </a:rPr>
              <a:pPr defTabSz="931774" fontAlgn="base">
                <a:spcBef>
                  <a:spcPct val="0"/>
                </a:spcBef>
                <a:spcAft>
                  <a:spcPct val="0"/>
                </a:spcAft>
                <a:defRPr/>
              </a:pPr>
              <a:t>74</a:t>
            </a:fld>
            <a:endParaRPr lang="en-US" sz="1300" dirty="0">
              <a:solidFill>
                <a:prstClr val="black"/>
              </a:solidFill>
              <a:latin typeface="Arial" panose="020B0604020202020204" pitchFamily="34" charset="0"/>
            </a:endParaRPr>
          </a:p>
        </p:txBody>
      </p:sp>
    </p:spTree>
    <p:extLst>
      <p:ext uri="{BB962C8B-B14F-4D97-AF65-F5344CB8AC3E}">
        <p14:creationId xmlns:p14="http://schemas.microsoft.com/office/powerpoint/2010/main" val="163696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dirty="0"/>
              <a:t>The “Economic Optimum” is slightly below the agronomic optimum because this is a “diminishing return function.” As you add more N you get less grain per unit nitrogen. The economic optimum is the point where the slope of the curve is equal to the </a:t>
            </a:r>
            <a:r>
              <a:rPr lang="en-US" dirty="0" err="1"/>
              <a:t>grain:fertilizer</a:t>
            </a:r>
            <a:r>
              <a:rPr lang="en-US" dirty="0"/>
              <a:t> price ratio or the point beyond which additional nitrogen does not produce enough grain to cover N cost. </a:t>
            </a:r>
            <a:endParaRPr lang="en-US" baseline="0"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3AFF07BA-D360-458C-BC4E-4B0671587288}" type="slidenum">
              <a:rPr lang="en-US" sz="1300">
                <a:solidFill>
                  <a:prstClr val="black"/>
                </a:solidFill>
                <a:latin typeface="Arial" panose="020B0604020202020204" pitchFamily="34" charset="0"/>
              </a:rPr>
              <a:pPr defTabSz="931774" fontAlgn="base">
                <a:spcBef>
                  <a:spcPct val="0"/>
                </a:spcBef>
                <a:spcAft>
                  <a:spcPct val="0"/>
                </a:spcAft>
                <a:defRPr/>
              </a:pPr>
              <a:t>75</a:t>
            </a:fld>
            <a:endParaRPr lang="en-US" sz="1300" dirty="0">
              <a:solidFill>
                <a:prstClr val="black"/>
              </a:solidFill>
              <a:latin typeface="Arial" panose="020B0604020202020204" pitchFamily="34" charset="0"/>
            </a:endParaRPr>
          </a:p>
        </p:txBody>
      </p:sp>
    </p:spTree>
    <p:extLst>
      <p:ext uri="{BB962C8B-B14F-4D97-AF65-F5344CB8AC3E}">
        <p14:creationId xmlns:p14="http://schemas.microsoft.com/office/powerpoint/2010/main" val="394926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dirty="0"/>
              <a:t>Orange </a:t>
            </a:r>
            <a:r>
              <a:rPr lang="en-US" baseline="0" dirty="0"/>
              <a:t>line represents soil nitrate concentration 0 – 1 m after harvest. The difference between economic and agronomic optimum N rate resulted in an increase of 25 lb/a nitrogen in top meter post harvest. This N represents environmentally risky N. </a:t>
            </a:r>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3AFF07BA-D360-458C-BC4E-4B0671587288}" type="slidenum">
              <a:rPr lang="en-US" sz="1300">
                <a:solidFill>
                  <a:prstClr val="black"/>
                </a:solidFill>
                <a:latin typeface="Arial" panose="020B0604020202020204" pitchFamily="34" charset="0"/>
              </a:rPr>
              <a:pPr defTabSz="931774" fontAlgn="base">
                <a:spcBef>
                  <a:spcPct val="0"/>
                </a:spcBef>
                <a:spcAft>
                  <a:spcPct val="0"/>
                </a:spcAft>
                <a:defRPr/>
              </a:pPr>
              <a:t>76</a:t>
            </a:fld>
            <a:endParaRPr lang="en-US" sz="1300" dirty="0">
              <a:solidFill>
                <a:prstClr val="black"/>
              </a:solidFill>
              <a:latin typeface="Arial" panose="020B0604020202020204" pitchFamily="34" charset="0"/>
            </a:endParaRPr>
          </a:p>
        </p:txBody>
      </p:sp>
    </p:spTree>
    <p:extLst>
      <p:ext uri="{BB962C8B-B14F-4D97-AF65-F5344CB8AC3E}">
        <p14:creationId xmlns:p14="http://schemas.microsoft.com/office/powerpoint/2010/main" val="311237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dirty="0"/>
              <a:t>Orange </a:t>
            </a:r>
            <a:r>
              <a:rPr lang="en-US" baseline="0" dirty="0"/>
              <a:t>line represents soil nitrate concentration 0 – 1 m after harvest. The difference between economic and agronomic optimum N rate resulted in an increase of 25 lb/a nitrogen in top meter post harvest. This N represents environmentally risky N. </a:t>
            </a:r>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3AFF07BA-D360-458C-BC4E-4B0671587288}" type="slidenum">
              <a:rPr lang="en-US" sz="1300">
                <a:solidFill>
                  <a:prstClr val="black"/>
                </a:solidFill>
                <a:latin typeface="Arial" panose="020B0604020202020204" pitchFamily="34" charset="0"/>
              </a:rPr>
              <a:pPr defTabSz="931774" fontAlgn="base">
                <a:spcBef>
                  <a:spcPct val="0"/>
                </a:spcBef>
                <a:spcAft>
                  <a:spcPct val="0"/>
                </a:spcAft>
                <a:defRPr/>
              </a:pPr>
              <a:t>77</a:t>
            </a:fld>
            <a:endParaRPr lang="en-US" sz="1300" dirty="0">
              <a:solidFill>
                <a:prstClr val="black"/>
              </a:solidFill>
              <a:latin typeface="Arial" panose="020B0604020202020204" pitchFamily="34" charset="0"/>
            </a:endParaRPr>
          </a:p>
        </p:txBody>
      </p:sp>
    </p:spTree>
    <p:extLst>
      <p:ext uri="{BB962C8B-B14F-4D97-AF65-F5344CB8AC3E}">
        <p14:creationId xmlns:p14="http://schemas.microsoft.com/office/powerpoint/2010/main" val="4122793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Applied the price ratio indicated to the quadratic plateau yield response model. Vertical reference lines represent economic optimum N rate</a:t>
            </a:r>
            <a:r>
              <a:rPr lang="en-US" baseline="0" dirty="0"/>
              <a:t> (EONR)</a:t>
            </a:r>
            <a:endParaRPr lang="en-US" dirty="0"/>
          </a:p>
          <a:p>
            <a:endParaRPr lang="en-US" dirty="0"/>
          </a:p>
          <a:p>
            <a:r>
              <a:rPr lang="en-US" dirty="0"/>
              <a:t>RON-EONR</a:t>
            </a:r>
            <a:r>
              <a:rPr lang="en-US" baseline="0" dirty="0"/>
              <a:t> is return on nitrogen at EONR. It only accounts for profit from grain and price of N. All other costs (including N application have to be paid from this amount.</a:t>
            </a:r>
          </a:p>
          <a:p>
            <a:endParaRPr lang="en-US" baseline="0" dirty="0"/>
          </a:p>
          <a:p>
            <a:r>
              <a:rPr lang="en-US" baseline="0" dirty="0"/>
              <a:t>RON-AONR uses the yield maximizing N rate, which is the same across all price ratios. The agronomic optimum yield is from previous slide. The N that makes that yield is the same each year, but costs different each year.</a:t>
            </a:r>
          </a:p>
          <a:p>
            <a:endParaRPr lang="en-US" dirty="0"/>
          </a:p>
        </p:txBody>
      </p:sp>
      <p:sp>
        <p:nvSpPr>
          <p:cNvPr id="4" name="Slide Number Placeholder 3"/>
          <p:cNvSpPr>
            <a:spLocks noGrp="1"/>
          </p:cNvSpPr>
          <p:nvPr>
            <p:ph type="sldNum" sz="quarter" idx="10"/>
          </p:nvPr>
        </p:nvSpPr>
        <p:spPr/>
        <p:txBody>
          <a:bodyPr/>
          <a:lstStyle/>
          <a:p>
            <a:pPr defTabSz="931774">
              <a:defRPr/>
            </a:pPr>
            <a:fld id="{004D4326-3BBC-46E9-A2DD-6EB89D93B2C2}" type="slidenum">
              <a:rPr lang="en-US">
                <a:solidFill>
                  <a:prstClr val="black"/>
                </a:solidFill>
                <a:latin typeface="Calibri" panose="020F0502020204030204"/>
              </a:rPr>
              <a:pPr defTabSz="931774">
                <a:defRPr/>
              </a:pPr>
              <a:t>78</a:t>
            </a:fld>
            <a:endParaRPr lang="en-US">
              <a:solidFill>
                <a:prstClr val="black"/>
              </a:solidFill>
              <a:latin typeface="Calibri" panose="020F0502020204030204"/>
            </a:endParaRPr>
          </a:p>
        </p:txBody>
      </p:sp>
    </p:spTree>
    <p:extLst>
      <p:ext uri="{BB962C8B-B14F-4D97-AF65-F5344CB8AC3E}">
        <p14:creationId xmlns:p14="http://schemas.microsoft.com/office/powerpoint/2010/main" val="239443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know your EONR</a:t>
            </a:r>
            <a:r>
              <a:rPr lang="en-US" baseline="0" dirty="0"/>
              <a:t> an adjust accordingly you will settle for maximum profit each year, but yield will be lower in years where N rate is lower because price ratio is higher. Nonetheless, in normal years there is a very small swing in yield and N rate that maximizes economics. At the end of the day N price should have little bearing on our N rate. If you think you are normally applying right at the EONR than yes, you should go down a little when ratio goes up. However, this is really hard to predict so I recommend sticking with a solid, precise N management strategy</a:t>
            </a:r>
          </a:p>
          <a:p>
            <a:pPr marL="232943" indent="-232943">
              <a:buAutoNum type="arabicParenR"/>
            </a:pPr>
            <a:r>
              <a:rPr lang="en-US" baseline="0" dirty="0"/>
              <a:t>Split apply N 20 – 50% at or before planting/ 80 – 50% at V6 or later. I don’t see benefit of spoon feeding other than with irrigation.</a:t>
            </a:r>
          </a:p>
          <a:p>
            <a:pPr marL="232943" indent="-232943">
              <a:buAutoNum type="arabicParenR"/>
            </a:pPr>
            <a:r>
              <a:rPr lang="en-US" baseline="0" dirty="0"/>
              <a:t>Calculate your fertilizer N requirement 1 </a:t>
            </a:r>
            <a:r>
              <a:rPr lang="en-US" baseline="0" dirty="0" err="1"/>
              <a:t>lb</a:t>
            </a:r>
            <a:r>
              <a:rPr lang="en-US" baseline="0" dirty="0"/>
              <a:t>-N/</a:t>
            </a:r>
            <a:r>
              <a:rPr lang="en-US" baseline="0" dirty="0" err="1"/>
              <a:t>bu</a:t>
            </a:r>
            <a:r>
              <a:rPr lang="en-US" baseline="0" dirty="0"/>
              <a:t> expected yield – use real yield expectation based on data…not aspirational yield.</a:t>
            </a:r>
          </a:p>
          <a:p>
            <a:pPr marL="232943" indent="-232943">
              <a:buAutoNum type="arabicParenR"/>
            </a:pPr>
            <a:r>
              <a:rPr lang="en-US" baseline="0" dirty="0"/>
              <a:t>Credit non-fertilizer sources in the calculation (manure use plant available N calculation that includes timing and surface or incorporated placement)</a:t>
            </a:r>
          </a:p>
          <a:p>
            <a:pPr marL="232943" indent="-232943">
              <a:buAutoNum type="arabicParenR"/>
            </a:pPr>
            <a:r>
              <a:rPr lang="en-US" baseline="0" dirty="0"/>
              <a:t>Credit rotation with legumes (fall back on local recommendations, most use 15 – 30 </a:t>
            </a:r>
            <a:r>
              <a:rPr lang="en-US" baseline="0" dirty="0" err="1"/>
              <a:t>lb</a:t>
            </a:r>
            <a:r>
              <a:rPr lang="en-US" baseline="0" dirty="0"/>
              <a:t>/acre credit)</a:t>
            </a:r>
          </a:p>
          <a:p>
            <a:pPr marL="232943" indent="-232943">
              <a:buAutoNum type="arabicParenR"/>
            </a:pPr>
            <a:r>
              <a:rPr lang="en-US" baseline="0" dirty="0"/>
              <a:t>Use </a:t>
            </a:r>
            <a:r>
              <a:rPr lang="en-US" baseline="0" dirty="0" err="1"/>
              <a:t>presidedress</a:t>
            </a:r>
            <a:r>
              <a:rPr lang="en-US" baseline="0" dirty="0"/>
              <a:t> soil nitrate test (PSNT) if manure was </a:t>
            </a:r>
            <a:r>
              <a:rPr lang="en-US" baseline="0" dirty="0" err="1"/>
              <a:t>preplant</a:t>
            </a:r>
            <a:r>
              <a:rPr lang="en-US" baseline="0" dirty="0"/>
              <a:t> source</a:t>
            </a:r>
          </a:p>
        </p:txBody>
      </p:sp>
      <p:sp>
        <p:nvSpPr>
          <p:cNvPr id="4" name="Slide Number Placeholder 3"/>
          <p:cNvSpPr>
            <a:spLocks noGrp="1"/>
          </p:cNvSpPr>
          <p:nvPr>
            <p:ph type="sldNum" sz="quarter" idx="10"/>
          </p:nvPr>
        </p:nvSpPr>
        <p:spPr/>
        <p:txBody>
          <a:bodyPr/>
          <a:lstStyle/>
          <a:p>
            <a:pPr defTabSz="931774">
              <a:defRPr/>
            </a:pPr>
            <a:fld id="{004D4326-3BBC-46E9-A2DD-6EB89D93B2C2}" type="slidenum">
              <a:rPr lang="en-US">
                <a:solidFill>
                  <a:prstClr val="black"/>
                </a:solidFill>
                <a:latin typeface="Calibri" panose="020F0502020204030204"/>
              </a:rPr>
              <a:pPr defTabSz="931774">
                <a:defRPr/>
              </a:pPr>
              <a:t>79</a:t>
            </a:fld>
            <a:endParaRPr lang="en-US">
              <a:solidFill>
                <a:prstClr val="black"/>
              </a:solidFill>
              <a:latin typeface="Calibri" panose="020F0502020204030204"/>
            </a:endParaRPr>
          </a:p>
        </p:txBody>
      </p:sp>
    </p:spTree>
    <p:extLst>
      <p:ext uri="{BB962C8B-B14F-4D97-AF65-F5344CB8AC3E}">
        <p14:creationId xmlns:p14="http://schemas.microsoft.com/office/powerpoint/2010/main" val="1539530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txBox="1">
            <a:spLocks noGrp="1" noChangeArrowheads="1"/>
          </p:cNvSpPr>
          <p:nvPr/>
        </p:nvSpPr>
        <p:spPr bwMode="auto">
          <a:xfrm>
            <a:off x="3972561" y="8831580"/>
            <a:ext cx="3037840" cy="464820"/>
          </a:xfrm>
          <a:prstGeom prst="rect">
            <a:avLst/>
          </a:prstGeom>
          <a:noFill/>
          <a:ln w="9525">
            <a:noFill/>
            <a:miter lim="800000"/>
            <a:headEnd/>
            <a:tailEnd/>
          </a:ln>
        </p:spPr>
        <p:txBody>
          <a:bodyPr lIns="93168" tIns="46585" rIns="93168" bIns="46585" anchor="b"/>
          <a:lstStyle/>
          <a:p>
            <a:pPr algn="r">
              <a:lnSpc>
                <a:spcPct val="100000"/>
              </a:lnSpc>
              <a:spcBef>
                <a:spcPct val="0"/>
              </a:spcBef>
              <a:buFontTx/>
              <a:buNone/>
            </a:pPr>
            <a:fld id="{5356E750-ECD3-468A-8A0B-CA76768E4F94}" type="slidenum">
              <a:rPr lang="en-US" sz="1200">
                <a:latin typeface="Times New Roman" pitchFamily="18" charset="0"/>
              </a:rPr>
              <a:pPr algn="r">
                <a:lnSpc>
                  <a:spcPct val="100000"/>
                </a:lnSpc>
                <a:spcBef>
                  <a:spcPct val="0"/>
                </a:spcBef>
                <a:buFontTx/>
                <a:buNone/>
              </a:pPr>
              <a:t>84</a:t>
            </a:fld>
            <a:endParaRPr lang="en-US" sz="1200" dirty="0">
              <a:latin typeface="Times New Roman" pitchFamily="18" charset="0"/>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r>
              <a:rPr lang="en-US">
                <a:latin typeface="Arial" pitchFamily="34" charset="0"/>
              </a:rPr>
              <a:t>The GreenSeeker emits its own light and filters out that of the sun.  This means the Sensors can be operated day or night and the amount of direct sunlight is not a factor.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9C3-4381-4B45-9DC6-741CEDDC4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0B05DA-428B-40ED-B249-52936E290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76A7AB-8928-469E-ABF2-65D753A648AF}"/>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5" name="Footer Placeholder 4">
            <a:extLst>
              <a:ext uri="{FF2B5EF4-FFF2-40B4-BE49-F238E27FC236}">
                <a16:creationId xmlns:a16="http://schemas.microsoft.com/office/drawing/2014/main" id="{923A33DF-3EE8-4C3D-90E0-9E6B1E3AF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05274-F66E-463E-8A67-BC449F244CEA}"/>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36388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E6C2-BD22-4F70-B87D-9C48681644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272D84-5249-4C82-A49C-73D2BBFCF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F37CE-47FA-45D5-B206-54023B37B337}"/>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5" name="Footer Placeholder 4">
            <a:extLst>
              <a:ext uri="{FF2B5EF4-FFF2-40B4-BE49-F238E27FC236}">
                <a16:creationId xmlns:a16="http://schemas.microsoft.com/office/drawing/2014/main" id="{8F09A0A9-A5A2-4759-BFCE-1A09AFFAB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61E48-D91B-4CD7-99EF-72507E3B35B6}"/>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393823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5F438D-2887-444C-A191-5FD503DADB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8F0F86-D01B-411E-B123-60AF8774F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619C1-4150-44F6-8582-686C3207E9F0}"/>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5" name="Footer Placeholder 4">
            <a:extLst>
              <a:ext uri="{FF2B5EF4-FFF2-40B4-BE49-F238E27FC236}">
                <a16:creationId xmlns:a16="http://schemas.microsoft.com/office/drawing/2014/main" id="{D6FD3AF0-A3F0-4986-ADE4-97F2AE8CC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4A888-7F0C-4C77-AC4C-337E6319D586}"/>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3840333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6470EF9-DAF3-4403-8247-EF023C48CEF2}"/>
              </a:ext>
            </a:extLst>
          </p:cNvPr>
          <p:cNvSpPr>
            <a:spLocks noGrp="1"/>
          </p:cNvSpPr>
          <p:nvPr>
            <p:ph type="sldNum" sz="quarter" idx="10"/>
          </p:nvPr>
        </p:nvSpPr>
        <p:spPr>
          <a:ln/>
        </p:spPr>
        <p:txBody>
          <a:bodyPr/>
          <a:lstStyle>
            <a:lvl1pPr>
              <a:defRPr/>
            </a:lvl1pPr>
          </a:lstStyle>
          <a:p>
            <a:fld id="{DAFC2AE2-F284-4796-AF76-0D8D2442105B}" type="slidenum">
              <a:rPr lang="en-US" smtClean="0"/>
              <a:t>‹#›</a:t>
            </a:fld>
            <a:endParaRPr lang="en-US"/>
          </a:p>
        </p:txBody>
      </p:sp>
      <p:sp>
        <p:nvSpPr>
          <p:cNvPr id="7" name="Footer Placeholder 4">
            <a:extLst>
              <a:ext uri="{FF2B5EF4-FFF2-40B4-BE49-F238E27FC236}">
                <a16:creationId xmlns:a16="http://schemas.microsoft.com/office/drawing/2014/main" id="{E2D4E6E6-D1D2-430D-A0D3-0ABA56962D47}"/>
              </a:ext>
            </a:extLst>
          </p:cNvPr>
          <p:cNvSpPr>
            <a:spLocks noGrp="1"/>
          </p:cNvSpPr>
          <p:nvPr>
            <p:ph type="ftr" sz="quarter" idx="11"/>
          </p:nvPr>
        </p:nvSpPr>
        <p:spPr/>
        <p:txBody>
          <a:bodyPr/>
          <a:lstStyle>
            <a:lvl1pPr>
              <a:defRPr/>
            </a:lvl1pPr>
          </a:lstStyle>
          <a:p>
            <a:endParaRPr lang="en-US"/>
          </a:p>
        </p:txBody>
      </p:sp>
      <p:sp>
        <p:nvSpPr>
          <p:cNvPr id="8" name="Date Placeholder 3">
            <a:extLst>
              <a:ext uri="{FF2B5EF4-FFF2-40B4-BE49-F238E27FC236}">
                <a16:creationId xmlns:a16="http://schemas.microsoft.com/office/drawing/2014/main" id="{DF08AE72-5AD2-4FBE-BF23-2916C283C58E}"/>
              </a:ext>
            </a:extLst>
          </p:cNvPr>
          <p:cNvSpPr>
            <a:spLocks noGrp="1"/>
          </p:cNvSpPr>
          <p:nvPr>
            <p:ph type="dt" sz="half" idx="12"/>
          </p:nvPr>
        </p:nvSpPr>
        <p:spPr/>
        <p:txBody>
          <a:bodyPr/>
          <a:lstStyle>
            <a:lvl1pPr>
              <a:defRPr/>
            </a:lvl1pPr>
          </a:lstStyle>
          <a:p>
            <a:fld id="{E284173C-9197-4DD6-8330-C492FB33B969}" type="datetimeFigureOut">
              <a:rPr lang="en-US" smtClean="0"/>
              <a:t>2/20/2026</a:t>
            </a:fld>
            <a:endParaRPr lang="en-US"/>
          </a:p>
        </p:txBody>
      </p:sp>
    </p:spTree>
    <p:extLst>
      <p:ext uri="{BB962C8B-B14F-4D97-AF65-F5344CB8AC3E}">
        <p14:creationId xmlns:p14="http://schemas.microsoft.com/office/powerpoint/2010/main" val="3869527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8750"/>
            <a:ext cx="10972800" cy="1258888"/>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A87D810-D15F-42FF-A8D9-D463D7B20660}"/>
              </a:ext>
            </a:extLst>
          </p:cNvPr>
          <p:cNvSpPr>
            <a:spLocks noGrp="1"/>
          </p:cNvSpPr>
          <p:nvPr>
            <p:ph type="sldNum" sz="quarter" idx="10"/>
          </p:nvPr>
        </p:nvSpPr>
        <p:spPr>
          <a:ln/>
        </p:spPr>
        <p:txBody>
          <a:bodyPr/>
          <a:lstStyle>
            <a:lvl1pPr>
              <a:defRPr/>
            </a:lvl1pPr>
          </a:lstStyle>
          <a:p>
            <a:fld id="{DAFC2AE2-F284-4796-AF76-0D8D2442105B}" type="slidenum">
              <a:rPr lang="en-US" smtClean="0"/>
              <a:t>‹#›</a:t>
            </a:fld>
            <a:endParaRPr lang="en-US"/>
          </a:p>
        </p:txBody>
      </p:sp>
      <p:sp>
        <p:nvSpPr>
          <p:cNvPr id="8" name="Footer Placeholder 4">
            <a:extLst>
              <a:ext uri="{FF2B5EF4-FFF2-40B4-BE49-F238E27FC236}">
                <a16:creationId xmlns:a16="http://schemas.microsoft.com/office/drawing/2014/main" id="{5E386D59-5F3C-4284-9552-12F8596A9DA6}"/>
              </a:ext>
            </a:extLst>
          </p:cNvPr>
          <p:cNvSpPr>
            <a:spLocks noGrp="1"/>
          </p:cNvSpPr>
          <p:nvPr>
            <p:ph type="ftr" sz="quarter" idx="11"/>
          </p:nvPr>
        </p:nvSpPr>
        <p:spPr/>
        <p:txBody>
          <a:bodyPr/>
          <a:lstStyle>
            <a:lvl1pPr>
              <a:defRPr/>
            </a:lvl1pPr>
          </a:lstStyle>
          <a:p>
            <a:endParaRPr lang="en-US"/>
          </a:p>
        </p:txBody>
      </p:sp>
      <p:sp>
        <p:nvSpPr>
          <p:cNvPr id="9" name="Date Placeholder 3">
            <a:extLst>
              <a:ext uri="{FF2B5EF4-FFF2-40B4-BE49-F238E27FC236}">
                <a16:creationId xmlns:a16="http://schemas.microsoft.com/office/drawing/2014/main" id="{34B59AEB-A886-4A47-BBDA-DFFAD12938D0}"/>
              </a:ext>
            </a:extLst>
          </p:cNvPr>
          <p:cNvSpPr>
            <a:spLocks noGrp="1"/>
          </p:cNvSpPr>
          <p:nvPr>
            <p:ph type="dt" sz="half" idx="12"/>
          </p:nvPr>
        </p:nvSpPr>
        <p:spPr/>
        <p:txBody>
          <a:bodyPr/>
          <a:lstStyle>
            <a:lvl1pPr>
              <a:defRPr/>
            </a:lvl1pPr>
          </a:lstStyle>
          <a:p>
            <a:fld id="{E284173C-9197-4DD6-8330-C492FB33B969}" type="datetimeFigureOut">
              <a:rPr lang="en-US" smtClean="0"/>
              <a:t>2/20/2026</a:t>
            </a:fld>
            <a:endParaRPr lang="en-US"/>
          </a:p>
        </p:txBody>
      </p:sp>
    </p:spTree>
    <p:extLst>
      <p:ext uri="{BB962C8B-B14F-4D97-AF65-F5344CB8AC3E}">
        <p14:creationId xmlns:p14="http://schemas.microsoft.com/office/powerpoint/2010/main" val="2212160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FA7E5FD-A4A8-47C7-A83C-CACD130E6099}"/>
              </a:ext>
            </a:extLst>
          </p:cNvPr>
          <p:cNvSpPr>
            <a:spLocks noGrp="1"/>
          </p:cNvSpPr>
          <p:nvPr>
            <p:ph type="sldNum" sz="quarter" idx="10"/>
          </p:nvPr>
        </p:nvSpPr>
        <p:spPr>
          <a:ln/>
        </p:spPr>
        <p:txBody>
          <a:bodyPr/>
          <a:lstStyle>
            <a:lvl1pPr>
              <a:defRPr/>
            </a:lvl1pPr>
          </a:lstStyle>
          <a:p>
            <a:fld id="{DAFC2AE2-F284-4796-AF76-0D8D2442105B}" type="slidenum">
              <a:rPr lang="en-US" smtClean="0"/>
              <a:t>‹#›</a:t>
            </a:fld>
            <a:endParaRPr lang="en-US"/>
          </a:p>
        </p:txBody>
      </p:sp>
      <p:sp>
        <p:nvSpPr>
          <p:cNvPr id="6" name="Footer Placeholder 4">
            <a:extLst>
              <a:ext uri="{FF2B5EF4-FFF2-40B4-BE49-F238E27FC236}">
                <a16:creationId xmlns:a16="http://schemas.microsoft.com/office/drawing/2014/main" id="{DB7CFC8A-103A-4276-8D66-4C48AB7EE2B0}"/>
              </a:ext>
            </a:extLst>
          </p:cNvPr>
          <p:cNvSpPr>
            <a:spLocks noGrp="1"/>
          </p:cNvSpPr>
          <p:nvPr>
            <p:ph type="ftr" sz="quarter" idx="11"/>
          </p:nvPr>
        </p:nvSpPr>
        <p:spPr/>
        <p:txBody>
          <a:bodyPr/>
          <a:lstStyle>
            <a:lvl1pPr>
              <a:defRPr/>
            </a:lvl1pPr>
          </a:lstStyle>
          <a:p>
            <a:endParaRPr lang="en-US"/>
          </a:p>
        </p:txBody>
      </p:sp>
      <p:sp>
        <p:nvSpPr>
          <p:cNvPr id="7" name="Date Placeholder 3">
            <a:extLst>
              <a:ext uri="{FF2B5EF4-FFF2-40B4-BE49-F238E27FC236}">
                <a16:creationId xmlns:a16="http://schemas.microsoft.com/office/drawing/2014/main" id="{2C194DA5-0F16-4D85-A84B-090A744D9A93}"/>
              </a:ext>
            </a:extLst>
          </p:cNvPr>
          <p:cNvSpPr>
            <a:spLocks noGrp="1"/>
          </p:cNvSpPr>
          <p:nvPr>
            <p:ph type="dt" sz="half" idx="12"/>
          </p:nvPr>
        </p:nvSpPr>
        <p:spPr/>
        <p:txBody>
          <a:bodyPr/>
          <a:lstStyle>
            <a:lvl1pPr>
              <a:defRPr/>
            </a:lvl1pPr>
          </a:lstStyle>
          <a:p>
            <a:fld id="{E284173C-9197-4DD6-8330-C492FB33B969}" type="datetimeFigureOut">
              <a:rPr lang="en-US" smtClean="0"/>
              <a:t>2/20/2026</a:t>
            </a:fld>
            <a:endParaRPr lang="en-US"/>
          </a:p>
        </p:txBody>
      </p:sp>
    </p:spTree>
    <p:extLst>
      <p:ext uri="{BB962C8B-B14F-4D97-AF65-F5344CB8AC3E}">
        <p14:creationId xmlns:p14="http://schemas.microsoft.com/office/powerpoint/2010/main" val="3514786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ckBlan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FD7CCD-B4A1-4B31-8E89-419D022FEC51}"/>
              </a:ext>
            </a:extLst>
          </p:cNvPr>
          <p:cNvSpPr/>
          <p:nvPr/>
        </p:nvSpPr>
        <p:spPr>
          <a:xfrm>
            <a:off x="9639300" y="5133975"/>
            <a:ext cx="2276475" cy="1581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23A685-27CF-42BB-8694-248EF6FAD0CD}"/>
              </a:ext>
            </a:extLst>
          </p:cNvPr>
          <p:cNvSpPr/>
          <p:nvPr/>
        </p:nvSpPr>
        <p:spPr>
          <a:xfrm>
            <a:off x="0" y="6208776"/>
            <a:ext cx="3511296" cy="6492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907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70893"/>
            <a:ext cx="5181600" cy="4606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70894"/>
            <a:ext cx="5181600" cy="2229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AFC2AE2-F284-4796-AF76-0D8D2442105B}" type="slidenum">
              <a:rPr lang="en-US" smtClean="0"/>
              <a:t>‹#›</a:t>
            </a:fld>
            <a:endParaRPr lang="en-US"/>
          </a:p>
        </p:txBody>
      </p:sp>
      <p:sp>
        <p:nvSpPr>
          <p:cNvPr id="8" name="Content Placeholder 3"/>
          <p:cNvSpPr>
            <a:spLocks noGrp="1"/>
          </p:cNvSpPr>
          <p:nvPr>
            <p:ph sz="half" idx="13"/>
          </p:nvPr>
        </p:nvSpPr>
        <p:spPr>
          <a:xfrm>
            <a:off x="6172200" y="3947383"/>
            <a:ext cx="5181600" cy="2229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580803"/>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570893"/>
            <a:ext cx="5181600" cy="46060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70893"/>
            <a:ext cx="5181600" cy="2239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35260D06-3DDC-4D52-A650-928999DE8AD7}" type="slidenum">
              <a:rPr lang="en-US" altLang="en-US" smtClean="0"/>
              <a:pPr/>
              <a:t>‹#›</a:t>
            </a:fld>
            <a:endParaRPr lang="en-US" altLang="en-US" dirty="0"/>
          </a:p>
        </p:txBody>
      </p:sp>
      <p:sp>
        <p:nvSpPr>
          <p:cNvPr id="6" name="Content Placeholder 3"/>
          <p:cNvSpPr>
            <a:spLocks noGrp="1"/>
          </p:cNvSpPr>
          <p:nvPr>
            <p:ph sz="half" idx="13"/>
          </p:nvPr>
        </p:nvSpPr>
        <p:spPr>
          <a:xfrm>
            <a:off x="6172200" y="3937857"/>
            <a:ext cx="5181600" cy="2239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874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FA20-52DF-490A-8ADB-BE3953421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D7AB0-AE62-47AC-9EA6-AC29A62F10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5237E-D006-4F73-8207-7925617578A9}"/>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5" name="Footer Placeholder 4">
            <a:extLst>
              <a:ext uri="{FF2B5EF4-FFF2-40B4-BE49-F238E27FC236}">
                <a16:creationId xmlns:a16="http://schemas.microsoft.com/office/drawing/2014/main" id="{9D483CE7-1FBB-411D-A791-0376CA270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02678-2687-4D1C-8D20-2AF88149C4C0}"/>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2250186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2FCD-30A1-4DE0-BB4F-1134C21D00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575126-77CA-4141-82B2-4260CC990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FA095D-3C08-4C4C-9077-8CED395E16AD}"/>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5" name="Footer Placeholder 4">
            <a:extLst>
              <a:ext uri="{FF2B5EF4-FFF2-40B4-BE49-F238E27FC236}">
                <a16:creationId xmlns:a16="http://schemas.microsoft.com/office/drawing/2014/main" id="{595FF913-9A1B-4483-9A4D-A960EAAA3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9EEA-5874-4A5D-985F-754FCE8B09EE}"/>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113071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A406-62D2-47F2-8B2C-E2734DE4D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A82D4-AC87-4931-9ABC-562493C8CE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BCCF39-7061-41E0-A554-CC883C1A61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15DA38-9E8B-49A0-AF41-7A5D46274956}"/>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6" name="Footer Placeholder 5">
            <a:extLst>
              <a:ext uri="{FF2B5EF4-FFF2-40B4-BE49-F238E27FC236}">
                <a16:creationId xmlns:a16="http://schemas.microsoft.com/office/drawing/2014/main" id="{2D5C8055-1E0B-425C-8B10-13AF9CDCB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B226A-96B2-4D14-A899-527490328A17}"/>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275386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7A2F-608D-465C-8B5C-45EC3793E7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237A5F-B15C-4B38-8EFE-738BBB95F1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18B41-31D7-45FA-A945-0F7848E69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34373-6DFD-4FFD-9199-CCE288F72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B2951-C10F-4DA7-A3F8-732848E06F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87F917-40DF-4AB7-AB0B-24EA7934696E}"/>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8" name="Footer Placeholder 7">
            <a:extLst>
              <a:ext uri="{FF2B5EF4-FFF2-40B4-BE49-F238E27FC236}">
                <a16:creationId xmlns:a16="http://schemas.microsoft.com/office/drawing/2014/main" id="{B2094835-F825-4E61-A506-15DFBE333E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10D818-B419-4BEB-9EAB-88F08B767D9F}"/>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405366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D5A3-6AEB-4A5C-B6E9-900397EE64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3C06F4-2DFD-4302-9CD1-D282CB93BAC7}"/>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4" name="Footer Placeholder 3">
            <a:extLst>
              <a:ext uri="{FF2B5EF4-FFF2-40B4-BE49-F238E27FC236}">
                <a16:creationId xmlns:a16="http://schemas.microsoft.com/office/drawing/2014/main" id="{4FE841A3-5D21-486F-8C31-4830016C4C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BD72F-AAD2-4C5F-BE33-5F873755B3DE}"/>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1964002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8D05D-7D4F-4741-BDE0-F9565EF407ED}"/>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3" name="Footer Placeholder 2">
            <a:extLst>
              <a:ext uri="{FF2B5EF4-FFF2-40B4-BE49-F238E27FC236}">
                <a16:creationId xmlns:a16="http://schemas.microsoft.com/office/drawing/2014/main" id="{E88435E5-507E-434C-96CA-0C283851E4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DC49E1-9DDD-48CB-BE74-1C1DE8DFDB52}"/>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201623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6743-34A0-4EC6-B321-16A8B240A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E19EE2-D176-41BC-AC18-1BE28B4682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B6B93-C68D-48E5-B269-B3C7FF919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667E2-9E64-41C8-83F1-FD5B1C54146E}"/>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6" name="Footer Placeholder 5">
            <a:extLst>
              <a:ext uri="{FF2B5EF4-FFF2-40B4-BE49-F238E27FC236}">
                <a16:creationId xmlns:a16="http://schemas.microsoft.com/office/drawing/2014/main" id="{41022A05-804E-49BB-8C88-991B4E0AB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8D76B-659D-4AB1-B6A8-01A371F81508}"/>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157205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A718-454E-4650-AE44-D364F24AD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029EA7-4D80-442E-8901-25566B34D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4CA2C4-0323-4409-BDA1-197954CB0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25119-7D3C-4C5D-9A11-CC86A848FDB9}"/>
              </a:ext>
            </a:extLst>
          </p:cNvPr>
          <p:cNvSpPr>
            <a:spLocks noGrp="1"/>
          </p:cNvSpPr>
          <p:nvPr>
            <p:ph type="dt" sz="half" idx="10"/>
          </p:nvPr>
        </p:nvSpPr>
        <p:spPr/>
        <p:txBody>
          <a:bodyPr/>
          <a:lstStyle/>
          <a:p>
            <a:fld id="{E284173C-9197-4DD6-8330-C492FB33B969}" type="datetimeFigureOut">
              <a:rPr lang="en-US" smtClean="0"/>
              <a:t>2/20/2026</a:t>
            </a:fld>
            <a:endParaRPr lang="en-US"/>
          </a:p>
        </p:txBody>
      </p:sp>
      <p:sp>
        <p:nvSpPr>
          <p:cNvPr id="6" name="Footer Placeholder 5">
            <a:extLst>
              <a:ext uri="{FF2B5EF4-FFF2-40B4-BE49-F238E27FC236}">
                <a16:creationId xmlns:a16="http://schemas.microsoft.com/office/drawing/2014/main" id="{47F87154-D74A-43FA-9D2F-59B69F87A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0937F-D782-4602-95DE-8AC4EE83D281}"/>
              </a:ext>
            </a:extLst>
          </p:cNvPr>
          <p:cNvSpPr>
            <a:spLocks noGrp="1"/>
          </p:cNvSpPr>
          <p:nvPr>
            <p:ph type="sldNum" sz="quarter" idx="12"/>
          </p:nvPr>
        </p:nvSpPr>
        <p:spPr/>
        <p:txBody>
          <a:bodyPr/>
          <a:lstStyle/>
          <a:p>
            <a:fld id="{DAFC2AE2-F284-4796-AF76-0D8D2442105B}" type="slidenum">
              <a:rPr lang="en-US" smtClean="0"/>
              <a:t>‹#›</a:t>
            </a:fld>
            <a:endParaRPr lang="en-US"/>
          </a:p>
        </p:txBody>
      </p:sp>
    </p:spTree>
    <p:extLst>
      <p:ext uri="{BB962C8B-B14F-4D97-AF65-F5344CB8AC3E}">
        <p14:creationId xmlns:p14="http://schemas.microsoft.com/office/powerpoint/2010/main" val="4067636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F20DEB-1CCF-4894-BF0A-5C1D0AB4D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35A054-BE4C-4376-A88A-B30062564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30E16-47E0-4F72-A0A9-F402DAE7D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4173C-9197-4DD6-8330-C492FB33B969}" type="datetimeFigureOut">
              <a:rPr lang="en-US" smtClean="0"/>
              <a:t>2/20/2026</a:t>
            </a:fld>
            <a:endParaRPr lang="en-US"/>
          </a:p>
        </p:txBody>
      </p:sp>
      <p:sp>
        <p:nvSpPr>
          <p:cNvPr id="5" name="Footer Placeholder 4">
            <a:extLst>
              <a:ext uri="{FF2B5EF4-FFF2-40B4-BE49-F238E27FC236}">
                <a16:creationId xmlns:a16="http://schemas.microsoft.com/office/drawing/2014/main" id="{7608E857-CD18-4094-AAC9-71905D8E8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8068E6-0AB5-453B-BCF9-338038806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C2AE2-F284-4796-AF76-0D8D2442105B}" type="slidenum">
              <a:rPr lang="en-US" smtClean="0"/>
              <a:t>‹#›</a:t>
            </a:fld>
            <a:endParaRPr lang="en-US"/>
          </a:p>
        </p:txBody>
      </p:sp>
      <p:pic>
        <p:nvPicPr>
          <p:cNvPr id="113666" name="Picture 2">
            <a:extLst>
              <a:ext uri="{FF2B5EF4-FFF2-40B4-BE49-F238E27FC236}">
                <a16:creationId xmlns:a16="http://schemas.microsoft.com/office/drawing/2014/main" id="{B719F78F-BA17-4863-8B41-0AF386B5834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056" y="6303391"/>
            <a:ext cx="2914348" cy="50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3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1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ams.usda.gov/market-news/state-grain-reports#Kentucky"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chart" Target="../charts/chart10.xml"/></Relationships>
</file>

<file path=ppt/slides/_rels/slide7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7D4E-DD2B-3F12-8ACD-6EBFFF3DD7C3}"/>
              </a:ext>
            </a:extLst>
          </p:cNvPr>
          <p:cNvSpPr>
            <a:spLocks noGrp="1"/>
          </p:cNvSpPr>
          <p:nvPr>
            <p:ph type="ctrTitle"/>
          </p:nvPr>
        </p:nvSpPr>
        <p:spPr/>
        <p:txBody>
          <a:bodyPr/>
          <a:lstStyle/>
          <a:p>
            <a:r>
              <a:rPr lang="en-US" dirty="0"/>
              <a:t>Chapter 5 - Nitrogen</a:t>
            </a:r>
          </a:p>
        </p:txBody>
      </p:sp>
      <p:sp>
        <p:nvSpPr>
          <p:cNvPr id="3" name="Subtitle 2">
            <a:extLst>
              <a:ext uri="{FF2B5EF4-FFF2-40B4-BE49-F238E27FC236}">
                <a16:creationId xmlns:a16="http://schemas.microsoft.com/office/drawing/2014/main" id="{6F289C09-2F0D-3825-003B-1322E682B427}"/>
              </a:ext>
            </a:extLst>
          </p:cNvPr>
          <p:cNvSpPr>
            <a:spLocks noGrp="1"/>
          </p:cNvSpPr>
          <p:nvPr>
            <p:ph type="subTitle" idx="1"/>
          </p:nvPr>
        </p:nvSpPr>
        <p:spPr/>
        <p:txBody>
          <a:bodyPr/>
          <a:lstStyle/>
          <a:p>
            <a:r>
              <a:rPr lang="en-US" dirty="0"/>
              <a:t>Spring 2026</a:t>
            </a:r>
          </a:p>
        </p:txBody>
      </p:sp>
    </p:spTree>
    <p:extLst>
      <p:ext uri="{BB962C8B-B14F-4D97-AF65-F5344CB8AC3E}">
        <p14:creationId xmlns:p14="http://schemas.microsoft.com/office/powerpoint/2010/main" val="182129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FC81-1211-E69C-8D9E-AF574CDF23EF}"/>
              </a:ext>
            </a:extLst>
          </p:cNvPr>
          <p:cNvSpPr>
            <a:spLocks noGrp="1"/>
          </p:cNvSpPr>
          <p:nvPr>
            <p:ph type="title"/>
          </p:nvPr>
        </p:nvSpPr>
        <p:spPr/>
        <p:txBody>
          <a:bodyPr/>
          <a:lstStyle/>
          <a:p>
            <a:r>
              <a:rPr lang="en-US" dirty="0"/>
              <a:t>Nitrogen Pools – Soil N</a:t>
            </a:r>
          </a:p>
        </p:txBody>
      </p:sp>
      <p:sp>
        <p:nvSpPr>
          <p:cNvPr id="3" name="Content Placeholder 2">
            <a:extLst>
              <a:ext uri="{FF2B5EF4-FFF2-40B4-BE49-F238E27FC236}">
                <a16:creationId xmlns:a16="http://schemas.microsoft.com/office/drawing/2014/main" id="{FAB87A82-0269-B345-CD56-BF9ACEDDF7C6}"/>
              </a:ext>
            </a:extLst>
          </p:cNvPr>
          <p:cNvSpPr>
            <a:spLocks noGrp="1"/>
          </p:cNvSpPr>
          <p:nvPr>
            <p:ph idx="1"/>
          </p:nvPr>
        </p:nvSpPr>
        <p:spPr>
          <a:xfrm>
            <a:off x="838200" y="1825625"/>
            <a:ext cx="9021792" cy="4351338"/>
          </a:xfrm>
        </p:spPr>
        <p:txBody>
          <a:bodyPr/>
          <a:lstStyle/>
          <a:p>
            <a:r>
              <a:rPr lang="en-US" b="1" dirty="0"/>
              <a:t>Microbial/Plant Sink</a:t>
            </a:r>
          </a:p>
          <a:p>
            <a:pPr lvl="1"/>
            <a:r>
              <a:rPr lang="en-US" dirty="0"/>
              <a:t>Actively living plants that uptake N in one form or another</a:t>
            </a:r>
          </a:p>
          <a:p>
            <a:r>
              <a:rPr lang="en-US" b="1" dirty="0"/>
              <a:t>Soil Pools</a:t>
            </a:r>
          </a:p>
          <a:p>
            <a:pPr lvl="1"/>
            <a:r>
              <a:rPr lang="en-US" dirty="0"/>
              <a:t>NO</a:t>
            </a:r>
            <a:r>
              <a:rPr lang="en-US" baseline="-25000" dirty="0"/>
              <a:t>3</a:t>
            </a:r>
            <a:r>
              <a:rPr lang="en-US" baseline="30000" dirty="0"/>
              <a:t>-</a:t>
            </a:r>
            <a:endParaRPr lang="en-US" dirty="0"/>
          </a:p>
          <a:p>
            <a:pPr lvl="1"/>
            <a:r>
              <a:rPr lang="en-US" dirty="0"/>
              <a:t>NH</a:t>
            </a:r>
            <a:r>
              <a:rPr lang="en-US" baseline="-25000" dirty="0"/>
              <a:t>4</a:t>
            </a:r>
            <a:r>
              <a:rPr lang="en-US" baseline="30000" dirty="0"/>
              <a:t>+</a:t>
            </a:r>
          </a:p>
          <a:p>
            <a:r>
              <a:rPr lang="en-US" dirty="0"/>
              <a:t>But these pools alone are not capable of supplying our crops N with all their needs, so we must transform these pools into another form</a:t>
            </a:r>
          </a:p>
        </p:txBody>
      </p:sp>
    </p:spTree>
    <p:extLst>
      <p:ext uri="{BB962C8B-B14F-4D97-AF65-F5344CB8AC3E}">
        <p14:creationId xmlns:p14="http://schemas.microsoft.com/office/powerpoint/2010/main" val="3935127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8D8C-BFB3-DDD6-554C-FCA5AEF7290F}"/>
              </a:ext>
            </a:extLst>
          </p:cNvPr>
          <p:cNvSpPr>
            <a:spLocks noGrp="1"/>
          </p:cNvSpPr>
          <p:nvPr>
            <p:ph type="title"/>
          </p:nvPr>
        </p:nvSpPr>
        <p:spPr/>
        <p:txBody>
          <a:bodyPr/>
          <a:lstStyle/>
          <a:p>
            <a:r>
              <a:rPr lang="en-US" dirty="0"/>
              <a:t>Nitrogen Fertilizer Sources – AN</a:t>
            </a:r>
          </a:p>
        </p:txBody>
      </p:sp>
      <p:sp>
        <p:nvSpPr>
          <p:cNvPr id="3" name="Content Placeholder 2">
            <a:extLst>
              <a:ext uri="{FF2B5EF4-FFF2-40B4-BE49-F238E27FC236}">
                <a16:creationId xmlns:a16="http://schemas.microsoft.com/office/drawing/2014/main" id="{8069E498-5786-71EA-73A7-33B36A39318A}"/>
              </a:ext>
            </a:extLst>
          </p:cNvPr>
          <p:cNvSpPr>
            <a:spLocks noGrp="1"/>
          </p:cNvSpPr>
          <p:nvPr>
            <p:ph idx="1"/>
          </p:nvPr>
        </p:nvSpPr>
        <p:spPr/>
        <p:txBody>
          <a:bodyPr/>
          <a:lstStyle/>
          <a:p>
            <a:r>
              <a:rPr lang="en-US" dirty="0"/>
              <a:t>NO</a:t>
            </a:r>
            <a:r>
              <a:rPr lang="en-US" baseline="-25000" dirty="0"/>
              <a:t>4</a:t>
            </a:r>
            <a:r>
              <a:rPr lang="en-US" dirty="0"/>
              <a:t>NH</a:t>
            </a:r>
            <a:r>
              <a:rPr lang="en-US" baseline="-25000" dirty="0"/>
              <a:t>3</a:t>
            </a:r>
            <a:r>
              <a:rPr lang="en-US" dirty="0"/>
              <a:t> added to soil solution just solubilizes into NH</a:t>
            </a:r>
            <a:r>
              <a:rPr lang="en-US" baseline="-25000" dirty="0"/>
              <a:t>4</a:t>
            </a:r>
            <a:r>
              <a:rPr lang="en-US" baseline="30000" dirty="0"/>
              <a:t>+</a:t>
            </a:r>
            <a:r>
              <a:rPr lang="en-US" dirty="0"/>
              <a:t> and NO</a:t>
            </a:r>
            <a:r>
              <a:rPr lang="en-US" baseline="-25000" dirty="0"/>
              <a:t>3</a:t>
            </a:r>
            <a:r>
              <a:rPr lang="en-US" baseline="30000" dirty="0"/>
              <a:t>-</a:t>
            </a:r>
            <a:r>
              <a:rPr lang="en-US" dirty="0"/>
              <a:t>. There is no pH change near the </a:t>
            </a:r>
            <a:r>
              <a:rPr lang="en-US" dirty="0" err="1"/>
              <a:t>prill</a:t>
            </a:r>
            <a:r>
              <a:rPr lang="en-US" dirty="0"/>
              <a:t>, so low chance of </a:t>
            </a:r>
            <a:r>
              <a:rPr lang="en-US" dirty="0" err="1"/>
              <a:t>volatization</a:t>
            </a:r>
            <a:endParaRPr lang="en-US" dirty="0"/>
          </a:p>
          <a:p>
            <a:r>
              <a:rPr lang="en-US" dirty="0"/>
              <a:t>Biggest issue with AN is that it provides one-half of N in a mobile form, so leaching can be an issue. </a:t>
            </a:r>
          </a:p>
          <a:p>
            <a:r>
              <a:rPr lang="en-US" dirty="0"/>
              <a:t>Gold standard in research, because we don’t have to worry about volatilization.</a:t>
            </a:r>
          </a:p>
        </p:txBody>
      </p:sp>
    </p:spTree>
    <p:extLst>
      <p:ext uri="{BB962C8B-B14F-4D97-AF65-F5344CB8AC3E}">
        <p14:creationId xmlns:p14="http://schemas.microsoft.com/office/powerpoint/2010/main" val="14857455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6407-FC90-FC39-1FE7-E40DE99026B2}"/>
              </a:ext>
            </a:extLst>
          </p:cNvPr>
          <p:cNvSpPr>
            <a:spLocks noGrp="1"/>
          </p:cNvSpPr>
          <p:nvPr>
            <p:ph type="title"/>
          </p:nvPr>
        </p:nvSpPr>
        <p:spPr/>
        <p:txBody>
          <a:bodyPr/>
          <a:lstStyle/>
          <a:p>
            <a:r>
              <a:rPr lang="en-US" dirty="0"/>
              <a:t>Nitrogen Fertilizer Sources – UAN </a:t>
            </a:r>
          </a:p>
        </p:txBody>
      </p:sp>
      <p:sp>
        <p:nvSpPr>
          <p:cNvPr id="3" name="Content Placeholder 2">
            <a:extLst>
              <a:ext uri="{FF2B5EF4-FFF2-40B4-BE49-F238E27FC236}">
                <a16:creationId xmlns:a16="http://schemas.microsoft.com/office/drawing/2014/main" id="{B6A47CAE-6A7B-DAC4-9093-1962FAD26E82}"/>
              </a:ext>
            </a:extLst>
          </p:cNvPr>
          <p:cNvSpPr>
            <a:spLocks noGrp="1"/>
          </p:cNvSpPr>
          <p:nvPr>
            <p:ph idx="1"/>
          </p:nvPr>
        </p:nvSpPr>
        <p:spPr>
          <a:xfrm>
            <a:off x="5581470" y="1825625"/>
            <a:ext cx="5772329" cy="4351338"/>
          </a:xfrm>
        </p:spPr>
        <p:txBody>
          <a:bodyPr>
            <a:normAutofit fontScale="77500" lnSpcReduction="20000"/>
          </a:bodyPr>
          <a:lstStyle/>
          <a:p>
            <a:r>
              <a:rPr lang="en-US" dirty="0"/>
              <a:t>UAN (Urea-Ammonium Nitrate, 28/30/32-0-0)</a:t>
            </a:r>
          </a:p>
          <a:p>
            <a:r>
              <a:rPr lang="en-US" dirty="0"/>
              <a:t>Urea and Ammonium nitrate combined with water in a 1:1:~1 ratio by weight</a:t>
            </a:r>
          </a:p>
          <a:p>
            <a:r>
              <a:rPr lang="en-US" dirty="0"/>
              <a:t>Liquid fertilizer, very popular for use as a </a:t>
            </a:r>
            <a:r>
              <a:rPr lang="en-US" dirty="0" err="1"/>
              <a:t>sidedress</a:t>
            </a:r>
            <a:r>
              <a:rPr lang="en-US" dirty="0"/>
              <a:t> application</a:t>
            </a:r>
          </a:p>
          <a:p>
            <a:r>
              <a:rPr lang="en-US" dirty="0"/>
              <a:t>Applies uniformly and accurately, easy/safe to handle </a:t>
            </a:r>
          </a:p>
          <a:p>
            <a:r>
              <a:rPr lang="en-US" dirty="0"/>
              <a:t>Is prone to volatilization due to it being partly urea</a:t>
            </a:r>
          </a:p>
          <a:p>
            <a:r>
              <a:rPr lang="en-US" dirty="0"/>
              <a:t>Can often be a carrier for pesticides</a:t>
            </a:r>
          </a:p>
          <a:p>
            <a:r>
              <a:rPr lang="en-US" dirty="0"/>
              <a:t>Can salt out at different temperatures, which is why there are 28/30/32% versions</a:t>
            </a:r>
          </a:p>
          <a:p>
            <a:r>
              <a:rPr lang="en-US" dirty="0"/>
              <a:t>32% salts out &lt;28°F, 28% salts out &lt;0°F</a:t>
            </a:r>
          </a:p>
        </p:txBody>
      </p:sp>
      <p:pic>
        <p:nvPicPr>
          <p:cNvPr id="13316" name="Picture 4" descr="Nitrogen sidedress studies show form and placement affect bottom line.">
            <a:extLst>
              <a:ext uri="{FF2B5EF4-FFF2-40B4-BE49-F238E27FC236}">
                <a16:creationId xmlns:a16="http://schemas.microsoft.com/office/drawing/2014/main" id="{844D6321-AA1F-DC17-DDC5-6F0366ED9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96" y="2118923"/>
            <a:ext cx="5009072" cy="375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6108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E79A-714D-E63B-82E0-13D371156732}"/>
              </a:ext>
            </a:extLst>
          </p:cNvPr>
          <p:cNvSpPr>
            <a:spLocks noGrp="1"/>
          </p:cNvSpPr>
          <p:nvPr>
            <p:ph type="title"/>
          </p:nvPr>
        </p:nvSpPr>
        <p:spPr/>
        <p:txBody>
          <a:bodyPr/>
          <a:lstStyle/>
          <a:p>
            <a:r>
              <a:rPr lang="en-US" dirty="0"/>
              <a:t>Nitrogen Fertilizer Sources - AMS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038C1E-3000-C726-B90A-3A804D7B5A5F}"/>
                  </a:ext>
                </a:extLst>
              </p:cNvPr>
              <p:cNvSpPr>
                <a:spLocks noGrp="1"/>
              </p:cNvSpPr>
              <p:nvPr>
                <p:ph idx="1"/>
              </p:nvPr>
            </p:nvSpPr>
            <p:spPr/>
            <p:txBody>
              <a:bodyPr/>
              <a:lstStyle/>
              <a:p>
                <a:r>
                  <a:rPr lang="en-US" dirty="0"/>
                  <a:t>Ammonium Sulfate (NH</a:t>
                </a:r>
                <a:r>
                  <a:rPr lang="en-US" baseline="-25000" dirty="0"/>
                  <a:t>4</a:t>
                </a:r>
                <a:r>
                  <a:rPr lang="en-US" dirty="0"/>
                  <a:t>)</a:t>
                </a:r>
                <a:r>
                  <a:rPr lang="en-US" baseline="-25000" dirty="0"/>
                  <a:t>2</a:t>
                </a:r>
                <a:r>
                  <a:rPr lang="en-US" dirty="0"/>
                  <a:t>SO</a:t>
                </a:r>
                <a:r>
                  <a:rPr lang="en-US" baseline="-25000" dirty="0"/>
                  <a:t>4</a:t>
                </a:r>
                <a:r>
                  <a:rPr lang="en-US" dirty="0"/>
                  <a:t>, 21-0-0-24</a:t>
                </a:r>
              </a:p>
              <a:p>
                <a:r>
                  <a:rPr lang="en-US" dirty="0"/>
                  <a:t>Dry granular material that is the most acidifying of the common N fertilizer</a:t>
                </a:r>
              </a:p>
              <a:p>
                <a14:m>
                  <m:oMath xmlns:m="http://schemas.openxmlformats.org/officeDocument/2006/math">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4</m:t>
                                </m:r>
                              </m:sub>
                            </m:sSub>
                          </m:e>
                        </m:d>
                      </m:e>
                      <m:sub>
                        <m:r>
                          <a:rPr lang="en-US" b="0" i="1" smtClean="0">
                            <a:latin typeface="Cambria Math" panose="02040503050406030204" pitchFamily="18" charset="0"/>
                          </a:rPr>
                          <m:t>2</m:t>
                        </m:r>
                      </m:sub>
                    </m:sSub>
                    <m:r>
                      <a:rPr lang="en-US" b="0" i="1" smtClean="0">
                        <a:latin typeface="Cambria Math" panose="02040503050406030204" pitchFamily="18" charset="0"/>
                      </a:rPr>
                      <m:t>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4</m:t>
                        </m:r>
                      </m:sub>
                    </m:sSub>
                    <m:r>
                      <a:rPr lang="en-US" b="0" i="1" smtClean="0">
                        <a:latin typeface="Cambria Math" panose="02040503050406030204" pitchFamily="18" charset="0"/>
                      </a:rPr>
                      <m:t>+4</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+2</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3</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𝑆</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4</m:t>
                        </m:r>
                      </m:sub>
                      <m:sup>
                        <m:r>
                          <a:rPr lang="en-US" b="0" i="1" smtClean="0">
                            <a:latin typeface="Cambria Math" panose="02040503050406030204" pitchFamily="18" charset="0"/>
                          </a:rPr>
                          <m:t>−2</m:t>
                        </m:r>
                      </m:sup>
                    </m:sSubSup>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oMath>
                </a14:m>
                <a:endParaRPr lang="en-US" dirty="0"/>
              </a:p>
              <a:p>
                <a:r>
                  <a:rPr lang="en-US" dirty="0"/>
                  <a:t>Rather expensive (in terms of $/</a:t>
                </a:r>
                <a:r>
                  <a:rPr lang="en-US" dirty="0" err="1"/>
                  <a:t>lb</a:t>
                </a:r>
                <a:r>
                  <a:rPr lang="en-US" dirty="0"/>
                  <a:t> N) however, used primarily when a sulfur application is needed</a:t>
                </a:r>
              </a:p>
              <a:p>
                <a:r>
                  <a:rPr lang="en-US" dirty="0"/>
                  <a:t>Also can be used as an additive when spraying herbicides, as it will bond with cations in the water that might bond with herbicide as well (glyphosate)</a:t>
                </a:r>
              </a:p>
            </p:txBody>
          </p:sp>
        </mc:Choice>
        <mc:Fallback xmlns="">
          <p:sp>
            <p:nvSpPr>
              <p:cNvPr id="3" name="Content Placeholder 2">
                <a:extLst>
                  <a:ext uri="{FF2B5EF4-FFF2-40B4-BE49-F238E27FC236}">
                    <a16:creationId xmlns:a16="http://schemas.microsoft.com/office/drawing/2014/main" id="{32038C1E-3000-C726-B90A-3A804D7B5A5F}"/>
                  </a:ext>
                </a:extLst>
              </p:cNvPr>
              <p:cNvSpPr>
                <a:spLocks noGrp="1" noRot="1" noChangeAspect="1" noMove="1" noResize="1" noEditPoints="1" noAdjustHandles="1" noChangeArrowheads="1" noChangeShapeType="1" noTextEdit="1"/>
              </p:cNvSpPr>
              <p:nvPr>
                <p:ph idx="1"/>
              </p:nvPr>
            </p:nvSpPr>
            <p:spPr>
              <a:blipFill>
                <a:blip r:embed="rId2"/>
                <a:stretch>
                  <a:fillRect l="-1043" t="-2241" r="-1333"/>
                </a:stretch>
              </a:blipFill>
            </p:spPr>
            <p:txBody>
              <a:bodyPr/>
              <a:lstStyle/>
              <a:p>
                <a:r>
                  <a:rPr lang="en-US">
                    <a:noFill/>
                  </a:rPr>
                  <a:t> </a:t>
                </a:r>
              </a:p>
            </p:txBody>
          </p:sp>
        </mc:Fallback>
      </mc:AlternateContent>
    </p:spTree>
    <p:extLst>
      <p:ext uri="{BB962C8B-B14F-4D97-AF65-F5344CB8AC3E}">
        <p14:creationId xmlns:p14="http://schemas.microsoft.com/office/powerpoint/2010/main" val="584695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DF14-584A-B70D-6F64-404F46DD4413}"/>
              </a:ext>
            </a:extLst>
          </p:cNvPr>
          <p:cNvSpPr>
            <a:spLocks noGrp="1"/>
          </p:cNvSpPr>
          <p:nvPr>
            <p:ph type="title"/>
          </p:nvPr>
        </p:nvSpPr>
        <p:spPr/>
        <p:txBody>
          <a:bodyPr/>
          <a:lstStyle/>
          <a:p>
            <a:r>
              <a:rPr lang="en-US" dirty="0"/>
              <a:t>Nitrogen Fertilizer Sources – Ammonium Phosphates</a:t>
            </a:r>
          </a:p>
        </p:txBody>
      </p:sp>
      <p:sp>
        <p:nvSpPr>
          <p:cNvPr id="3" name="Content Placeholder 2">
            <a:extLst>
              <a:ext uri="{FF2B5EF4-FFF2-40B4-BE49-F238E27FC236}">
                <a16:creationId xmlns:a16="http://schemas.microsoft.com/office/drawing/2014/main" id="{D1300EBC-27A0-12E7-6B4B-65DBB63DA5B3}"/>
              </a:ext>
            </a:extLst>
          </p:cNvPr>
          <p:cNvSpPr>
            <a:spLocks noGrp="1"/>
          </p:cNvSpPr>
          <p:nvPr>
            <p:ph idx="1"/>
          </p:nvPr>
        </p:nvSpPr>
        <p:spPr/>
        <p:txBody>
          <a:bodyPr/>
          <a:lstStyle/>
          <a:p>
            <a:r>
              <a:rPr lang="en-US" dirty="0"/>
              <a:t>Mono-Ammonium Phosphate (MAP) 11-52-0</a:t>
            </a:r>
          </a:p>
          <a:p>
            <a:r>
              <a:rPr lang="en-US" dirty="0"/>
              <a:t>Di-Ammonium Phosphate (DAP) 18-46-0</a:t>
            </a:r>
          </a:p>
          <a:p>
            <a:r>
              <a:rPr lang="en-US" dirty="0"/>
              <a:t>Generally used as the P source, not necessarily for N</a:t>
            </a:r>
          </a:p>
          <a:p>
            <a:r>
              <a:rPr lang="en-US" dirty="0"/>
              <a:t>Dry, granular sources, great for dry blends</a:t>
            </a:r>
          </a:p>
        </p:txBody>
      </p:sp>
    </p:spTree>
    <p:extLst>
      <p:ext uri="{BB962C8B-B14F-4D97-AF65-F5344CB8AC3E}">
        <p14:creationId xmlns:p14="http://schemas.microsoft.com/office/powerpoint/2010/main" val="16576706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1B2D-43E8-3D23-F678-9551A33A24A2}"/>
              </a:ext>
            </a:extLst>
          </p:cNvPr>
          <p:cNvSpPr>
            <a:spLocks noGrp="1"/>
          </p:cNvSpPr>
          <p:nvPr>
            <p:ph type="title"/>
          </p:nvPr>
        </p:nvSpPr>
        <p:spPr/>
        <p:txBody>
          <a:bodyPr/>
          <a:lstStyle/>
          <a:p>
            <a:r>
              <a:rPr lang="en-US" dirty="0"/>
              <a:t>Nitrogen Fertilizer Sources – APP </a:t>
            </a:r>
          </a:p>
        </p:txBody>
      </p:sp>
      <p:sp>
        <p:nvSpPr>
          <p:cNvPr id="3" name="Content Placeholder 2">
            <a:extLst>
              <a:ext uri="{FF2B5EF4-FFF2-40B4-BE49-F238E27FC236}">
                <a16:creationId xmlns:a16="http://schemas.microsoft.com/office/drawing/2014/main" id="{28FB6BE2-436B-2199-91AE-24F7EC85F554}"/>
              </a:ext>
            </a:extLst>
          </p:cNvPr>
          <p:cNvSpPr>
            <a:spLocks noGrp="1"/>
          </p:cNvSpPr>
          <p:nvPr>
            <p:ph idx="1"/>
          </p:nvPr>
        </p:nvSpPr>
        <p:spPr/>
        <p:txBody>
          <a:bodyPr/>
          <a:lstStyle/>
          <a:p>
            <a:r>
              <a:rPr lang="en-US" dirty="0"/>
              <a:t>Ammonium </a:t>
            </a:r>
            <a:r>
              <a:rPr lang="en-US" dirty="0" err="1"/>
              <a:t>PolyPhosphate</a:t>
            </a:r>
            <a:r>
              <a:rPr lang="en-US" dirty="0"/>
              <a:t> (10-34-0)</a:t>
            </a:r>
          </a:p>
          <a:p>
            <a:r>
              <a:rPr lang="en-US" dirty="0"/>
              <a:t>Liquid P source, considerably more expensive than MAP or DAP, but convenient due to it being liquid</a:t>
            </a:r>
          </a:p>
          <a:p>
            <a:r>
              <a:rPr lang="en-US" dirty="0"/>
              <a:t>Just as affective as other phosphorus sources</a:t>
            </a:r>
          </a:p>
        </p:txBody>
      </p:sp>
    </p:spTree>
    <p:extLst>
      <p:ext uri="{BB962C8B-B14F-4D97-AF65-F5344CB8AC3E}">
        <p14:creationId xmlns:p14="http://schemas.microsoft.com/office/powerpoint/2010/main" val="7426790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3ED76-3DB1-8B87-E9E1-6ABEFE9F7D53}"/>
              </a:ext>
            </a:extLst>
          </p:cNvPr>
          <p:cNvSpPr>
            <a:spLocks noGrp="1"/>
          </p:cNvSpPr>
          <p:nvPr>
            <p:ph type="title"/>
          </p:nvPr>
        </p:nvSpPr>
        <p:spPr/>
        <p:txBody>
          <a:bodyPr/>
          <a:lstStyle/>
          <a:p>
            <a:r>
              <a:rPr lang="en-US" dirty="0"/>
              <a:t>Nitrogen Fertilizer Sources</a:t>
            </a:r>
          </a:p>
        </p:txBody>
      </p:sp>
      <p:sp>
        <p:nvSpPr>
          <p:cNvPr id="3" name="Content Placeholder 2">
            <a:extLst>
              <a:ext uri="{FF2B5EF4-FFF2-40B4-BE49-F238E27FC236}">
                <a16:creationId xmlns:a16="http://schemas.microsoft.com/office/drawing/2014/main" id="{3C8EA07E-CAD6-53CF-F48E-AB4C72FA020B}"/>
              </a:ext>
            </a:extLst>
          </p:cNvPr>
          <p:cNvSpPr>
            <a:spLocks noGrp="1"/>
          </p:cNvSpPr>
          <p:nvPr>
            <p:ph idx="1"/>
          </p:nvPr>
        </p:nvSpPr>
        <p:spPr/>
        <p:txBody>
          <a:bodyPr/>
          <a:lstStyle/>
          <a:p>
            <a:r>
              <a:rPr lang="en-US" dirty="0"/>
              <a:t>Ammonium Chloride (NH</a:t>
            </a:r>
            <a:r>
              <a:rPr lang="en-US" baseline="-25000" dirty="0"/>
              <a:t>4</a:t>
            </a:r>
            <a:r>
              <a:rPr lang="en-US" dirty="0"/>
              <a:t>Cl) 25-0-0</a:t>
            </a:r>
          </a:p>
          <a:p>
            <a:r>
              <a:rPr lang="en-US" dirty="0"/>
              <a:t>Ammonium Bicarbonate (NH</a:t>
            </a:r>
            <a:r>
              <a:rPr lang="en-US" baseline="-25000" dirty="0"/>
              <a:t>4</a:t>
            </a:r>
            <a:r>
              <a:rPr lang="en-US" dirty="0"/>
              <a:t>HCO</a:t>
            </a:r>
            <a:r>
              <a:rPr lang="en-US" baseline="-25000" dirty="0"/>
              <a:t>3</a:t>
            </a:r>
            <a:r>
              <a:rPr lang="en-US" dirty="0"/>
              <a:t>) 19-0-0</a:t>
            </a:r>
          </a:p>
          <a:p>
            <a:r>
              <a:rPr lang="en-US" dirty="0"/>
              <a:t>Calcium Ammonium Nitrate 17-0-0</a:t>
            </a:r>
          </a:p>
          <a:p>
            <a:pPr lvl="1"/>
            <a:r>
              <a:rPr lang="en-US" dirty="0"/>
              <a:t>Trees and Vegetables out west</a:t>
            </a:r>
          </a:p>
        </p:txBody>
      </p:sp>
    </p:spTree>
    <p:extLst>
      <p:ext uri="{BB962C8B-B14F-4D97-AF65-F5344CB8AC3E}">
        <p14:creationId xmlns:p14="http://schemas.microsoft.com/office/powerpoint/2010/main" val="27457080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613E-7DB4-CA8F-E1CE-8C9608ACD7F9}"/>
              </a:ext>
            </a:extLst>
          </p:cNvPr>
          <p:cNvSpPr>
            <a:spLocks noGrp="1"/>
          </p:cNvSpPr>
          <p:nvPr>
            <p:ph type="title"/>
          </p:nvPr>
        </p:nvSpPr>
        <p:spPr/>
        <p:txBody>
          <a:bodyPr/>
          <a:lstStyle/>
          <a:p>
            <a:r>
              <a:rPr lang="en-US" dirty="0"/>
              <a:t>Nitrogen Fertilizer Sources</a:t>
            </a:r>
          </a:p>
        </p:txBody>
      </p:sp>
      <p:sp>
        <p:nvSpPr>
          <p:cNvPr id="3" name="Content Placeholder 2">
            <a:extLst>
              <a:ext uri="{FF2B5EF4-FFF2-40B4-BE49-F238E27FC236}">
                <a16:creationId xmlns:a16="http://schemas.microsoft.com/office/drawing/2014/main" id="{B1F6B6CB-B515-099E-C6EE-5C0076421281}"/>
              </a:ext>
            </a:extLst>
          </p:cNvPr>
          <p:cNvSpPr>
            <a:spLocks noGrp="1"/>
          </p:cNvSpPr>
          <p:nvPr>
            <p:ph idx="1"/>
          </p:nvPr>
        </p:nvSpPr>
        <p:spPr/>
        <p:txBody>
          <a:bodyPr/>
          <a:lstStyle/>
          <a:p>
            <a:r>
              <a:rPr lang="en-US" dirty="0"/>
              <a:t>Slow Release Fertilizers</a:t>
            </a:r>
          </a:p>
          <a:p>
            <a:pPr lvl="1"/>
            <a:r>
              <a:rPr lang="en-US" dirty="0"/>
              <a:t>Prevents immediate release into soil where environment and biologicals have impact</a:t>
            </a:r>
          </a:p>
          <a:p>
            <a:pPr lvl="1"/>
            <a:r>
              <a:rPr lang="en-US" dirty="0"/>
              <a:t>Coated</a:t>
            </a:r>
          </a:p>
          <a:p>
            <a:pPr lvl="1"/>
            <a:r>
              <a:rPr lang="en-US" dirty="0"/>
              <a:t>Chemistry</a:t>
            </a:r>
          </a:p>
          <a:p>
            <a:r>
              <a:rPr lang="en-US" dirty="0"/>
              <a:t>Inhibitors</a:t>
            </a:r>
          </a:p>
          <a:p>
            <a:pPr lvl="1"/>
            <a:r>
              <a:rPr lang="en-US" dirty="0"/>
              <a:t>Prevent the biological activity that impacts the N cycle</a:t>
            </a:r>
          </a:p>
          <a:p>
            <a:pPr lvl="1"/>
            <a:r>
              <a:rPr lang="en-US" dirty="0"/>
              <a:t>Since early 60’s, at least 15 substances thoroughly researched</a:t>
            </a:r>
          </a:p>
        </p:txBody>
      </p:sp>
    </p:spTree>
    <p:extLst>
      <p:ext uri="{BB962C8B-B14F-4D97-AF65-F5344CB8AC3E}">
        <p14:creationId xmlns:p14="http://schemas.microsoft.com/office/powerpoint/2010/main" val="42910631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AE09-A521-BD64-7360-FEA2100213D1}"/>
              </a:ext>
            </a:extLst>
          </p:cNvPr>
          <p:cNvSpPr>
            <a:spLocks noGrp="1"/>
          </p:cNvSpPr>
          <p:nvPr>
            <p:ph type="title"/>
          </p:nvPr>
        </p:nvSpPr>
        <p:spPr/>
        <p:txBody>
          <a:bodyPr/>
          <a:lstStyle/>
          <a:p>
            <a:r>
              <a:rPr lang="en-US" dirty="0"/>
              <a:t>Nitrogen Fertilizer Sources – Controlled/Slow Release</a:t>
            </a:r>
          </a:p>
        </p:txBody>
      </p:sp>
      <p:sp>
        <p:nvSpPr>
          <p:cNvPr id="3" name="Content Placeholder 2">
            <a:extLst>
              <a:ext uri="{FF2B5EF4-FFF2-40B4-BE49-F238E27FC236}">
                <a16:creationId xmlns:a16="http://schemas.microsoft.com/office/drawing/2014/main" id="{D68AD6F9-FA0A-4901-5E8B-3BB0DBF05962}"/>
              </a:ext>
            </a:extLst>
          </p:cNvPr>
          <p:cNvSpPr>
            <a:spLocks noGrp="1"/>
          </p:cNvSpPr>
          <p:nvPr>
            <p:ph idx="1"/>
          </p:nvPr>
        </p:nvSpPr>
        <p:spPr/>
        <p:txBody>
          <a:bodyPr/>
          <a:lstStyle/>
          <a:p>
            <a:r>
              <a:rPr lang="en-US" dirty="0"/>
              <a:t>2-3 times more expensive than normal non-coated fertilizers</a:t>
            </a:r>
          </a:p>
          <a:p>
            <a:r>
              <a:rPr lang="en-US" dirty="0"/>
              <a:t>Not generally used in conventional agriculture, but rather in production systems that are less sensitive to fertilizer costs, and which desire a somewhat uniform supply of N to the plants over the cycle</a:t>
            </a:r>
          </a:p>
          <a:p>
            <a:pPr lvl="1"/>
            <a:r>
              <a:rPr lang="en-US" dirty="0"/>
              <a:t>Turfgrass systems</a:t>
            </a:r>
          </a:p>
          <a:p>
            <a:r>
              <a:rPr lang="en-US" dirty="0"/>
              <a:t>Advantage of these materials is that one application may provide a uniform supply of N to the plants for several weeks</a:t>
            </a:r>
          </a:p>
        </p:txBody>
      </p:sp>
    </p:spTree>
    <p:extLst>
      <p:ext uri="{BB962C8B-B14F-4D97-AF65-F5344CB8AC3E}">
        <p14:creationId xmlns:p14="http://schemas.microsoft.com/office/powerpoint/2010/main" val="21352105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F85C-0CCB-5027-34FC-B50DDC15585F}"/>
              </a:ext>
            </a:extLst>
          </p:cNvPr>
          <p:cNvSpPr>
            <a:spLocks noGrp="1"/>
          </p:cNvSpPr>
          <p:nvPr>
            <p:ph type="title"/>
          </p:nvPr>
        </p:nvSpPr>
        <p:spPr/>
        <p:txBody>
          <a:bodyPr/>
          <a:lstStyle/>
          <a:p>
            <a:r>
              <a:rPr lang="en-US" dirty="0"/>
              <a:t>Nitrogen Fertilizer Sources – Controlled/Slow Release</a:t>
            </a:r>
          </a:p>
        </p:txBody>
      </p:sp>
      <p:sp>
        <p:nvSpPr>
          <p:cNvPr id="3" name="Content Placeholder 2">
            <a:extLst>
              <a:ext uri="{FF2B5EF4-FFF2-40B4-BE49-F238E27FC236}">
                <a16:creationId xmlns:a16="http://schemas.microsoft.com/office/drawing/2014/main" id="{21584AA8-6C63-37D6-4C2F-DD08F52BD13F}"/>
              </a:ext>
            </a:extLst>
          </p:cNvPr>
          <p:cNvSpPr>
            <a:spLocks noGrp="1"/>
          </p:cNvSpPr>
          <p:nvPr>
            <p:ph idx="1"/>
          </p:nvPr>
        </p:nvSpPr>
        <p:spPr/>
        <p:txBody>
          <a:bodyPr>
            <a:normAutofit fontScale="92500" lnSpcReduction="20000"/>
          </a:bodyPr>
          <a:lstStyle/>
          <a:p>
            <a:r>
              <a:rPr lang="en-US" dirty="0"/>
              <a:t>Urea-formaldehyde (38% N)</a:t>
            </a:r>
          </a:p>
          <a:p>
            <a:pPr lvl="1"/>
            <a:r>
              <a:rPr lang="en-US" dirty="0"/>
              <a:t>Synthetic organic material of low </a:t>
            </a:r>
            <a:r>
              <a:rPr lang="en-US" dirty="0" err="1"/>
              <a:t>solutility</a:t>
            </a:r>
            <a:r>
              <a:rPr lang="en-US" dirty="0"/>
              <a:t>, </a:t>
            </a:r>
            <a:r>
              <a:rPr lang="en-US" dirty="0" err="1"/>
              <a:t>whos</a:t>
            </a:r>
            <a:r>
              <a:rPr lang="en-US" dirty="0"/>
              <a:t> N release depends upon microbial breakdown, and thus temperature dependent</a:t>
            </a:r>
          </a:p>
          <a:p>
            <a:r>
              <a:rPr lang="en-US" dirty="0"/>
              <a:t>IBDU (</a:t>
            </a:r>
            <a:r>
              <a:rPr lang="en-US" dirty="0" err="1"/>
              <a:t>isobutylidene</a:t>
            </a:r>
            <a:r>
              <a:rPr lang="en-US" dirty="0"/>
              <a:t> </a:t>
            </a:r>
            <a:r>
              <a:rPr lang="en-US" dirty="0" err="1"/>
              <a:t>diurea</a:t>
            </a:r>
            <a:r>
              <a:rPr lang="en-US" dirty="0"/>
              <a:t>, 31% N)</a:t>
            </a:r>
          </a:p>
          <a:p>
            <a:pPr lvl="1"/>
            <a:r>
              <a:rPr lang="en-US" dirty="0"/>
              <a:t>Synthetic organic material, release depends upon particle size, moisture, and pH</a:t>
            </a:r>
          </a:p>
          <a:p>
            <a:r>
              <a:rPr lang="en-US" dirty="0" err="1"/>
              <a:t>Triazone</a:t>
            </a:r>
            <a:r>
              <a:rPr lang="en-US" dirty="0"/>
              <a:t> (28% N)</a:t>
            </a:r>
          </a:p>
          <a:p>
            <a:pPr lvl="1"/>
            <a:r>
              <a:rPr lang="en-US" dirty="0"/>
              <a:t>Urea coated with </a:t>
            </a:r>
            <a:r>
              <a:rPr lang="en-US" dirty="0" err="1"/>
              <a:t>triazone</a:t>
            </a:r>
            <a:endParaRPr lang="en-US" dirty="0"/>
          </a:p>
          <a:p>
            <a:r>
              <a:rPr lang="en-US" dirty="0"/>
              <a:t>S-coated urea (32-36% N)</a:t>
            </a:r>
          </a:p>
          <a:p>
            <a:pPr lvl="1"/>
            <a:r>
              <a:rPr lang="en-US" dirty="0"/>
              <a:t>Urea encapsulated with elemental S in the prilling process. Release depends upon breakdown of S coat</a:t>
            </a:r>
          </a:p>
          <a:p>
            <a:r>
              <a:rPr lang="en-US" dirty="0"/>
              <a:t>Polymer Coated fertilizers </a:t>
            </a:r>
          </a:p>
          <a:p>
            <a:pPr lvl="1"/>
            <a:r>
              <a:rPr lang="en-US" dirty="0"/>
              <a:t>N release occurs via diffusion with water, very slow release. </a:t>
            </a:r>
          </a:p>
          <a:p>
            <a:pPr lvl="1"/>
            <a:r>
              <a:rPr lang="en-US" dirty="0" err="1"/>
              <a:t>Osmocote</a:t>
            </a:r>
            <a:endParaRPr lang="en-US" dirty="0"/>
          </a:p>
          <a:p>
            <a:endParaRPr lang="en-US" dirty="0"/>
          </a:p>
        </p:txBody>
      </p:sp>
    </p:spTree>
    <p:extLst>
      <p:ext uri="{BB962C8B-B14F-4D97-AF65-F5344CB8AC3E}">
        <p14:creationId xmlns:p14="http://schemas.microsoft.com/office/powerpoint/2010/main" val="30395221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73102-62D3-CAE7-C13E-FDE0191BFEF3}"/>
              </a:ext>
            </a:extLst>
          </p:cNvPr>
          <p:cNvSpPr>
            <a:spLocks noGrp="1"/>
          </p:cNvSpPr>
          <p:nvPr>
            <p:ph type="title"/>
          </p:nvPr>
        </p:nvSpPr>
        <p:spPr/>
        <p:txBody>
          <a:bodyPr/>
          <a:lstStyle/>
          <a:p>
            <a:r>
              <a:rPr lang="en-US" dirty="0"/>
              <a:t>Nitrogen Fertilizer Sources – Inhibitors </a:t>
            </a:r>
          </a:p>
        </p:txBody>
      </p:sp>
      <p:sp>
        <p:nvSpPr>
          <p:cNvPr id="3" name="Content Placeholder 2">
            <a:extLst>
              <a:ext uri="{FF2B5EF4-FFF2-40B4-BE49-F238E27FC236}">
                <a16:creationId xmlns:a16="http://schemas.microsoft.com/office/drawing/2014/main" id="{D032380A-45C5-A625-0CDF-C912612E0625}"/>
              </a:ext>
            </a:extLst>
          </p:cNvPr>
          <p:cNvSpPr>
            <a:spLocks noGrp="1"/>
          </p:cNvSpPr>
          <p:nvPr>
            <p:ph idx="1"/>
          </p:nvPr>
        </p:nvSpPr>
        <p:spPr/>
        <p:txBody>
          <a:bodyPr>
            <a:normAutofit lnSpcReduction="10000"/>
          </a:bodyPr>
          <a:lstStyle/>
          <a:p>
            <a:r>
              <a:rPr lang="en-US" dirty="0"/>
              <a:t>Urease Inhibition</a:t>
            </a:r>
          </a:p>
          <a:p>
            <a:pPr lvl="1"/>
            <a:r>
              <a:rPr lang="en-US" dirty="0"/>
              <a:t>Basically prevents/slows urea’s conversion to ammonia, slowing down </a:t>
            </a:r>
            <a:r>
              <a:rPr lang="en-US" dirty="0" err="1"/>
              <a:t>volatization</a:t>
            </a:r>
            <a:endParaRPr lang="en-US" dirty="0"/>
          </a:p>
          <a:p>
            <a:r>
              <a:rPr lang="en-US" dirty="0"/>
              <a:t>NBPT (n-butyl-</a:t>
            </a:r>
            <a:r>
              <a:rPr lang="en-US" dirty="0" err="1"/>
              <a:t>thiophosphoric</a:t>
            </a:r>
            <a:r>
              <a:rPr lang="en-US" dirty="0"/>
              <a:t> </a:t>
            </a:r>
            <a:r>
              <a:rPr lang="en-US" dirty="0" err="1"/>
              <a:t>triamide</a:t>
            </a:r>
            <a:r>
              <a:rPr lang="en-US" dirty="0"/>
              <a:t>): Studied since the 80’s (</a:t>
            </a:r>
            <a:r>
              <a:rPr lang="en-US" dirty="0" err="1"/>
              <a:t>Agrotain</a:t>
            </a:r>
            <a:r>
              <a:rPr lang="en-US" dirty="0"/>
              <a:t>, Super U)</a:t>
            </a:r>
          </a:p>
          <a:p>
            <a:pPr lvl="1"/>
            <a:r>
              <a:rPr lang="en-US" dirty="0"/>
              <a:t>Patent expired; currently looking at 8 formulations</a:t>
            </a:r>
          </a:p>
          <a:p>
            <a:r>
              <a:rPr lang="en-US" dirty="0"/>
              <a:t>MIC: (</a:t>
            </a:r>
            <a:r>
              <a:rPr lang="en-US" dirty="0" err="1"/>
              <a:t>Maliec</a:t>
            </a:r>
            <a:r>
              <a:rPr lang="en-US" dirty="0"/>
              <a:t> Itaconic Copolymer Ca Salt)</a:t>
            </a:r>
          </a:p>
          <a:p>
            <a:pPr lvl="1"/>
            <a:r>
              <a:rPr lang="en-US" dirty="0"/>
              <a:t>Binding of nickel ions necessary for the formation and function of the enzyme</a:t>
            </a:r>
          </a:p>
          <a:p>
            <a:r>
              <a:rPr lang="en-US" dirty="0"/>
              <a:t>ATS (Ammonium </a:t>
            </a:r>
            <a:r>
              <a:rPr lang="en-US" dirty="0" err="1"/>
              <a:t>ThioSulfate</a:t>
            </a:r>
            <a:r>
              <a:rPr lang="en-US" dirty="0"/>
              <a:t>): Has been shown to slow urea hydrolysis as well</a:t>
            </a:r>
          </a:p>
          <a:p>
            <a:r>
              <a:rPr lang="en-US" dirty="0"/>
              <a:t>10-14 days of protection</a:t>
            </a:r>
          </a:p>
          <a:p>
            <a:pPr lvl="1"/>
            <a:endParaRPr lang="en-US" dirty="0"/>
          </a:p>
        </p:txBody>
      </p:sp>
    </p:spTree>
    <p:extLst>
      <p:ext uri="{BB962C8B-B14F-4D97-AF65-F5344CB8AC3E}">
        <p14:creationId xmlns:p14="http://schemas.microsoft.com/office/powerpoint/2010/main" val="2148744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2AEB8-8804-56B1-3155-C3515D180ECB}"/>
              </a:ext>
            </a:extLst>
          </p:cNvPr>
          <p:cNvSpPr>
            <a:spLocks noGrp="1"/>
          </p:cNvSpPr>
          <p:nvPr>
            <p:ph type="title"/>
          </p:nvPr>
        </p:nvSpPr>
        <p:spPr/>
        <p:txBody>
          <a:bodyPr/>
          <a:lstStyle/>
          <a:p>
            <a:r>
              <a:rPr lang="en-US" dirty="0"/>
              <a:t>Nitrogen Pools – Soil N</a:t>
            </a:r>
          </a:p>
        </p:txBody>
      </p:sp>
      <p:sp>
        <p:nvSpPr>
          <p:cNvPr id="3" name="Content Placeholder 2">
            <a:extLst>
              <a:ext uri="{FF2B5EF4-FFF2-40B4-BE49-F238E27FC236}">
                <a16:creationId xmlns:a16="http://schemas.microsoft.com/office/drawing/2014/main" id="{5A8DF728-36FF-A2CF-40B2-4449C7895607}"/>
              </a:ext>
            </a:extLst>
          </p:cNvPr>
          <p:cNvSpPr>
            <a:spLocks noGrp="1"/>
          </p:cNvSpPr>
          <p:nvPr>
            <p:ph idx="1"/>
          </p:nvPr>
        </p:nvSpPr>
        <p:spPr/>
        <p:txBody>
          <a:bodyPr/>
          <a:lstStyle/>
          <a:p>
            <a:r>
              <a:rPr lang="en-US" dirty="0"/>
              <a:t>Organic N (95% of soil N) – Central Component of N in soil</a:t>
            </a:r>
          </a:p>
          <a:p>
            <a:pPr lvl="1"/>
            <a:r>
              <a:rPr lang="en-US" dirty="0"/>
              <a:t>Amino Acids, organically bound NH</a:t>
            </a:r>
            <a:r>
              <a:rPr lang="en-US" baseline="-25000" dirty="0"/>
              <a:t>4</a:t>
            </a:r>
            <a:r>
              <a:rPr lang="en-US" baseline="30000" dirty="0"/>
              <a:t>+</a:t>
            </a:r>
            <a:r>
              <a:rPr lang="en-US" dirty="0"/>
              <a:t>  –  Majority of Mineralized N during growing season</a:t>
            </a:r>
          </a:p>
          <a:p>
            <a:pPr lvl="1"/>
            <a:r>
              <a:rPr lang="en-US" dirty="0"/>
              <a:t>Acid insoluble organics, amino sugars are others</a:t>
            </a:r>
          </a:p>
          <a:p>
            <a:pPr lvl="1"/>
            <a:r>
              <a:rPr lang="en-US" dirty="0"/>
              <a:t>Soils contain about 2,000 </a:t>
            </a:r>
            <a:r>
              <a:rPr lang="en-US" dirty="0" err="1"/>
              <a:t>lbs</a:t>
            </a:r>
            <a:r>
              <a:rPr lang="en-US" dirty="0"/>
              <a:t> of N/acre (12” deep) for each 1% of organic matter content</a:t>
            </a:r>
          </a:p>
          <a:p>
            <a:r>
              <a:rPr lang="en-US" dirty="0"/>
              <a:t>Inorganic N</a:t>
            </a:r>
          </a:p>
          <a:p>
            <a:pPr lvl="1"/>
            <a:r>
              <a:rPr lang="en-US" dirty="0"/>
              <a:t>NH</a:t>
            </a:r>
            <a:r>
              <a:rPr lang="en-US" baseline="-25000" dirty="0"/>
              <a:t>4</a:t>
            </a:r>
            <a:r>
              <a:rPr lang="en-US" baseline="30000" dirty="0"/>
              <a:t>+</a:t>
            </a:r>
            <a:r>
              <a:rPr lang="en-US" dirty="0"/>
              <a:t>, NO</a:t>
            </a:r>
            <a:r>
              <a:rPr lang="en-US" baseline="-25000" dirty="0"/>
              <a:t>3</a:t>
            </a:r>
            <a:r>
              <a:rPr lang="en-US" baseline="30000" dirty="0"/>
              <a:t>-</a:t>
            </a:r>
            <a:r>
              <a:rPr lang="en-US" dirty="0"/>
              <a:t>, NO</a:t>
            </a:r>
            <a:r>
              <a:rPr lang="en-US" baseline="-25000" dirty="0"/>
              <a:t>2</a:t>
            </a:r>
            <a:r>
              <a:rPr lang="en-US" baseline="30000" dirty="0"/>
              <a:t>-</a:t>
            </a:r>
            <a:r>
              <a:rPr lang="en-US" dirty="0"/>
              <a:t>, N</a:t>
            </a:r>
            <a:r>
              <a:rPr lang="en-US" baseline="-25000" dirty="0"/>
              <a:t>2</a:t>
            </a:r>
            <a:r>
              <a:rPr lang="en-US" dirty="0"/>
              <a:t>O, NO, NO</a:t>
            </a:r>
            <a:r>
              <a:rPr lang="en-US" baseline="-25000" dirty="0"/>
              <a:t>2</a:t>
            </a:r>
            <a:r>
              <a:rPr lang="en-US" dirty="0"/>
              <a:t>, and N</a:t>
            </a:r>
            <a:r>
              <a:rPr lang="en-US" baseline="-25000" dirty="0"/>
              <a:t>2</a:t>
            </a:r>
          </a:p>
          <a:p>
            <a:pPr lvl="1"/>
            <a:r>
              <a:rPr lang="en-US" dirty="0"/>
              <a:t>NH</a:t>
            </a:r>
            <a:r>
              <a:rPr lang="en-US" baseline="-25000" dirty="0"/>
              <a:t>4</a:t>
            </a:r>
            <a:r>
              <a:rPr lang="en-US" baseline="30000" dirty="0"/>
              <a:t>+</a:t>
            </a:r>
            <a:r>
              <a:rPr lang="en-US" dirty="0"/>
              <a:t>, NO</a:t>
            </a:r>
            <a:r>
              <a:rPr lang="en-US" baseline="-25000" dirty="0"/>
              <a:t>3</a:t>
            </a:r>
            <a:r>
              <a:rPr lang="en-US" baseline="30000" dirty="0"/>
              <a:t>-</a:t>
            </a:r>
            <a:r>
              <a:rPr lang="en-US" dirty="0"/>
              <a:t> are most important, and derived from aerobic decomposition of OM, or additions from fertilizer recommendations</a:t>
            </a:r>
          </a:p>
        </p:txBody>
      </p:sp>
    </p:spTree>
    <p:extLst>
      <p:ext uri="{BB962C8B-B14F-4D97-AF65-F5344CB8AC3E}">
        <p14:creationId xmlns:p14="http://schemas.microsoft.com/office/powerpoint/2010/main" val="6325284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mprehensive Nitrogen Cycle in Agricultural Production">
            <a:extLst>
              <a:ext uri="{FF2B5EF4-FFF2-40B4-BE49-F238E27FC236}">
                <a16:creationId xmlns:a16="http://schemas.microsoft.com/office/drawing/2014/main" id="{3AF3FD5F-FBEE-37D1-2D81-45BD62162DF1}"/>
              </a:ext>
            </a:extLst>
          </p:cNvPr>
          <p:cNvPicPr>
            <a:picLocks noChangeAspect="1" noChangeArrowheads="1"/>
          </p:cNvPicPr>
          <p:nvPr/>
        </p:nvPicPr>
        <p:blipFill>
          <a:blip r:embed="rId2" cstate="print"/>
          <a:srcRect/>
          <a:stretch>
            <a:fillRect/>
          </a:stretch>
        </p:blipFill>
        <p:spPr bwMode="auto">
          <a:xfrm>
            <a:off x="1522704" y="0"/>
            <a:ext cx="9146592" cy="6858000"/>
          </a:xfrm>
          <a:prstGeom prst="rect">
            <a:avLst/>
          </a:prstGeom>
          <a:noFill/>
          <a:ln w="9525">
            <a:noFill/>
            <a:miter lim="800000"/>
            <a:headEnd/>
            <a:tailEnd/>
          </a:ln>
        </p:spPr>
      </p:pic>
    </p:spTree>
    <p:extLst>
      <p:ext uri="{BB962C8B-B14F-4D97-AF65-F5344CB8AC3E}">
        <p14:creationId xmlns:p14="http://schemas.microsoft.com/office/powerpoint/2010/main" val="31299861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1BCF-10E2-C123-6EB7-FD7A8C093D67}"/>
              </a:ext>
            </a:extLst>
          </p:cNvPr>
          <p:cNvSpPr>
            <a:spLocks noGrp="1"/>
          </p:cNvSpPr>
          <p:nvPr>
            <p:ph type="title"/>
          </p:nvPr>
        </p:nvSpPr>
        <p:spPr/>
        <p:txBody>
          <a:bodyPr/>
          <a:lstStyle/>
          <a:p>
            <a:r>
              <a:rPr lang="en-US" dirty="0"/>
              <a:t>Nitrogen Fertilizer Sources – Inhibitors </a:t>
            </a:r>
          </a:p>
        </p:txBody>
      </p:sp>
      <p:sp>
        <p:nvSpPr>
          <p:cNvPr id="3" name="Content Placeholder 2">
            <a:extLst>
              <a:ext uri="{FF2B5EF4-FFF2-40B4-BE49-F238E27FC236}">
                <a16:creationId xmlns:a16="http://schemas.microsoft.com/office/drawing/2014/main" id="{079E2209-7D38-F764-C1AE-B0D8B07F9273}"/>
              </a:ext>
            </a:extLst>
          </p:cNvPr>
          <p:cNvSpPr>
            <a:spLocks noGrp="1"/>
          </p:cNvSpPr>
          <p:nvPr>
            <p:ph idx="1"/>
          </p:nvPr>
        </p:nvSpPr>
        <p:spPr/>
        <p:txBody>
          <a:bodyPr/>
          <a:lstStyle/>
          <a:p>
            <a:r>
              <a:rPr lang="en-US" dirty="0"/>
              <a:t>Urease Inhibitors are </a:t>
            </a:r>
            <a:r>
              <a:rPr lang="en-US" dirty="0" err="1"/>
              <a:t>sorta</a:t>
            </a:r>
            <a:r>
              <a:rPr lang="en-US" dirty="0"/>
              <a:t> cheap, and will pay for themselves </a:t>
            </a:r>
            <a:r>
              <a:rPr lang="en-US" i="1" dirty="0"/>
              <a:t>in the right situations</a:t>
            </a:r>
            <a:endParaRPr lang="en-US" dirty="0"/>
          </a:p>
          <a:p>
            <a:r>
              <a:rPr lang="en-US" dirty="0"/>
              <a:t>NOT Beneficial:</a:t>
            </a:r>
          </a:p>
          <a:p>
            <a:pPr lvl="1"/>
            <a:r>
              <a:rPr lang="en-US" dirty="0"/>
              <a:t>Incorporated</a:t>
            </a:r>
          </a:p>
          <a:p>
            <a:pPr lvl="1"/>
            <a:r>
              <a:rPr lang="en-US" dirty="0"/>
              <a:t>Rain or irrigation ½” or more shortly after application</a:t>
            </a:r>
          </a:p>
          <a:p>
            <a:pPr lvl="1"/>
            <a:r>
              <a:rPr lang="en-US" dirty="0"/>
              <a:t>Soil and air temp &lt; 50° F</a:t>
            </a:r>
          </a:p>
          <a:p>
            <a:pPr lvl="1"/>
            <a:r>
              <a:rPr lang="en-US" dirty="0"/>
              <a:t>Dry soil/air</a:t>
            </a:r>
          </a:p>
          <a:p>
            <a:pPr lvl="1"/>
            <a:r>
              <a:rPr lang="en-US" dirty="0"/>
              <a:t>Banding</a:t>
            </a:r>
          </a:p>
          <a:p>
            <a:pPr lvl="1"/>
            <a:r>
              <a:rPr lang="en-US" dirty="0"/>
              <a:t>No rain expected for 14+ days</a:t>
            </a:r>
          </a:p>
          <a:p>
            <a:pPr lvl="1"/>
            <a:r>
              <a:rPr lang="en-US" dirty="0"/>
              <a:t>UAN vs. Urea</a:t>
            </a:r>
          </a:p>
          <a:p>
            <a:endParaRPr lang="en-US" dirty="0"/>
          </a:p>
        </p:txBody>
      </p:sp>
    </p:spTree>
    <p:extLst>
      <p:ext uri="{BB962C8B-B14F-4D97-AF65-F5344CB8AC3E}">
        <p14:creationId xmlns:p14="http://schemas.microsoft.com/office/powerpoint/2010/main" val="219352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7042-6F3F-AB14-82F8-2360FE76AD29}"/>
              </a:ext>
            </a:extLst>
          </p:cNvPr>
          <p:cNvSpPr>
            <a:spLocks noGrp="1"/>
          </p:cNvSpPr>
          <p:nvPr>
            <p:ph type="title"/>
          </p:nvPr>
        </p:nvSpPr>
        <p:spPr/>
        <p:txBody>
          <a:bodyPr/>
          <a:lstStyle/>
          <a:p>
            <a:r>
              <a:rPr lang="en-US" dirty="0"/>
              <a:t>Nitrogen Fertilizer Sources – Inhibitors </a:t>
            </a:r>
          </a:p>
        </p:txBody>
      </p:sp>
      <p:sp>
        <p:nvSpPr>
          <p:cNvPr id="3" name="Content Placeholder 2">
            <a:extLst>
              <a:ext uri="{FF2B5EF4-FFF2-40B4-BE49-F238E27FC236}">
                <a16:creationId xmlns:a16="http://schemas.microsoft.com/office/drawing/2014/main" id="{7FF87BB8-26C2-422F-89A1-D42FF16B8CA4}"/>
              </a:ext>
            </a:extLst>
          </p:cNvPr>
          <p:cNvSpPr>
            <a:spLocks noGrp="1"/>
          </p:cNvSpPr>
          <p:nvPr>
            <p:ph idx="1"/>
          </p:nvPr>
        </p:nvSpPr>
        <p:spPr/>
        <p:txBody>
          <a:bodyPr/>
          <a:lstStyle/>
          <a:p>
            <a:r>
              <a:rPr lang="en-US" dirty="0"/>
              <a:t>BENEFICIAL:</a:t>
            </a:r>
          </a:p>
          <a:p>
            <a:pPr lvl="1"/>
            <a:r>
              <a:rPr lang="en-US" dirty="0"/>
              <a:t>Surface applied</a:t>
            </a:r>
          </a:p>
          <a:p>
            <a:pPr lvl="1"/>
            <a:r>
              <a:rPr lang="en-US" dirty="0"/>
              <a:t>No-till systems</a:t>
            </a:r>
          </a:p>
          <a:p>
            <a:pPr lvl="1"/>
            <a:r>
              <a:rPr lang="en-US" dirty="0"/>
              <a:t>High humidity</a:t>
            </a:r>
          </a:p>
          <a:p>
            <a:pPr lvl="1"/>
            <a:r>
              <a:rPr lang="en-US" dirty="0"/>
              <a:t>Light rains, heavy dews, mists</a:t>
            </a:r>
          </a:p>
          <a:p>
            <a:pPr lvl="1"/>
            <a:r>
              <a:rPr lang="en-US" dirty="0"/>
              <a:t>Soil and air temp &gt; 50° F</a:t>
            </a:r>
          </a:p>
          <a:p>
            <a:pPr lvl="1"/>
            <a:r>
              <a:rPr lang="en-US" dirty="0"/>
              <a:t>Wet soil</a:t>
            </a:r>
          </a:p>
          <a:p>
            <a:pPr lvl="1"/>
            <a:r>
              <a:rPr lang="en-US" dirty="0"/>
              <a:t>Soil with high pH &gt;7.5</a:t>
            </a:r>
          </a:p>
          <a:p>
            <a:pPr lvl="1"/>
            <a:r>
              <a:rPr lang="en-US" dirty="0"/>
              <a:t>Rain within 10 days</a:t>
            </a:r>
          </a:p>
        </p:txBody>
      </p:sp>
    </p:spTree>
    <p:extLst>
      <p:ext uri="{BB962C8B-B14F-4D97-AF65-F5344CB8AC3E}">
        <p14:creationId xmlns:p14="http://schemas.microsoft.com/office/powerpoint/2010/main" val="32518182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2C25-9628-16F3-3CF4-D6B5846738C9}"/>
              </a:ext>
            </a:extLst>
          </p:cNvPr>
          <p:cNvSpPr>
            <a:spLocks noGrp="1"/>
          </p:cNvSpPr>
          <p:nvPr>
            <p:ph type="title"/>
          </p:nvPr>
        </p:nvSpPr>
        <p:spPr/>
        <p:txBody>
          <a:bodyPr/>
          <a:lstStyle/>
          <a:p>
            <a:r>
              <a:rPr lang="en-US" dirty="0"/>
              <a:t>Nitrogen Fertilizer Sources – Inhibitors </a:t>
            </a:r>
          </a:p>
        </p:txBody>
      </p:sp>
      <p:sp>
        <p:nvSpPr>
          <p:cNvPr id="3" name="Content Placeholder 2">
            <a:extLst>
              <a:ext uri="{FF2B5EF4-FFF2-40B4-BE49-F238E27FC236}">
                <a16:creationId xmlns:a16="http://schemas.microsoft.com/office/drawing/2014/main" id="{DD36DACE-EE4E-9A61-01AD-8FFEBC831DA1}"/>
              </a:ext>
            </a:extLst>
          </p:cNvPr>
          <p:cNvSpPr>
            <a:spLocks noGrp="1"/>
          </p:cNvSpPr>
          <p:nvPr>
            <p:ph idx="1"/>
          </p:nvPr>
        </p:nvSpPr>
        <p:spPr/>
        <p:txBody>
          <a:bodyPr/>
          <a:lstStyle/>
          <a:p>
            <a:r>
              <a:rPr lang="en-US" dirty="0"/>
              <a:t>Nitrification Inhibitors</a:t>
            </a:r>
          </a:p>
          <a:p>
            <a:pPr lvl="1"/>
            <a:r>
              <a:rPr lang="en-US" dirty="0"/>
              <a:t>Prevents/slows ammonium’s conversion to nitrate</a:t>
            </a:r>
          </a:p>
          <a:p>
            <a:pPr lvl="1"/>
            <a:r>
              <a:rPr lang="en-US" dirty="0"/>
              <a:t>Ammonium (+) is immobile in the soil, Nitrate (-) is mobile. In high rainfall, irrigated, well drained soil, NO</a:t>
            </a:r>
            <a:r>
              <a:rPr lang="en-US" baseline="-25000" dirty="0"/>
              <a:t>3</a:t>
            </a:r>
            <a:r>
              <a:rPr lang="en-US" baseline="30000" dirty="0"/>
              <a:t>-</a:t>
            </a:r>
            <a:r>
              <a:rPr lang="en-US" dirty="0"/>
              <a:t> is easily lost</a:t>
            </a:r>
          </a:p>
          <a:p>
            <a:pPr lvl="1"/>
            <a:r>
              <a:rPr lang="en-US" dirty="0"/>
              <a:t>NO</a:t>
            </a:r>
            <a:r>
              <a:rPr lang="en-US" baseline="-25000" dirty="0"/>
              <a:t>3</a:t>
            </a:r>
            <a:r>
              <a:rPr lang="en-US" baseline="30000" dirty="0"/>
              <a:t>-</a:t>
            </a:r>
            <a:r>
              <a:rPr lang="en-US" dirty="0"/>
              <a:t> can be lost by leaching and Denitrification</a:t>
            </a:r>
          </a:p>
          <a:p>
            <a:pPr lvl="2"/>
            <a:r>
              <a:rPr lang="en-US" dirty="0"/>
              <a:t>Both take water!</a:t>
            </a:r>
          </a:p>
          <a:p>
            <a:pPr lvl="1"/>
            <a:r>
              <a:rPr lang="en-US" dirty="0"/>
              <a:t>2-6 weeks of use (falls off during that time as well)</a:t>
            </a:r>
          </a:p>
          <a:p>
            <a:r>
              <a:rPr lang="en-US" dirty="0" err="1"/>
              <a:t>Nitrapyrin</a:t>
            </a:r>
            <a:r>
              <a:rPr lang="en-US" dirty="0"/>
              <a:t> – registered pesticide, used since the 60’s</a:t>
            </a:r>
          </a:p>
          <a:p>
            <a:r>
              <a:rPr lang="en-US" dirty="0"/>
              <a:t>DCD – Suppresses, does not kill </a:t>
            </a:r>
            <a:r>
              <a:rPr lang="en-US" dirty="0" err="1"/>
              <a:t>nitrosomonas</a:t>
            </a:r>
            <a:endParaRPr lang="en-US" dirty="0"/>
          </a:p>
        </p:txBody>
      </p:sp>
    </p:spTree>
    <p:extLst>
      <p:ext uri="{BB962C8B-B14F-4D97-AF65-F5344CB8AC3E}">
        <p14:creationId xmlns:p14="http://schemas.microsoft.com/office/powerpoint/2010/main" val="35832887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06CA-F48D-B560-0A09-2C9812989E45}"/>
              </a:ext>
            </a:extLst>
          </p:cNvPr>
          <p:cNvSpPr>
            <a:spLocks noGrp="1"/>
          </p:cNvSpPr>
          <p:nvPr>
            <p:ph type="title"/>
          </p:nvPr>
        </p:nvSpPr>
        <p:spPr/>
        <p:txBody>
          <a:bodyPr/>
          <a:lstStyle/>
          <a:p>
            <a:r>
              <a:rPr lang="en-US" dirty="0"/>
              <a:t>Nitrogen Fertilizer Sources – Inhibitors </a:t>
            </a:r>
          </a:p>
        </p:txBody>
      </p:sp>
      <p:sp>
        <p:nvSpPr>
          <p:cNvPr id="3" name="Content Placeholder 2">
            <a:extLst>
              <a:ext uri="{FF2B5EF4-FFF2-40B4-BE49-F238E27FC236}">
                <a16:creationId xmlns:a16="http://schemas.microsoft.com/office/drawing/2014/main" id="{2D62FD2A-A9F6-14F1-6E92-B529CDAE429B}"/>
              </a:ext>
            </a:extLst>
          </p:cNvPr>
          <p:cNvSpPr>
            <a:spLocks noGrp="1"/>
          </p:cNvSpPr>
          <p:nvPr>
            <p:ph idx="1"/>
          </p:nvPr>
        </p:nvSpPr>
        <p:spPr/>
        <p:txBody>
          <a:bodyPr/>
          <a:lstStyle/>
          <a:p>
            <a:r>
              <a:rPr lang="en-US" dirty="0"/>
              <a:t>BENEFICIAL</a:t>
            </a:r>
          </a:p>
          <a:p>
            <a:pPr lvl="1"/>
            <a:r>
              <a:rPr lang="en-US" dirty="0"/>
              <a:t>Areas with plentiful rainfall/irrigation</a:t>
            </a:r>
          </a:p>
          <a:p>
            <a:pPr lvl="1"/>
            <a:r>
              <a:rPr lang="en-US" dirty="0"/>
              <a:t>10 days of continual rainfall</a:t>
            </a:r>
          </a:p>
          <a:p>
            <a:r>
              <a:rPr lang="en-US" dirty="0"/>
              <a:t>NOT BENEFICIAL</a:t>
            </a:r>
          </a:p>
          <a:p>
            <a:pPr lvl="1"/>
            <a:r>
              <a:rPr lang="en-US" dirty="0"/>
              <a:t>Dry areas</a:t>
            </a:r>
          </a:p>
        </p:txBody>
      </p:sp>
    </p:spTree>
    <p:extLst>
      <p:ext uri="{BB962C8B-B14F-4D97-AF65-F5344CB8AC3E}">
        <p14:creationId xmlns:p14="http://schemas.microsoft.com/office/powerpoint/2010/main" val="4253633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1046-3307-7446-2A26-E798068B95D0}"/>
              </a:ext>
            </a:extLst>
          </p:cNvPr>
          <p:cNvSpPr>
            <a:spLocks noGrp="1"/>
          </p:cNvSpPr>
          <p:nvPr>
            <p:ph type="title"/>
          </p:nvPr>
        </p:nvSpPr>
        <p:spPr/>
        <p:txBody>
          <a:bodyPr/>
          <a:lstStyle/>
          <a:p>
            <a:r>
              <a:rPr lang="en-US" dirty="0"/>
              <a:t>Nitrogen Fertilizer Sources – Organic forms</a:t>
            </a:r>
          </a:p>
        </p:txBody>
      </p:sp>
      <p:sp>
        <p:nvSpPr>
          <p:cNvPr id="3" name="Content Placeholder 2">
            <a:extLst>
              <a:ext uri="{FF2B5EF4-FFF2-40B4-BE49-F238E27FC236}">
                <a16:creationId xmlns:a16="http://schemas.microsoft.com/office/drawing/2014/main" id="{7CF5208A-2738-4BC8-FB40-22FCE0149C23}"/>
              </a:ext>
            </a:extLst>
          </p:cNvPr>
          <p:cNvSpPr>
            <a:spLocks noGrp="1"/>
          </p:cNvSpPr>
          <p:nvPr>
            <p:ph idx="1"/>
          </p:nvPr>
        </p:nvSpPr>
        <p:spPr/>
        <p:txBody>
          <a:bodyPr/>
          <a:lstStyle/>
          <a:p>
            <a:r>
              <a:rPr lang="en-US" dirty="0"/>
              <a:t>Before Haber-Bosch process, most N was from organic sources</a:t>
            </a:r>
          </a:p>
          <a:p>
            <a:r>
              <a:rPr lang="en-US" dirty="0"/>
              <a:t>Currently accounts for 40% of the total N use in US</a:t>
            </a:r>
          </a:p>
          <a:p>
            <a:r>
              <a:rPr lang="en-US" dirty="0"/>
              <a:t>Generally provides 1-12% N, so not necessarily the best source for a primarily N fertilizer application</a:t>
            </a:r>
          </a:p>
          <a:p>
            <a:r>
              <a:rPr lang="en-US" dirty="0"/>
              <a:t>Non-manure sources</a:t>
            </a:r>
          </a:p>
          <a:p>
            <a:r>
              <a:rPr lang="en-US" dirty="0"/>
              <a:t>Manure sources</a:t>
            </a:r>
          </a:p>
        </p:txBody>
      </p:sp>
    </p:spTree>
    <p:extLst>
      <p:ext uri="{BB962C8B-B14F-4D97-AF65-F5344CB8AC3E}">
        <p14:creationId xmlns:p14="http://schemas.microsoft.com/office/powerpoint/2010/main" val="28901162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295A-E70F-0324-9FEC-9A69AF2F9B6F}"/>
              </a:ext>
            </a:extLst>
          </p:cNvPr>
          <p:cNvSpPr>
            <a:spLocks noGrp="1"/>
          </p:cNvSpPr>
          <p:nvPr>
            <p:ph type="title"/>
          </p:nvPr>
        </p:nvSpPr>
        <p:spPr/>
        <p:txBody>
          <a:bodyPr/>
          <a:lstStyle/>
          <a:p>
            <a:r>
              <a:rPr lang="en-US" dirty="0"/>
              <a:t>Nitrogen Fertilizer Sources – Organic forms</a:t>
            </a:r>
          </a:p>
        </p:txBody>
      </p:sp>
      <p:sp>
        <p:nvSpPr>
          <p:cNvPr id="3" name="Content Placeholder 2">
            <a:extLst>
              <a:ext uri="{FF2B5EF4-FFF2-40B4-BE49-F238E27FC236}">
                <a16:creationId xmlns:a16="http://schemas.microsoft.com/office/drawing/2014/main" id="{7576023E-0AAA-3278-5B83-5DB4E72494D7}"/>
              </a:ext>
            </a:extLst>
          </p:cNvPr>
          <p:cNvSpPr>
            <a:spLocks noGrp="1"/>
          </p:cNvSpPr>
          <p:nvPr>
            <p:ph idx="1"/>
          </p:nvPr>
        </p:nvSpPr>
        <p:spPr/>
        <p:txBody>
          <a:bodyPr/>
          <a:lstStyle/>
          <a:p>
            <a:r>
              <a:rPr lang="en-US" dirty="0"/>
              <a:t>Non-manure sources</a:t>
            </a:r>
          </a:p>
          <a:p>
            <a:pPr lvl="1"/>
            <a:r>
              <a:rPr lang="en-US" dirty="0"/>
              <a:t>Generally by-products of animal- or plant- processing facilities, and municipal waste treatment</a:t>
            </a:r>
          </a:p>
          <a:p>
            <a:pPr lvl="1"/>
            <a:r>
              <a:rPr lang="en-US" dirty="0"/>
              <a:t>Biosolids – Municipal waste</a:t>
            </a:r>
          </a:p>
          <a:p>
            <a:pPr lvl="2"/>
            <a:r>
              <a:rPr lang="en-US" dirty="0"/>
              <a:t>1-6% N</a:t>
            </a:r>
          </a:p>
          <a:p>
            <a:pPr lvl="2"/>
            <a:r>
              <a:rPr lang="en-US" dirty="0"/>
              <a:t>Heavily regulated</a:t>
            </a:r>
          </a:p>
          <a:p>
            <a:pPr lvl="1"/>
            <a:r>
              <a:rPr lang="en-US" dirty="0"/>
              <a:t>Animal/plant by-products</a:t>
            </a:r>
          </a:p>
          <a:p>
            <a:pPr lvl="2"/>
            <a:r>
              <a:rPr lang="en-US" dirty="0"/>
              <a:t>Animal by-products have relatively high N content, which leads to low C:N ratio</a:t>
            </a:r>
          </a:p>
          <a:p>
            <a:pPr lvl="3"/>
            <a:r>
              <a:rPr lang="en-US" dirty="0"/>
              <a:t>Mineralization</a:t>
            </a:r>
          </a:p>
          <a:p>
            <a:pPr lvl="2"/>
            <a:r>
              <a:rPr lang="en-US" dirty="0"/>
              <a:t>Plant by-products have </a:t>
            </a:r>
            <a:r>
              <a:rPr lang="en-US" dirty="0" err="1"/>
              <a:t>relavitvely</a:t>
            </a:r>
            <a:r>
              <a:rPr lang="en-US" dirty="0"/>
              <a:t> low N content, which leads to high C:N ratio</a:t>
            </a:r>
          </a:p>
          <a:p>
            <a:pPr lvl="3"/>
            <a:r>
              <a:rPr lang="en-US" dirty="0"/>
              <a:t>Not necessarily providing much N</a:t>
            </a:r>
          </a:p>
          <a:p>
            <a:pPr lvl="3"/>
            <a:endParaRPr lang="en-US" dirty="0"/>
          </a:p>
        </p:txBody>
      </p:sp>
    </p:spTree>
    <p:extLst>
      <p:ext uri="{BB962C8B-B14F-4D97-AF65-F5344CB8AC3E}">
        <p14:creationId xmlns:p14="http://schemas.microsoft.com/office/powerpoint/2010/main" val="32850478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B43B4-04E1-E628-5441-DB7E05CDABEC}"/>
              </a:ext>
            </a:extLst>
          </p:cNvPr>
          <p:cNvSpPr>
            <a:spLocks noGrp="1"/>
          </p:cNvSpPr>
          <p:nvPr>
            <p:ph type="title"/>
          </p:nvPr>
        </p:nvSpPr>
        <p:spPr/>
        <p:txBody>
          <a:bodyPr/>
          <a:lstStyle/>
          <a:p>
            <a:r>
              <a:rPr lang="en-US" dirty="0"/>
              <a:t>Nitrogen Fertilizer Sources – Organic forms</a:t>
            </a:r>
          </a:p>
        </p:txBody>
      </p:sp>
      <p:sp>
        <p:nvSpPr>
          <p:cNvPr id="3" name="Content Placeholder 2">
            <a:extLst>
              <a:ext uri="{FF2B5EF4-FFF2-40B4-BE49-F238E27FC236}">
                <a16:creationId xmlns:a16="http://schemas.microsoft.com/office/drawing/2014/main" id="{84C46555-9454-1ADB-0E62-7A608C1FAD9C}"/>
              </a:ext>
            </a:extLst>
          </p:cNvPr>
          <p:cNvSpPr>
            <a:spLocks noGrp="1"/>
          </p:cNvSpPr>
          <p:nvPr>
            <p:ph idx="1"/>
          </p:nvPr>
        </p:nvSpPr>
        <p:spPr/>
        <p:txBody>
          <a:bodyPr/>
          <a:lstStyle/>
          <a:p>
            <a:r>
              <a:rPr lang="en-US" dirty="0"/>
              <a:t>Manure sources</a:t>
            </a:r>
          </a:p>
          <a:p>
            <a:pPr lvl="1"/>
            <a:r>
              <a:rPr lang="en-US" dirty="0"/>
              <a:t>Near 150 million tons produced a year</a:t>
            </a:r>
          </a:p>
          <a:p>
            <a:pPr lvl="2"/>
            <a:r>
              <a:rPr lang="en-US" dirty="0"/>
              <a:t>Mostly deposited in the same fields (grazing)</a:t>
            </a:r>
          </a:p>
          <a:p>
            <a:pPr lvl="1"/>
            <a:r>
              <a:rPr lang="en-US" dirty="0"/>
              <a:t>2-6% N, but has many factors</a:t>
            </a:r>
          </a:p>
          <a:p>
            <a:pPr lvl="2"/>
            <a:r>
              <a:rPr lang="en-US" dirty="0"/>
              <a:t>Animal</a:t>
            </a:r>
          </a:p>
          <a:p>
            <a:pPr lvl="2"/>
            <a:r>
              <a:rPr lang="en-US" dirty="0"/>
              <a:t>Animal Feed</a:t>
            </a:r>
          </a:p>
          <a:p>
            <a:pPr lvl="2"/>
            <a:r>
              <a:rPr lang="en-US" dirty="0"/>
              <a:t>Method of manure handling/storage</a:t>
            </a:r>
          </a:p>
          <a:p>
            <a:pPr lvl="2"/>
            <a:r>
              <a:rPr lang="en-US" dirty="0"/>
              <a:t>Quantity of added materials (bedding/water/hay)</a:t>
            </a:r>
          </a:p>
          <a:p>
            <a:pPr lvl="2"/>
            <a:r>
              <a:rPr lang="en-US" dirty="0"/>
              <a:t>Method of application</a:t>
            </a:r>
          </a:p>
          <a:p>
            <a:pPr lvl="1"/>
            <a:endParaRPr lang="en-US" dirty="0"/>
          </a:p>
        </p:txBody>
      </p:sp>
    </p:spTree>
    <p:extLst>
      <p:ext uri="{BB962C8B-B14F-4D97-AF65-F5344CB8AC3E}">
        <p14:creationId xmlns:p14="http://schemas.microsoft.com/office/powerpoint/2010/main" val="5636778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B67E-629F-097B-FE14-4E009786C1ED}"/>
              </a:ext>
            </a:extLst>
          </p:cNvPr>
          <p:cNvSpPr>
            <a:spLocks noGrp="1"/>
          </p:cNvSpPr>
          <p:nvPr>
            <p:ph type="title"/>
          </p:nvPr>
        </p:nvSpPr>
        <p:spPr/>
        <p:txBody>
          <a:bodyPr/>
          <a:lstStyle/>
          <a:p>
            <a:r>
              <a:rPr lang="en-US" dirty="0"/>
              <a:t>Nitrogen Fertilizer Sources – Organic forms</a:t>
            </a:r>
          </a:p>
        </p:txBody>
      </p:sp>
      <p:sp>
        <p:nvSpPr>
          <p:cNvPr id="3" name="Content Placeholder 2">
            <a:extLst>
              <a:ext uri="{FF2B5EF4-FFF2-40B4-BE49-F238E27FC236}">
                <a16:creationId xmlns:a16="http://schemas.microsoft.com/office/drawing/2014/main" id="{A224779A-5CC9-1911-C8FE-A082E2843419}"/>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815A8B6E-F2B3-575D-40D9-41FB702CD28E}"/>
              </a:ext>
            </a:extLst>
          </p:cNvPr>
          <p:cNvPicPr>
            <a:picLocks noChangeAspect="1"/>
          </p:cNvPicPr>
          <p:nvPr/>
        </p:nvPicPr>
        <p:blipFill>
          <a:blip r:embed="rId2"/>
          <a:stretch>
            <a:fillRect/>
          </a:stretch>
        </p:blipFill>
        <p:spPr>
          <a:xfrm>
            <a:off x="2926261" y="1542691"/>
            <a:ext cx="6339477" cy="4917205"/>
          </a:xfrm>
          <a:prstGeom prst="rect">
            <a:avLst/>
          </a:prstGeom>
        </p:spPr>
      </p:pic>
    </p:spTree>
    <p:extLst>
      <p:ext uri="{BB962C8B-B14F-4D97-AF65-F5344CB8AC3E}">
        <p14:creationId xmlns:p14="http://schemas.microsoft.com/office/powerpoint/2010/main" val="6051773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4455-379E-92BE-2CDE-FE4AD0917A7F}"/>
              </a:ext>
            </a:extLst>
          </p:cNvPr>
          <p:cNvSpPr>
            <a:spLocks noGrp="1"/>
          </p:cNvSpPr>
          <p:nvPr>
            <p:ph type="title"/>
          </p:nvPr>
        </p:nvSpPr>
        <p:spPr/>
        <p:txBody>
          <a:bodyPr/>
          <a:lstStyle/>
          <a:p>
            <a:r>
              <a:rPr lang="en-US" dirty="0"/>
              <a:t>Nitrogen Fertilizer Sources – Organic forms</a:t>
            </a:r>
          </a:p>
        </p:txBody>
      </p:sp>
      <p:sp>
        <p:nvSpPr>
          <p:cNvPr id="3" name="Content Placeholder 2">
            <a:extLst>
              <a:ext uri="{FF2B5EF4-FFF2-40B4-BE49-F238E27FC236}">
                <a16:creationId xmlns:a16="http://schemas.microsoft.com/office/drawing/2014/main" id="{5514E03D-C9BD-2731-75C3-9E1FE92CF997}"/>
              </a:ext>
            </a:extLst>
          </p:cNvPr>
          <p:cNvSpPr>
            <a:spLocks noGrp="1"/>
          </p:cNvSpPr>
          <p:nvPr>
            <p:ph idx="1"/>
          </p:nvPr>
        </p:nvSpPr>
        <p:spPr>
          <a:xfrm>
            <a:off x="838200" y="1825625"/>
            <a:ext cx="4733925" cy="4351338"/>
          </a:xfrm>
        </p:spPr>
        <p:txBody>
          <a:bodyPr/>
          <a:lstStyle/>
          <a:p>
            <a:r>
              <a:rPr lang="en-US" dirty="0"/>
              <a:t>N sources from manure</a:t>
            </a:r>
          </a:p>
          <a:p>
            <a:pPr lvl="1"/>
            <a:r>
              <a:rPr lang="en-US" dirty="0"/>
              <a:t>50-75% of Total N is organic N</a:t>
            </a:r>
          </a:p>
          <a:p>
            <a:pPr lvl="1"/>
            <a:r>
              <a:rPr lang="en-US" dirty="0"/>
              <a:t>25-50% is NH</a:t>
            </a:r>
            <a:r>
              <a:rPr lang="en-US" baseline="-25000" dirty="0"/>
              <a:t>4</a:t>
            </a:r>
            <a:r>
              <a:rPr lang="en-US" baseline="30000" dirty="0"/>
              <a:t>+</a:t>
            </a:r>
          </a:p>
          <a:p>
            <a:pPr lvl="1"/>
            <a:r>
              <a:rPr lang="en-US" dirty="0"/>
              <a:t>Large portion of the NH</a:t>
            </a:r>
            <a:r>
              <a:rPr lang="en-US" baseline="-25000" dirty="0"/>
              <a:t>4</a:t>
            </a:r>
            <a:r>
              <a:rPr lang="en-US" baseline="30000" dirty="0"/>
              <a:t>+</a:t>
            </a:r>
            <a:r>
              <a:rPr lang="en-US" dirty="0"/>
              <a:t> is volatilized during storage and handling</a:t>
            </a:r>
          </a:p>
          <a:p>
            <a:pPr lvl="1"/>
            <a:r>
              <a:rPr lang="en-US" dirty="0"/>
              <a:t>Mineralization is key to organic N</a:t>
            </a:r>
          </a:p>
          <a:p>
            <a:pPr lvl="1"/>
            <a:r>
              <a:rPr lang="en-US" dirty="0"/>
              <a:t>Denitrification is also a consideration</a:t>
            </a:r>
          </a:p>
          <a:p>
            <a:endParaRPr lang="en-US" dirty="0"/>
          </a:p>
        </p:txBody>
      </p:sp>
      <p:pic>
        <p:nvPicPr>
          <p:cNvPr id="5" name="Picture 4">
            <a:extLst>
              <a:ext uri="{FF2B5EF4-FFF2-40B4-BE49-F238E27FC236}">
                <a16:creationId xmlns:a16="http://schemas.microsoft.com/office/drawing/2014/main" id="{DB4D16F7-5D4E-E04F-6239-EF000B8AFE39}"/>
              </a:ext>
            </a:extLst>
          </p:cNvPr>
          <p:cNvPicPr>
            <a:picLocks noChangeAspect="1"/>
          </p:cNvPicPr>
          <p:nvPr/>
        </p:nvPicPr>
        <p:blipFill>
          <a:blip r:embed="rId2"/>
          <a:stretch>
            <a:fillRect/>
          </a:stretch>
        </p:blipFill>
        <p:spPr>
          <a:xfrm>
            <a:off x="5828283" y="1690688"/>
            <a:ext cx="5792217" cy="4312268"/>
          </a:xfrm>
          <a:prstGeom prst="rect">
            <a:avLst/>
          </a:prstGeom>
        </p:spPr>
      </p:pic>
    </p:spTree>
    <p:extLst>
      <p:ext uri="{BB962C8B-B14F-4D97-AF65-F5344CB8AC3E}">
        <p14:creationId xmlns:p14="http://schemas.microsoft.com/office/powerpoint/2010/main" val="265541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E32DCF-8DAF-A2DA-1D5E-CDE9413774BB}"/>
              </a:ext>
            </a:extLst>
          </p:cNvPr>
          <p:cNvSpPr>
            <a:spLocks noGrp="1"/>
          </p:cNvSpPr>
          <p:nvPr>
            <p:ph type="title"/>
          </p:nvPr>
        </p:nvSpPr>
        <p:spPr/>
        <p:txBody>
          <a:bodyPr/>
          <a:lstStyle/>
          <a:p>
            <a:r>
              <a:rPr lang="en-US" dirty="0"/>
              <a:t>Nitrogen Sources/Additions</a:t>
            </a:r>
          </a:p>
        </p:txBody>
      </p:sp>
      <p:sp>
        <p:nvSpPr>
          <p:cNvPr id="5" name="Text Placeholder 4">
            <a:extLst>
              <a:ext uri="{FF2B5EF4-FFF2-40B4-BE49-F238E27FC236}">
                <a16:creationId xmlns:a16="http://schemas.microsoft.com/office/drawing/2014/main" id="{D72F957B-C140-050C-E79A-BCC814D258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21862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D62F-374F-613B-C354-FCB3AB31424A}"/>
              </a:ext>
            </a:extLst>
          </p:cNvPr>
          <p:cNvSpPr>
            <a:spLocks noGrp="1"/>
          </p:cNvSpPr>
          <p:nvPr>
            <p:ph type="title"/>
          </p:nvPr>
        </p:nvSpPr>
        <p:spPr/>
        <p:txBody>
          <a:bodyPr/>
          <a:lstStyle/>
          <a:p>
            <a:r>
              <a:rPr lang="en-US" dirty="0"/>
              <a:t>Nitrogen Fertilizer Sources – Organic forms</a:t>
            </a:r>
          </a:p>
        </p:txBody>
      </p:sp>
      <p:sp>
        <p:nvSpPr>
          <p:cNvPr id="3" name="Content Placeholder 2">
            <a:extLst>
              <a:ext uri="{FF2B5EF4-FFF2-40B4-BE49-F238E27FC236}">
                <a16:creationId xmlns:a16="http://schemas.microsoft.com/office/drawing/2014/main" id="{FA16DBB7-EE65-BE8A-9A68-011DB5A90E40}"/>
              </a:ext>
            </a:extLst>
          </p:cNvPr>
          <p:cNvSpPr>
            <a:spLocks noGrp="1"/>
          </p:cNvSpPr>
          <p:nvPr>
            <p:ph idx="1"/>
          </p:nvPr>
        </p:nvSpPr>
        <p:spPr/>
        <p:txBody>
          <a:bodyPr/>
          <a:lstStyle/>
          <a:p>
            <a:r>
              <a:rPr lang="en-US" dirty="0"/>
              <a:t>Manure application considerations</a:t>
            </a:r>
          </a:p>
          <a:p>
            <a:pPr lvl="1"/>
            <a:r>
              <a:rPr lang="en-US" dirty="0"/>
              <a:t>N is not in high quantities, and majority can be lost (</a:t>
            </a:r>
            <a:r>
              <a:rPr lang="en-US" dirty="0" err="1"/>
              <a:t>volatization</a:t>
            </a:r>
            <a:r>
              <a:rPr lang="en-US" dirty="0"/>
              <a:t>, denitrification)</a:t>
            </a:r>
          </a:p>
          <a:p>
            <a:pPr lvl="1"/>
            <a:r>
              <a:rPr lang="en-US" dirty="0"/>
              <a:t>Think about timing of application</a:t>
            </a:r>
          </a:p>
          <a:p>
            <a:pPr lvl="2"/>
            <a:r>
              <a:rPr lang="en-US" dirty="0"/>
              <a:t>Dry, hot?</a:t>
            </a:r>
          </a:p>
          <a:p>
            <a:pPr lvl="2"/>
            <a:r>
              <a:rPr lang="en-US"/>
              <a:t>Cool, wet?</a:t>
            </a:r>
            <a:endParaRPr lang="en-US" dirty="0"/>
          </a:p>
        </p:txBody>
      </p:sp>
    </p:spTree>
    <p:extLst>
      <p:ext uri="{BB962C8B-B14F-4D97-AF65-F5344CB8AC3E}">
        <p14:creationId xmlns:p14="http://schemas.microsoft.com/office/powerpoint/2010/main" val="26148712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FD15-B1F1-1C45-F00A-5971313D81D8}"/>
              </a:ext>
            </a:extLst>
          </p:cNvPr>
          <p:cNvSpPr>
            <a:spLocks noGrp="1"/>
          </p:cNvSpPr>
          <p:nvPr>
            <p:ph type="title"/>
          </p:nvPr>
        </p:nvSpPr>
        <p:spPr/>
        <p:txBody>
          <a:bodyPr/>
          <a:lstStyle/>
          <a:p>
            <a:r>
              <a:rPr lang="en-US" dirty="0"/>
              <a:t>Methods of N application</a:t>
            </a:r>
          </a:p>
        </p:txBody>
      </p:sp>
      <p:sp>
        <p:nvSpPr>
          <p:cNvPr id="3" name="Content Placeholder 2">
            <a:extLst>
              <a:ext uri="{FF2B5EF4-FFF2-40B4-BE49-F238E27FC236}">
                <a16:creationId xmlns:a16="http://schemas.microsoft.com/office/drawing/2014/main" id="{BC959582-2F35-3A3F-5D89-117EFFC30B78}"/>
              </a:ext>
            </a:extLst>
          </p:cNvPr>
          <p:cNvSpPr>
            <a:spLocks noGrp="1"/>
          </p:cNvSpPr>
          <p:nvPr>
            <p:ph idx="1"/>
          </p:nvPr>
        </p:nvSpPr>
        <p:spPr/>
        <p:txBody>
          <a:bodyPr>
            <a:normAutofit/>
          </a:bodyPr>
          <a:lstStyle/>
          <a:p>
            <a:r>
              <a:rPr lang="en-US" dirty="0"/>
              <a:t>Broadcast</a:t>
            </a:r>
          </a:p>
          <a:p>
            <a:pPr lvl="1"/>
            <a:r>
              <a:rPr lang="en-US" dirty="0"/>
              <a:t>Incorporated</a:t>
            </a:r>
          </a:p>
          <a:p>
            <a:pPr lvl="1"/>
            <a:r>
              <a:rPr lang="en-US" dirty="0"/>
              <a:t>Non-incorporated</a:t>
            </a:r>
          </a:p>
          <a:p>
            <a:pPr lvl="2"/>
            <a:r>
              <a:rPr lang="en-US" dirty="0"/>
              <a:t>Dry</a:t>
            </a:r>
          </a:p>
          <a:p>
            <a:pPr lvl="2"/>
            <a:r>
              <a:rPr lang="en-US" dirty="0"/>
              <a:t>Liquid</a:t>
            </a:r>
          </a:p>
          <a:p>
            <a:r>
              <a:rPr lang="en-US" dirty="0"/>
              <a:t>Injected</a:t>
            </a:r>
          </a:p>
          <a:p>
            <a:pPr lvl="1"/>
            <a:r>
              <a:rPr lang="en-US" dirty="0"/>
              <a:t>NH</a:t>
            </a:r>
            <a:r>
              <a:rPr lang="en-US" baseline="-25000" dirty="0"/>
              <a:t>3</a:t>
            </a:r>
            <a:endParaRPr lang="en-US" dirty="0"/>
          </a:p>
          <a:p>
            <a:pPr lvl="1"/>
            <a:r>
              <a:rPr lang="en-US" dirty="0"/>
              <a:t>Liquid</a:t>
            </a:r>
          </a:p>
          <a:p>
            <a:pPr lvl="1"/>
            <a:r>
              <a:rPr lang="en-US" dirty="0"/>
              <a:t>Dry</a:t>
            </a:r>
          </a:p>
          <a:p>
            <a:pPr lvl="1"/>
            <a:r>
              <a:rPr lang="en-US" dirty="0"/>
              <a:t>Banded</a:t>
            </a:r>
          </a:p>
          <a:p>
            <a:endParaRPr lang="en-US" dirty="0"/>
          </a:p>
        </p:txBody>
      </p:sp>
    </p:spTree>
    <p:extLst>
      <p:ext uri="{BB962C8B-B14F-4D97-AF65-F5344CB8AC3E}">
        <p14:creationId xmlns:p14="http://schemas.microsoft.com/office/powerpoint/2010/main" val="30903723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B064-35F5-8DCD-967B-A59F45D94CF9}"/>
              </a:ext>
            </a:extLst>
          </p:cNvPr>
          <p:cNvSpPr>
            <a:spLocks noGrp="1"/>
          </p:cNvSpPr>
          <p:nvPr>
            <p:ph type="title"/>
          </p:nvPr>
        </p:nvSpPr>
        <p:spPr/>
        <p:txBody>
          <a:bodyPr/>
          <a:lstStyle/>
          <a:p>
            <a:r>
              <a:rPr lang="en-US" dirty="0"/>
              <a:t>Dry, Broadcast application – 1, 3, 6, 9</a:t>
            </a:r>
          </a:p>
        </p:txBody>
      </p:sp>
      <p:sp>
        <p:nvSpPr>
          <p:cNvPr id="3" name="Content Placeholder 2">
            <a:extLst>
              <a:ext uri="{FF2B5EF4-FFF2-40B4-BE49-F238E27FC236}">
                <a16:creationId xmlns:a16="http://schemas.microsoft.com/office/drawing/2014/main" id="{CA57C5CD-3073-2200-13BE-A0AD9DFDE716}"/>
              </a:ext>
            </a:extLst>
          </p:cNvPr>
          <p:cNvSpPr>
            <a:spLocks noGrp="1"/>
          </p:cNvSpPr>
          <p:nvPr>
            <p:ph idx="1"/>
          </p:nvPr>
        </p:nvSpPr>
        <p:spPr/>
        <p:txBody>
          <a:bodyPr/>
          <a:lstStyle/>
          <a:p>
            <a:endParaRPr lang="en-US"/>
          </a:p>
        </p:txBody>
      </p:sp>
      <p:pic>
        <p:nvPicPr>
          <p:cNvPr id="4" name="Picture 3" descr="Dry.JPG">
            <a:extLst>
              <a:ext uri="{FF2B5EF4-FFF2-40B4-BE49-F238E27FC236}">
                <a16:creationId xmlns:a16="http://schemas.microsoft.com/office/drawing/2014/main" id="{9F01864F-5534-F3C9-D3BD-A28090149FA6}"/>
              </a:ext>
            </a:extLst>
          </p:cNvPr>
          <p:cNvPicPr>
            <a:picLocks noChangeAspect="1"/>
          </p:cNvPicPr>
          <p:nvPr/>
        </p:nvPicPr>
        <p:blipFill>
          <a:blip r:embed="rId2" cstate="print"/>
          <a:stretch>
            <a:fillRect/>
          </a:stretch>
        </p:blipFill>
        <p:spPr>
          <a:xfrm>
            <a:off x="411193" y="2425460"/>
            <a:ext cx="2130046" cy="2840061"/>
          </a:xfrm>
          <a:prstGeom prst="rect">
            <a:avLst/>
          </a:prstGeom>
        </p:spPr>
      </p:pic>
      <p:pic>
        <p:nvPicPr>
          <p:cNvPr id="5" name="Picture 4" descr="Dry 6.JPG">
            <a:extLst>
              <a:ext uri="{FF2B5EF4-FFF2-40B4-BE49-F238E27FC236}">
                <a16:creationId xmlns:a16="http://schemas.microsoft.com/office/drawing/2014/main" id="{EBDE4ADE-7374-D85F-91AB-B1B36AA231C9}"/>
              </a:ext>
            </a:extLst>
          </p:cNvPr>
          <p:cNvPicPr>
            <a:picLocks noChangeAspect="1"/>
          </p:cNvPicPr>
          <p:nvPr/>
        </p:nvPicPr>
        <p:blipFill>
          <a:blip r:embed="rId3" cstate="print"/>
          <a:stretch>
            <a:fillRect/>
          </a:stretch>
        </p:blipFill>
        <p:spPr>
          <a:xfrm>
            <a:off x="3030747" y="2298458"/>
            <a:ext cx="2320546" cy="3094061"/>
          </a:xfrm>
          <a:prstGeom prst="rect">
            <a:avLst/>
          </a:prstGeom>
        </p:spPr>
      </p:pic>
      <p:pic>
        <p:nvPicPr>
          <p:cNvPr id="6" name="Picture 5" descr="Dry Fridge 3.JPG">
            <a:extLst>
              <a:ext uri="{FF2B5EF4-FFF2-40B4-BE49-F238E27FC236}">
                <a16:creationId xmlns:a16="http://schemas.microsoft.com/office/drawing/2014/main" id="{297F6421-533A-95D6-95A2-A6BDA2EA127C}"/>
              </a:ext>
            </a:extLst>
          </p:cNvPr>
          <p:cNvPicPr>
            <a:picLocks noChangeAspect="1"/>
          </p:cNvPicPr>
          <p:nvPr/>
        </p:nvPicPr>
        <p:blipFill>
          <a:blip r:embed="rId4" cstate="print"/>
          <a:stretch>
            <a:fillRect/>
          </a:stretch>
        </p:blipFill>
        <p:spPr>
          <a:xfrm>
            <a:off x="5685546" y="2845363"/>
            <a:ext cx="2667000" cy="2000250"/>
          </a:xfrm>
          <a:prstGeom prst="rect">
            <a:avLst/>
          </a:prstGeom>
        </p:spPr>
      </p:pic>
      <p:pic>
        <p:nvPicPr>
          <p:cNvPr id="7" name="Content Placeholder 3" descr="Dry 9.JPG">
            <a:extLst>
              <a:ext uri="{FF2B5EF4-FFF2-40B4-BE49-F238E27FC236}">
                <a16:creationId xmlns:a16="http://schemas.microsoft.com/office/drawing/2014/main" id="{A5B27212-0D4F-9516-DF71-A37243FD0940}"/>
              </a:ext>
            </a:extLst>
          </p:cNvPr>
          <p:cNvPicPr>
            <a:picLocks noChangeAspect="1"/>
          </p:cNvPicPr>
          <p:nvPr/>
        </p:nvPicPr>
        <p:blipFill>
          <a:blip r:embed="rId5" cstate="print"/>
          <a:stretch>
            <a:fillRect/>
          </a:stretch>
        </p:blipFill>
        <p:spPr>
          <a:xfrm>
            <a:off x="8609202" y="2728912"/>
            <a:ext cx="3393017" cy="2544763"/>
          </a:xfrm>
          <a:prstGeom prst="rect">
            <a:avLst/>
          </a:prstGeom>
        </p:spPr>
      </p:pic>
    </p:spTree>
    <p:extLst>
      <p:ext uri="{BB962C8B-B14F-4D97-AF65-F5344CB8AC3E}">
        <p14:creationId xmlns:p14="http://schemas.microsoft.com/office/powerpoint/2010/main" val="36724937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E694-E0AB-324A-5EB2-439EB8A2211B}"/>
              </a:ext>
            </a:extLst>
          </p:cNvPr>
          <p:cNvSpPr>
            <a:spLocks noGrp="1"/>
          </p:cNvSpPr>
          <p:nvPr>
            <p:ph type="title"/>
          </p:nvPr>
        </p:nvSpPr>
        <p:spPr/>
        <p:txBody>
          <a:bodyPr/>
          <a:lstStyle/>
          <a:p>
            <a:r>
              <a:rPr lang="en-US" dirty="0"/>
              <a:t>Dry soil, mist: 0, 1, 2</a:t>
            </a:r>
          </a:p>
        </p:txBody>
      </p:sp>
      <p:pic>
        <p:nvPicPr>
          <p:cNvPr id="4" name="Content Placeholder 3" descr="Mist.JPG">
            <a:extLst>
              <a:ext uri="{FF2B5EF4-FFF2-40B4-BE49-F238E27FC236}">
                <a16:creationId xmlns:a16="http://schemas.microsoft.com/office/drawing/2014/main" id="{114763EE-4DC5-7EC7-5118-0BA4D5B522F1}"/>
              </a:ext>
            </a:extLst>
          </p:cNvPr>
          <p:cNvPicPr>
            <a:picLocks noGrp="1" noChangeAspect="1"/>
          </p:cNvPicPr>
          <p:nvPr>
            <p:ph idx="1"/>
          </p:nvPr>
        </p:nvPicPr>
        <p:blipFill>
          <a:blip r:embed="rId2" cstate="print"/>
          <a:stretch>
            <a:fillRect/>
          </a:stretch>
        </p:blipFill>
        <p:spPr>
          <a:xfrm>
            <a:off x="1115579" y="2325181"/>
            <a:ext cx="2128058" cy="2834640"/>
          </a:xfrm>
          <a:prstGeom prst="rect">
            <a:avLst/>
          </a:prstGeom>
        </p:spPr>
      </p:pic>
      <p:pic>
        <p:nvPicPr>
          <p:cNvPr id="5" name="Picture 4" descr="Mist 1.JPG">
            <a:extLst>
              <a:ext uri="{FF2B5EF4-FFF2-40B4-BE49-F238E27FC236}">
                <a16:creationId xmlns:a16="http://schemas.microsoft.com/office/drawing/2014/main" id="{4535C606-6ED2-63C7-4400-0F6DE11D26A4}"/>
              </a:ext>
            </a:extLst>
          </p:cNvPr>
          <p:cNvPicPr>
            <a:picLocks noChangeAspect="1"/>
          </p:cNvPicPr>
          <p:nvPr/>
        </p:nvPicPr>
        <p:blipFill>
          <a:blip r:embed="rId3" cstate="print"/>
          <a:stretch>
            <a:fillRect/>
          </a:stretch>
        </p:blipFill>
        <p:spPr>
          <a:xfrm>
            <a:off x="3788434" y="2172571"/>
            <a:ext cx="3983000" cy="2987250"/>
          </a:xfrm>
          <a:prstGeom prst="rect">
            <a:avLst/>
          </a:prstGeom>
        </p:spPr>
      </p:pic>
      <p:pic>
        <p:nvPicPr>
          <p:cNvPr id="6" name="Content Placeholder 3" descr="Mist 2.JPG">
            <a:extLst>
              <a:ext uri="{FF2B5EF4-FFF2-40B4-BE49-F238E27FC236}">
                <a16:creationId xmlns:a16="http://schemas.microsoft.com/office/drawing/2014/main" id="{88EC37FD-DF1D-71A4-FC7F-607EE9F5ED96}"/>
              </a:ext>
            </a:extLst>
          </p:cNvPr>
          <p:cNvPicPr>
            <a:picLocks noChangeAspect="1"/>
          </p:cNvPicPr>
          <p:nvPr/>
        </p:nvPicPr>
        <p:blipFill>
          <a:blip r:embed="rId4" cstate="print"/>
          <a:stretch>
            <a:fillRect/>
          </a:stretch>
        </p:blipFill>
        <p:spPr>
          <a:xfrm>
            <a:off x="8626415" y="2325181"/>
            <a:ext cx="2119763" cy="2826351"/>
          </a:xfrm>
          <a:prstGeom prst="rect">
            <a:avLst/>
          </a:prstGeom>
        </p:spPr>
      </p:pic>
    </p:spTree>
    <p:extLst>
      <p:ext uri="{BB962C8B-B14F-4D97-AF65-F5344CB8AC3E}">
        <p14:creationId xmlns:p14="http://schemas.microsoft.com/office/powerpoint/2010/main" val="7569422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822-8151-9604-EE4F-F35C9FF6E1BF}"/>
              </a:ext>
            </a:extLst>
          </p:cNvPr>
          <p:cNvSpPr>
            <a:spLocks noGrp="1"/>
          </p:cNvSpPr>
          <p:nvPr>
            <p:ph type="title"/>
          </p:nvPr>
        </p:nvSpPr>
        <p:spPr/>
        <p:txBody>
          <a:bodyPr/>
          <a:lstStyle/>
          <a:p>
            <a:r>
              <a:rPr lang="en-US" dirty="0"/>
              <a:t>Rain – 1, 2, 3</a:t>
            </a:r>
          </a:p>
        </p:txBody>
      </p:sp>
      <p:pic>
        <p:nvPicPr>
          <p:cNvPr id="4" name="Content Placeholder 3" descr="Rain.JPG">
            <a:extLst>
              <a:ext uri="{FF2B5EF4-FFF2-40B4-BE49-F238E27FC236}">
                <a16:creationId xmlns:a16="http://schemas.microsoft.com/office/drawing/2014/main" id="{263FEEEE-6C5A-323A-E870-119610390C32}"/>
              </a:ext>
            </a:extLst>
          </p:cNvPr>
          <p:cNvPicPr>
            <a:picLocks noGrp="1" noChangeAspect="1"/>
          </p:cNvPicPr>
          <p:nvPr>
            <p:ph idx="1"/>
          </p:nvPr>
        </p:nvPicPr>
        <p:blipFill>
          <a:blip r:embed="rId2" cstate="print"/>
          <a:stretch>
            <a:fillRect/>
          </a:stretch>
        </p:blipFill>
        <p:spPr>
          <a:xfrm>
            <a:off x="838200" y="2084073"/>
            <a:ext cx="2913611" cy="3886200"/>
          </a:xfrm>
          <a:prstGeom prst="rect">
            <a:avLst/>
          </a:prstGeom>
        </p:spPr>
      </p:pic>
      <p:pic>
        <p:nvPicPr>
          <p:cNvPr id="5" name="Picture 4" descr="Rain 1.JPG">
            <a:extLst>
              <a:ext uri="{FF2B5EF4-FFF2-40B4-BE49-F238E27FC236}">
                <a16:creationId xmlns:a16="http://schemas.microsoft.com/office/drawing/2014/main" id="{0ED68054-C32D-1B8D-93F4-BF8FF1871A41}"/>
              </a:ext>
            </a:extLst>
          </p:cNvPr>
          <p:cNvPicPr>
            <a:picLocks noChangeAspect="1"/>
          </p:cNvPicPr>
          <p:nvPr/>
        </p:nvPicPr>
        <p:blipFill>
          <a:blip r:embed="rId3" cstate="print"/>
          <a:stretch>
            <a:fillRect/>
          </a:stretch>
        </p:blipFill>
        <p:spPr>
          <a:xfrm>
            <a:off x="4880394" y="2160273"/>
            <a:ext cx="2857500" cy="3810000"/>
          </a:xfrm>
          <a:prstGeom prst="rect">
            <a:avLst/>
          </a:prstGeom>
        </p:spPr>
      </p:pic>
      <p:pic>
        <p:nvPicPr>
          <p:cNvPr id="6" name="Content Placeholder 3" descr="Rain 3.JPG">
            <a:extLst>
              <a:ext uri="{FF2B5EF4-FFF2-40B4-BE49-F238E27FC236}">
                <a16:creationId xmlns:a16="http://schemas.microsoft.com/office/drawing/2014/main" id="{9CEA3C85-1114-C1DC-793A-357E9CB89552}"/>
              </a:ext>
            </a:extLst>
          </p:cNvPr>
          <p:cNvPicPr>
            <a:picLocks noChangeAspect="1"/>
          </p:cNvPicPr>
          <p:nvPr/>
        </p:nvPicPr>
        <p:blipFill>
          <a:blip r:embed="rId4" cstate="print"/>
          <a:stretch>
            <a:fillRect/>
          </a:stretch>
        </p:blipFill>
        <p:spPr>
          <a:xfrm>
            <a:off x="9237453" y="2488091"/>
            <a:ext cx="2365772" cy="3154363"/>
          </a:xfrm>
          <a:prstGeom prst="rect">
            <a:avLst/>
          </a:prstGeom>
        </p:spPr>
      </p:pic>
    </p:spTree>
    <p:extLst>
      <p:ext uri="{BB962C8B-B14F-4D97-AF65-F5344CB8AC3E}">
        <p14:creationId xmlns:p14="http://schemas.microsoft.com/office/powerpoint/2010/main" val="39494718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F679-3E9B-7972-3D7A-46A64C376679}"/>
              </a:ext>
            </a:extLst>
          </p:cNvPr>
          <p:cNvSpPr>
            <a:spLocks noGrp="1"/>
          </p:cNvSpPr>
          <p:nvPr>
            <p:ph type="title"/>
          </p:nvPr>
        </p:nvSpPr>
        <p:spPr/>
        <p:txBody>
          <a:bodyPr/>
          <a:lstStyle/>
          <a:p>
            <a:r>
              <a:rPr lang="en-US" dirty="0"/>
              <a:t>Subsoil moist – 1, 2, 3</a:t>
            </a:r>
          </a:p>
        </p:txBody>
      </p:sp>
      <p:sp>
        <p:nvSpPr>
          <p:cNvPr id="3" name="Content Placeholder 2">
            <a:extLst>
              <a:ext uri="{FF2B5EF4-FFF2-40B4-BE49-F238E27FC236}">
                <a16:creationId xmlns:a16="http://schemas.microsoft.com/office/drawing/2014/main" id="{2B7774A0-64A1-AAE9-459E-72AEFC6758FD}"/>
              </a:ext>
            </a:extLst>
          </p:cNvPr>
          <p:cNvSpPr>
            <a:spLocks noGrp="1"/>
          </p:cNvSpPr>
          <p:nvPr>
            <p:ph idx="1"/>
          </p:nvPr>
        </p:nvSpPr>
        <p:spPr/>
        <p:txBody>
          <a:bodyPr/>
          <a:lstStyle/>
          <a:p>
            <a:endParaRPr lang="en-US"/>
          </a:p>
        </p:txBody>
      </p:sp>
      <p:pic>
        <p:nvPicPr>
          <p:cNvPr id="4" name="Picture 3" descr="Wet from Bottom.JPG">
            <a:extLst>
              <a:ext uri="{FF2B5EF4-FFF2-40B4-BE49-F238E27FC236}">
                <a16:creationId xmlns:a16="http://schemas.microsoft.com/office/drawing/2014/main" id="{8DF6EEE8-3CF3-70B3-34CE-74A3B0C47AA2}"/>
              </a:ext>
            </a:extLst>
          </p:cNvPr>
          <p:cNvPicPr>
            <a:picLocks noChangeAspect="1"/>
          </p:cNvPicPr>
          <p:nvPr/>
        </p:nvPicPr>
        <p:blipFill>
          <a:blip r:embed="rId2" cstate="print"/>
          <a:stretch>
            <a:fillRect/>
          </a:stretch>
        </p:blipFill>
        <p:spPr>
          <a:xfrm>
            <a:off x="838200" y="2134394"/>
            <a:ext cx="2800350" cy="3733800"/>
          </a:xfrm>
          <a:prstGeom prst="rect">
            <a:avLst/>
          </a:prstGeom>
        </p:spPr>
      </p:pic>
      <p:pic>
        <p:nvPicPr>
          <p:cNvPr id="5" name="Picture 4" descr="Wet from Bottom 2.JPG">
            <a:extLst>
              <a:ext uri="{FF2B5EF4-FFF2-40B4-BE49-F238E27FC236}">
                <a16:creationId xmlns:a16="http://schemas.microsoft.com/office/drawing/2014/main" id="{EE127F65-3048-2D6A-AB47-3D5096B20C47}"/>
              </a:ext>
            </a:extLst>
          </p:cNvPr>
          <p:cNvPicPr>
            <a:picLocks noChangeAspect="1"/>
          </p:cNvPicPr>
          <p:nvPr/>
        </p:nvPicPr>
        <p:blipFill>
          <a:blip r:embed="rId3" cstate="print"/>
          <a:stretch>
            <a:fillRect/>
          </a:stretch>
        </p:blipFill>
        <p:spPr>
          <a:xfrm>
            <a:off x="4431102" y="2251094"/>
            <a:ext cx="2625300" cy="3500400"/>
          </a:xfrm>
          <a:prstGeom prst="rect">
            <a:avLst/>
          </a:prstGeom>
        </p:spPr>
      </p:pic>
      <p:pic>
        <p:nvPicPr>
          <p:cNvPr id="6" name="Picture 5" descr="Wet from Bottom 3.JPG">
            <a:extLst>
              <a:ext uri="{FF2B5EF4-FFF2-40B4-BE49-F238E27FC236}">
                <a16:creationId xmlns:a16="http://schemas.microsoft.com/office/drawing/2014/main" id="{DCEC0FB0-CEF5-24E3-17BA-0A33105B719B}"/>
              </a:ext>
            </a:extLst>
          </p:cNvPr>
          <p:cNvPicPr>
            <a:picLocks noChangeAspect="1"/>
          </p:cNvPicPr>
          <p:nvPr/>
        </p:nvPicPr>
        <p:blipFill>
          <a:blip r:embed="rId4" cstate="print"/>
          <a:stretch>
            <a:fillRect/>
          </a:stretch>
        </p:blipFill>
        <p:spPr>
          <a:xfrm>
            <a:off x="8361871" y="2058194"/>
            <a:ext cx="2914650" cy="3886200"/>
          </a:xfrm>
          <a:prstGeom prst="rect">
            <a:avLst/>
          </a:prstGeom>
        </p:spPr>
      </p:pic>
    </p:spTree>
    <p:extLst>
      <p:ext uri="{BB962C8B-B14F-4D97-AF65-F5344CB8AC3E}">
        <p14:creationId xmlns:p14="http://schemas.microsoft.com/office/powerpoint/2010/main" val="16351443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2A211-7B0F-4BBF-6314-EBAD19F64F02}"/>
              </a:ext>
            </a:extLst>
          </p:cNvPr>
          <p:cNvSpPr>
            <a:spLocks noGrp="1"/>
          </p:cNvSpPr>
          <p:nvPr>
            <p:ph type="title"/>
          </p:nvPr>
        </p:nvSpPr>
        <p:spPr/>
        <p:txBody>
          <a:bodyPr/>
          <a:lstStyle/>
          <a:p>
            <a:r>
              <a:rPr lang="en-US" dirty="0"/>
              <a:t>Wet – 1, 2, 3, 4</a:t>
            </a:r>
          </a:p>
        </p:txBody>
      </p:sp>
      <p:pic>
        <p:nvPicPr>
          <p:cNvPr id="4" name="Picture 3" descr="Wet from Top.JPG">
            <a:extLst>
              <a:ext uri="{FF2B5EF4-FFF2-40B4-BE49-F238E27FC236}">
                <a16:creationId xmlns:a16="http://schemas.microsoft.com/office/drawing/2014/main" id="{002AD4DF-7F64-DADB-5370-0DB2915A42CE}"/>
              </a:ext>
            </a:extLst>
          </p:cNvPr>
          <p:cNvPicPr>
            <a:picLocks noChangeAspect="1"/>
          </p:cNvPicPr>
          <p:nvPr/>
        </p:nvPicPr>
        <p:blipFill>
          <a:blip r:embed="rId2" cstate="print"/>
          <a:srcRect l="15973" t="27813" r="21806" b="23298"/>
          <a:stretch>
            <a:fillRect/>
          </a:stretch>
        </p:blipFill>
        <p:spPr>
          <a:xfrm>
            <a:off x="146649" y="2143739"/>
            <a:ext cx="3200400" cy="3352800"/>
          </a:xfrm>
          <a:prstGeom prst="rect">
            <a:avLst/>
          </a:prstGeom>
        </p:spPr>
      </p:pic>
      <p:pic>
        <p:nvPicPr>
          <p:cNvPr id="5" name="Picture 4" descr="Wet from Top 1.JPG">
            <a:extLst>
              <a:ext uri="{FF2B5EF4-FFF2-40B4-BE49-F238E27FC236}">
                <a16:creationId xmlns:a16="http://schemas.microsoft.com/office/drawing/2014/main" id="{5FC9A83B-C0E4-1B90-961E-D336AA4015C8}"/>
              </a:ext>
            </a:extLst>
          </p:cNvPr>
          <p:cNvPicPr>
            <a:picLocks noChangeAspect="1"/>
          </p:cNvPicPr>
          <p:nvPr/>
        </p:nvPicPr>
        <p:blipFill>
          <a:blip r:embed="rId3" cstate="print"/>
          <a:srcRect l="10093" t="22292" r="21759" b="21041"/>
          <a:stretch>
            <a:fillRect/>
          </a:stretch>
        </p:blipFill>
        <p:spPr>
          <a:xfrm>
            <a:off x="3454161" y="2300844"/>
            <a:ext cx="2641839" cy="2928995"/>
          </a:xfrm>
          <a:prstGeom prst="rect">
            <a:avLst/>
          </a:prstGeom>
        </p:spPr>
      </p:pic>
      <p:pic>
        <p:nvPicPr>
          <p:cNvPr id="6" name="Picture 5" descr="Wet from Top 2.JPG">
            <a:extLst>
              <a:ext uri="{FF2B5EF4-FFF2-40B4-BE49-F238E27FC236}">
                <a16:creationId xmlns:a16="http://schemas.microsoft.com/office/drawing/2014/main" id="{4F5A151F-B930-90D6-0751-44F380D0CEE1}"/>
              </a:ext>
            </a:extLst>
          </p:cNvPr>
          <p:cNvPicPr>
            <a:picLocks noChangeAspect="1"/>
          </p:cNvPicPr>
          <p:nvPr/>
        </p:nvPicPr>
        <p:blipFill>
          <a:blip r:embed="rId4" cstate="print"/>
          <a:srcRect l="8658" t="21216" r="18749" b="22117"/>
          <a:stretch>
            <a:fillRect/>
          </a:stretch>
        </p:blipFill>
        <p:spPr>
          <a:xfrm>
            <a:off x="6277515" y="2300844"/>
            <a:ext cx="2962242" cy="3083150"/>
          </a:xfrm>
          <a:prstGeom prst="rect">
            <a:avLst/>
          </a:prstGeom>
        </p:spPr>
      </p:pic>
      <p:sp>
        <p:nvSpPr>
          <p:cNvPr id="9" name="Content Placeholder 8">
            <a:extLst>
              <a:ext uri="{FF2B5EF4-FFF2-40B4-BE49-F238E27FC236}">
                <a16:creationId xmlns:a16="http://schemas.microsoft.com/office/drawing/2014/main" id="{46D280D8-0043-8872-E42D-F2569E220F9E}"/>
              </a:ext>
            </a:extLst>
          </p:cNvPr>
          <p:cNvSpPr>
            <a:spLocks noGrp="1"/>
          </p:cNvSpPr>
          <p:nvPr>
            <p:ph idx="1"/>
          </p:nvPr>
        </p:nvSpPr>
        <p:spPr/>
        <p:txBody>
          <a:bodyPr/>
          <a:lstStyle/>
          <a:p>
            <a:endParaRPr lang="en-US"/>
          </a:p>
        </p:txBody>
      </p:sp>
      <p:pic>
        <p:nvPicPr>
          <p:cNvPr id="10" name="Content Placeholder 3" descr="Wet from Top 3.JPG">
            <a:extLst>
              <a:ext uri="{FF2B5EF4-FFF2-40B4-BE49-F238E27FC236}">
                <a16:creationId xmlns:a16="http://schemas.microsoft.com/office/drawing/2014/main" id="{832F6B8A-B0E0-EAB5-8009-C6C7C0C58626}"/>
              </a:ext>
            </a:extLst>
          </p:cNvPr>
          <p:cNvPicPr>
            <a:picLocks noChangeAspect="1"/>
          </p:cNvPicPr>
          <p:nvPr/>
        </p:nvPicPr>
        <p:blipFill>
          <a:blip r:embed="rId5" cstate="print"/>
          <a:srcRect l="14083" t="28622" r="18572" b="17503"/>
          <a:stretch>
            <a:fillRect/>
          </a:stretch>
        </p:blipFill>
        <p:spPr>
          <a:xfrm>
            <a:off x="9539377" y="2546141"/>
            <a:ext cx="2286000" cy="2438400"/>
          </a:xfrm>
          <a:prstGeom prst="rect">
            <a:avLst/>
          </a:prstGeom>
        </p:spPr>
      </p:pic>
    </p:spTree>
    <p:extLst>
      <p:ext uri="{BB962C8B-B14F-4D97-AF65-F5344CB8AC3E}">
        <p14:creationId xmlns:p14="http://schemas.microsoft.com/office/powerpoint/2010/main" val="19037198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BF24-BC49-76C4-813F-1FD82FB121AA}"/>
              </a:ext>
            </a:extLst>
          </p:cNvPr>
          <p:cNvSpPr>
            <a:spLocks noGrp="1"/>
          </p:cNvSpPr>
          <p:nvPr>
            <p:ph type="title"/>
          </p:nvPr>
        </p:nvSpPr>
        <p:spPr/>
        <p:txBody>
          <a:bodyPr/>
          <a:lstStyle/>
          <a:p>
            <a:r>
              <a:rPr lang="en-US" dirty="0"/>
              <a:t>Wet Fridge – 1, 3, 6, 9</a:t>
            </a:r>
          </a:p>
        </p:txBody>
      </p:sp>
      <p:sp>
        <p:nvSpPr>
          <p:cNvPr id="3" name="Content Placeholder 2">
            <a:extLst>
              <a:ext uri="{FF2B5EF4-FFF2-40B4-BE49-F238E27FC236}">
                <a16:creationId xmlns:a16="http://schemas.microsoft.com/office/drawing/2014/main" id="{F5BB673C-2D6C-64A3-FB4D-FCC45BFBD43B}"/>
              </a:ext>
            </a:extLst>
          </p:cNvPr>
          <p:cNvSpPr>
            <a:spLocks noGrp="1"/>
          </p:cNvSpPr>
          <p:nvPr>
            <p:ph idx="1"/>
          </p:nvPr>
        </p:nvSpPr>
        <p:spPr/>
        <p:txBody>
          <a:bodyPr/>
          <a:lstStyle/>
          <a:p>
            <a:endParaRPr lang="en-US"/>
          </a:p>
        </p:txBody>
      </p:sp>
      <p:pic>
        <p:nvPicPr>
          <p:cNvPr id="4" name="Picture 3" descr="Wet Fridge 1.JPG">
            <a:extLst>
              <a:ext uri="{FF2B5EF4-FFF2-40B4-BE49-F238E27FC236}">
                <a16:creationId xmlns:a16="http://schemas.microsoft.com/office/drawing/2014/main" id="{2F6D6784-BF14-00C4-5EA4-8E39F3E39505}"/>
              </a:ext>
            </a:extLst>
          </p:cNvPr>
          <p:cNvPicPr>
            <a:picLocks noChangeAspect="1"/>
          </p:cNvPicPr>
          <p:nvPr/>
        </p:nvPicPr>
        <p:blipFill>
          <a:blip r:embed="rId2" cstate="print"/>
          <a:srcRect l="25500" t="10000" r="22000" b="22000"/>
          <a:stretch>
            <a:fillRect/>
          </a:stretch>
        </p:blipFill>
        <p:spPr>
          <a:xfrm>
            <a:off x="185468" y="2495909"/>
            <a:ext cx="2667000" cy="2590800"/>
          </a:xfrm>
          <a:prstGeom prst="rect">
            <a:avLst/>
          </a:prstGeom>
        </p:spPr>
      </p:pic>
      <p:pic>
        <p:nvPicPr>
          <p:cNvPr id="5" name="Picture 4" descr="Wet Fridge 1.JPG">
            <a:extLst>
              <a:ext uri="{FF2B5EF4-FFF2-40B4-BE49-F238E27FC236}">
                <a16:creationId xmlns:a16="http://schemas.microsoft.com/office/drawing/2014/main" id="{A34D8547-2BC0-0F3B-3FA5-681D0EA8D317}"/>
              </a:ext>
            </a:extLst>
          </p:cNvPr>
          <p:cNvPicPr>
            <a:picLocks noChangeAspect="1"/>
          </p:cNvPicPr>
          <p:nvPr/>
        </p:nvPicPr>
        <p:blipFill>
          <a:blip r:embed="rId2" cstate="print"/>
          <a:srcRect l="25500" t="10000" r="22000" b="22000"/>
          <a:stretch>
            <a:fillRect/>
          </a:stretch>
        </p:blipFill>
        <p:spPr>
          <a:xfrm>
            <a:off x="3102634" y="2495909"/>
            <a:ext cx="2667000" cy="2590800"/>
          </a:xfrm>
          <a:prstGeom prst="rect">
            <a:avLst/>
          </a:prstGeom>
        </p:spPr>
      </p:pic>
      <p:pic>
        <p:nvPicPr>
          <p:cNvPr id="6" name="Picture 5" descr="Wet Fridge 6.JPG">
            <a:extLst>
              <a:ext uri="{FF2B5EF4-FFF2-40B4-BE49-F238E27FC236}">
                <a16:creationId xmlns:a16="http://schemas.microsoft.com/office/drawing/2014/main" id="{D439236A-802D-E88C-5AC5-DD39D024E1A5}"/>
              </a:ext>
            </a:extLst>
          </p:cNvPr>
          <p:cNvPicPr>
            <a:picLocks noChangeAspect="1"/>
          </p:cNvPicPr>
          <p:nvPr/>
        </p:nvPicPr>
        <p:blipFill>
          <a:blip r:embed="rId3" cstate="print"/>
          <a:srcRect l="15385" t="12821" r="25000" b="7692"/>
          <a:stretch>
            <a:fillRect/>
          </a:stretch>
        </p:blipFill>
        <p:spPr>
          <a:xfrm>
            <a:off x="6096000" y="2495909"/>
            <a:ext cx="2667000" cy="2590800"/>
          </a:xfrm>
          <a:prstGeom prst="rect">
            <a:avLst/>
          </a:prstGeom>
        </p:spPr>
      </p:pic>
      <p:pic>
        <p:nvPicPr>
          <p:cNvPr id="7" name="Content Placeholder 3" descr="Wet Fridge 9.JPG">
            <a:extLst>
              <a:ext uri="{FF2B5EF4-FFF2-40B4-BE49-F238E27FC236}">
                <a16:creationId xmlns:a16="http://schemas.microsoft.com/office/drawing/2014/main" id="{6E25A566-3DFD-B47C-D0D7-8710562DBEAB}"/>
              </a:ext>
            </a:extLst>
          </p:cNvPr>
          <p:cNvPicPr>
            <a:picLocks noChangeAspect="1"/>
          </p:cNvPicPr>
          <p:nvPr/>
        </p:nvPicPr>
        <p:blipFill>
          <a:blip r:embed="rId4" cstate="print"/>
          <a:srcRect l="17241" t="33621" r="20690" b="17241"/>
          <a:stretch>
            <a:fillRect/>
          </a:stretch>
        </p:blipFill>
        <p:spPr>
          <a:xfrm>
            <a:off x="9339532" y="2495909"/>
            <a:ext cx="2667000" cy="2590801"/>
          </a:xfrm>
          <a:prstGeom prst="rect">
            <a:avLst/>
          </a:prstGeom>
        </p:spPr>
      </p:pic>
    </p:spTree>
    <p:extLst>
      <p:ext uri="{BB962C8B-B14F-4D97-AF65-F5344CB8AC3E}">
        <p14:creationId xmlns:p14="http://schemas.microsoft.com/office/powerpoint/2010/main" val="36644223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E4882-B999-1301-FA6A-91C1A08424D1}"/>
              </a:ext>
            </a:extLst>
          </p:cNvPr>
          <p:cNvSpPr>
            <a:spLocks noGrp="1"/>
          </p:cNvSpPr>
          <p:nvPr>
            <p:ph type="title"/>
          </p:nvPr>
        </p:nvSpPr>
        <p:spPr/>
        <p:txBody>
          <a:bodyPr/>
          <a:lstStyle/>
          <a:p>
            <a:r>
              <a:rPr lang="en-US" dirty="0"/>
              <a:t>Wet Freezer – 1, 9</a:t>
            </a:r>
          </a:p>
        </p:txBody>
      </p:sp>
      <p:sp>
        <p:nvSpPr>
          <p:cNvPr id="3" name="Content Placeholder 2">
            <a:extLst>
              <a:ext uri="{FF2B5EF4-FFF2-40B4-BE49-F238E27FC236}">
                <a16:creationId xmlns:a16="http://schemas.microsoft.com/office/drawing/2014/main" id="{DCB2EC25-F229-1145-78A1-CBFB0FBBEAB2}"/>
              </a:ext>
            </a:extLst>
          </p:cNvPr>
          <p:cNvSpPr>
            <a:spLocks noGrp="1"/>
          </p:cNvSpPr>
          <p:nvPr>
            <p:ph idx="1"/>
          </p:nvPr>
        </p:nvSpPr>
        <p:spPr/>
        <p:txBody>
          <a:bodyPr/>
          <a:lstStyle/>
          <a:p>
            <a:endParaRPr lang="en-US"/>
          </a:p>
        </p:txBody>
      </p:sp>
      <p:pic>
        <p:nvPicPr>
          <p:cNvPr id="4" name="Picture 3" descr="Wet Freezer 1.JPG">
            <a:extLst>
              <a:ext uri="{FF2B5EF4-FFF2-40B4-BE49-F238E27FC236}">
                <a16:creationId xmlns:a16="http://schemas.microsoft.com/office/drawing/2014/main" id="{B700AEBF-8266-D167-30ED-CE9F9C37A0D9}"/>
              </a:ext>
            </a:extLst>
          </p:cNvPr>
          <p:cNvPicPr>
            <a:picLocks noChangeAspect="1"/>
          </p:cNvPicPr>
          <p:nvPr/>
        </p:nvPicPr>
        <p:blipFill>
          <a:blip r:embed="rId2" cstate="print"/>
          <a:srcRect l="24643" t="21429" r="27143" b="15714"/>
          <a:stretch>
            <a:fillRect/>
          </a:stretch>
        </p:blipFill>
        <p:spPr>
          <a:xfrm>
            <a:off x="1700843" y="1985513"/>
            <a:ext cx="3429000" cy="3352800"/>
          </a:xfrm>
          <a:prstGeom prst="rect">
            <a:avLst/>
          </a:prstGeom>
        </p:spPr>
      </p:pic>
      <p:pic>
        <p:nvPicPr>
          <p:cNvPr id="5" name="Content Placeholder 3" descr="Wet Freezer 9.JPG">
            <a:extLst>
              <a:ext uri="{FF2B5EF4-FFF2-40B4-BE49-F238E27FC236}">
                <a16:creationId xmlns:a16="http://schemas.microsoft.com/office/drawing/2014/main" id="{E99A857D-05A8-A330-3354-45FAC2132149}"/>
              </a:ext>
            </a:extLst>
          </p:cNvPr>
          <p:cNvPicPr>
            <a:picLocks noChangeAspect="1"/>
          </p:cNvPicPr>
          <p:nvPr/>
        </p:nvPicPr>
        <p:blipFill>
          <a:blip r:embed="rId3" cstate="print"/>
          <a:srcRect l="13469" t="26938" r="1228" b="10768"/>
          <a:stretch>
            <a:fillRect/>
          </a:stretch>
        </p:blipFill>
        <p:spPr>
          <a:xfrm>
            <a:off x="7062158" y="1985513"/>
            <a:ext cx="3443416" cy="3352800"/>
          </a:xfrm>
          <a:prstGeom prst="rect">
            <a:avLst/>
          </a:prstGeom>
        </p:spPr>
      </p:pic>
    </p:spTree>
    <p:extLst>
      <p:ext uri="{BB962C8B-B14F-4D97-AF65-F5344CB8AC3E}">
        <p14:creationId xmlns:p14="http://schemas.microsoft.com/office/powerpoint/2010/main" val="32710043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599D-CF84-EA9F-AFEA-4BD6F82928EF}"/>
              </a:ext>
            </a:extLst>
          </p:cNvPr>
          <p:cNvSpPr>
            <a:spLocks noGrp="1"/>
          </p:cNvSpPr>
          <p:nvPr>
            <p:ph type="title"/>
          </p:nvPr>
        </p:nvSpPr>
        <p:spPr/>
        <p:txBody>
          <a:bodyPr/>
          <a:lstStyle/>
          <a:p>
            <a:r>
              <a:rPr lang="en-US" dirty="0"/>
              <a:t>Methods of N application</a:t>
            </a:r>
          </a:p>
        </p:txBody>
      </p:sp>
      <p:sp>
        <p:nvSpPr>
          <p:cNvPr id="3" name="Content Placeholder 2">
            <a:extLst>
              <a:ext uri="{FF2B5EF4-FFF2-40B4-BE49-F238E27FC236}">
                <a16:creationId xmlns:a16="http://schemas.microsoft.com/office/drawing/2014/main" id="{122A8CD7-06AF-7266-4E72-5645C132FBEA}"/>
              </a:ext>
            </a:extLst>
          </p:cNvPr>
          <p:cNvSpPr>
            <a:spLocks noGrp="1"/>
          </p:cNvSpPr>
          <p:nvPr>
            <p:ph idx="1"/>
          </p:nvPr>
        </p:nvSpPr>
        <p:spPr/>
        <p:txBody>
          <a:bodyPr/>
          <a:lstStyle/>
          <a:p>
            <a:r>
              <a:rPr lang="en-US" dirty="0"/>
              <a:t>Foliar Application</a:t>
            </a:r>
          </a:p>
          <a:p>
            <a:pPr lvl="1"/>
            <a:r>
              <a:rPr lang="en-US" dirty="0"/>
              <a:t>Liquid only</a:t>
            </a:r>
          </a:p>
          <a:p>
            <a:pPr lvl="1"/>
            <a:r>
              <a:rPr lang="en-US" dirty="0"/>
              <a:t>N has some benefits of foliar</a:t>
            </a:r>
          </a:p>
          <a:p>
            <a:pPr lvl="1"/>
            <a:r>
              <a:rPr lang="en-US" dirty="0"/>
              <a:t>CANNOT REPLACE SOIL APPLICATIONS</a:t>
            </a:r>
          </a:p>
          <a:p>
            <a:pPr lvl="1"/>
            <a:r>
              <a:rPr lang="en-US" dirty="0"/>
              <a:t>Can realistically apply 2-5 </a:t>
            </a:r>
            <a:r>
              <a:rPr lang="en-US" dirty="0" err="1"/>
              <a:t>lbs</a:t>
            </a:r>
            <a:r>
              <a:rPr lang="en-US" dirty="0"/>
              <a:t>/ac as foliar source</a:t>
            </a:r>
          </a:p>
        </p:txBody>
      </p:sp>
    </p:spTree>
    <p:extLst>
      <p:ext uri="{BB962C8B-B14F-4D97-AF65-F5344CB8AC3E}">
        <p14:creationId xmlns:p14="http://schemas.microsoft.com/office/powerpoint/2010/main" val="488989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78BC-FB8F-5F20-6E1E-4D2B5C217A46}"/>
              </a:ext>
            </a:extLst>
          </p:cNvPr>
          <p:cNvSpPr>
            <a:spLocks noGrp="1"/>
          </p:cNvSpPr>
          <p:nvPr>
            <p:ph type="title"/>
          </p:nvPr>
        </p:nvSpPr>
        <p:spPr/>
        <p:txBody>
          <a:bodyPr/>
          <a:lstStyle/>
          <a:p>
            <a:r>
              <a:rPr lang="en-US" dirty="0"/>
              <a:t>Nitrogen Sources </a:t>
            </a:r>
          </a:p>
        </p:txBody>
      </p:sp>
      <p:sp>
        <p:nvSpPr>
          <p:cNvPr id="3" name="Content Placeholder 2">
            <a:extLst>
              <a:ext uri="{FF2B5EF4-FFF2-40B4-BE49-F238E27FC236}">
                <a16:creationId xmlns:a16="http://schemas.microsoft.com/office/drawing/2014/main" id="{5B784CFC-BB15-FC41-27C0-0B268F7BE83E}"/>
              </a:ext>
            </a:extLst>
          </p:cNvPr>
          <p:cNvSpPr>
            <a:spLocks noGrp="1"/>
          </p:cNvSpPr>
          <p:nvPr>
            <p:ph idx="1"/>
          </p:nvPr>
        </p:nvSpPr>
        <p:spPr/>
        <p:txBody>
          <a:bodyPr/>
          <a:lstStyle/>
          <a:p>
            <a:r>
              <a:rPr lang="en-US" dirty="0"/>
              <a:t>Symbiotic Fixation</a:t>
            </a:r>
          </a:p>
          <a:p>
            <a:r>
              <a:rPr lang="en-US" dirty="0"/>
              <a:t>Non-Symbiotic Fixation</a:t>
            </a:r>
          </a:p>
          <a:p>
            <a:pPr lvl="1"/>
            <a:r>
              <a:rPr lang="en-US" dirty="0"/>
              <a:t>Soil Microorganisms</a:t>
            </a:r>
          </a:p>
          <a:p>
            <a:pPr lvl="1"/>
            <a:r>
              <a:rPr lang="en-US" dirty="0"/>
              <a:t>Atmospheric N</a:t>
            </a:r>
          </a:p>
          <a:p>
            <a:pPr lvl="1"/>
            <a:r>
              <a:rPr lang="en-US" dirty="0"/>
              <a:t>Greenhouse Gases</a:t>
            </a:r>
          </a:p>
          <a:p>
            <a:pPr lvl="1"/>
            <a:r>
              <a:rPr lang="en-US" dirty="0"/>
              <a:t>Industrial Fixation</a:t>
            </a:r>
          </a:p>
          <a:p>
            <a:pPr lvl="1"/>
            <a:endParaRPr lang="en-US" dirty="0"/>
          </a:p>
        </p:txBody>
      </p:sp>
    </p:spTree>
    <p:extLst>
      <p:ext uri="{BB962C8B-B14F-4D97-AF65-F5344CB8AC3E}">
        <p14:creationId xmlns:p14="http://schemas.microsoft.com/office/powerpoint/2010/main" val="39430501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D763-FB93-D783-B786-D5D495E296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1CCE7B-79E2-ED04-D976-2B7743786160}"/>
              </a:ext>
            </a:extLst>
          </p:cNvPr>
          <p:cNvSpPr>
            <a:spLocks noGrp="1"/>
          </p:cNvSpPr>
          <p:nvPr>
            <p:ph idx="1"/>
          </p:nvPr>
        </p:nvSpPr>
        <p:spPr/>
        <p:txBody>
          <a:bodyPr/>
          <a:lstStyle/>
          <a:p>
            <a:endParaRPr lang="en-US"/>
          </a:p>
        </p:txBody>
      </p:sp>
      <p:pic>
        <p:nvPicPr>
          <p:cNvPr id="5" name="Picture 11" descr="300">
            <a:extLst>
              <a:ext uri="{FF2B5EF4-FFF2-40B4-BE49-F238E27FC236}">
                <a16:creationId xmlns:a16="http://schemas.microsoft.com/office/drawing/2014/main" id="{680DD0AE-D3CD-1ACB-A5F3-763D4BF22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87261" y="219973"/>
            <a:ext cx="4327525" cy="6553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3" descr="0310notillnitrogen01.jpg">
            <a:extLst>
              <a:ext uri="{FF2B5EF4-FFF2-40B4-BE49-F238E27FC236}">
                <a16:creationId xmlns:a16="http://schemas.microsoft.com/office/drawing/2014/main" id="{5D09C1A4-1166-2A15-D9F0-1A9A1552D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54461" y="213623"/>
            <a:ext cx="4800600" cy="3206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6" descr="0310notillnitrogen03.jpg">
            <a:extLst>
              <a:ext uri="{FF2B5EF4-FFF2-40B4-BE49-F238E27FC236}">
                <a16:creationId xmlns:a16="http://schemas.microsoft.com/office/drawing/2014/main" id="{21F46D9C-E28E-08AA-B3FA-FB5C152C4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54461" y="3566423"/>
            <a:ext cx="4797425" cy="3206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265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B472-7943-75FC-F067-AD5861FEAD6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4FC7FC4-2D3B-15FD-0BD2-3B9266738F47}"/>
              </a:ext>
            </a:extLst>
          </p:cNvPr>
          <p:cNvSpPr>
            <a:spLocks noGrp="1"/>
          </p:cNvSpPr>
          <p:nvPr>
            <p:ph idx="1"/>
          </p:nvPr>
        </p:nvSpPr>
        <p:spPr/>
        <p:txBody>
          <a:bodyPr/>
          <a:lstStyle/>
          <a:p>
            <a:endParaRPr lang="en-US"/>
          </a:p>
        </p:txBody>
      </p:sp>
      <p:pic>
        <p:nvPicPr>
          <p:cNvPr id="7" name="Picture 2">
            <a:extLst>
              <a:ext uri="{FF2B5EF4-FFF2-40B4-BE49-F238E27FC236}">
                <a16:creationId xmlns:a16="http://schemas.microsoft.com/office/drawing/2014/main" id="{9C7F59F6-02EE-E59F-315F-1D9A98CAAF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913" y="1035530"/>
            <a:ext cx="71628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ABE79347-426C-B44E-C7FF-2A170A3F3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419" y="1351472"/>
            <a:ext cx="4334668" cy="398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562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B94E-D35E-22A0-D21C-0D9DD21251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43E5CF-B43A-2D3C-DA16-AC4D4F6A7C30}"/>
              </a:ext>
            </a:extLst>
          </p:cNvPr>
          <p:cNvSpPr>
            <a:spLocks noGrp="1"/>
          </p:cNvSpPr>
          <p:nvPr>
            <p:ph idx="1"/>
          </p:nvPr>
        </p:nvSpPr>
        <p:spPr/>
        <p:txBody>
          <a:bodyPr/>
          <a:lstStyle/>
          <a:p>
            <a:endParaRPr lang="en-US" dirty="0"/>
          </a:p>
        </p:txBody>
      </p:sp>
      <p:pic>
        <p:nvPicPr>
          <p:cNvPr id="4" name="Picture 5" descr="Drag%20Hose%20with%20Aerway%204">
            <a:extLst>
              <a:ext uri="{FF2B5EF4-FFF2-40B4-BE49-F238E27FC236}">
                <a16:creationId xmlns:a16="http://schemas.microsoft.com/office/drawing/2014/main" id="{295EECFA-9FBA-BF51-8E08-5FF1D6606F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28358"/>
          <a:stretch>
            <a:fillRect/>
          </a:stretch>
        </p:blipFill>
        <p:spPr bwMode="auto">
          <a:xfrm>
            <a:off x="-120770" y="0"/>
            <a:ext cx="7162800" cy="3849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power_seeder_big">
            <a:extLst>
              <a:ext uri="{FF2B5EF4-FFF2-40B4-BE49-F238E27FC236}">
                <a16:creationId xmlns:a16="http://schemas.microsoft.com/office/drawing/2014/main" id="{4261B0E8-103A-D423-E7C4-2B5EDA414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863" b="29799"/>
          <a:stretch>
            <a:fillRect/>
          </a:stretch>
        </p:blipFill>
        <p:spPr bwMode="auto">
          <a:xfrm>
            <a:off x="-120770" y="3979863"/>
            <a:ext cx="8458200" cy="28781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TyneAssembly_01">
            <a:extLst>
              <a:ext uri="{FF2B5EF4-FFF2-40B4-BE49-F238E27FC236}">
                <a16:creationId xmlns:a16="http://schemas.microsoft.com/office/drawing/2014/main" id="{CDD435DD-3141-B4ED-FA9F-1F3CAAAE2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630" r="18518"/>
          <a:stretch>
            <a:fillRect/>
          </a:stretch>
        </p:blipFill>
        <p:spPr bwMode="auto">
          <a:xfrm>
            <a:off x="9366849" y="120770"/>
            <a:ext cx="26670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3055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B3C06-05C1-38E3-2A26-18607C4DFF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F617B2-1773-EFDE-1F1F-0CDDDFF753E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B651D34-1B84-F1C8-9811-A5750128A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623" y="1347158"/>
            <a:ext cx="360203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7195749-684E-37EF-B591-FC6F3CBB0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100642"/>
            <a:ext cx="6683533" cy="2954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www.heartlandag.com/n/?q=system/files/images/SPX4420-021-05.preview.jpg">
            <a:extLst>
              <a:ext uri="{FF2B5EF4-FFF2-40B4-BE49-F238E27FC236}">
                <a16:creationId xmlns:a16="http://schemas.microsoft.com/office/drawing/2014/main" id="{C2296490-BC95-A3EE-7774-5F6A1D3982C8}"/>
              </a:ext>
            </a:extLst>
          </p:cNvPr>
          <p:cNvPicPr>
            <a:picLocks noChangeAspect="1" noChangeArrowheads="1"/>
          </p:cNvPicPr>
          <p:nvPr/>
        </p:nvPicPr>
        <p:blipFill>
          <a:blip r:embed="rId4" cstate="print"/>
          <a:srcRect/>
          <a:stretch>
            <a:fillRect/>
          </a:stretch>
        </p:blipFill>
        <p:spPr bwMode="auto">
          <a:xfrm>
            <a:off x="381000" y="228600"/>
            <a:ext cx="3733799" cy="3733800"/>
          </a:xfrm>
          <a:prstGeom prst="rect">
            <a:avLst/>
          </a:prstGeom>
          <a:noFill/>
        </p:spPr>
      </p:pic>
      <p:pic>
        <p:nvPicPr>
          <p:cNvPr id="7" name="Picture 2">
            <a:extLst>
              <a:ext uri="{FF2B5EF4-FFF2-40B4-BE49-F238E27FC236}">
                <a16:creationId xmlns:a16="http://schemas.microsoft.com/office/drawing/2014/main" id="{E452CD62-6B00-458F-3E20-4A9FC8AE7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7773" y="3341524"/>
            <a:ext cx="4414838" cy="3382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822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EBD2-83F1-51EC-360E-0C986D7C3ADF}"/>
              </a:ext>
            </a:extLst>
          </p:cNvPr>
          <p:cNvSpPr>
            <a:spLocks noGrp="1"/>
          </p:cNvSpPr>
          <p:nvPr>
            <p:ph type="title"/>
          </p:nvPr>
        </p:nvSpPr>
        <p:spPr/>
        <p:txBody>
          <a:bodyPr/>
          <a:lstStyle/>
          <a:p>
            <a:r>
              <a:rPr lang="en-US" dirty="0"/>
              <a:t>Nitrogen Sources – Symbiotic Fixation </a:t>
            </a:r>
          </a:p>
        </p:txBody>
      </p:sp>
      <p:sp>
        <p:nvSpPr>
          <p:cNvPr id="3" name="Content Placeholder 2">
            <a:extLst>
              <a:ext uri="{FF2B5EF4-FFF2-40B4-BE49-F238E27FC236}">
                <a16:creationId xmlns:a16="http://schemas.microsoft.com/office/drawing/2014/main" id="{9D5549ED-90FB-8A28-CE93-C7DE10FB17F9}"/>
              </a:ext>
            </a:extLst>
          </p:cNvPr>
          <p:cNvSpPr>
            <a:spLocks noGrp="1"/>
          </p:cNvSpPr>
          <p:nvPr>
            <p:ph idx="1"/>
          </p:nvPr>
        </p:nvSpPr>
        <p:spPr/>
        <p:txBody>
          <a:bodyPr>
            <a:normAutofit fontScale="85000" lnSpcReduction="20000"/>
          </a:bodyPr>
          <a:lstStyle/>
          <a:p>
            <a:r>
              <a:rPr lang="en-US" dirty="0"/>
              <a:t>Legumes – Rhizobium</a:t>
            </a:r>
          </a:p>
          <a:p>
            <a:pPr lvl="1"/>
            <a:r>
              <a:rPr lang="en-US" dirty="0"/>
              <a:t>Mechanism</a:t>
            </a:r>
          </a:p>
          <a:p>
            <a:pPr lvl="2"/>
            <a:r>
              <a:rPr lang="en-US" dirty="0"/>
              <a:t>Bacteria invade root hairs and form nodules</a:t>
            </a:r>
          </a:p>
          <a:p>
            <a:pPr lvl="2"/>
            <a:r>
              <a:rPr lang="en-US" dirty="0"/>
              <a:t>Rhizobia absorbs N</a:t>
            </a:r>
            <a:r>
              <a:rPr lang="en-US" baseline="-25000" dirty="0"/>
              <a:t>2</a:t>
            </a:r>
            <a:r>
              <a:rPr lang="en-US" dirty="0"/>
              <a:t> from air, and convert to NH</a:t>
            </a:r>
            <a:r>
              <a:rPr lang="en-US" baseline="-25000" dirty="0"/>
              <a:t>4</a:t>
            </a:r>
            <a:r>
              <a:rPr lang="en-US" baseline="30000" dirty="0"/>
              <a:t>+</a:t>
            </a:r>
            <a:r>
              <a:rPr lang="en-US" dirty="0"/>
              <a:t> with enzyme Nitrogenase and energy</a:t>
            </a:r>
          </a:p>
          <a:p>
            <a:pPr lvl="1"/>
            <a:r>
              <a:rPr lang="en-US" dirty="0"/>
              <a:t>Specificity between the different rhizobium species and the host plant </a:t>
            </a:r>
            <a:r>
              <a:rPr lang="en-US" dirty="0" err="1"/>
              <a:t>thye</a:t>
            </a:r>
            <a:r>
              <a:rPr lang="en-US" dirty="0"/>
              <a:t> infect exist</a:t>
            </a:r>
          </a:p>
          <a:p>
            <a:pPr lvl="1"/>
            <a:r>
              <a:rPr lang="en-US" dirty="0"/>
              <a:t>Seeds can be inoculated with desired rhizobium species</a:t>
            </a:r>
          </a:p>
          <a:p>
            <a:pPr lvl="2"/>
            <a:r>
              <a:rPr lang="en-US" dirty="0"/>
              <a:t>As population increases, need for inoculation decreases.</a:t>
            </a:r>
          </a:p>
          <a:p>
            <a:r>
              <a:rPr lang="en-US" dirty="0"/>
              <a:t>Amount of N fixed is dependent on soil and climatic conditions</a:t>
            </a:r>
          </a:p>
          <a:p>
            <a:pPr lvl="1"/>
            <a:r>
              <a:rPr lang="en-US" dirty="0"/>
              <a:t>Soils with adequate water, nutrients, and pH are generally best</a:t>
            </a:r>
          </a:p>
          <a:p>
            <a:pPr lvl="1"/>
            <a:r>
              <a:rPr lang="en-US" dirty="0"/>
              <a:t>Rhizobia is drastically reduced in heavily acidic soils (&lt;5.5)</a:t>
            </a:r>
          </a:p>
          <a:p>
            <a:pPr lvl="1"/>
            <a:r>
              <a:rPr lang="en-US" dirty="0"/>
              <a:t>High levels of available N tend to depress fixation</a:t>
            </a:r>
          </a:p>
          <a:p>
            <a:r>
              <a:rPr lang="en-US" dirty="0"/>
              <a:t>Legume N generally available to following crops</a:t>
            </a:r>
          </a:p>
          <a:p>
            <a:pPr lvl="1"/>
            <a:r>
              <a:rPr lang="en-US" dirty="0"/>
              <a:t>Mineralization of plant residue</a:t>
            </a:r>
          </a:p>
          <a:p>
            <a:pPr lvl="1"/>
            <a:r>
              <a:rPr lang="en-US" dirty="0"/>
              <a:t>Immobilization of N preventing loss</a:t>
            </a:r>
          </a:p>
        </p:txBody>
      </p:sp>
    </p:spTree>
    <p:extLst>
      <p:ext uri="{BB962C8B-B14F-4D97-AF65-F5344CB8AC3E}">
        <p14:creationId xmlns:p14="http://schemas.microsoft.com/office/powerpoint/2010/main" val="405384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98A9-7FF7-A3FA-8F32-4469CB4C05E2}"/>
              </a:ext>
            </a:extLst>
          </p:cNvPr>
          <p:cNvSpPr>
            <a:spLocks noGrp="1"/>
          </p:cNvSpPr>
          <p:nvPr>
            <p:ph type="title"/>
          </p:nvPr>
        </p:nvSpPr>
        <p:spPr/>
        <p:txBody>
          <a:bodyPr/>
          <a:lstStyle/>
          <a:p>
            <a:r>
              <a:rPr lang="en-US" dirty="0"/>
              <a:t>Rhizobia</a:t>
            </a:r>
          </a:p>
        </p:txBody>
      </p:sp>
      <p:sp>
        <p:nvSpPr>
          <p:cNvPr id="3" name="Content Placeholder 2">
            <a:extLst>
              <a:ext uri="{FF2B5EF4-FFF2-40B4-BE49-F238E27FC236}">
                <a16:creationId xmlns:a16="http://schemas.microsoft.com/office/drawing/2014/main" id="{D14707C3-5C4A-4413-561D-812902EAF128}"/>
              </a:ext>
            </a:extLst>
          </p:cNvPr>
          <p:cNvSpPr>
            <a:spLocks noGrp="1"/>
          </p:cNvSpPr>
          <p:nvPr>
            <p:ph idx="1"/>
          </p:nvPr>
        </p:nvSpPr>
        <p:spPr/>
        <p:txBody>
          <a:bodyPr/>
          <a:lstStyle/>
          <a:p>
            <a:endParaRPr lang="en-US"/>
          </a:p>
        </p:txBody>
      </p:sp>
      <p:pic>
        <p:nvPicPr>
          <p:cNvPr id="4" name="Picture 4" descr="Mid-Season Assessment of Rhizobium Nodulation in Texas Peanuts and Other  Legumes | Texas Row Crops Newsletter">
            <a:extLst>
              <a:ext uri="{FF2B5EF4-FFF2-40B4-BE49-F238E27FC236}">
                <a16:creationId xmlns:a16="http://schemas.microsoft.com/office/drawing/2014/main" id="{906DB8BD-FEB6-7A98-761E-E906C38C4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465" y="2092751"/>
            <a:ext cx="4019264" cy="2672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lant-Rhizobia Relationship">
            <a:extLst>
              <a:ext uri="{FF2B5EF4-FFF2-40B4-BE49-F238E27FC236}">
                <a16:creationId xmlns:a16="http://schemas.microsoft.com/office/drawing/2014/main" id="{B93BC62A-B81E-A6D4-BB3E-876011D18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533" y="1681163"/>
            <a:ext cx="583882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970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D60A-43B4-0856-6AE8-3CC3E32157D5}"/>
              </a:ext>
            </a:extLst>
          </p:cNvPr>
          <p:cNvSpPr>
            <a:spLocks noGrp="1"/>
          </p:cNvSpPr>
          <p:nvPr>
            <p:ph type="title"/>
          </p:nvPr>
        </p:nvSpPr>
        <p:spPr/>
        <p:txBody>
          <a:bodyPr/>
          <a:lstStyle/>
          <a:p>
            <a:r>
              <a:rPr lang="en-US" dirty="0"/>
              <a:t>Nitrogen Sources – Symbiotic Fixation </a:t>
            </a:r>
          </a:p>
        </p:txBody>
      </p:sp>
      <p:sp>
        <p:nvSpPr>
          <p:cNvPr id="3" name="Content Placeholder 2">
            <a:extLst>
              <a:ext uri="{FF2B5EF4-FFF2-40B4-BE49-F238E27FC236}">
                <a16:creationId xmlns:a16="http://schemas.microsoft.com/office/drawing/2014/main" id="{9612911F-3CDB-B37E-FF4B-AF28D5709C38}"/>
              </a:ext>
            </a:extLst>
          </p:cNvPr>
          <p:cNvSpPr>
            <a:spLocks noGrp="1"/>
          </p:cNvSpPr>
          <p:nvPr>
            <p:ph idx="1"/>
          </p:nvPr>
        </p:nvSpPr>
        <p:spPr/>
        <p:txBody>
          <a:bodyPr/>
          <a:lstStyle/>
          <a:p>
            <a:r>
              <a:rPr lang="en-US" dirty="0"/>
              <a:t>Rhizobium associated with N assimilation by legumes account for about 90,000,000 tons of N from N</a:t>
            </a:r>
            <a:r>
              <a:rPr lang="en-US" baseline="-25000" dirty="0"/>
              <a:t>2</a:t>
            </a:r>
            <a:r>
              <a:rPr lang="en-US" dirty="0"/>
              <a:t> to biological-N annually</a:t>
            </a:r>
          </a:p>
          <a:p>
            <a:r>
              <a:rPr lang="en-US" dirty="0"/>
              <a:t>By comparison, worldwide manufacture of N fertilizers is estimated to be about 90-100,000,000 tons annually</a:t>
            </a:r>
          </a:p>
          <a:p>
            <a:r>
              <a:rPr lang="en-US" dirty="0"/>
              <a:t>Other biological symbiotic fixation</a:t>
            </a:r>
          </a:p>
          <a:p>
            <a:pPr lvl="1"/>
            <a:r>
              <a:rPr lang="en-US" dirty="0"/>
              <a:t>160 species of non-legumes are known to develop nodules and accommodate symbiotic N fixation</a:t>
            </a:r>
          </a:p>
          <a:p>
            <a:pPr lvl="1"/>
            <a:r>
              <a:rPr lang="en-US" dirty="0"/>
              <a:t>Alder Tree/Bush</a:t>
            </a:r>
          </a:p>
          <a:p>
            <a:pPr lvl="1"/>
            <a:r>
              <a:rPr lang="en-US" dirty="0"/>
              <a:t>Accomplished with actinomycetes and compares with legume fixation</a:t>
            </a:r>
          </a:p>
        </p:txBody>
      </p:sp>
    </p:spTree>
    <p:extLst>
      <p:ext uri="{BB962C8B-B14F-4D97-AF65-F5344CB8AC3E}">
        <p14:creationId xmlns:p14="http://schemas.microsoft.com/office/powerpoint/2010/main" val="1124322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6574-9514-083A-0A79-98AC2ABD7357}"/>
              </a:ext>
            </a:extLst>
          </p:cNvPr>
          <p:cNvSpPr>
            <a:spLocks noGrp="1"/>
          </p:cNvSpPr>
          <p:nvPr>
            <p:ph type="title"/>
          </p:nvPr>
        </p:nvSpPr>
        <p:spPr/>
        <p:txBody>
          <a:bodyPr/>
          <a:lstStyle/>
          <a:p>
            <a:r>
              <a:rPr lang="en-US" dirty="0"/>
              <a:t>Nitrogen Sources – Non-Symbiotic Fixation</a:t>
            </a:r>
          </a:p>
        </p:txBody>
      </p:sp>
      <p:sp>
        <p:nvSpPr>
          <p:cNvPr id="3" name="Content Placeholder 2">
            <a:extLst>
              <a:ext uri="{FF2B5EF4-FFF2-40B4-BE49-F238E27FC236}">
                <a16:creationId xmlns:a16="http://schemas.microsoft.com/office/drawing/2014/main" id="{A86E9612-680A-E838-8040-CFBEDE4BED85}"/>
              </a:ext>
            </a:extLst>
          </p:cNvPr>
          <p:cNvSpPr>
            <a:spLocks noGrp="1"/>
          </p:cNvSpPr>
          <p:nvPr>
            <p:ph idx="1"/>
          </p:nvPr>
        </p:nvSpPr>
        <p:spPr>
          <a:xfrm>
            <a:off x="838200" y="1825625"/>
            <a:ext cx="9539377" cy="4351338"/>
          </a:xfrm>
        </p:spPr>
        <p:txBody>
          <a:bodyPr/>
          <a:lstStyle/>
          <a:p>
            <a:r>
              <a:rPr lang="en-US" dirty="0"/>
              <a:t>Generally occurs with certain strains of free-living bacteria</a:t>
            </a:r>
          </a:p>
          <a:p>
            <a:r>
              <a:rPr lang="en-US" dirty="0"/>
              <a:t>Microorganisms fix N for themselves, but the N becomes available when the microorganism dies and decomposes</a:t>
            </a:r>
          </a:p>
          <a:p>
            <a:r>
              <a:rPr lang="en-US" dirty="0"/>
              <a:t>Blue Green Algae, Azotobacter, Clostridium</a:t>
            </a:r>
          </a:p>
          <a:p>
            <a:r>
              <a:rPr lang="en-US" dirty="0"/>
              <a:t>Uncommon in agriculture, varies, and very unreliable, produce at most 5 </a:t>
            </a:r>
            <a:r>
              <a:rPr lang="en-US" dirty="0" err="1"/>
              <a:t>lb</a:t>
            </a:r>
            <a:r>
              <a:rPr lang="en-US" dirty="0"/>
              <a:t> N/ac</a:t>
            </a:r>
          </a:p>
          <a:p>
            <a:pPr lvl="1"/>
            <a:endParaRPr lang="en-US" dirty="0"/>
          </a:p>
        </p:txBody>
      </p:sp>
    </p:spTree>
    <p:extLst>
      <p:ext uri="{BB962C8B-B14F-4D97-AF65-F5344CB8AC3E}">
        <p14:creationId xmlns:p14="http://schemas.microsoft.com/office/powerpoint/2010/main" val="152291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7731-83CB-656A-79A1-0CE7A35AF4E4}"/>
              </a:ext>
            </a:extLst>
          </p:cNvPr>
          <p:cNvSpPr>
            <a:spLocks noGrp="1"/>
          </p:cNvSpPr>
          <p:nvPr>
            <p:ph type="title"/>
          </p:nvPr>
        </p:nvSpPr>
        <p:spPr/>
        <p:txBody>
          <a:bodyPr/>
          <a:lstStyle/>
          <a:p>
            <a:r>
              <a:rPr lang="en-US" dirty="0"/>
              <a:t>Nitrogen Sources – Non-Symbiotic Fixation</a:t>
            </a:r>
          </a:p>
        </p:txBody>
      </p:sp>
      <p:sp>
        <p:nvSpPr>
          <p:cNvPr id="3" name="Content Placeholder 2">
            <a:extLst>
              <a:ext uri="{FF2B5EF4-FFF2-40B4-BE49-F238E27FC236}">
                <a16:creationId xmlns:a16="http://schemas.microsoft.com/office/drawing/2014/main" id="{0A601FF2-FE79-1F63-404B-6C00310D2BA1}"/>
              </a:ext>
            </a:extLst>
          </p:cNvPr>
          <p:cNvSpPr>
            <a:spLocks noGrp="1"/>
          </p:cNvSpPr>
          <p:nvPr>
            <p:ph idx="1"/>
          </p:nvPr>
        </p:nvSpPr>
        <p:spPr>
          <a:xfrm>
            <a:off x="838200" y="1825625"/>
            <a:ext cx="5191664" cy="4351338"/>
          </a:xfrm>
        </p:spPr>
        <p:txBody>
          <a:bodyPr/>
          <a:lstStyle/>
          <a:p>
            <a:r>
              <a:rPr lang="en-US" dirty="0"/>
              <a:t>Natural Fixation</a:t>
            </a:r>
          </a:p>
          <a:p>
            <a:pPr lvl="1"/>
            <a:r>
              <a:rPr lang="en-US" dirty="0"/>
              <a:t>N</a:t>
            </a:r>
            <a:r>
              <a:rPr lang="en-US" baseline="-25000" dirty="0"/>
              <a:t>2</a:t>
            </a:r>
            <a:r>
              <a:rPr lang="en-US" dirty="0"/>
              <a:t> is oxidized via lightning (high energy)</a:t>
            </a:r>
          </a:p>
          <a:p>
            <a:pPr lvl="1"/>
            <a:r>
              <a:rPr lang="en-US" dirty="0"/>
              <a:t>Becomes NO</a:t>
            </a:r>
            <a:r>
              <a:rPr lang="en-US" baseline="-25000" dirty="0"/>
              <a:t>3</a:t>
            </a:r>
            <a:r>
              <a:rPr lang="en-US" baseline="30000" dirty="0"/>
              <a:t>-</a:t>
            </a:r>
            <a:r>
              <a:rPr lang="en-US" dirty="0"/>
              <a:t> or NO</a:t>
            </a:r>
            <a:r>
              <a:rPr lang="en-US" baseline="-25000" dirty="0"/>
              <a:t>2</a:t>
            </a:r>
            <a:r>
              <a:rPr lang="en-US" baseline="30000" dirty="0"/>
              <a:t>-</a:t>
            </a:r>
            <a:r>
              <a:rPr lang="en-US" dirty="0"/>
              <a:t>, comes down as rainfall</a:t>
            </a:r>
          </a:p>
          <a:p>
            <a:pPr lvl="1"/>
            <a:r>
              <a:rPr lang="en-US" dirty="0"/>
              <a:t>~5-10 kg/ha (4-9 </a:t>
            </a:r>
            <a:r>
              <a:rPr lang="en-US" dirty="0" err="1"/>
              <a:t>lb</a:t>
            </a:r>
            <a:r>
              <a:rPr lang="en-US" dirty="0"/>
              <a:t>/ac)</a:t>
            </a:r>
          </a:p>
          <a:p>
            <a:pPr lvl="1"/>
            <a:r>
              <a:rPr lang="en-US" dirty="0"/>
              <a:t>Earliest plant life received their N this way</a:t>
            </a:r>
          </a:p>
          <a:p>
            <a:pPr lvl="1"/>
            <a:r>
              <a:rPr lang="en-US" dirty="0"/>
              <a:t>Relatively insignificant compared to seasonal N requirements</a:t>
            </a:r>
          </a:p>
          <a:p>
            <a:pPr marL="0" indent="0">
              <a:buNone/>
            </a:pPr>
            <a:endParaRPr lang="en-US" dirty="0"/>
          </a:p>
          <a:p>
            <a:endParaRPr lang="en-US" dirty="0"/>
          </a:p>
        </p:txBody>
      </p:sp>
      <p:pic>
        <p:nvPicPr>
          <p:cNvPr id="3074" name="Picture 2" descr="The Nitrogen Cycle Through Nature">
            <a:extLst>
              <a:ext uri="{FF2B5EF4-FFF2-40B4-BE49-F238E27FC236}">
                <a16:creationId xmlns:a16="http://schemas.microsoft.com/office/drawing/2014/main" id="{9F0CCEBF-70F9-6590-B23F-2832A11B6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248" y="1820032"/>
            <a:ext cx="4822434" cy="321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12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EE470-9045-875F-96DD-9617996A206A}"/>
              </a:ext>
            </a:extLst>
          </p:cNvPr>
          <p:cNvSpPr>
            <a:spLocks noGrp="1"/>
          </p:cNvSpPr>
          <p:nvPr>
            <p:ph type="title"/>
          </p:nvPr>
        </p:nvSpPr>
        <p:spPr/>
        <p:txBody>
          <a:bodyPr/>
          <a:lstStyle/>
          <a:p>
            <a:r>
              <a:rPr lang="en-US" dirty="0"/>
              <a:t>Nitrogen Sources – Non-Symbiotic Fixation</a:t>
            </a:r>
          </a:p>
        </p:txBody>
      </p:sp>
      <p:sp>
        <p:nvSpPr>
          <p:cNvPr id="3" name="Content Placeholder 2">
            <a:extLst>
              <a:ext uri="{FF2B5EF4-FFF2-40B4-BE49-F238E27FC236}">
                <a16:creationId xmlns:a16="http://schemas.microsoft.com/office/drawing/2014/main" id="{62C59AED-DDEC-CDBE-41FC-5C9C4047C3B9}"/>
              </a:ext>
            </a:extLst>
          </p:cNvPr>
          <p:cNvSpPr>
            <a:spLocks noGrp="1"/>
          </p:cNvSpPr>
          <p:nvPr>
            <p:ph idx="1"/>
          </p:nvPr>
        </p:nvSpPr>
        <p:spPr/>
        <p:txBody>
          <a:bodyPr/>
          <a:lstStyle/>
          <a:p>
            <a:r>
              <a:rPr lang="en-US" dirty="0"/>
              <a:t>Greenhouse gases</a:t>
            </a:r>
          </a:p>
          <a:p>
            <a:pPr lvl="1"/>
            <a:r>
              <a:rPr lang="en-US" dirty="0"/>
              <a:t>Some manufacturing processes will create N</a:t>
            </a:r>
            <a:r>
              <a:rPr lang="en-US" baseline="-25000" dirty="0"/>
              <a:t>2</a:t>
            </a:r>
            <a:r>
              <a:rPr lang="en-US" dirty="0"/>
              <a:t>O gas, which will move into the atmosphere, and then will come down with rainfall later</a:t>
            </a:r>
          </a:p>
          <a:p>
            <a:r>
              <a:rPr lang="en-US" dirty="0"/>
              <a:t>Industrial Fixation</a:t>
            </a:r>
          </a:p>
          <a:p>
            <a:pPr lvl="1"/>
            <a:r>
              <a:rPr lang="en-US" dirty="0"/>
              <a:t>Most important source of N to plants in the past 100 years</a:t>
            </a:r>
          </a:p>
          <a:p>
            <a:pPr lvl="1"/>
            <a:r>
              <a:rPr lang="en-US" dirty="0"/>
              <a:t>Based on Haber-Bosch Process</a:t>
            </a:r>
          </a:p>
        </p:txBody>
      </p:sp>
    </p:spTree>
    <p:extLst>
      <p:ext uri="{BB962C8B-B14F-4D97-AF65-F5344CB8AC3E}">
        <p14:creationId xmlns:p14="http://schemas.microsoft.com/office/powerpoint/2010/main" val="3434490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9DDF-D383-74D8-B8C1-6D2B9C08C2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D3158E-895A-35B1-D4DC-85B75A8677C3}"/>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B852AD7C-8F03-B949-A809-A5B0E667729F}"/>
              </a:ext>
            </a:extLst>
          </p:cNvPr>
          <p:cNvGraphicFramePr>
            <a:graphicFrameLocks/>
          </p:cNvGraphicFramePr>
          <p:nvPr>
            <p:extLst>
              <p:ext uri="{D42A27DB-BD31-4B8C-83A1-F6EECF244321}">
                <p14:modId xmlns:p14="http://schemas.microsoft.com/office/powerpoint/2010/main" val="1866517080"/>
              </p:ext>
            </p:extLst>
          </p:nvPr>
        </p:nvGraphicFramePr>
        <p:xfrm>
          <a:off x="647700" y="3048"/>
          <a:ext cx="10896600" cy="68549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4135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7F5B-8A79-68C2-B1EE-CE193A46F50F}"/>
              </a:ext>
            </a:extLst>
          </p:cNvPr>
          <p:cNvSpPr>
            <a:spLocks noGrp="1"/>
          </p:cNvSpPr>
          <p:nvPr>
            <p:ph type="title"/>
          </p:nvPr>
        </p:nvSpPr>
        <p:spPr/>
        <p:txBody>
          <a:bodyPr/>
          <a:lstStyle/>
          <a:p>
            <a:r>
              <a:rPr lang="en-US" dirty="0"/>
              <a:t>Haber-Bosch Process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906ECA-837A-7691-09CE-8915635BF49B}"/>
                  </a:ext>
                </a:extLst>
              </p:cNvPr>
              <p:cNvSpPr>
                <a:spLocks noGrp="1"/>
              </p:cNvSpPr>
              <p:nvPr>
                <p:ph idx="1"/>
              </p:nvPr>
            </p:nvSpPr>
            <p:spPr/>
            <p:txBody>
              <a:bodyPr/>
              <a:lstStyle/>
              <a:p>
                <a:r>
                  <a:rPr lang="en-US" dirty="0"/>
                  <a:t>1200° C, 500 atm, </a:t>
                </a:r>
                <a14:m>
                  <m:oMath xmlns:m="http://schemas.openxmlformats.org/officeDocument/2006/math">
                    <m:r>
                      <a:rPr lang="en-US" b="0" i="1" smtClean="0">
                        <a:latin typeface="Cambria Math" panose="02040503050406030204" pitchFamily="18" charset="0"/>
                      </a:rPr>
                      <m:t>3</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2 →2 </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oMath>
                </a14:m>
                <a:endParaRPr lang="en-US" dirty="0"/>
              </a:p>
            </p:txBody>
          </p:sp>
        </mc:Choice>
        <mc:Fallback xmlns="">
          <p:sp>
            <p:nvSpPr>
              <p:cNvPr id="3" name="Content Placeholder 2">
                <a:extLst>
                  <a:ext uri="{FF2B5EF4-FFF2-40B4-BE49-F238E27FC236}">
                    <a16:creationId xmlns:a16="http://schemas.microsoft.com/office/drawing/2014/main" id="{E2906ECA-837A-7691-09CE-8915635BF49B}"/>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B24CCAA4-B8C6-7D4C-555E-2EE8D84BE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3429000"/>
            <a:ext cx="85725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114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D993C9-F660-49A7-D92F-F76C234514CB}"/>
              </a:ext>
            </a:extLst>
          </p:cNvPr>
          <p:cNvSpPr>
            <a:spLocks noGrp="1"/>
          </p:cNvSpPr>
          <p:nvPr>
            <p:ph type="title"/>
          </p:nvPr>
        </p:nvSpPr>
        <p:spPr/>
        <p:txBody>
          <a:bodyPr/>
          <a:lstStyle/>
          <a:p>
            <a:r>
              <a:rPr lang="en-US" dirty="0"/>
              <a:t>Nitrogen Transformations</a:t>
            </a:r>
          </a:p>
        </p:txBody>
      </p:sp>
      <p:sp>
        <p:nvSpPr>
          <p:cNvPr id="7" name="Text Placeholder 6">
            <a:extLst>
              <a:ext uri="{FF2B5EF4-FFF2-40B4-BE49-F238E27FC236}">
                <a16:creationId xmlns:a16="http://schemas.microsoft.com/office/drawing/2014/main" id="{C9E9A9D5-BF06-82C5-7900-A42C9C200E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5932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B1E0F-A01E-CC41-2B01-CF549AEF4837}"/>
              </a:ext>
            </a:extLst>
          </p:cNvPr>
          <p:cNvSpPr>
            <a:spLocks noGrp="1"/>
          </p:cNvSpPr>
          <p:nvPr>
            <p:ph type="title"/>
          </p:nvPr>
        </p:nvSpPr>
        <p:spPr/>
        <p:txBody>
          <a:bodyPr/>
          <a:lstStyle/>
          <a:p>
            <a:r>
              <a:rPr lang="en-US" dirty="0"/>
              <a:t>Mineralization and Immobilization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35EA2FC-7EA7-C0DA-10AF-5297B647BE2B}"/>
                  </a:ext>
                </a:extLst>
              </p:cNvPr>
              <p:cNvSpPr>
                <a:spLocks noGrp="1"/>
              </p:cNvSpPr>
              <p:nvPr>
                <p:ph idx="1"/>
              </p:nvPr>
            </p:nvSpPr>
            <p:spPr/>
            <p:txBody>
              <a:bodyPr>
                <a:normAutofit lnSpcReduction="10000"/>
              </a:bodyPr>
              <a:lstStyle/>
              <a:p>
                <a:r>
                  <a:rPr lang="en-US" dirty="0"/>
                  <a:t>Mineralization</a:t>
                </a:r>
              </a:p>
              <a:p>
                <a:pPr lvl="1"/>
                <a:r>
                  <a:rPr lang="en-US" dirty="0"/>
                  <a:t>Conversion of organically bound N to inorganic mineral forms (NO</a:t>
                </a:r>
                <a:r>
                  <a:rPr lang="en-US" baseline="-25000" dirty="0"/>
                  <a:t>3</a:t>
                </a:r>
                <a:r>
                  <a:rPr lang="en-US" baseline="30000" dirty="0"/>
                  <a:t>-</a:t>
                </a:r>
                <a:r>
                  <a:rPr lang="en-US" dirty="0"/>
                  <a:t>, NH</a:t>
                </a:r>
                <a:r>
                  <a:rPr lang="en-US" baseline="-25000" dirty="0"/>
                  <a:t>4</a:t>
                </a:r>
                <a:r>
                  <a:rPr lang="en-US" baseline="30000" dirty="0"/>
                  <a:t>+</a:t>
                </a:r>
                <a:r>
                  <a:rPr lang="en-US" dirty="0"/>
                  <a:t>)</a:t>
                </a:r>
              </a:p>
              <a:p>
                <a:pPr lvl="1"/>
                <a:r>
                  <a:rPr lang="en-US" dirty="0"/>
                  <a:t>Occurs through the activity of heterotrophic organisms that require organic C for energy, that have the enzyme </a:t>
                </a:r>
                <a:r>
                  <a:rPr lang="en-US" i="1" dirty="0"/>
                  <a:t>urease</a:t>
                </a:r>
                <a:endParaRPr lang="en-US" dirty="0"/>
              </a:p>
              <a:p>
                <a:pPr lvl="2"/>
                <a:r>
                  <a:rPr lang="en-US" dirty="0"/>
                  <a:t>Bacteria (pH &gt; 6.0)</a:t>
                </a:r>
              </a:p>
              <a:p>
                <a:pPr lvl="2"/>
                <a:r>
                  <a:rPr lang="en-US" dirty="0"/>
                  <a:t>Fungi (pH &lt; 6.0)</a:t>
                </a:r>
              </a:p>
              <a:p>
                <a:pPr lvl="1"/>
                <a:r>
                  <a:rPr lang="en-US" dirty="0" err="1"/>
                  <a:t>Aminization</a:t>
                </a:r>
                <a:endParaRPr lang="en-US" dirty="0"/>
              </a:p>
              <a:p>
                <a:pPr lvl="2"/>
                <a14:m>
                  <m:oMath xmlns:m="http://schemas.openxmlformats.org/officeDocument/2006/math">
                    <m:r>
                      <a:rPr lang="en-US" b="0" i="1" smtClean="0">
                        <a:latin typeface="Cambria Math" panose="02040503050406030204" pitchFamily="18" charset="0"/>
                      </a:rPr>
                      <m:t>𝑃𝑟𝑜𝑡𝑒𝑖𝑛𝑠</m:t>
                    </m:r>
                    <m:r>
                      <a:rPr lang="en-US" b="0" i="1" smtClean="0">
                        <a:latin typeface="Cambria Math" panose="02040503050406030204" pitchFamily="18" charset="0"/>
                      </a:rPr>
                      <m:t> </m:t>
                    </m:r>
                    <m:groupChr>
                      <m:groupChrPr>
                        <m:chr m:val="→"/>
                        <m:pos m:val="top"/>
                        <m:ctrlPr>
                          <a:rPr lang="en-US" b="0" i="1" smtClean="0">
                            <a:latin typeface="Cambria Math" panose="02040503050406030204" pitchFamily="18" charset="0"/>
                          </a:rPr>
                        </m:ctrlPr>
                      </m:groupChrPr>
                      <m:e>
                        <m:eqArr>
                          <m:eqArrPr>
                            <m:ctrlPr>
                              <a:rPr lang="en-US" b="0" i="1" smtClean="0">
                                <a:latin typeface="Cambria Math" panose="02040503050406030204" pitchFamily="18" charset="0"/>
                              </a:rPr>
                            </m:ctrlPr>
                          </m:eqArrPr>
                          <m:e>
                            <m:r>
                              <m:rPr>
                                <m:brk m:alnAt="1"/>
                              </m:rPr>
                              <a:rPr lang="en-US" b="0" i="1" smtClean="0">
                                <a:latin typeface="Cambria Math" panose="02040503050406030204" pitchFamily="18" charset="0"/>
                              </a:rPr>
                              <m:t>𝐵</m:t>
                            </m:r>
                            <m:r>
                              <a:rPr lang="en-US" b="0" i="1" smtClean="0">
                                <a:latin typeface="Cambria Math" panose="02040503050406030204" pitchFamily="18" charset="0"/>
                              </a:rPr>
                              <m:t>𝑎𝑐𝑡𝑒𝑟𝑖𝑎</m:t>
                            </m:r>
                          </m:e>
                          <m:e>
                            <m:r>
                              <a:rPr lang="en-US" b="0" i="1" smtClean="0">
                                <a:latin typeface="Cambria Math" panose="02040503050406030204" pitchFamily="18" charset="0"/>
                              </a:rPr>
                              <m:t>𝐹𝑢𝑛𝑔𝑖</m:t>
                            </m:r>
                          </m:e>
                          <m:e>
                            <m:r>
                              <a:rPr lang="en-US" b="0" i="1" smtClean="0">
                                <a:latin typeface="Cambria Math" panose="02040503050406030204" pitchFamily="18" charset="0"/>
                              </a:rPr>
                              <m:t>(</m:t>
                            </m:r>
                            <m:r>
                              <a:rPr lang="en-US" b="0" i="1" smtClean="0">
                                <a:latin typeface="Cambria Math" panose="02040503050406030204" pitchFamily="18" charset="0"/>
                              </a:rPr>
                              <m:t>𝑈𝑟𝑒𝑎𝑠𝑒</m:t>
                            </m:r>
                            <m:r>
                              <a:rPr lang="en-US" b="0" i="1" smtClean="0">
                                <a:latin typeface="Cambria Math" panose="02040503050406030204" pitchFamily="18" charset="0"/>
                              </a:rPr>
                              <m:t>)</m:t>
                            </m:r>
                          </m:e>
                        </m:eqArr>
                        <m:r>
                          <a:rPr lang="en-US" b="0" i="1" smtClean="0">
                            <a:latin typeface="Cambria Math" panose="02040503050406030204" pitchFamily="18" charset="0"/>
                          </a:rPr>
                          <m:t> </m:t>
                        </m:r>
                      </m:e>
                    </m:groupChr>
                    <m:r>
                      <a:rPr lang="en-US" b="0" i="1" smtClean="0">
                        <a:latin typeface="Cambria Math" panose="02040503050406030204" pitchFamily="18" charset="0"/>
                      </a:rPr>
                      <m:t> </m:t>
                    </m:r>
                    <m:r>
                      <a:rPr lang="en-US" b="0" i="1" smtClean="0">
                        <a:latin typeface="Cambria Math" panose="02040503050406030204" pitchFamily="18" charset="0"/>
                      </a:rPr>
                      <m:t>𝐴𝑚𝑖𝑛𝑜</m:t>
                    </m:r>
                    <m:r>
                      <a:rPr lang="en-US" b="0" i="1" smtClean="0">
                        <a:latin typeface="Cambria Math" panose="02040503050406030204" pitchFamily="18" charset="0"/>
                      </a:rPr>
                      <m:t> </m:t>
                    </m:r>
                    <m:r>
                      <a:rPr lang="en-US" b="0" i="1" smtClean="0">
                        <a:latin typeface="Cambria Math" panose="02040503050406030204" pitchFamily="18" charset="0"/>
                      </a:rPr>
                      <m:t>𝐴𝑐𝑖𝑑𝑠</m:t>
                    </m:r>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𝑎𝑚𝑖𝑛𝑒𝑠</m:t>
                        </m:r>
                      </m:e>
                    </m:d>
                    <m:r>
                      <a:rPr lang="en-US" b="0" i="1" smtClean="0">
                        <a:latin typeface="Cambria Math" panose="02040503050406030204" pitchFamily="18" charset="0"/>
                      </a:rPr>
                      <m:t>+</m:t>
                    </m:r>
                    <m:r>
                      <a:rPr lang="en-US" b="1" i="1" smtClean="0">
                        <a:latin typeface="Cambria Math" panose="02040503050406030204" pitchFamily="18" charset="0"/>
                      </a:rPr>
                      <m:t>𝑼𝒓𝒆𝒂</m:t>
                    </m:r>
                    <m:r>
                      <a:rPr lang="en-US" b="0" i="1" smtClean="0">
                        <a:latin typeface="Cambria Math" panose="02040503050406030204" pitchFamily="18" charset="0"/>
                      </a:rPr>
                      <m:t>+</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𝐸𝑛𝑒𝑟𝑔𝑦</m:t>
                    </m:r>
                  </m:oMath>
                </a14:m>
                <a:endParaRPr lang="en-US" dirty="0"/>
              </a:p>
              <a:p>
                <a:pPr lvl="1"/>
                <a:r>
                  <a:rPr lang="en-US" dirty="0"/>
                  <a:t>Ammonification</a:t>
                </a:r>
              </a:p>
              <a:p>
                <a:pPr lvl="2"/>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𝑂𝐻</m:t>
                        </m:r>
                      </m:e>
                    </m:d>
                    <m:r>
                      <a:rPr lang="en-US" b="0" i="1" smtClean="0">
                        <a:latin typeface="Cambria Math" panose="02040503050406030204" pitchFamily="18" charset="0"/>
                      </a:rPr>
                      <m:t>+</m:t>
                    </m:r>
                    <m:r>
                      <a:rPr lang="en-US" b="0" i="1" smtClean="0">
                        <a:latin typeface="Cambria Math" panose="02040503050406030204" pitchFamily="18" charset="0"/>
                      </a:rPr>
                      <m:t>𝐸𝑛𝑒𝑟𝑔𝑦</m:t>
                    </m:r>
                  </m:oMath>
                </a14:m>
                <a:endParaRPr lang="en-US" b="0" dirty="0"/>
              </a:p>
              <a:p>
                <a:pPr lvl="2"/>
                <a14:m>
                  <m:oMath xmlns:m="http://schemas.openxmlformats.org/officeDocument/2006/math">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4</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𝑂</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a14:m>
                <a:endParaRPr lang="en-US" dirty="0"/>
              </a:p>
            </p:txBody>
          </p:sp>
        </mc:Choice>
        <mc:Fallback xmlns="">
          <p:sp>
            <p:nvSpPr>
              <p:cNvPr id="5" name="Content Placeholder 4">
                <a:extLst>
                  <a:ext uri="{FF2B5EF4-FFF2-40B4-BE49-F238E27FC236}">
                    <a16:creationId xmlns:a16="http://schemas.microsoft.com/office/drawing/2014/main" id="{B35EA2FC-7EA7-C0DA-10AF-5297B647BE2B}"/>
                  </a:ext>
                </a:extLst>
              </p:cNvPr>
              <p:cNvSpPr>
                <a:spLocks noGrp="1" noRot="1" noChangeAspect="1" noMove="1" noResize="1" noEditPoints="1" noAdjustHandles="1" noChangeArrowheads="1" noChangeShapeType="1" noTextEdit="1"/>
              </p:cNvSpPr>
              <p:nvPr>
                <p:ph idx="1"/>
              </p:nvPr>
            </p:nvSpPr>
            <p:spPr>
              <a:blipFill>
                <a:blip r:embed="rId2"/>
                <a:stretch>
                  <a:fillRect l="-1043" t="-3081" r="-232"/>
                </a:stretch>
              </a:blipFill>
            </p:spPr>
            <p:txBody>
              <a:bodyPr/>
              <a:lstStyle/>
              <a:p>
                <a:r>
                  <a:rPr lang="en-US">
                    <a:noFill/>
                  </a:rPr>
                  <a:t> </a:t>
                </a:r>
              </a:p>
            </p:txBody>
          </p:sp>
        </mc:Fallback>
      </mc:AlternateContent>
    </p:spTree>
    <p:extLst>
      <p:ext uri="{BB962C8B-B14F-4D97-AF65-F5344CB8AC3E}">
        <p14:creationId xmlns:p14="http://schemas.microsoft.com/office/powerpoint/2010/main" val="1982923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3400-F142-9C44-9E6A-A5D8FF61726E}"/>
              </a:ext>
            </a:extLst>
          </p:cNvPr>
          <p:cNvSpPr>
            <a:spLocks noGrp="1"/>
          </p:cNvSpPr>
          <p:nvPr>
            <p:ph type="title"/>
          </p:nvPr>
        </p:nvSpPr>
        <p:spPr/>
        <p:txBody>
          <a:bodyPr/>
          <a:lstStyle/>
          <a:p>
            <a:r>
              <a:rPr lang="en-US" dirty="0"/>
              <a:t>Mineralization and Immobilization</a:t>
            </a:r>
          </a:p>
        </p:txBody>
      </p:sp>
      <p:sp>
        <p:nvSpPr>
          <p:cNvPr id="3" name="Content Placeholder 2">
            <a:extLst>
              <a:ext uri="{FF2B5EF4-FFF2-40B4-BE49-F238E27FC236}">
                <a16:creationId xmlns:a16="http://schemas.microsoft.com/office/drawing/2014/main" id="{16BB05E2-FC78-0387-2F97-122F4EAD2F36}"/>
              </a:ext>
            </a:extLst>
          </p:cNvPr>
          <p:cNvSpPr>
            <a:spLocks noGrp="1"/>
          </p:cNvSpPr>
          <p:nvPr>
            <p:ph idx="1"/>
          </p:nvPr>
        </p:nvSpPr>
        <p:spPr/>
        <p:txBody>
          <a:bodyPr/>
          <a:lstStyle/>
          <a:p>
            <a:r>
              <a:rPr lang="en-US" dirty="0"/>
              <a:t>NH</a:t>
            </a:r>
            <a:r>
              <a:rPr lang="en-US" baseline="-25000" dirty="0"/>
              <a:t>4</a:t>
            </a:r>
            <a:r>
              <a:rPr lang="en-US" baseline="30000" dirty="0"/>
              <a:t>+</a:t>
            </a:r>
            <a:r>
              <a:rPr lang="en-US" dirty="0"/>
              <a:t> now has a few different fates</a:t>
            </a:r>
          </a:p>
          <a:p>
            <a:pPr lvl="1"/>
            <a:r>
              <a:rPr lang="en-US" dirty="0"/>
              <a:t>Converted to NO</a:t>
            </a:r>
            <a:r>
              <a:rPr lang="en-US" baseline="-25000" dirty="0"/>
              <a:t>3</a:t>
            </a:r>
            <a:r>
              <a:rPr lang="en-US" baseline="30000" dirty="0"/>
              <a:t>-</a:t>
            </a:r>
            <a:r>
              <a:rPr lang="en-US" dirty="0"/>
              <a:t> via </a:t>
            </a:r>
            <a:r>
              <a:rPr lang="en-US" b="1" dirty="0"/>
              <a:t>Nitrification</a:t>
            </a:r>
          </a:p>
          <a:p>
            <a:pPr lvl="1"/>
            <a:r>
              <a:rPr lang="en-US" dirty="0"/>
              <a:t>Absorbed by plants</a:t>
            </a:r>
          </a:p>
          <a:p>
            <a:pPr lvl="1"/>
            <a:r>
              <a:rPr lang="en-US" dirty="0"/>
              <a:t>Utilized by Bacteria to decompose more residues</a:t>
            </a:r>
          </a:p>
          <a:p>
            <a:pPr lvl="1"/>
            <a:r>
              <a:rPr lang="en-US" dirty="0"/>
              <a:t>Fixed to clay particles (</a:t>
            </a:r>
            <a:r>
              <a:rPr lang="en-US" b="1" dirty="0"/>
              <a:t>NH</a:t>
            </a:r>
            <a:r>
              <a:rPr lang="en-US" b="1" baseline="-25000" dirty="0"/>
              <a:t>4</a:t>
            </a:r>
            <a:r>
              <a:rPr lang="en-US" b="1" baseline="30000" dirty="0"/>
              <a:t>+</a:t>
            </a:r>
            <a:r>
              <a:rPr lang="en-US" b="1" dirty="0"/>
              <a:t> Fixation</a:t>
            </a:r>
            <a:r>
              <a:rPr lang="en-US" dirty="0"/>
              <a:t>)</a:t>
            </a:r>
          </a:p>
          <a:p>
            <a:pPr lvl="1"/>
            <a:r>
              <a:rPr lang="en-US" dirty="0"/>
              <a:t>Converted to NH</a:t>
            </a:r>
            <a:r>
              <a:rPr lang="en-US" baseline="-25000" dirty="0"/>
              <a:t>3</a:t>
            </a:r>
            <a:r>
              <a:rPr lang="en-US" dirty="0"/>
              <a:t> and released to the atmosphere via </a:t>
            </a:r>
            <a:r>
              <a:rPr lang="en-US" b="1" dirty="0"/>
              <a:t>Volatilization</a:t>
            </a:r>
            <a:endParaRPr lang="en-US" dirty="0"/>
          </a:p>
        </p:txBody>
      </p:sp>
    </p:spTree>
    <p:extLst>
      <p:ext uri="{BB962C8B-B14F-4D97-AF65-F5344CB8AC3E}">
        <p14:creationId xmlns:p14="http://schemas.microsoft.com/office/powerpoint/2010/main" val="129428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76C2F-4E1C-F714-E979-293FC732EAD7}"/>
              </a:ext>
            </a:extLst>
          </p:cNvPr>
          <p:cNvSpPr>
            <a:spLocks noGrp="1"/>
          </p:cNvSpPr>
          <p:nvPr>
            <p:ph type="title"/>
          </p:nvPr>
        </p:nvSpPr>
        <p:spPr/>
        <p:txBody>
          <a:bodyPr/>
          <a:lstStyle/>
          <a:p>
            <a:r>
              <a:rPr lang="en-US" dirty="0"/>
              <a:t>Mineralization and Immobilization</a:t>
            </a:r>
            <a:endParaRPr lang="en-US" b="1" dirty="0"/>
          </a:p>
        </p:txBody>
      </p:sp>
      <p:sp>
        <p:nvSpPr>
          <p:cNvPr id="3" name="Content Placeholder 2">
            <a:extLst>
              <a:ext uri="{FF2B5EF4-FFF2-40B4-BE49-F238E27FC236}">
                <a16:creationId xmlns:a16="http://schemas.microsoft.com/office/drawing/2014/main" id="{661095EB-D923-F375-321E-5EBE6388AC21}"/>
              </a:ext>
            </a:extLst>
          </p:cNvPr>
          <p:cNvSpPr>
            <a:spLocks noGrp="1"/>
          </p:cNvSpPr>
          <p:nvPr>
            <p:ph idx="1"/>
          </p:nvPr>
        </p:nvSpPr>
        <p:spPr/>
        <p:txBody>
          <a:bodyPr/>
          <a:lstStyle/>
          <a:p>
            <a:r>
              <a:rPr lang="en-US" dirty="0"/>
              <a:t>Immobilization</a:t>
            </a:r>
          </a:p>
          <a:p>
            <a:pPr lvl="1"/>
            <a:r>
              <a:rPr lang="en-US" dirty="0"/>
              <a:t>Conversion of inorganic-N (NO</a:t>
            </a:r>
            <a:r>
              <a:rPr lang="en-US" baseline="-25000" dirty="0"/>
              <a:t>3</a:t>
            </a:r>
            <a:r>
              <a:rPr lang="en-US" baseline="30000" dirty="0"/>
              <a:t>-</a:t>
            </a:r>
            <a:r>
              <a:rPr lang="en-US" dirty="0"/>
              <a:t>, NH</a:t>
            </a:r>
            <a:r>
              <a:rPr lang="en-US" baseline="-25000" dirty="0"/>
              <a:t>4</a:t>
            </a:r>
            <a:r>
              <a:rPr lang="en-US" baseline="30000" dirty="0"/>
              <a:t>+</a:t>
            </a:r>
            <a:r>
              <a:rPr lang="en-US" dirty="0"/>
              <a:t>) into organic forms</a:t>
            </a:r>
          </a:p>
          <a:p>
            <a:pPr lvl="1"/>
            <a:r>
              <a:rPr lang="en-US" dirty="0"/>
              <a:t>Microorganisms absorb the inorganic-N and convert it to organic tissue</a:t>
            </a:r>
          </a:p>
          <a:p>
            <a:pPr lvl="1"/>
            <a:r>
              <a:rPr lang="en-US" dirty="0"/>
              <a:t>Dependent on C:N ratio</a:t>
            </a:r>
          </a:p>
          <a:p>
            <a:pPr lvl="2"/>
            <a:r>
              <a:rPr lang="en-US" dirty="0"/>
              <a:t>Microbes need 8:1, so they will regulate through either mineralization or immobilization</a:t>
            </a:r>
          </a:p>
          <a:p>
            <a:pPr lvl="1"/>
            <a:r>
              <a:rPr lang="en-US" dirty="0"/>
              <a:t>When conditions are favorable for immobilization, and non-legume crops are grown in the same soil, microbes will successfully compete for the available N</a:t>
            </a:r>
          </a:p>
          <a:p>
            <a:pPr lvl="1"/>
            <a:endParaRPr lang="en-US" dirty="0"/>
          </a:p>
        </p:txBody>
      </p:sp>
    </p:spTree>
    <p:extLst>
      <p:ext uri="{BB962C8B-B14F-4D97-AF65-F5344CB8AC3E}">
        <p14:creationId xmlns:p14="http://schemas.microsoft.com/office/powerpoint/2010/main" val="496882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5F5C-CC9D-2D29-A7BF-E00DF3032457}"/>
              </a:ext>
            </a:extLst>
          </p:cNvPr>
          <p:cNvSpPr>
            <a:spLocks noGrp="1"/>
          </p:cNvSpPr>
          <p:nvPr>
            <p:ph type="title"/>
          </p:nvPr>
        </p:nvSpPr>
        <p:spPr/>
        <p:txBody>
          <a:bodyPr/>
          <a:lstStyle/>
          <a:p>
            <a:r>
              <a:rPr lang="en-US" dirty="0"/>
              <a:t>Mineralization and Immobilization</a:t>
            </a:r>
          </a:p>
        </p:txBody>
      </p:sp>
      <p:sp>
        <p:nvSpPr>
          <p:cNvPr id="3" name="Content Placeholder 2">
            <a:extLst>
              <a:ext uri="{FF2B5EF4-FFF2-40B4-BE49-F238E27FC236}">
                <a16:creationId xmlns:a16="http://schemas.microsoft.com/office/drawing/2014/main" id="{14729FDD-6072-5161-F6C8-83B54C13CB29}"/>
              </a:ext>
            </a:extLst>
          </p:cNvPr>
          <p:cNvSpPr>
            <a:spLocks noGrp="1"/>
          </p:cNvSpPr>
          <p:nvPr>
            <p:ph idx="1"/>
          </p:nvPr>
        </p:nvSpPr>
        <p:spPr/>
        <p:txBody>
          <a:bodyPr/>
          <a:lstStyle/>
          <a:p>
            <a:r>
              <a:rPr lang="en-US" dirty="0"/>
              <a:t>Based on C:N ratio of the material that is being decomposed</a:t>
            </a:r>
          </a:p>
          <a:p>
            <a:pPr lvl="1"/>
            <a:r>
              <a:rPr lang="en-US" dirty="0"/>
              <a:t>When organic matter has a C:N ratio &gt; 30, NO</a:t>
            </a:r>
            <a:r>
              <a:rPr lang="en-US" baseline="-25000" dirty="0"/>
              <a:t>3</a:t>
            </a:r>
            <a:r>
              <a:rPr lang="en-US" baseline="30000" dirty="0"/>
              <a:t>-</a:t>
            </a:r>
            <a:r>
              <a:rPr lang="en-US" dirty="0"/>
              <a:t> initially present in the soil is consumed (immobilized) by microbes during the decay process.</a:t>
            </a:r>
          </a:p>
          <a:p>
            <a:pPr lvl="1"/>
            <a:r>
              <a:rPr lang="en-US" dirty="0"/>
              <a:t>As a product of the decay process (respiration) CO</a:t>
            </a:r>
            <a:r>
              <a:rPr lang="en-US" baseline="-25000" dirty="0"/>
              <a:t>2</a:t>
            </a:r>
            <a:r>
              <a:rPr lang="en-US" dirty="0"/>
              <a:t> content in the soil gradually increases</a:t>
            </a:r>
          </a:p>
          <a:p>
            <a:pPr lvl="1"/>
            <a:r>
              <a:rPr lang="en-US" dirty="0"/>
              <a:t>Because C is lost and N is conserved, the C:N ratio becomes narrower until it is finally &lt;20, at which point NO</a:t>
            </a:r>
            <a:r>
              <a:rPr lang="en-US" baseline="-25000" dirty="0"/>
              <a:t>3</a:t>
            </a:r>
            <a:r>
              <a:rPr lang="en-US" baseline="30000" dirty="0"/>
              <a:t>-</a:t>
            </a:r>
            <a:r>
              <a:rPr lang="en-US" dirty="0"/>
              <a:t> begins to accumulate</a:t>
            </a:r>
          </a:p>
          <a:p>
            <a:r>
              <a:rPr lang="en-US" dirty="0"/>
              <a:t>Summary</a:t>
            </a:r>
          </a:p>
          <a:p>
            <a:pPr lvl="1"/>
            <a:r>
              <a:rPr lang="en-US" dirty="0"/>
              <a:t>Materials with higher N content (manure) will decompose and be mineralized</a:t>
            </a:r>
          </a:p>
          <a:p>
            <a:pPr lvl="1"/>
            <a:r>
              <a:rPr lang="en-US" dirty="0"/>
              <a:t>Materials with lower N content (wheat straw, grain residue) will immobilize</a:t>
            </a:r>
          </a:p>
          <a:p>
            <a:endParaRPr lang="en-US" dirty="0"/>
          </a:p>
        </p:txBody>
      </p:sp>
    </p:spTree>
    <p:extLst>
      <p:ext uri="{BB962C8B-B14F-4D97-AF65-F5344CB8AC3E}">
        <p14:creationId xmlns:p14="http://schemas.microsoft.com/office/powerpoint/2010/main" val="113029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0008-4CCE-3D6A-8951-08D7F68B3E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1C7E6D-672B-B978-15D4-4D719BE642DE}"/>
              </a:ext>
            </a:extLst>
          </p:cNvPr>
          <p:cNvSpPr>
            <a:spLocks noGrp="1"/>
          </p:cNvSpPr>
          <p:nvPr>
            <p:ph idx="1"/>
          </p:nvPr>
        </p:nvSpPr>
        <p:spPr/>
        <p:txBody>
          <a:bodyPr/>
          <a:lstStyle/>
          <a:p>
            <a:endParaRPr lang="en-US" dirty="0"/>
          </a:p>
        </p:txBody>
      </p:sp>
      <p:pic>
        <p:nvPicPr>
          <p:cNvPr id="4" name="Picture 7">
            <a:extLst>
              <a:ext uri="{FF2B5EF4-FFF2-40B4-BE49-F238E27FC236}">
                <a16:creationId xmlns:a16="http://schemas.microsoft.com/office/drawing/2014/main" id="{945B74A8-0269-CA5F-A76B-7C405F438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42900"/>
            <a:ext cx="6096000" cy="6172200"/>
          </a:xfrm>
          <a:prstGeom prst="rect">
            <a:avLst/>
          </a:prstGeom>
          <a:noFill/>
          <a:ln w="28575">
            <a:solidFill>
              <a:srgbClr val="00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844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CF46-9F17-F684-800D-83079A9C338E}"/>
              </a:ext>
            </a:extLst>
          </p:cNvPr>
          <p:cNvSpPr>
            <a:spLocks noGrp="1"/>
          </p:cNvSpPr>
          <p:nvPr>
            <p:ph type="title"/>
          </p:nvPr>
        </p:nvSpPr>
        <p:spPr/>
        <p:txBody>
          <a:bodyPr/>
          <a:lstStyle/>
          <a:p>
            <a:r>
              <a:rPr lang="en-US" dirty="0"/>
              <a:t>Nitrification</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59A8338-6670-30F3-5F2B-844E3083E8AA}"/>
                  </a:ext>
                </a:extLst>
              </p:cNvPr>
              <p:cNvSpPr>
                <a:spLocks noGrp="1"/>
              </p:cNvSpPr>
              <p:nvPr>
                <p:ph idx="1"/>
              </p:nvPr>
            </p:nvSpPr>
            <p:spPr>
              <a:xfrm>
                <a:off x="838200" y="1825625"/>
                <a:ext cx="10515600" cy="4351338"/>
              </a:xfrm>
            </p:spPr>
            <p:txBody>
              <a:bodyPr/>
              <a:lstStyle/>
              <a:p>
                <a:r>
                  <a:rPr lang="en-US" dirty="0"/>
                  <a:t>Major portion of mineralized NH</a:t>
                </a:r>
                <a:r>
                  <a:rPr lang="en-US" baseline="-25000" dirty="0"/>
                  <a:t>4</a:t>
                </a:r>
                <a:r>
                  <a:rPr lang="en-US" baseline="30000" dirty="0"/>
                  <a:t>+</a:t>
                </a:r>
                <a:r>
                  <a:rPr lang="en-US" dirty="0"/>
                  <a:t> converted to NO</a:t>
                </a:r>
                <a:r>
                  <a:rPr lang="en-US" baseline="-25000" dirty="0"/>
                  <a:t>3</a:t>
                </a:r>
                <a:r>
                  <a:rPr lang="en-US" baseline="30000" dirty="0"/>
                  <a:t>-</a:t>
                </a:r>
              </a:p>
              <a:p>
                <a:r>
                  <a:rPr lang="en-US" dirty="0"/>
                  <a:t>Two step process:</a:t>
                </a:r>
              </a:p>
              <a:p>
                <a:pPr marL="0" indent="0">
                  <a:buNone/>
                </a:pPr>
                <a:r>
                  <a:rPr lang="en-US" b="0" dirty="0"/>
                  <a:t>Step 1: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4</m:t>
                        </m:r>
                      </m:sub>
                      <m:sup>
                        <m:r>
                          <a:rPr lang="en-US" b="0" i="1" smtClean="0">
                            <a:latin typeface="Cambria Math" panose="02040503050406030204" pitchFamily="18" charset="0"/>
                          </a:rPr>
                          <m:t>+</m:t>
                        </m:r>
                      </m:sup>
                    </m:sSubSup>
                    <m:r>
                      <a:rPr lang="en-US" b="0" i="1" smtClean="0">
                        <a:latin typeface="Cambria Math" panose="02040503050406030204" pitchFamily="18" charset="0"/>
                      </a:rPr>
                      <m:t>+3</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groupChr>
                      <m:groupChrPr>
                        <m:chr m:val="→"/>
                        <m:vertJc m:val="bot"/>
                        <m:ctrlPr>
                          <a:rPr lang="en-US" b="0" i="1" smtClean="0">
                            <a:latin typeface="Cambria Math" panose="02040503050406030204" pitchFamily="18" charset="0"/>
                          </a:rPr>
                        </m:ctrlPr>
                      </m:groupChrPr>
                      <m:e>
                        <m:r>
                          <m:rPr>
                            <m:brk m:alnAt="2"/>
                          </m:rPr>
                          <a:rPr lang="en-US" b="0" i="1" smtClean="0">
                            <a:latin typeface="Cambria Math" panose="02040503050406030204" pitchFamily="18" charset="0"/>
                          </a:rPr>
                          <m:t>𝑁</m:t>
                        </m:r>
                        <m:r>
                          <a:rPr lang="en-US" b="0" i="1" smtClean="0">
                            <a:latin typeface="Cambria Math" panose="02040503050406030204" pitchFamily="18" charset="0"/>
                          </a:rPr>
                          <m:t>𝑖𝑡𝑟𝑜𝑠𝑜𝑚𝑜𝑛𝑎𝑠</m:t>
                        </m:r>
                      </m:e>
                    </m:groupChr>
                    <m:r>
                      <a:rPr lang="en-US" b="0" i="1" smtClean="0">
                        <a:latin typeface="Cambria Math" panose="02040503050406030204" pitchFamily="18" charset="0"/>
                      </a:rPr>
                      <m:t>2</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2</m:t>
                        </m:r>
                      </m:sub>
                      <m:sup>
                        <m:r>
                          <a:rPr lang="en-US" b="0" i="1" smtClean="0">
                            <a:latin typeface="Cambria Math" panose="02040503050406030204" pitchFamily="18" charset="0"/>
                          </a:rPr>
                          <m:t>−</m:t>
                        </m:r>
                      </m:sup>
                    </m:sSubSup>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a14:m>
                <a:endParaRPr lang="en-US" b="0" dirty="0"/>
              </a:p>
              <a:p>
                <a:pPr marL="0" indent="0">
                  <a:buNone/>
                </a:pPr>
                <a:endParaRPr lang="en-US" dirty="0"/>
              </a:p>
              <a:p>
                <a:pPr marL="0" indent="0">
                  <a:buNone/>
                </a:pPr>
                <a:r>
                  <a:rPr lang="en-US" dirty="0"/>
                  <a:t>Step 2: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2</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groupChr>
                      <m:groupChrPr>
                        <m:chr m:val="→"/>
                        <m:vertJc m:val="bot"/>
                        <m:ctrlPr>
                          <a:rPr lang="en-US" b="0" i="1" smtClean="0">
                            <a:latin typeface="Cambria Math" panose="02040503050406030204" pitchFamily="18" charset="0"/>
                          </a:rPr>
                        </m:ctrlPr>
                      </m:groupChrPr>
                      <m:e>
                        <m:r>
                          <m:rPr>
                            <m:brk m:alnAt="2"/>
                          </m:rPr>
                          <a:rPr lang="en-US" b="0" i="1" smtClean="0">
                            <a:latin typeface="Cambria Math" panose="02040503050406030204" pitchFamily="18" charset="0"/>
                          </a:rPr>
                          <m:t>𝑁</m:t>
                        </m:r>
                        <m:r>
                          <a:rPr lang="en-US" b="0" i="1" smtClean="0">
                            <a:latin typeface="Cambria Math" panose="02040503050406030204" pitchFamily="18" charset="0"/>
                          </a:rPr>
                          <m:t>𝑖𝑡𝑟𝑜𝑏𝑎𝑐𝑡𝑒𝑟</m:t>
                        </m:r>
                      </m:e>
                    </m:groupChr>
                    <m:r>
                      <a:rPr lang="en-US" b="0" i="1" smtClean="0">
                        <a:latin typeface="Cambria Math" panose="02040503050406030204" pitchFamily="18" charset="0"/>
                      </a:rPr>
                      <m:t>2</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3</m:t>
                        </m:r>
                      </m:sub>
                      <m:sup>
                        <m:r>
                          <a:rPr lang="en-US" b="0" i="1" smtClean="0">
                            <a:latin typeface="Cambria Math" panose="02040503050406030204" pitchFamily="18" charset="0"/>
                          </a:rPr>
                          <m:t>−</m:t>
                        </m:r>
                      </m:sup>
                    </m:sSubSup>
                  </m:oMath>
                </a14:m>
                <a:endParaRPr lang="en-US" dirty="0"/>
              </a:p>
              <a:p>
                <a:pPr marL="0" indent="0">
                  <a:buNone/>
                </a:pPr>
                <a:endParaRPr lang="en-US" dirty="0"/>
              </a:p>
              <a:p>
                <a:pPr marL="0" indent="0">
                  <a:buNone/>
                </a:pPr>
                <a:r>
                  <a:rPr lang="en-US" dirty="0"/>
                  <a:t>Net Reaction:</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𝑁</m:t>
                    </m:r>
                    <m:sSubSup>
                      <m:sSubSupPr>
                        <m:ctrlPr>
                          <a:rPr lang="en-US" i="1">
                            <a:latin typeface="Cambria Math" panose="02040503050406030204" pitchFamily="18" charset="0"/>
                          </a:rPr>
                        </m:ctrlPr>
                      </m:sSubSupPr>
                      <m:e>
                        <m:r>
                          <a:rPr lang="en-US" i="1">
                            <a:latin typeface="Cambria Math" panose="02040503050406030204" pitchFamily="18" charset="0"/>
                          </a:rPr>
                          <m:t>𝐻</m:t>
                        </m:r>
                      </m:e>
                      <m:sub>
                        <m:r>
                          <a:rPr lang="en-US" i="1">
                            <a:latin typeface="Cambria Math" panose="02040503050406030204" pitchFamily="18" charset="0"/>
                          </a:rPr>
                          <m:t>4</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𝑁</m:t>
                    </m:r>
                    <m:sSubSup>
                      <m:sSubSupPr>
                        <m:ctrlPr>
                          <a:rPr lang="en-US" i="1">
                            <a:latin typeface="Cambria Math" panose="02040503050406030204" pitchFamily="18" charset="0"/>
                          </a:rPr>
                        </m:ctrlPr>
                      </m:sSubSupPr>
                      <m:e>
                        <m:r>
                          <a:rPr lang="en-US" i="1">
                            <a:latin typeface="Cambria Math" panose="02040503050406030204" pitchFamily="18" charset="0"/>
                          </a:rPr>
                          <m:t>𝑂</m:t>
                        </m:r>
                      </m:e>
                      <m:sub>
                        <m:r>
                          <a:rPr lang="en-US" b="0" i="1" smtClean="0">
                            <a:latin typeface="Cambria Math" panose="02040503050406030204" pitchFamily="18" charset="0"/>
                          </a:rPr>
                          <m:t>3</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2</m:t>
                        </m:r>
                      </m:sub>
                    </m:sSub>
                    <m:r>
                      <a:rPr lang="en-US" i="1">
                        <a:latin typeface="Cambria Math" panose="02040503050406030204" pitchFamily="18" charset="0"/>
                      </a:rPr>
                      <m:t>𝑂</m:t>
                    </m:r>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m:t>
                        </m:r>
                      </m:sup>
                    </m:sSup>
                  </m:oMath>
                </a14:m>
                <a:endParaRPr lang="en-US" dirty="0"/>
              </a:p>
            </p:txBody>
          </p:sp>
        </mc:Choice>
        <mc:Fallback xmlns="">
          <p:sp>
            <p:nvSpPr>
              <p:cNvPr id="8" name="Content Placeholder 2">
                <a:extLst>
                  <a:ext uri="{FF2B5EF4-FFF2-40B4-BE49-F238E27FC236}">
                    <a16:creationId xmlns:a16="http://schemas.microsoft.com/office/drawing/2014/main" id="{659A8338-6670-30F3-5F2B-844E3083E8AA}"/>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2"/>
                <a:stretch>
                  <a:fillRect l="-1217" t="-2241"/>
                </a:stretch>
              </a:blipFill>
            </p:spPr>
            <p:txBody>
              <a:bodyPr/>
              <a:lstStyle/>
              <a:p>
                <a:r>
                  <a:rPr lang="en-US">
                    <a:noFill/>
                  </a:rPr>
                  <a:t> </a:t>
                </a:r>
              </a:p>
            </p:txBody>
          </p:sp>
        </mc:Fallback>
      </mc:AlternateContent>
    </p:spTree>
    <p:extLst>
      <p:ext uri="{BB962C8B-B14F-4D97-AF65-F5344CB8AC3E}">
        <p14:creationId xmlns:p14="http://schemas.microsoft.com/office/powerpoint/2010/main" val="2498401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125A-4E17-A70E-0B17-B7BD260C0B6A}"/>
              </a:ext>
            </a:extLst>
          </p:cNvPr>
          <p:cNvSpPr>
            <a:spLocks noGrp="1"/>
          </p:cNvSpPr>
          <p:nvPr>
            <p:ph type="title"/>
          </p:nvPr>
        </p:nvSpPr>
        <p:spPr/>
        <p:txBody>
          <a:bodyPr/>
          <a:lstStyle/>
          <a:p>
            <a:r>
              <a:rPr lang="en-US" dirty="0"/>
              <a:t>Nitrification</a:t>
            </a:r>
          </a:p>
        </p:txBody>
      </p:sp>
      <p:sp>
        <p:nvSpPr>
          <p:cNvPr id="3" name="Content Placeholder 2">
            <a:extLst>
              <a:ext uri="{FF2B5EF4-FFF2-40B4-BE49-F238E27FC236}">
                <a16:creationId xmlns:a16="http://schemas.microsoft.com/office/drawing/2014/main" id="{A5CB324D-9D93-03B7-3373-62512D9DF7F1}"/>
              </a:ext>
            </a:extLst>
          </p:cNvPr>
          <p:cNvSpPr>
            <a:spLocks noGrp="1"/>
          </p:cNvSpPr>
          <p:nvPr>
            <p:ph idx="1"/>
          </p:nvPr>
        </p:nvSpPr>
        <p:spPr/>
        <p:txBody>
          <a:bodyPr>
            <a:normAutofit fontScale="92500"/>
          </a:bodyPr>
          <a:lstStyle/>
          <a:p>
            <a:r>
              <a:rPr lang="en-US" dirty="0"/>
              <a:t>Nitrite (NO</a:t>
            </a:r>
            <a:r>
              <a:rPr lang="en-US" baseline="-25000" dirty="0"/>
              <a:t>2</a:t>
            </a:r>
            <a:r>
              <a:rPr lang="en-US" baseline="30000" dirty="0"/>
              <a:t>-</a:t>
            </a:r>
            <a:r>
              <a:rPr lang="en-US" dirty="0"/>
              <a:t>) does not accumulate in well-aerated soils because the second step occurs at a faster rate than the first, so it is quickly transformed to NO</a:t>
            </a:r>
            <a:r>
              <a:rPr lang="en-US" baseline="-25000" dirty="0"/>
              <a:t>3</a:t>
            </a:r>
            <a:r>
              <a:rPr lang="en-US" baseline="30000" dirty="0"/>
              <a:t>-</a:t>
            </a:r>
            <a:r>
              <a:rPr lang="en-US" dirty="0"/>
              <a:t>. Because NO</a:t>
            </a:r>
            <a:r>
              <a:rPr lang="en-US" baseline="-25000" dirty="0"/>
              <a:t>2</a:t>
            </a:r>
            <a:r>
              <a:rPr lang="en-US" baseline="30000" dirty="0"/>
              <a:t>-</a:t>
            </a:r>
            <a:r>
              <a:rPr lang="en-US" dirty="0"/>
              <a:t> is not normally found in soils, it is toxic</a:t>
            </a:r>
          </a:p>
          <a:p>
            <a:r>
              <a:rPr lang="en-US" dirty="0"/>
              <a:t>Factors affecting Nitrification</a:t>
            </a:r>
          </a:p>
          <a:p>
            <a:pPr lvl="1"/>
            <a:r>
              <a:rPr lang="en-US" dirty="0"/>
              <a:t>NH</a:t>
            </a:r>
            <a:r>
              <a:rPr lang="en-US" baseline="-25000" dirty="0"/>
              <a:t>4</a:t>
            </a:r>
            <a:r>
              <a:rPr lang="en-US" baseline="30000" dirty="0"/>
              <a:t>+</a:t>
            </a:r>
            <a:r>
              <a:rPr lang="en-US" dirty="0"/>
              <a:t> supply</a:t>
            </a:r>
          </a:p>
          <a:p>
            <a:pPr lvl="1"/>
            <a:r>
              <a:rPr lang="en-US" dirty="0"/>
              <a:t>Nitrifying Organisms – Nitrosomonas and Nitrobacter</a:t>
            </a:r>
          </a:p>
          <a:p>
            <a:pPr lvl="2"/>
            <a:r>
              <a:rPr lang="en-US" dirty="0"/>
              <a:t>Must have nitrifying organisms</a:t>
            </a:r>
          </a:p>
          <a:p>
            <a:pPr lvl="2"/>
            <a:r>
              <a:rPr lang="en-US" dirty="0"/>
              <a:t>Adequate environment</a:t>
            </a:r>
          </a:p>
          <a:p>
            <a:pPr lvl="3"/>
            <a:r>
              <a:rPr lang="en-US" dirty="0"/>
              <a:t>Moist</a:t>
            </a:r>
          </a:p>
          <a:p>
            <a:pPr lvl="3"/>
            <a:r>
              <a:rPr lang="en-US" dirty="0"/>
              <a:t>Anaerobic</a:t>
            </a:r>
          </a:p>
          <a:p>
            <a:pPr lvl="3"/>
            <a:r>
              <a:rPr lang="en-US" dirty="0"/>
              <a:t>Neutral pH</a:t>
            </a:r>
          </a:p>
          <a:p>
            <a:pPr lvl="3"/>
            <a:r>
              <a:rPr lang="en-US" dirty="0"/>
              <a:t>Optimum soil temp (25-35° C)</a:t>
            </a:r>
          </a:p>
        </p:txBody>
      </p:sp>
    </p:spTree>
    <p:extLst>
      <p:ext uri="{BB962C8B-B14F-4D97-AF65-F5344CB8AC3E}">
        <p14:creationId xmlns:p14="http://schemas.microsoft.com/office/powerpoint/2010/main" val="224068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227D-AB59-9FAB-A25D-20A75320BCCF}"/>
              </a:ext>
            </a:extLst>
          </p:cNvPr>
          <p:cNvSpPr>
            <a:spLocks noGrp="1"/>
          </p:cNvSpPr>
          <p:nvPr>
            <p:ph type="title"/>
          </p:nvPr>
        </p:nvSpPr>
        <p:spPr/>
        <p:txBody>
          <a:bodyPr/>
          <a:lstStyle/>
          <a:p>
            <a:r>
              <a:rPr lang="en-US" dirty="0"/>
              <a:t>Nitrification</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60E6D952-2EFD-4C13-0909-B7548AC8F553}"/>
                  </a:ext>
                </a:extLst>
              </p:cNvPr>
              <p:cNvSpPr>
                <a:spLocks noGrp="1"/>
              </p:cNvSpPr>
              <p:nvPr>
                <p:ph idx="1"/>
              </p:nvPr>
            </p:nvSpPr>
            <p:spPr>
              <a:xfrm>
                <a:off x="838200" y="1825625"/>
                <a:ext cx="10515600" cy="4351338"/>
              </a:xfrm>
            </p:spPr>
            <p:txBody>
              <a:bodyPr/>
              <a:lstStyle/>
              <a:p>
                <a:r>
                  <a:rPr lang="en-US" dirty="0"/>
                  <a:t>Net Reaction:</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𝑁</m:t>
                    </m:r>
                    <m:sSubSup>
                      <m:sSubSupPr>
                        <m:ctrlPr>
                          <a:rPr lang="en-US" i="1">
                            <a:latin typeface="Cambria Math" panose="02040503050406030204" pitchFamily="18" charset="0"/>
                          </a:rPr>
                        </m:ctrlPr>
                      </m:sSubSupPr>
                      <m:e>
                        <m:r>
                          <a:rPr lang="en-US" i="1">
                            <a:latin typeface="Cambria Math" panose="02040503050406030204" pitchFamily="18" charset="0"/>
                          </a:rPr>
                          <m:t>𝐻</m:t>
                        </m:r>
                      </m:e>
                      <m:sub>
                        <m:r>
                          <a:rPr lang="en-US" i="1">
                            <a:latin typeface="Cambria Math" panose="02040503050406030204" pitchFamily="18" charset="0"/>
                          </a:rPr>
                          <m:t>4</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𝑁</m:t>
                    </m:r>
                    <m:sSubSup>
                      <m:sSubSupPr>
                        <m:ctrlPr>
                          <a:rPr lang="en-US" i="1">
                            <a:latin typeface="Cambria Math" panose="02040503050406030204" pitchFamily="18" charset="0"/>
                          </a:rPr>
                        </m:ctrlPr>
                      </m:sSubSupPr>
                      <m:e>
                        <m:r>
                          <a:rPr lang="en-US" i="1">
                            <a:latin typeface="Cambria Math" panose="02040503050406030204" pitchFamily="18" charset="0"/>
                          </a:rPr>
                          <m:t>𝑂</m:t>
                        </m:r>
                      </m:e>
                      <m:sub>
                        <m:r>
                          <a:rPr lang="en-US" b="0" i="1" smtClean="0">
                            <a:latin typeface="Cambria Math" panose="02040503050406030204" pitchFamily="18" charset="0"/>
                          </a:rPr>
                          <m:t>3</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2</m:t>
                        </m:r>
                      </m:sub>
                    </m:sSub>
                    <m:r>
                      <a:rPr lang="en-US" i="1">
                        <a:latin typeface="Cambria Math" panose="02040503050406030204" pitchFamily="18" charset="0"/>
                      </a:rPr>
                      <m:t>𝑂</m:t>
                    </m:r>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m:t>
                        </m:r>
                      </m:sup>
                    </m:sSup>
                  </m:oMath>
                </a14:m>
                <a:endParaRPr lang="en-US" dirty="0"/>
              </a:p>
              <a:p>
                <a:r>
                  <a:rPr lang="en-US" dirty="0"/>
                  <a:t>2 moles of H</a:t>
                </a:r>
                <a:r>
                  <a:rPr lang="en-US" baseline="30000" dirty="0"/>
                  <a:t>+</a:t>
                </a:r>
                <a:r>
                  <a:rPr lang="en-US" dirty="0"/>
                  <a:t> are produced for every mole of NH</a:t>
                </a:r>
                <a:r>
                  <a:rPr lang="en-US" baseline="-25000" dirty="0"/>
                  <a:t>4</a:t>
                </a:r>
                <a:r>
                  <a:rPr lang="en-US" baseline="30000" dirty="0"/>
                  <a:t>+</a:t>
                </a:r>
                <a:r>
                  <a:rPr lang="en-US" dirty="0"/>
                  <a:t> that is nitrified</a:t>
                </a:r>
              </a:p>
              <a:p>
                <a:r>
                  <a:rPr lang="en-US" dirty="0"/>
                  <a:t>Ammonium is preferable for nutrient uptake (energy conservation), but also can acidify soils</a:t>
                </a:r>
              </a:p>
              <a:p>
                <a:pPr lvl="1"/>
                <a:r>
                  <a:rPr lang="en-US" dirty="0"/>
                  <a:t>Predominant source of acidification in intensively managed soils.</a:t>
                </a:r>
              </a:p>
            </p:txBody>
          </p:sp>
        </mc:Choice>
        <mc:Fallback xmlns="">
          <p:sp>
            <p:nvSpPr>
              <p:cNvPr id="5" name="Content Placeholder 2">
                <a:extLst>
                  <a:ext uri="{FF2B5EF4-FFF2-40B4-BE49-F238E27FC236}">
                    <a16:creationId xmlns:a16="http://schemas.microsoft.com/office/drawing/2014/main" id="{60E6D952-2EFD-4C13-0909-B7548AC8F553}"/>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2"/>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226394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2189-1D61-9D10-CB88-E406D40561A2}"/>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74B0512-8103-9D9F-4113-1EFAF6FA9437}"/>
              </a:ext>
            </a:extLst>
          </p:cNvPr>
          <p:cNvSpPr>
            <a:spLocks noGrp="1"/>
          </p:cNvSpPr>
          <p:nvPr>
            <p:ph idx="1"/>
          </p:nvPr>
        </p:nvSpPr>
        <p:spPr/>
        <p:txBody>
          <a:bodyPr/>
          <a:lstStyle/>
          <a:p>
            <a:r>
              <a:rPr lang="en-US" dirty="0"/>
              <a:t>Most frequently deficient nutrient in non-legumes</a:t>
            </a:r>
          </a:p>
          <a:p>
            <a:r>
              <a:rPr lang="en-US" dirty="0"/>
              <a:t>Legumes can fix enough for their growth</a:t>
            </a:r>
          </a:p>
          <a:p>
            <a:r>
              <a:rPr lang="en-US" dirty="0"/>
              <a:t>Generally need to meet plant needs with N additions</a:t>
            </a:r>
          </a:p>
          <a:p>
            <a:pPr lvl="1"/>
            <a:r>
              <a:rPr lang="en-US" dirty="0"/>
              <a:t>Inorganic – Immediately available or slow release</a:t>
            </a:r>
          </a:p>
          <a:p>
            <a:pPr lvl="1"/>
            <a:r>
              <a:rPr lang="en-US" dirty="0"/>
              <a:t>Organic – Must Mineralize before available</a:t>
            </a:r>
          </a:p>
          <a:p>
            <a:r>
              <a:rPr lang="en-US" dirty="0"/>
              <a:t>Globally, N use has increased over last 50 years</a:t>
            </a:r>
          </a:p>
          <a:p>
            <a:r>
              <a:rPr lang="en-US" dirty="0"/>
              <a:t>US use has remained fairly steady</a:t>
            </a:r>
          </a:p>
          <a:p>
            <a:r>
              <a:rPr lang="en-US" dirty="0"/>
              <a:t>N Use has lead to environmental problems</a:t>
            </a:r>
          </a:p>
          <a:p>
            <a:r>
              <a:rPr lang="en-US" dirty="0"/>
              <a:t>Have to understand N cycle to manage for yield and environment</a:t>
            </a:r>
          </a:p>
          <a:p>
            <a:endParaRPr lang="en-US" dirty="0"/>
          </a:p>
        </p:txBody>
      </p:sp>
    </p:spTree>
    <p:extLst>
      <p:ext uri="{BB962C8B-B14F-4D97-AF65-F5344CB8AC3E}">
        <p14:creationId xmlns:p14="http://schemas.microsoft.com/office/powerpoint/2010/main" val="974755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019A537-E35F-65C4-1C52-AFE4EE679FD4}"/>
              </a:ext>
            </a:extLst>
          </p:cNvPr>
          <p:cNvGraphicFramePr>
            <a:graphicFrameLocks noGrp="1"/>
          </p:cNvGraphicFramePr>
          <p:nvPr>
            <p:extLst>
              <p:ext uri="{D42A27DB-BD31-4B8C-83A1-F6EECF244321}">
                <p14:modId xmlns:p14="http://schemas.microsoft.com/office/powerpoint/2010/main" val="2300568010"/>
              </p:ext>
            </p:extLst>
          </p:nvPr>
        </p:nvGraphicFramePr>
        <p:xfrm>
          <a:off x="2171700" y="126520"/>
          <a:ext cx="7848600" cy="6272047"/>
        </p:xfrm>
        <a:graphic>
          <a:graphicData uri="http://schemas.openxmlformats.org/drawingml/2006/table">
            <a:tbl>
              <a:tblPr/>
              <a:tblGrid>
                <a:gridCol w="2616200">
                  <a:extLst>
                    <a:ext uri="{9D8B030D-6E8A-4147-A177-3AD203B41FA5}">
                      <a16:colId xmlns:a16="http://schemas.microsoft.com/office/drawing/2014/main" val="20000"/>
                    </a:ext>
                  </a:extLst>
                </a:gridCol>
                <a:gridCol w="1236749">
                  <a:extLst>
                    <a:ext uri="{9D8B030D-6E8A-4147-A177-3AD203B41FA5}">
                      <a16:colId xmlns:a16="http://schemas.microsoft.com/office/drawing/2014/main" val="20001"/>
                    </a:ext>
                  </a:extLst>
                </a:gridCol>
                <a:gridCol w="1379451">
                  <a:extLst>
                    <a:ext uri="{9D8B030D-6E8A-4147-A177-3AD203B41FA5}">
                      <a16:colId xmlns:a16="http://schemas.microsoft.com/office/drawing/2014/main" val="20002"/>
                    </a:ext>
                  </a:extLst>
                </a:gridCol>
                <a:gridCol w="2616200">
                  <a:extLst>
                    <a:ext uri="{9D8B030D-6E8A-4147-A177-3AD203B41FA5}">
                      <a16:colId xmlns:a16="http://schemas.microsoft.com/office/drawing/2014/main" val="20003"/>
                    </a:ext>
                  </a:extLst>
                </a:gridCol>
              </a:tblGrid>
              <a:tr h="82232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Lime required to neutralize the soil acidity produced by fertilizers if all ammonium-N is converted to nitrate-N.</a:t>
                      </a:r>
                      <a:endParaRPr kumimoji="0" lang="en-US" sz="2800" b="0" i="0" u="none" strike="noStrike" cap="none" normalizeH="0" baseline="0" dirty="0">
                        <a:ln>
                          <a:noFill/>
                        </a:ln>
                        <a:solidFill>
                          <a:schemeClr val="tx1"/>
                        </a:solidFill>
                        <a:effectLst/>
                        <a:latin typeface="Arial" charset="0"/>
                      </a:endParaRPr>
                    </a:p>
                  </a:txBody>
                  <a:tcPr marL="13195" marR="13195" marT="13195" marB="13195"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Arial" charset="0"/>
                        </a:rPr>
                        <a:t>Nitrogen source</a:t>
                      </a:r>
                      <a:endParaRPr kumimoji="0" lang="en-US" sz="2000" b="0" i="0" u="none" strike="noStrike" cap="none" normalizeH="0" baseline="0" dirty="0">
                        <a:ln>
                          <a:noFill/>
                        </a:ln>
                        <a:solidFill>
                          <a:schemeClr val="tx1"/>
                        </a:solidFill>
                        <a:effectLst/>
                        <a:latin typeface="Arial" charset="0"/>
                      </a:endParaRP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dirty="0"/>
                        <a:t>Chemical Formula</a:t>
                      </a: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a:ln>
                            <a:noFill/>
                          </a:ln>
                          <a:solidFill>
                            <a:schemeClr val="tx1"/>
                          </a:solidFill>
                          <a:effectLst/>
                          <a:latin typeface="Arial" charset="0"/>
                        </a:rPr>
                        <a:t>Composition</a:t>
                      </a:r>
                      <a:endParaRPr kumimoji="0" lang="en-US" sz="2000" b="0" i="0" u="none" strike="noStrike" cap="none" normalizeH="0" baseline="0" dirty="0">
                        <a:ln>
                          <a:noFill/>
                        </a:ln>
                        <a:solidFill>
                          <a:schemeClr val="tx1"/>
                        </a:solidFill>
                        <a:effectLst/>
                        <a:latin typeface="Arial" charset="0"/>
                      </a:endParaRP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0" i="1" u="none" strike="noStrike" cap="none" normalizeH="0" baseline="0">
                          <a:ln>
                            <a:noFill/>
                          </a:ln>
                          <a:solidFill>
                            <a:schemeClr val="tx1"/>
                          </a:solidFill>
                          <a:effectLst/>
                          <a:latin typeface="Arial" charset="0"/>
                        </a:rPr>
                        <a:t>Lime required (lb CaCO</a:t>
                      </a:r>
                      <a:r>
                        <a:rPr kumimoji="0" lang="pt-BR" sz="2000" b="0" i="1" u="none" strike="noStrike" cap="none" normalizeH="0" baseline="-25000">
                          <a:ln>
                            <a:noFill/>
                          </a:ln>
                          <a:solidFill>
                            <a:schemeClr val="tx1"/>
                          </a:solidFill>
                          <a:effectLst/>
                          <a:latin typeface="Arial" charset="0"/>
                        </a:rPr>
                        <a:t>3</a:t>
                      </a:r>
                      <a:r>
                        <a:rPr kumimoji="0" lang="pt-BR" sz="2000" b="0" i="1" u="none" strike="noStrike" cap="none" normalizeH="0" baseline="0">
                          <a:ln>
                            <a:noFill/>
                          </a:ln>
                          <a:solidFill>
                            <a:schemeClr val="tx1"/>
                          </a:solidFill>
                          <a:effectLst/>
                          <a:latin typeface="Arial" charset="0"/>
                        </a:rPr>
                        <a:t> / lb N)</a:t>
                      </a:r>
                      <a:endParaRPr kumimoji="0" lang="pt-BR" sz="2000" b="0" i="0" u="none" strike="noStrike" cap="none" normalizeH="0" baseline="0">
                        <a:ln>
                          <a:noFill/>
                        </a:ln>
                        <a:solidFill>
                          <a:schemeClr val="tx1"/>
                        </a:solidFill>
                        <a:effectLst/>
                        <a:latin typeface="Arial" charset="0"/>
                      </a:endParaRP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Anhydrous ammonia</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tc>
                  <a:txBody>
                    <a:bodyPr/>
                    <a:lstStyle/>
                    <a:p>
                      <a:pPr algn="ctr"/>
                      <a:r>
                        <a:rPr lang="en-US" dirty="0"/>
                        <a:t>NH</a:t>
                      </a:r>
                      <a:r>
                        <a:rPr lang="en-US" baseline="-25000" dirty="0"/>
                        <a:t>3</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82-0-0</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1.8</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2"/>
                  </a:ext>
                </a:extLst>
              </a:tr>
              <a:tr h="3270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Urea</a:t>
                      </a:r>
                    </a:p>
                  </a:txBody>
                  <a:tcPr marL="13195" marR="13195" marT="13195" marB="13195" anchor="ctr" horzOverflow="overflow">
                    <a:lnL>
                      <a:noFill/>
                    </a:lnL>
                    <a:lnR>
                      <a:noFill/>
                    </a:lnR>
                    <a:lnT>
                      <a:noFill/>
                    </a:lnT>
                    <a:lnB>
                      <a:noFill/>
                    </a:lnB>
                    <a:lnTlToBr>
                      <a:noFill/>
                    </a:lnTlToBr>
                    <a:lnBlToTr>
                      <a:noFill/>
                    </a:lnBlToTr>
                    <a:noFill/>
                  </a:tcPr>
                </a:tc>
                <a:tc>
                  <a:txBody>
                    <a:bodyPr/>
                    <a:lstStyle/>
                    <a:p>
                      <a:pPr algn="ctr"/>
                      <a:r>
                        <a:rPr lang="en-US" dirty="0"/>
                        <a:t>(NH</a:t>
                      </a:r>
                      <a:r>
                        <a:rPr lang="en-US" baseline="-25000" dirty="0"/>
                        <a:t>2</a:t>
                      </a:r>
                      <a:r>
                        <a:rPr lang="en-US" dirty="0"/>
                        <a:t>)</a:t>
                      </a:r>
                      <a:r>
                        <a:rPr lang="en-US" baseline="-25000" dirty="0"/>
                        <a:t> 2</a:t>
                      </a:r>
                      <a:r>
                        <a:rPr lang="en-US" dirty="0"/>
                        <a:t> CO</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46-0-0</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1.8</a:t>
                      </a:r>
                    </a:p>
                  </a:txBody>
                  <a:tcPr marL="13195" marR="13195" marT="13195" marB="1319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Ammonium nitrate</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algn="ctr"/>
                      <a:r>
                        <a:rPr lang="en-US" dirty="0"/>
                        <a:t>NH</a:t>
                      </a:r>
                      <a:r>
                        <a:rPr lang="en-US" baseline="-25000" dirty="0"/>
                        <a:t>4</a:t>
                      </a:r>
                      <a:r>
                        <a:rPr lang="en-US" baseline="0" dirty="0"/>
                        <a:t> NO</a:t>
                      </a:r>
                      <a:r>
                        <a:rPr lang="en-US" baseline="-25000" dirty="0"/>
                        <a:t>3</a:t>
                      </a:r>
                      <a:endParaRPr lang="en-US" dirty="0"/>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34-0-0</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1.8</a:t>
                      </a:r>
                    </a:p>
                  </a:txBody>
                  <a:tcPr marL="13195" marR="13195" marT="13195" marB="13195" anchor="ctr" horzOverflow="overflow">
                    <a:lnL>
                      <a:noFill/>
                    </a:lnL>
                    <a:lnR>
                      <a:noFill/>
                    </a:lnR>
                    <a:lnT>
                      <a:noFill/>
                    </a:lnT>
                    <a:lnB>
                      <a:noFill/>
                    </a:lnB>
                    <a:lnTlToBr>
                      <a:noFill/>
                    </a:lnTlToBr>
                    <a:lnBlToTr>
                      <a:noFill/>
                    </a:lnBlToTr>
                    <a:solidFill>
                      <a:srgbClr val="D9D9D9"/>
                    </a:solidFill>
                  </a:tcPr>
                </a:tc>
                <a:extLst>
                  <a:ext uri="{0D108BD9-81ED-4DB2-BD59-A6C34878D82A}">
                    <a16:rowId xmlns:a16="http://schemas.microsoft.com/office/drawing/2014/main" val="10004"/>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Ammonium sulfate</a:t>
                      </a:r>
                    </a:p>
                  </a:txBody>
                  <a:tcPr marL="13195" marR="13195" marT="13195" marB="13195" anchor="ctr" horzOverflow="overflow">
                    <a:lnL>
                      <a:noFill/>
                    </a:lnL>
                    <a:lnR>
                      <a:noFill/>
                    </a:lnR>
                    <a:lnT>
                      <a:noFill/>
                    </a:lnT>
                    <a:lnB>
                      <a:noFill/>
                    </a:lnB>
                    <a:lnTlToBr>
                      <a:noFill/>
                    </a:lnTlToBr>
                    <a:lnBlToTr>
                      <a:noFill/>
                    </a:lnBlToTr>
                    <a:noFill/>
                  </a:tcPr>
                </a:tc>
                <a:tc>
                  <a:txBody>
                    <a:bodyPr/>
                    <a:lstStyle/>
                    <a:p>
                      <a:pPr algn="ctr"/>
                      <a:r>
                        <a:rPr lang="en-US" dirty="0"/>
                        <a:t>(NH</a:t>
                      </a:r>
                      <a:r>
                        <a:rPr lang="en-US" baseline="-25000" dirty="0"/>
                        <a:t>4</a:t>
                      </a:r>
                      <a:r>
                        <a:rPr lang="en-US" dirty="0"/>
                        <a:t>)</a:t>
                      </a:r>
                      <a:r>
                        <a:rPr lang="en-US" baseline="-25000" dirty="0"/>
                        <a:t> 2</a:t>
                      </a:r>
                      <a:r>
                        <a:rPr lang="en-US" dirty="0"/>
                        <a:t>SO</a:t>
                      </a:r>
                      <a:r>
                        <a:rPr lang="en-US" baseline="-25000" dirty="0"/>
                        <a:t>4</a:t>
                      </a:r>
                      <a:endParaRPr lang="en-US" dirty="0"/>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21-0-0-24</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5.4</a:t>
                      </a:r>
                    </a:p>
                  </a:txBody>
                  <a:tcPr marL="13195" marR="13195" marT="13195" marB="1319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23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Monoammonium phosphate</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algn="ctr"/>
                      <a:r>
                        <a:rPr lang="en-US" dirty="0"/>
                        <a:t>NH</a:t>
                      </a:r>
                      <a:r>
                        <a:rPr lang="en-US" baseline="-25000" dirty="0"/>
                        <a:t>4</a:t>
                      </a:r>
                      <a:r>
                        <a:rPr lang="en-US" dirty="0"/>
                        <a:t>H</a:t>
                      </a:r>
                      <a:r>
                        <a:rPr lang="en-US" baseline="-25000" dirty="0"/>
                        <a:t>2</a:t>
                      </a:r>
                      <a:r>
                        <a:rPr lang="en-US" dirty="0"/>
                        <a:t>PO</a:t>
                      </a:r>
                      <a:r>
                        <a:rPr lang="en-US" baseline="-25000" dirty="0"/>
                        <a:t>4</a:t>
                      </a:r>
                      <a:endParaRPr lang="en-US" dirty="0"/>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10-52-0</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5.4</a:t>
                      </a:r>
                    </a:p>
                  </a:txBody>
                  <a:tcPr marL="13195" marR="13195" marT="13195" marB="13195" anchor="ctr" horzOverflow="overflow">
                    <a:lnL>
                      <a:noFill/>
                    </a:lnL>
                    <a:lnR>
                      <a:noFill/>
                    </a:lnR>
                    <a:lnT>
                      <a:noFill/>
                    </a:lnT>
                    <a:lnB>
                      <a:noFill/>
                    </a:lnB>
                    <a:lnTlToBr>
                      <a:noFill/>
                    </a:lnTlToBr>
                    <a:lnBlToTr>
                      <a:noFill/>
                    </a:lnBlToTr>
                    <a:solidFill>
                      <a:srgbClr val="D9D9D9"/>
                    </a:solidFill>
                  </a:tcPr>
                </a:tc>
                <a:extLst>
                  <a:ext uri="{0D108BD9-81ED-4DB2-BD59-A6C34878D82A}">
                    <a16:rowId xmlns:a16="http://schemas.microsoft.com/office/drawing/2014/main" val="10006"/>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Diammonium phosphate</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(NH</a:t>
                      </a:r>
                      <a:r>
                        <a:rPr lang="en-US" baseline="-25000" dirty="0"/>
                        <a:t>4</a:t>
                      </a:r>
                      <a:r>
                        <a:rPr lang="en-US" dirty="0"/>
                        <a:t>)</a:t>
                      </a:r>
                      <a:r>
                        <a:rPr lang="en-US" baseline="-25000" dirty="0"/>
                        <a:t> 2</a:t>
                      </a:r>
                      <a:r>
                        <a:rPr lang="en-US" dirty="0"/>
                        <a:t>HPO</a:t>
                      </a:r>
                      <a:r>
                        <a:rPr lang="en-US" baseline="-25000" dirty="0"/>
                        <a:t>4</a:t>
                      </a:r>
                      <a:endParaRPr lang="en-US" dirty="0"/>
                    </a:p>
                    <a:p>
                      <a:pPr algn="ctr"/>
                      <a:endParaRPr lang="en-US" dirty="0"/>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18-46-0</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3.6</a:t>
                      </a:r>
                    </a:p>
                  </a:txBody>
                  <a:tcPr marL="13195" marR="13195" marT="13195" marB="1319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Triple super phosphate</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algn="ctr"/>
                      <a:r>
                        <a:rPr lang="en-US" dirty="0"/>
                        <a:t>P</a:t>
                      </a:r>
                      <a:r>
                        <a:rPr lang="en-US" baseline="-25000" dirty="0"/>
                        <a:t>2</a:t>
                      </a:r>
                      <a:r>
                        <a:rPr lang="en-US" dirty="0"/>
                        <a:t>O</a:t>
                      </a:r>
                      <a:r>
                        <a:rPr lang="en-US" baseline="-25000" dirty="0"/>
                        <a:t>5</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0-46-0</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0.0</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8"/>
                  </a:ext>
                </a:extLst>
              </a:tr>
              <a:tr h="298450">
                <a:tc gridSpan="4">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                                                                 Adapted from </a:t>
                      </a:r>
                      <a:r>
                        <a:rPr kumimoji="0" lang="en-US" sz="1600" b="0" i="1" u="none" strike="noStrike" cap="none" normalizeH="0" baseline="0" dirty="0" err="1">
                          <a:ln>
                            <a:noFill/>
                          </a:ln>
                          <a:solidFill>
                            <a:schemeClr val="tx1"/>
                          </a:solidFill>
                          <a:effectLst/>
                          <a:latin typeface="Arial" charset="0"/>
                        </a:rPr>
                        <a:t>Havlin</a:t>
                      </a:r>
                      <a:r>
                        <a:rPr kumimoji="0" lang="en-US" sz="1600" b="0" i="1" u="none" strike="noStrike" cap="none" normalizeH="0" baseline="0" dirty="0">
                          <a:ln>
                            <a:noFill/>
                          </a:ln>
                          <a:solidFill>
                            <a:schemeClr val="tx1"/>
                          </a:solidFill>
                          <a:effectLst/>
                          <a:latin typeface="Arial" charset="0"/>
                        </a:rPr>
                        <a:t> et al., 1999.</a:t>
                      </a:r>
                      <a:endParaRPr kumimoji="0" lang="en-US" sz="1600" b="0" i="0" u="none" strike="noStrike" cap="none" normalizeH="0" baseline="0" dirty="0">
                        <a:ln>
                          <a:noFill/>
                        </a:ln>
                        <a:solidFill>
                          <a:schemeClr val="tx1"/>
                        </a:solidFill>
                        <a:effectLst/>
                        <a:latin typeface="Arial" charset="0"/>
                      </a:endParaRP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28233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4819-6029-7746-ADA9-1A322DA03694}"/>
              </a:ext>
            </a:extLst>
          </p:cNvPr>
          <p:cNvSpPr>
            <a:spLocks noGrp="1"/>
          </p:cNvSpPr>
          <p:nvPr>
            <p:ph type="title"/>
          </p:nvPr>
        </p:nvSpPr>
        <p:spPr/>
        <p:txBody>
          <a:bodyPr/>
          <a:lstStyle/>
          <a:p>
            <a:r>
              <a:rPr lang="en-US" dirty="0"/>
              <a:t>Nitrification</a:t>
            </a:r>
          </a:p>
        </p:txBody>
      </p:sp>
      <p:pic>
        <p:nvPicPr>
          <p:cNvPr id="4098" name="Picture 2">
            <a:extLst>
              <a:ext uri="{FF2B5EF4-FFF2-40B4-BE49-F238E27FC236}">
                <a16:creationId xmlns:a16="http://schemas.microsoft.com/office/drawing/2014/main" id="{152779C7-BC58-2285-06D6-3A9807CCD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689" y="1440611"/>
            <a:ext cx="7612621" cy="450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85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D8A3-30A8-6B78-D80A-1DDEB4ACABBC}"/>
              </a:ext>
            </a:extLst>
          </p:cNvPr>
          <p:cNvSpPr>
            <a:spLocks noGrp="1"/>
          </p:cNvSpPr>
          <p:nvPr>
            <p:ph type="title"/>
          </p:nvPr>
        </p:nvSpPr>
        <p:spPr/>
        <p:txBody>
          <a:bodyPr/>
          <a:lstStyle/>
          <a:p>
            <a:r>
              <a:rPr lang="en-US" dirty="0"/>
              <a:t>Nitrification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E6F090-DA54-68C8-F617-BEA0FDDDF8C8}"/>
                  </a:ext>
                </a:extLst>
              </p:cNvPr>
              <p:cNvSpPr>
                <a:spLocks noGrp="1"/>
              </p:cNvSpPr>
              <p:nvPr>
                <p:ph idx="1"/>
              </p:nvPr>
            </p:nvSpPr>
            <p:spPr/>
            <p:txBody>
              <a:bodyPr/>
              <a:lstStyle/>
              <a:p>
                <a:r>
                  <a:rPr lang="en-US" dirty="0"/>
                  <a:t>However, if you take into account N mineralization from Organic N</a:t>
                </a:r>
              </a:p>
              <a:p>
                <a:pPr lvl="1"/>
                <a:r>
                  <a:rPr lang="en-US" dirty="0"/>
                  <a:t>Ammonification</a:t>
                </a:r>
              </a:p>
              <a:p>
                <a:pPr lvl="2"/>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𝑂𝐻</m:t>
                        </m:r>
                      </m:e>
                    </m:d>
                    <m:r>
                      <a:rPr lang="en-US" b="0" i="1" smtClean="0">
                        <a:latin typeface="Cambria Math" panose="02040503050406030204" pitchFamily="18" charset="0"/>
                      </a:rPr>
                      <m:t>+</m:t>
                    </m:r>
                    <m:r>
                      <a:rPr lang="en-US" b="0" i="1" smtClean="0">
                        <a:latin typeface="Cambria Math" panose="02040503050406030204" pitchFamily="18" charset="0"/>
                      </a:rPr>
                      <m:t>𝐸𝑛𝑒𝑟𝑔𝑦</m:t>
                    </m:r>
                  </m:oMath>
                </a14:m>
                <a:endParaRPr lang="en-US" b="0" dirty="0"/>
              </a:p>
              <a:p>
                <a:pPr lvl="2"/>
                <a14:m>
                  <m:oMath xmlns:m="http://schemas.openxmlformats.org/officeDocument/2006/math">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4</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𝑂</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a14:m>
                <a:endParaRPr lang="en-US" dirty="0"/>
              </a:p>
              <a:p>
                <a:pPr lvl="1"/>
                <a:r>
                  <a:rPr lang="en-US" dirty="0"/>
                  <a:t>Nitrification</a:t>
                </a:r>
              </a:p>
              <a:p>
                <a:pPr lvl="2"/>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𝑁</m:t>
                    </m:r>
                    <m:sSubSup>
                      <m:sSubSupPr>
                        <m:ctrlPr>
                          <a:rPr lang="en-US" i="1">
                            <a:latin typeface="Cambria Math" panose="02040503050406030204" pitchFamily="18" charset="0"/>
                          </a:rPr>
                        </m:ctrlPr>
                      </m:sSubSupPr>
                      <m:e>
                        <m:r>
                          <a:rPr lang="en-US" i="1">
                            <a:latin typeface="Cambria Math" panose="02040503050406030204" pitchFamily="18" charset="0"/>
                          </a:rPr>
                          <m:t>𝐻</m:t>
                        </m:r>
                      </m:e>
                      <m:sub>
                        <m:r>
                          <a:rPr lang="en-US" i="1">
                            <a:latin typeface="Cambria Math" panose="02040503050406030204" pitchFamily="18" charset="0"/>
                          </a:rPr>
                          <m:t>4</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𝑁</m:t>
                    </m:r>
                    <m:sSubSup>
                      <m:sSubSupPr>
                        <m:ctrlPr>
                          <a:rPr lang="en-US" i="1">
                            <a:latin typeface="Cambria Math" panose="02040503050406030204" pitchFamily="18" charset="0"/>
                          </a:rPr>
                        </m:ctrlPr>
                      </m:sSubSupPr>
                      <m:e>
                        <m:r>
                          <a:rPr lang="en-US" i="1">
                            <a:latin typeface="Cambria Math" panose="02040503050406030204" pitchFamily="18" charset="0"/>
                          </a:rPr>
                          <m:t>𝑂</m:t>
                        </m:r>
                      </m:e>
                      <m:sub>
                        <m:r>
                          <a:rPr lang="en-US" b="0" i="1" smtClean="0">
                            <a:latin typeface="Cambria Math" panose="02040503050406030204" pitchFamily="18" charset="0"/>
                          </a:rPr>
                          <m:t>3</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2</m:t>
                        </m:r>
                      </m:sub>
                    </m:sSub>
                    <m:r>
                      <a:rPr lang="en-US" i="1">
                        <a:latin typeface="Cambria Math" panose="02040503050406030204" pitchFamily="18" charset="0"/>
                      </a:rPr>
                      <m:t>𝑂</m:t>
                    </m:r>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m:t>
                        </m:r>
                      </m:sup>
                    </m:sSup>
                  </m:oMath>
                </a14:m>
                <a:endParaRPr lang="en-US" dirty="0"/>
              </a:p>
              <a:p>
                <a:r>
                  <a:rPr lang="en-US" dirty="0"/>
                  <a:t>Process from Organic N to Nitrate isn’t as acidifying </a:t>
                </a:r>
              </a:p>
              <a:p>
                <a:endParaRPr lang="en-US" dirty="0"/>
              </a:p>
            </p:txBody>
          </p:sp>
        </mc:Choice>
        <mc:Fallback xmlns="">
          <p:sp>
            <p:nvSpPr>
              <p:cNvPr id="3" name="Content Placeholder 2">
                <a:extLst>
                  <a:ext uri="{FF2B5EF4-FFF2-40B4-BE49-F238E27FC236}">
                    <a16:creationId xmlns:a16="http://schemas.microsoft.com/office/drawing/2014/main" id="{70E6F090-DA54-68C8-F617-BEA0FDDDF8C8}"/>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0BD2B248-C27F-11DF-C032-E3631A386F8C}"/>
              </a:ext>
            </a:extLst>
          </p:cNvPr>
          <p:cNvSpPr/>
          <p:nvPr/>
        </p:nvSpPr>
        <p:spPr>
          <a:xfrm>
            <a:off x="4468483" y="2967487"/>
            <a:ext cx="655608" cy="3881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8C532A3-995C-7193-096A-994CE9A19D13}"/>
              </a:ext>
            </a:extLst>
          </p:cNvPr>
          <p:cNvSpPr/>
          <p:nvPr/>
        </p:nvSpPr>
        <p:spPr>
          <a:xfrm>
            <a:off x="5060830" y="3715109"/>
            <a:ext cx="655608" cy="3881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a:extLst>
              <a:ext uri="{FF2B5EF4-FFF2-40B4-BE49-F238E27FC236}">
                <a16:creationId xmlns:a16="http://schemas.microsoft.com/office/drawing/2014/main" id="{0B170D7D-3AA0-DB03-1F24-C7FC267D54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700" y="4881366"/>
            <a:ext cx="7848600" cy="25876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318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5F05-FF56-1D96-3DEE-79EF5AA25E97}"/>
              </a:ext>
            </a:extLst>
          </p:cNvPr>
          <p:cNvSpPr>
            <a:spLocks noGrp="1"/>
          </p:cNvSpPr>
          <p:nvPr>
            <p:ph type="title"/>
          </p:nvPr>
        </p:nvSpPr>
        <p:spPr/>
        <p:txBody>
          <a:bodyPr/>
          <a:lstStyle/>
          <a:p>
            <a:r>
              <a:rPr lang="en-US" dirty="0"/>
              <a:t>Nitrification</a:t>
            </a:r>
          </a:p>
        </p:txBody>
      </p:sp>
      <p:sp>
        <p:nvSpPr>
          <p:cNvPr id="3" name="Content Placeholder 2">
            <a:extLst>
              <a:ext uri="{FF2B5EF4-FFF2-40B4-BE49-F238E27FC236}">
                <a16:creationId xmlns:a16="http://schemas.microsoft.com/office/drawing/2014/main" id="{0D2579C0-E268-61B7-9CD0-5BE9E933D845}"/>
              </a:ext>
            </a:extLst>
          </p:cNvPr>
          <p:cNvSpPr>
            <a:spLocks noGrp="1"/>
          </p:cNvSpPr>
          <p:nvPr>
            <p:ph idx="1"/>
          </p:nvPr>
        </p:nvSpPr>
        <p:spPr/>
        <p:txBody>
          <a:bodyPr/>
          <a:lstStyle/>
          <a:p>
            <a:r>
              <a:rPr lang="en-US" dirty="0"/>
              <a:t>When organic forms of N are the source of NO</a:t>
            </a:r>
            <a:r>
              <a:rPr lang="en-US" baseline="-25000" dirty="0"/>
              <a:t>3</a:t>
            </a:r>
            <a:r>
              <a:rPr lang="en-US" baseline="30000" dirty="0"/>
              <a:t>-</a:t>
            </a:r>
            <a:r>
              <a:rPr lang="en-US" dirty="0"/>
              <a:t> used by plants, only one mole of H</a:t>
            </a:r>
            <a:r>
              <a:rPr lang="en-US" baseline="30000" dirty="0"/>
              <a:t>+</a:t>
            </a:r>
            <a:r>
              <a:rPr lang="en-US" dirty="0"/>
              <a:t>, or acidity, is produced from each mole of N taken up by the plants</a:t>
            </a:r>
          </a:p>
          <a:p>
            <a:r>
              <a:rPr lang="en-US" dirty="0"/>
              <a:t>As NO</a:t>
            </a:r>
            <a:r>
              <a:rPr lang="en-US" baseline="-25000" dirty="0"/>
              <a:t>3</a:t>
            </a:r>
            <a:r>
              <a:rPr lang="en-US" baseline="30000" dirty="0"/>
              <a:t>-</a:t>
            </a:r>
            <a:r>
              <a:rPr lang="en-US" dirty="0"/>
              <a:t> is metabolized and reduced to amino-N, the H</a:t>
            </a:r>
            <a:r>
              <a:rPr lang="en-US" baseline="30000" dirty="0"/>
              <a:t>+</a:t>
            </a:r>
            <a:r>
              <a:rPr lang="en-US" dirty="0"/>
              <a:t> is either neutralized or assimilated in the process and use of organic-N or amino-N by plants is not an acidifying process</a:t>
            </a:r>
          </a:p>
        </p:txBody>
      </p:sp>
    </p:spTree>
    <p:extLst>
      <p:ext uri="{BB962C8B-B14F-4D97-AF65-F5344CB8AC3E}">
        <p14:creationId xmlns:p14="http://schemas.microsoft.com/office/powerpoint/2010/main" val="1557833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0CCA-4AED-CA1B-8970-7403CBFD68C9}"/>
              </a:ext>
            </a:extLst>
          </p:cNvPr>
          <p:cNvSpPr>
            <a:spLocks noGrp="1"/>
          </p:cNvSpPr>
          <p:nvPr>
            <p:ph type="title"/>
          </p:nvPr>
        </p:nvSpPr>
        <p:spPr/>
        <p:txBody>
          <a:bodyPr/>
          <a:lstStyle/>
          <a:p>
            <a:r>
              <a:rPr lang="en-US" dirty="0"/>
              <a:t>Nitrification</a:t>
            </a:r>
          </a:p>
        </p:txBody>
      </p:sp>
      <p:sp>
        <p:nvSpPr>
          <p:cNvPr id="3" name="Content Placeholder 2">
            <a:extLst>
              <a:ext uri="{FF2B5EF4-FFF2-40B4-BE49-F238E27FC236}">
                <a16:creationId xmlns:a16="http://schemas.microsoft.com/office/drawing/2014/main" id="{2FD44472-C519-EB0E-7220-08CECB47DDB9}"/>
              </a:ext>
            </a:extLst>
          </p:cNvPr>
          <p:cNvSpPr>
            <a:spLocks noGrp="1"/>
          </p:cNvSpPr>
          <p:nvPr>
            <p:ph idx="1"/>
          </p:nvPr>
        </p:nvSpPr>
        <p:spPr/>
        <p:txBody>
          <a:bodyPr/>
          <a:lstStyle/>
          <a:p>
            <a:r>
              <a:rPr lang="en-US" dirty="0"/>
              <a:t>How fast does this happen? Depends on pH</a:t>
            </a:r>
          </a:p>
        </p:txBody>
      </p:sp>
      <p:pic>
        <p:nvPicPr>
          <p:cNvPr id="4" name="Picture 2">
            <a:extLst>
              <a:ext uri="{FF2B5EF4-FFF2-40B4-BE49-F238E27FC236}">
                <a16:creationId xmlns:a16="http://schemas.microsoft.com/office/drawing/2014/main" id="{7C2AF551-232D-0AA8-DD94-545BEB333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192" y="2324819"/>
            <a:ext cx="9079615" cy="352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376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34FC-C2DA-CCD6-A483-DA3CA0CDF8F0}"/>
              </a:ext>
            </a:extLst>
          </p:cNvPr>
          <p:cNvSpPr>
            <a:spLocks noGrp="1"/>
          </p:cNvSpPr>
          <p:nvPr>
            <p:ph type="title"/>
          </p:nvPr>
        </p:nvSpPr>
        <p:spPr/>
        <p:txBody>
          <a:bodyPr/>
          <a:lstStyle/>
          <a:p>
            <a:r>
              <a:rPr lang="en-US" dirty="0"/>
              <a:t>Ammonium Fixation</a:t>
            </a:r>
          </a:p>
        </p:txBody>
      </p:sp>
      <p:sp>
        <p:nvSpPr>
          <p:cNvPr id="3" name="Content Placeholder 2">
            <a:extLst>
              <a:ext uri="{FF2B5EF4-FFF2-40B4-BE49-F238E27FC236}">
                <a16:creationId xmlns:a16="http://schemas.microsoft.com/office/drawing/2014/main" id="{4538241E-1399-CA70-D51A-516EC7883750}"/>
              </a:ext>
            </a:extLst>
          </p:cNvPr>
          <p:cNvSpPr>
            <a:spLocks noGrp="1"/>
          </p:cNvSpPr>
          <p:nvPr>
            <p:ph idx="1"/>
          </p:nvPr>
        </p:nvSpPr>
        <p:spPr/>
        <p:txBody>
          <a:bodyPr/>
          <a:lstStyle/>
          <a:p>
            <a:r>
              <a:rPr lang="en-US" dirty="0"/>
              <a:t>Occurs mainly on Vermiculate/</a:t>
            </a:r>
            <a:r>
              <a:rPr lang="en-US" dirty="0" err="1"/>
              <a:t>Illite</a:t>
            </a:r>
            <a:r>
              <a:rPr lang="en-US" dirty="0"/>
              <a:t> soils</a:t>
            </a:r>
          </a:p>
          <a:p>
            <a:pPr lvl="1"/>
            <a:r>
              <a:rPr lang="en-US" dirty="0"/>
              <a:t>Similar to K interlayer</a:t>
            </a:r>
          </a:p>
          <a:p>
            <a:r>
              <a:rPr lang="en-US" dirty="0"/>
              <a:t>As the concentration of NH</a:t>
            </a:r>
            <a:r>
              <a:rPr lang="en-US" baseline="-25000" dirty="0"/>
              <a:t>4</a:t>
            </a:r>
            <a:r>
              <a:rPr lang="en-US" baseline="30000" dirty="0"/>
              <a:t>+</a:t>
            </a:r>
            <a:r>
              <a:rPr lang="en-US" dirty="0"/>
              <a:t> increases, NH</a:t>
            </a:r>
            <a:r>
              <a:rPr lang="en-US" baseline="-25000" dirty="0"/>
              <a:t>4</a:t>
            </a:r>
            <a:r>
              <a:rPr lang="en-US" baseline="30000" dirty="0"/>
              <a:t>+</a:t>
            </a:r>
            <a:r>
              <a:rPr lang="en-US" dirty="0"/>
              <a:t> will successfully compete for exchange sites on clay and humus occupied by other cations </a:t>
            </a:r>
          </a:p>
          <a:p>
            <a:r>
              <a:rPr lang="en-US" dirty="0"/>
              <a:t>Cause for NH</a:t>
            </a:r>
            <a:r>
              <a:rPr lang="en-US" baseline="-25000" dirty="0"/>
              <a:t>4</a:t>
            </a:r>
            <a:r>
              <a:rPr lang="en-US" baseline="30000" dirty="0"/>
              <a:t>+</a:t>
            </a:r>
            <a:r>
              <a:rPr lang="en-US" dirty="0"/>
              <a:t> to be immobile in soil</a:t>
            </a:r>
          </a:p>
          <a:p>
            <a:pPr lvl="1"/>
            <a:r>
              <a:rPr lang="en-US" dirty="0"/>
              <a:t>Provides some degree of protection against other type of losses</a:t>
            </a:r>
          </a:p>
          <a:p>
            <a:r>
              <a:rPr lang="en-US" dirty="0"/>
              <a:t>Presence of K often restricts NH</a:t>
            </a:r>
            <a:r>
              <a:rPr lang="en-US" baseline="-25000" dirty="0"/>
              <a:t>4</a:t>
            </a:r>
            <a:r>
              <a:rPr lang="en-US" baseline="30000" dirty="0"/>
              <a:t>+</a:t>
            </a:r>
            <a:r>
              <a:rPr lang="en-US" dirty="0"/>
              <a:t> fixation, as it can fill the same fixation sites</a:t>
            </a:r>
          </a:p>
          <a:p>
            <a:pPr lvl="1"/>
            <a:r>
              <a:rPr lang="en-US" dirty="0"/>
              <a:t>K fertilization can reduce NH</a:t>
            </a:r>
            <a:r>
              <a:rPr lang="en-US" baseline="-25000" dirty="0"/>
              <a:t>4</a:t>
            </a:r>
            <a:r>
              <a:rPr lang="en-US" baseline="30000" dirty="0"/>
              <a:t>+</a:t>
            </a:r>
            <a:r>
              <a:rPr lang="en-US" dirty="0"/>
              <a:t> fixation</a:t>
            </a:r>
          </a:p>
          <a:p>
            <a:pPr lvl="1"/>
            <a:endParaRPr lang="en-US" dirty="0"/>
          </a:p>
          <a:p>
            <a:pPr lvl="1"/>
            <a:endParaRPr lang="en-US" dirty="0"/>
          </a:p>
        </p:txBody>
      </p:sp>
      <p:pic>
        <p:nvPicPr>
          <p:cNvPr id="4" name="Picture 3" descr="illite1f">
            <a:extLst>
              <a:ext uri="{FF2B5EF4-FFF2-40B4-BE49-F238E27FC236}">
                <a16:creationId xmlns:a16="http://schemas.microsoft.com/office/drawing/2014/main" id="{615836CF-BC07-FECE-139B-CA6890A1F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538" y="365125"/>
            <a:ext cx="3277201" cy="200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349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AFF2-1078-6181-5559-F75646B9AE41}"/>
              </a:ext>
            </a:extLst>
          </p:cNvPr>
          <p:cNvSpPr>
            <a:spLocks noGrp="1"/>
          </p:cNvSpPr>
          <p:nvPr>
            <p:ph type="title"/>
          </p:nvPr>
        </p:nvSpPr>
        <p:spPr/>
        <p:txBody>
          <a:bodyPr/>
          <a:lstStyle/>
          <a:p>
            <a:r>
              <a:rPr lang="en-US" dirty="0"/>
              <a:t>Ammonium Fixation</a:t>
            </a:r>
          </a:p>
        </p:txBody>
      </p:sp>
      <p:sp>
        <p:nvSpPr>
          <p:cNvPr id="3" name="Content Placeholder 2">
            <a:extLst>
              <a:ext uri="{FF2B5EF4-FFF2-40B4-BE49-F238E27FC236}">
                <a16:creationId xmlns:a16="http://schemas.microsoft.com/office/drawing/2014/main" id="{E68A75C8-1AE2-1F36-BFF9-835292DD0DF1}"/>
              </a:ext>
            </a:extLst>
          </p:cNvPr>
          <p:cNvSpPr>
            <a:spLocks noGrp="1"/>
          </p:cNvSpPr>
          <p:nvPr>
            <p:ph idx="1"/>
          </p:nvPr>
        </p:nvSpPr>
        <p:spPr/>
        <p:txBody>
          <a:bodyPr/>
          <a:lstStyle/>
          <a:p>
            <a:r>
              <a:rPr lang="en-US" dirty="0"/>
              <a:t>How much is actually fixed?</a:t>
            </a:r>
          </a:p>
          <a:p>
            <a:pPr lvl="1"/>
            <a:r>
              <a:rPr lang="en-US" dirty="0"/>
              <a:t>Varies greatly</a:t>
            </a:r>
          </a:p>
          <a:p>
            <a:pPr lvl="1"/>
            <a:r>
              <a:rPr lang="en-US" dirty="0"/>
              <a:t>Select soils (with great amounts of </a:t>
            </a:r>
            <a:r>
              <a:rPr lang="en-US" dirty="0" err="1"/>
              <a:t>illite</a:t>
            </a:r>
            <a:r>
              <a:rPr lang="en-US" dirty="0"/>
              <a:t> and vermiculite) can fix 1-30% of NH</a:t>
            </a:r>
            <a:r>
              <a:rPr lang="en-US" baseline="-25000" dirty="0"/>
              <a:t>4</a:t>
            </a:r>
            <a:r>
              <a:rPr lang="en-US" baseline="30000" dirty="0"/>
              <a:t>+</a:t>
            </a:r>
            <a:endParaRPr lang="en-US" dirty="0"/>
          </a:p>
          <a:p>
            <a:r>
              <a:rPr lang="en-US" dirty="0"/>
              <a:t>Certain soils will natively fix NH</a:t>
            </a:r>
            <a:r>
              <a:rPr lang="en-US" baseline="-25000" dirty="0"/>
              <a:t>4</a:t>
            </a:r>
            <a:r>
              <a:rPr lang="en-US" baseline="30000" dirty="0"/>
              <a:t>+</a:t>
            </a:r>
            <a:r>
              <a:rPr lang="en-US" baseline="-25000" dirty="0"/>
              <a:t> </a:t>
            </a:r>
            <a:r>
              <a:rPr lang="en-US" dirty="0"/>
              <a:t>more greatly, not from overapplication.</a:t>
            </a:r>
          </a:p>
          <a:p>
            <a:pPr lvl="1"/>
            <a:r>
              <a:rPr lang="en-US" dirty="0"/>
              <a:t>Eastern Canada showed 14-60%</a:t>
            </a:r>
          </a:p>
          <a:p>
            <a:r>
              <a:rPr lang="en-US" dirty="0"/>
              <a:t>Intensively farmed areas generally can’t readily remove natively fixed ammonium</a:t>
            </a:r>
          </a:p>
          <a:p>
            <a:r>
              <a:rPr lang="en-US" dirty="0"/>
              <a:t>More recently fixed NH</a:t>
            </a:r>
            <a:r>
              <a:rPr lang="en-US" baseline="-25000" dirty="0"/>
              <a:t>4</a:t>
            </a:r>
            <a:r>
              <a:rPr lang="en-US" baseline="30000" dirty="0"/>
              <a:t>+</a:t>
            </a:r>
            <a:r>
              <a:rPr lang="en-US" dirty="0"/>
              <a:t> generally can be recovered by cropping</a:t>
            </a:r>
          </a:p>
        </p:txBody>
      </p:sp>
    </p:spTree>
    <p:extLst>
      <p:ext uri="{BB962C8B-B14F-4D97-AF65-F5344CB8AC3E}">
        <p14:creationId xmlns:p14="http://schemas.microsoft.com/office/powerpoint/2010/main" val="2486927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CD57-8675-814D-97EA-26942D7D2738}"/>
              </a:ext>
            </a:extLst>
          </p:cNvPr>
          <p:cNvSpPr>
            <a:spLocks noGrp="1"/>
          </p:cNvSpPr>
          <p:nvPr>
            <p:ph type="title"/>
          </p:nvPr>
        </p:nvSpPr>
        <p:spPr/>
        <p:txBody>
          <a:bodyPr/>
          <a:lstStyle/>
          <a:p>
            <a:r>
              <a:rPr lang="en-US" dirty="0"/>
              <a:t>Nitrogen Losses</a:t>
            </a:r>
          </a:p>
        </p:txBody>
      </p:sp>
      <p:sp>
        <p:nvSpPr>
          <p:cNvPr id="3" name="Text Placeholder 2">
            <a:extLst>
              <a:ext uri="{FF2B5EF4-FFF2-40B4-BE49-F238E27FC236}">
                <a16:creationId xmlns:a16="http://schemas.microsoft.com/office/drawing/2014/main" id="{1CF6FEDF-1145-5F14-1824-E346A951E60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58145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F8FA9-0044-41D1-0F9F-43849741B1A6}"/>
              </a:ext>
            </a:extLst>
          </p:cNvPr>
          <p:cNvSpPr>
            <a:spLocks noGrp="1"/>
          </p:cNvSpPr>
          <p:nvPr>
            <p:ph type="title"/>
          </p:nvPr>
        </p:nvSpPr>
        <p:spPr/>
        <p:txBody>
          <a:bodyPr/>
          <a:lstStyle/>
          <a:p>
            <a:r>
              <a:rPr lang="en-US" dirty="0"/>
              <a:t>Nitrogen Losses</a:t>
            </a:r>
          </a:p>
        </p:txBody>
      </p:sp>
      <p:sp>
        <p:nvSpPr>
          <p:cNvPr id="5" name="Content Placeholder 4">
            <a:extLst>
              <a:ext uri="{FF2B5EF4-FFF2-40B4-BE49-F238E27FC236}">
                <a16:creationId xmlns:a16="http://schemas.microsoft.com/office/drawing/2014/main" id="{CDE78B5C-DAC3-E7E8-5CEE-38567826CDAC}"/>
              </a:ext>
            </a:extLst>
          </p:cNvPr>
          <p:cNvSpPr>
            <a:spLocks noGrp="1"/>
          </p:cNvSpPr>
          <p:nvPr>
            <p:ph idx="1"/>
          </p:nvPr>
        </p:nvSpPr>
        <p:spPr/>
        <p:txBody>
          <a:bodyPr/>
          <a:lstStyle/>
          <a:p>
            <a:r>
              <a:rPr lang="en-US" dirty="0"/>
              <a:t>There are four major pathways for nitrogen losses</a:t>
            </a:r>
          </a:p>
          <a:p>
            <a:pPr lvl="1"/>
            <a:r>
              <a:rPr lang="en-US" dirty="0"/>
              <a:t>Leaching</a:t>
            </a:r>
          </a:p>
          <a:p>
            <a:pPr lvl="1"/>
            <a:r>
              <a:rPr lang="en-US" dirty="0"/>
              <a:t>Denitrification</a:t>
            </a:r>
          </a:p>
          <a:p>
            <a:pPr lvl="1"/>
            <a:r>
              <a:rPr lang="en-US" dirty="0"/>
              <a:t>Volatization</a:t>
            </a:r>
          </a:p>
          <a:p>
            <a:r>
              <a:rPr lang="en-US" dirty="0"/>
              <a:t>Immobilization and NH</a:t>
            </a:r>
            <a:r>
              <a:rPr lang="en-US" baseline="-25000" dirty="0"/>
              <a:t>4</a:t>
            </a:r>
            <a:r>
              <a:rPr lang="en-US" baseline="30000" dirty="0"/>
              <a:t>+</a:t>
            </a:r>
            <a:r>
              <a:rPr lang="en-US" dirty="0"/>
              <a:t> fixation isn’t considered a ‘loss’, because we aren’t losing it</a:t>
            </a:r>
          </a:p>
          <a:p>
            <a:pPr lvl="1"/>
            <a:r>
              <a:rPr lang="en-US" dirty="0"/>
              <a:t>It just becomes a form that isn’t plant available</a:t>
            </a:r>
          </a:p>
        </p:txBody>
      </p:sp>
      <p:sp>
        <p:nvSpPr>
          <p:cNvPr id="6" name="TextBox 5">
            <a:extLst>
              <a:ext uri="{FF2B5EF4-FFF2-40B4-BE49-F238E27FC236}">
                <a16:creationId xmlns:a16="http://schemas.microsoft.com/office/drawing/2014/main" id="{A54C1B90-D43F-D75F-91F8-EB1C6BBC4105}"/>
              </a:ext>
            </a:extLst>
          </p:cNvPr>
          <p:cNvSpPr txBox="1"/>
          <p:nvPr/>
        </p:nvSpPr>
        <p:spPr>
          <a:xfrm>
            <a:off x="3666226" y="2420793"/>
            <a:ext cx="1837426" cy="1077218"/>
          </a:xfrm>
          <a:prstGeom prst="rect">
            <a:avLst/>
          </a:prstGeom>
          <a:noFill/>
        </p:spPr>
        <p:txBody>
          <a:bodyPr wrap="square" rtlCol="0">
            <a:spAutoFit/>
          </a:bodyPr>
          <a:lstStyle/>
          <a:p>
            <a:r>
              <a:rPr lang="en-US" sz="2400" dirty="0">
                <a:solidFill>
                  <a:srgbClr val="FF0000"/>
                </a:solidFill>
              </a:rPr>
              <a:t>NO</a:t>
            </a:r>
            <a:r>
              <a:rPr lang="en-US" sz="2400" baseline="-25000" dirty="0">
                <a:solidFill>
                  <a:srgbClr val="FF0000"/>
                </a:solidFill>
              </a:rPr>
              <a:t>3</a:t>
            </a:r>
          </a:p>
          <a:p>
            <a:endParaRPr lang="en-US" sz="2400" baseline="-25000" dirty="0">
              <a:solidFill>
                <a:srgbClr val="FF0000"/>
              </a:solidFill>
            </a:endParaRPr>
          </a:p>
          <a:p>
            <a:r>
              <a:rPr lang="en-US" sz="2400" dirty="0">
                <a:solidFill>
                  <a:srgbClr val="FF0000"/>
                </a:solidFill>
              </a:rPr>
              <a:t>NH</a:t>
            </a:r>
            <a:r>
              <a:rPr lang="en-US" sz="2400" baseline="-25000" dirty="0">
                <a:solidFill>
                  <a:srgbClr val="FF0000"/>
                </a:solidFill>
              </a:rPr>
              <a:t>4</a:t>
            </a:r>
            <a:endParaRPr lang="en-US" sz="2400" dirty="0">
              <a:solidFill>
                <a:srgbClr val="FF0000"/>
              </a:solidFill>
            </a:endParaRPr>
          </a:p>
        </p:txBody>
      </p:sp>
    </p:spTree>
    <p:extLst>
      <p:ext uri="{BB962C8B-B14F-4D97-AF65-F5344CB8AC3E}">
        <p14:creationId xmlns:p14="http://schemas.microsoft.com/office/powerpoint/2010/main" val="2830760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B71C-ED45-407E-7670-78A544D14E8D}"/>
              </a:ext>
            </a:extLst>
          </p:cNvPr>
          <p:cNvSpPr>
            <a:spLocks noGrp="1"/>
          </p:cNvSpPr>
          <p:nvPr>
            <p:ph type="title"/>
          </p:nvPr>
        </p:nvSpPr>
        <p:spPr/>
        <p:txBody>
          <a:bodyPr/>
          <a:lstStyle/>
          <a:p>
            <a:r>
              <a:rPr lang="en-US" dirty="0"/>
              <a:t>Nitrogen Losses – Leaching </a:t>
            </a:r>
          </a:p>
        </p:txBody>
      </p:sp>
      <p:sp>
        <p:nvSpPr>
          <p:cNvPr id="3" name="Content Placeholder 2">
            <a:extLst>
              <a:ext uri="{FF2B5EF4-FFF2-40B4-BE49-F238E27FC236}">
                <a16:creationId xmlns:a16="http://schemas.microsoft.com/office/drawing/2014/main" id="{7F7D521C-B933-66D9-6C9C-132B8616B4F6}"/>
              </a:ext>
            </a:extLst>
          </p:cNvPr>
          <p:cNvSpPr>
            <a:spLocks noGrp="1"/>
          </p:cNvSpPr>
          <p:nvPr>
            <p:ph idx="1"/>
          </p:nvPr>
        </p:nvSpPr>
        <p:spPr>
          <a:xfrm>
            <a:off x="838200" y="1825625"/>
            <a:ext cx="6235460" cy="4351338"/>
          </a:xfrm>
        </p:spPr>
        <p:txBody>
          <a:bodyPr>
            <a:normAutofit fontScale="92500" lnSpcReduction="20000"/>
          </a:bodyPr>
          <a:lstStyle/>
          <a:p>
            <a:r>
              <a:rPr lang="en-US" dirty="0"/>
              <a:t>Nitrate is very soluble in water</a:t>
            </a:r>
          </a:p>
          <a:p>
            <a:r>
              <a:rPr lang="en-US" dirty="0"/>
              <a:t>Anion (negatively charged), so not adsorbed to soil colloids</a:t>
            </a:r>
          </a:p>
          <a:p>
            <a:r>
              <a:rPr lang="en-US" dirty="0"/>
              <a:t>Greatest loss pathway in high rainfall/irrigated systems</a:t>
            </a:r>
          </a:p>
          <a:p>
            <a:pPr lvl="1"/>
            <a:r>
              <a:rPr lang="en-US" dirty="0"/>
              <a:t>Magnitude of loss</a:t>
            </a:r>
          </a:p>
          <a:p>
            <a:pPr lvl="2"/>
            <a:r>
              <a:rPr lang="en-US" dirty="0"/>
              <a:t>Rate, time source, method of fertilization</a:t>
            </a:r>
          </a:p>
          <a:p>
            <a:pPr lvl="2"/>
            <a:r>
              <a:rPr lang="en-US" dirty="0"/>
              <a:t>Cropping intensity and crop N uptake</a:t>
            </a:r>
          </a:p>
          <a:p>
            <a:pPr lvl="2"/>
            <a:r>
              <a:rPr lang="en-US" dirty="0"/>
              <a:t>Soil porosity, texture, structure</a:t>
            </a:r>
          </a:p>
          <a:p>
            <a:pPr lvl="2"/>
            <a:r>
              <a:rPr lang="en-US" dirty="0"/>
              <a:t>Rainfall/irrigation timing, amount, pattern</a:t>
            </a:r>
          </a:p>
          <a:p>
            <a:r>
              <a:rPr lang="en-US" dirty="0"/>
              <a:t>General losses</a:t>
            </a:r>
          </a:p>
          <a:p>
            <a:pPr lvl="1"/>
            <a:r>
              <a:rPr lang="en-US" dirty="0"/>
              <a:t>Tile drained – 30-40%</a:t>
            </a:r>
          </a:p>
          <a:p>
            <a:pPr lvl="1"/>
            <a:r>
              <a:rPr lang="en-US" dirty="0"/>
              <a:t>Natural Drainage – 10-30%</a:t>
            </a:r>
          </a:p>
        </p:txBody>
      </p:sp>
      <p:pic>
        <p:nvPicPr>
          <p:cNvPr id="4" name="Picture 2">
            <a:extLst>
              <a:ext uri="{FF2B5EF4-FFF2-40B4-BE49-F238E27FC236}">
                <a16:creationId xmlns:a16="http://schemas.microsoft.com/office/drawing/2014/main" id="{9CD9C1D8-7268-8A5B-304C-CFD01F1A3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696466" y="1201078"/>
            <a:ext cx="5913408" cy="46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42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A80-9FA0-035D-E1DC-813BEDA63468}"/>
              </a:ext>
            </a:extLst>
          </p:cNvPr>
          <p:cNvSpPr>
            <a:spLocks noGrp="1"/>
          </p:cNvSpPr>
          <p:nvPr>
            <p:ph type="title"/>
          </p:nvPr>
        </p:nvSpPr>
        <p:spPr/>
        <p:txBody>
          <a:bodyPr/>
          <a:lstStyle/>
          <a:p>
            <a:r>
              <a:rPr lang="en-US" dirty="0"/>
              <a:t>Form and Function of N</a:t>
            </a:r>
          </a:p>
        </p:txBody>
      </p:sp>
      <p:sp>
        <p:nvSpPr>
          <p:cNvPr id="3" name="Content Placeholder 2">
            <a:extLst>
              <a:ext uri="{FF2B5EF4-FFF2-40B4-BE49-F238E27FC236}">
                <a16:creationId xmlns:a16="http://schemas.microsoft.com/office/drawing/2014/main" id="{12896B95-2D80-71AA-13E8-7907F7081F9A}"/>
              </a:ext>
            </a:extLst>
          </p:cNvPr>
          <p:cNvSpPr>
            <a:spLocks noGrp="1"/>
          </p:cNvSpPr>
          <p:nvPr>
            <p:ph idx="1"/>
          </p:nvPr>
        </p:nvSpPr>
        <p:spPr/>
        <p:txBody>
          <a:bodyPr/>
          <a:lstStyle/>
          <a:p>
            <a:r>
              <a:rPr lang="en-US" dirty="0"/>
              <a:t>Plants are about 1%-6% N by weight</a:t>
            </a:r>
          </a:p>
          <a:p>
            <a:r>
              <a:rPr lang="en-US" dirty="0"/>
              <a:t>Forms absorbed (predominately)</a:t>
            </a:r>
          </a:p>
          <a:p>
            <a:pPr lvl="1"/>
            <a:r>
              <a:rPr lang="en-US" dirty="0"/>
              <a:t>NO</a:t>
            </a:r>
            <a:r>
              <a:rPr lang="en-US" baseline="-25000" dirty="0"/>
              <a:t>3</a:t>
            </a:r>
            <a:r>
              <a:rPr lang="en-US" baseline="30000" dirty="0"/>
              <a:t>-</a:t>
            </a:r>
            <a:r>
              <a:rPr lang="en-US" dirty="0"/>
              <a:t> </a:t>
            </a:r>
          </a:p>
          <a:p>
            <a:pPr lvl="1"/>
            <a:r>
              <a:rPr lang="en-US" dirty="0"/>
              <a:t>NH</a:t>
            </a:r>
            <a:r>
              <a:rPr lang="en-US" baseline="-25000" dirty="0"/>
              <a:t>4</a:t>
            </a:r>
            <a:r>
              <a:rPr lang="en-US" baseline="30000" dirty="0"/>
              <a:t>+</a:t>
            </a:r>
            <a:r>
              <a:rPr lang="en-US" dirty="0"/>
              <a:t> </a:t>
            </a:r>
          </a:p>
          <a:p>
            <a:pPr lvl="1"/>
            <a:r>
              <a:rPr lang="en-US" dirty="0"/>
              <a:t>Both move to plant by mass flow and diffusion</a:t>
            </a:r>
          </a:p>
          <a:p>
            <a:pPr lvl="1"/>
            <a:r>
              <a:rPr lang="en-US" dirty="0"/>
              <a:t>Urea and amino acids, less so, and still have to </a:t>
            </a:r>
            <a:r>
              <a:rPr lang="en-US"/>
              <a:t>be converted to be used</a:t>
            </a:r>
            <a:endParaRPr lang="en-US" dirty="0"/>
          </a:p>
          <a:p>
            <a:r>
              <a:rPr lang="en-US" dirty="0"/>
              <a:t>When absorbing any nutrient, plant must also exude an equal charge</a:t>
            </a:r>
          </a:p>
          <a:p>
            <a:pPr lvl="1"/>
            <a:r>
              <a:rPr lang="en-US" dirty="0"/>
              <a:t>Important in the soil rhizosphere</a:t>
            </a:r>
          </a:p>
        </p:txBody>
      </p:sp>
    </p:spTree>
    <p:extLst>
      <p:ext uri="{BB962C8B-B14F-4D97-AF65-F5344CB8AC3E}">
        <p14:creationId xmlns:p14="http://schemas.microsoft.com/office/powerpoint/2010/main" val="1222237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F8AF-6D11-AFD4-70C7-95A491C7D49F}"/>
              </a:ext>
            </a:extLst>
          </p:cNvPr>
          <p:cNvSpPr>
            <a:spLocks noGrp="1"/>
          </p:cNvSpPr>
          <p:nvPr>
            <p:ph type="title"/>
          </p:nvPr>
        </p:nvSpPr>
        <p:spPr/>
        <p:txBody>
          <a:bodyPr/>
          <a:lstStyle/>
          <a:p>
            <a:r>
              <a:rPr lang="en-US" dirty="0"/>
              <a:t>Nitrogen Losses – Leaching </a:t>
            </a:r>
          </a:p>
        </p:txBody>
      </p:sp>
      <p:sp>
        <p:nvSpPr>
          <p:cNvPr id="3" name="Content Placeholder 2">
            <a:extLst>
              <a:ext uri="{FF2B5EF4-FFF2-40B4-BE49-F238E27FC236}">
                <a16:creationId xmlns:a16="http://schemas.microsoft.com/office/drawing/2014/main" id="{84C10752-DBB2-1E9B-C20C-113CB5D6D389}"/>
              </a:ext>
            </a:extLst>
          </p:cNvPr>
          <p:cNvSpPr>
            <a:spLocks noGrp="1"/>
          </p:cNvSpPr>
          <p:nvPr>
            <p:ph idx="1"/>
          </p:nvPr>
        </p:nvSpPr>
        <p:spPr/>
        <p:txBody>
          <a:bodyPr/>
          <a:lstStyle/>
          <a:p>
            <a:r>
              <a:rPr lang="en-US" dirty="0"/>
              <a:t>How do we mitigate losses?</a:t>
            </a:r>
          </a:p>
          <a:p>
            <a:pPr lvl="1"/>
            <a:r>
              <a:rPr lang="en-US" dirty="0"/>
              <a:t>Apply at peak NO</a:t>
            </a:r>
            <a:r>
              <a:rPr lang="en-US" baseline="-25000" dirty="0"/>
              <a:t>3</a:t>
            </a:r>
            <a:r>
              <a:rPr lang="en-US" baseline="30000" dirty="0"/>
              <a:t>-</a:t>
            </a:r>
            <a:r>
              <a:rPr lang="en-US" dirty="0"/>
              <a:t> uptake times</a:t>
            </a:r>
          </a:p>
          <a:p>
            <a:pPr lvl="1"/>
            <a:r>
              <a:rPr lang="en-US" dirty="0"/>
              <a:t>Avoid applying at high water movement periods</a:t>
            </a:r>
          </a:p>
          <a:p>
            <a:pPr lvl="1"/>
            <a:r>
              <a:rPr lang="en-US" dirty="0"/>
              <a:t>“Spoon feed” NO</a:t>
            </a:r>
            <a:r>
              <a:rPr lang="en-US" baseline="-25000" dirty="0"/>
              <a:t>3</a:t>
            </a:r>
            <a:r>
              <a:rPr lang="en-US" baseline="30000" dirty="0"/>
              <a:t>-</a:t>
            </a:r>
            <a:r>
              <a:rPr lang="en-US" dirty="0"/>
              <a:t> applications</a:t>
            </a:r>
          </a:p>
          <a:p>
            <a:pPr lvl="1"/>
            <a:r>
              <a:rPr lang="en-US" dirty="0"/>
              <a:t>Split N applications</a:t>
            </a:r>
          </a:p>
          <a:p>
            <a:r>
              <a:rPr lang="en-US" dirty="0"/>
              <a:t>Source</a:t>
            </a:r>
          </a:p>
          <a:p>
            <a:pPr lvl="1"/>
            <a:r>
              <a:rPr lang="en-US" dirty="0"/>
              <a:t>Apply NH</a:t>
            </a:r>
            <a:r>
              <a:rPr lang="en-US" baseline="-25000" dirty="0"/>
              <a:t>4</a:t>
            </a:r>
            <a:r>
              <a:rPr lang="en-US" baseline="30000" dirty="0"/>
              <a:t>+</a:t>
            </a:r>
            <a:r>
              <a:rPr lang="en-US" dirty="0"/>
              <a:t> sources</a:t>
            </a:r>
          </a:p>
          <a:p>
            <a:pPr lvl="1"/>
            <a:r>
              <a:rPr lang="en-US" dirty="0"/>
              <a:t>Use a NO</a:t>
            </a:r>
            <a:r>
              <a:rPr lang="en-US" baseline="-25000" dirty="0"/>
              <a:t>3</a:t>
            </a:r>
            <a:r>
              <a:rPr lang="en-US" baseline="30000" dirty="0"/>
              <a:t>-</a:t>
            </a:r>
            <a:r>
              <a:rPr lang="en-US" dirty="0"/>
              <a:t> source, or additive that limits leaching potential (talk about this in future section)</a:t>
            </a:r>
          </a:p>
        </p:txBody>
      </p:sp>
    </p:spTree>
    <p:extLst>
      <p:ext uri="{BB962C8B-B14F-4D97-AF65-F5344CB8AC3E}">
        <p14:creationId xmlns:p14="http://schemas.microsoft.com/office/powerpoint/2010/main" val="1390602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A071-619A-52EE-DEBF-6F524124C896}"/>
              </a:ext>
            </a:extLst>
          </p:cNvPr>
          <p:cNvSpPr>
            <a:spLocks noGrp="1"/>
          </p:cNvSpPr>
          <p:nvPr>
            <p:ph type="title"/>
          </p:nvPr>
        </p:nvSpPr>
        <p:spPr/>
        <p:txBody>
          <a:bodyPr/>
          <a:lstStyle/>
          <a:p>
            <a:r>
              <a:rPr lang="en-US" dirty="0"/>
              <a:t>Nitrogen Losses – Denitrification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94DAC4-2537-5805-C4FF-8A8327820B97}"/>
                  </a:ext>
                </a:extLst>
              </p:cNvPr>
              <p:cNvSpPr>
                <a:spLocks noGrp="1"/>
              </p:cNvSpPr>
              <p:nvPr>
                <p:ph idx="1"/>
              </p:nvPr>
            </p:nvSpPr>
            <p:spPr/>
            <p:txBody>
              <a:bodyPr/>
              <a:lstStyle/>
              <a:p>
                <a:r>
                  <a:rPr lang="en-US" dirty="0"/>
                  <a:t>When soils become anaerobic (there is little to no O</a:t>
                </a:r>
                <a:r>
                  <a:rPr lang="en-US" baseline="-25000" dirty="0"/>
                  <a:t>2</a:t>
                </a:r>
                <a:r>
                  <a:rPr lang="en-US" baseline="30000" dirty="0"/>
                  <a:t> </a:t>
                </a:r>
                <a:r>
                  <a:rPr lang="en-US" dirty="0"/>
                  <a:t>present) and conditions favor microbial activity, some microorganisms will satisfy their need for oxygen by stripping it from NO</a:t>
                </a:r>
                <a:r>
                  <a:rPr lang="en-US" baseline="-25000" dirty="0"/>
                  <a:t>3</a:t>
                </a:r>
                <a:r>
                  <a:rPr lang="en-US" baseline="30000" dirty="0"/>
                  <a:t>-</a:t>
                </a:r>
                <a:endParaRPr lang="en-US" dirty="0"/>
              </a:p>
              <a:p>
                <a:r>
                  <a:rPr lang="en-US" dirty="0"/>
                  <a:t>As a result, gaseous forms of N (nitrous oxide, N</a:t>
                </a:r>
                <a:r>
                  <a:rPr lang="en-US" baseline="-25000" dirty="0"/>
                  <a:t>2</a:t>
                </a:r>
                <a:r>
                  <a:rPr lang="en-US" dirty="0"/>
                  <a:t>O, and N</a:t>
                </a:r>
                <a:r>
                  <a:rPr lang="en-US" baseline="-25000" dirty="0"/>
                  <a:t>2</a:t>
                </a:r>
                <a:r>
                  <a:rPr lang="en-US" dirty="0"/>
                  <a:t>) are produced that may be lost from the soil to the atmosphere above</a:t>
                </a:r>
              </a:p>
              <a:p>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3</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→2</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2</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→2</m:t>
                    </m:r>
                    <m:r>
                      <a:rPr lang="en-US" b="0" i="1" smtClean="0">
                        <a:latin typeface="Cambria Math" panose="02040503050406030204" pitchFamily="18" charset="0"/>
                      </a:rPr>
                      <m:t>𝑁</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𝑂</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oMath>
                </a14:m>
                <a:endParaRPr lang="en-US" dirty="0"/>
              </a:p>
            </p:txBody>
          </p:sp>
        </mc:Choice>
        <mc:Fallback xmlns="">
          <p:sp>
            <p:nvSpPr>
              <p:cNvPr id="3" name="Content Placeholder 2">
                <a:extLst>
                  <a:ext uri="{FF2B5EF4-FFF2-40B4-BE49-F238E27FC236}">
                    <a16:creationId xmlns:a16="http://schemas.microsoft.com/office/drawing/2014/main" id="{2B94DAC4-2537-5805-C4FF-8A8327820B97}"/>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4126921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0D17-5F70-8D7F-AC2A-1EACAF67E25D}"/>
              </a:ext>
            </a:extLst>
          </p:cNvPr>
          <p:cNvSpPr>
            <a:spLocks noGrp="1"/>
          </p:cNvSpPr>
          <p:nvPr>
            <p:ph type="title"/>
          </p:nvPr>
        </p:nvSpPr>
        <p:spPr/>
        <p:txBody>
          <a:bodyPr/>
          <a:lstStyle/>
          <a:p>
            <a:r>
              <a:rPr lang="en-US" dirty="0"/>
              <a:t>Nitrogen Losses – Denitrification </a:t>
            </a:r>
          </a:p>
        </p:txBody>
      </p:sp>
      <p:sp>
        <p:nvSpPr>
          <p:cNvPr id="3" name="Content Placeholder 2">
            <a:extLst>
              <a:ext uri="{FF2B5EF4-FFF2-40B4-BE49-F238E27FC236}">
                <a16:creationId xmlns:a16="http://schemas.microsoft.com/office/drawing/2014/main" id="{CFCC993A-9A1D-65C6-D6B7-32AA4773D6CB}"/>
              </a:ext>
            </a:extLst>
          </p:cNvPr>
          <p:cNvSpPr>
            <a:spLocks noGrp="1"/>
          </p:cNvSpPr>
          <p:nvPr>
            <p:ph idx="1"/>
          </p:nvPr>
        </p:nvSpPr>
        <p:spPr/>
        <p:txBody>
          <a:bodyPr>
            <a:normAutofit fontScale="92500" lnSpcReduction="10000"/>
          </a:bodyPr>
          <a:lstStyle/>
          <a:p>
            <a:r>
              <a:rPr lang="en-US" dirty="0"/>
              <a:t>Two categories of denitrification losses</a:t>
            </a:r>
          </a:p>
          <a:p>
            <a:pPr lvl="1"/>
            <a:r>
              <a:rPr lang="en-US" dirty="0"/>
              <a:t>Rapid and extensive flushes (greatest losses)</a:t>
            </a:r>
          </a:p>
          <a:p>
            <a:pPr lvl="2"/>
            <a:r>
              <a:rPr lang="en-US" dirty="0"/>
              <a:t>Associated with heavy rains, irrigation, and snowmelt</a:t>
            </a:r>
          </a:p>
          <a:p>
            <a:pPr lvl="2"/>
            <a:r>
              <a:rPr lang="en-US" dirty="0"/>
              <a:t>Losses range from 2-25% of soil N in well drained soils</a:t>
            </a:r>
          </a:p>
          <a:p>
            <a:pPr lvl="2"/>
            <a:r>
              <a:rPr lang="en-US" dirty="0"/>
              <a:t>6-55% of soil N in poorly drained soils</a:t>
            </a:r>
          </a:p>
          <a:p>
            <a:pPr lvl="1"/>
            <a:r>
              <a:rPr lang="en-US" dirty="0"/>
              <a:t>Continuous small losses over extended periods </a:t>
            </a:r>
          </a:p>
          <a:p>
            <a:pPr lvl="2"/>
            <a:r>
              <a:rPr lang="en-US" dirty="0"/>
              <a:t>Denitrification in micro-, localized spots</a:t>
            </a:r>
          </a:p>
          <a:p>
            <a:r>
              <a:rPr lang="en-US" dirty="0"/>
              <a:t>How to mitigate losses?</a:t>
            </a:r>
          </a:p>
          <a:p>
            <a:pPr lvl="1"/>
            <a:r>
              <a:rPr lang="en-US" dirty="0"/>
              <a:t>Drainage</a:t>
            </a:r>
          </a:p>
          <a:p>
            <a:pPr lvl="1"/>
            <a:r>
              <a:rPr lang="en-US" dirty="0"/>
              <a:t>Low Organic matter?</a:t>
            </a:r>
          </a:p>
          <a:p>
            <a:r>
              <a:rPr lang="en-US" dirty="0"/>
              <a:t>Denitrification and Leaching are major issues in winter times</a:t>
            </a:r>
          </a:p>
          <a:p>
            <a:pPr lvl="1"/>
            <a:r>
              <a:rPr lang="en-US" dirty="0"/>
              <a:t>High rainfall (leaching and denitrification)</a:t>
            </a:r>
          </a:p>
        </p:txBody>
      </p:sp>
    </p:spTree>
    <p:extLst>
      <p:ext uri="{BB962C8B-B14F-4D97-AF65-F5344CB8AC3E}">
        <p14:creationId xmlns:p14="http://schemas.microsoft.com/office/powerpoint/2010/main" val="1868622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F8E0-EAB9-2A9F-4190-642013598374}"/>
              </a:ext>
            </a:extLst>
          </p:cNvPr>
          <p:cNvSpPr>
            <a:spLocks noGrp="1"/>
          </p:cNvSpPr>
          <p:nvPr>
            <p:ph type="title"/>
          </p:nvPr>
        </p:nvSpPr>
        <p:spPr/>
        <p:txBody>
          <a:bodyPr/>
          <a:lstStyle/>
          <a:p>
            <a:r>
              <a:rPr lang="en-US" dirty="0"/>
              <a:t>Nitrogen Losses – Volatilization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397DC8-0C2B-334C-22C7-B9B48BFE6272}"/>
                  </a:ext>
                </a:extLst>
              </p:cNvPr>
              <p:cNvSpPr>
                <a:spLocks noGrp="1"/>
              </p:cNvSpPr>
              <p:nvPr>
                <p:ph idx="1"/>
              </p:nvPr>
            </p:nvSpPr>
            <p:spPr/>
            <p:txBody>
              <a:bodyPr>
                <a:normAutofit lnSpcReduction="10000"/>
              </a:bodyPr>
              <a:lstStyle/>
              <a:p>
                <a:r>
                  <a:rPr lang="en-US" dirty="0"/>
                  <a:t>Go back to mineralization</a:t>
                </a:r>
              </a:p>
              <a:p>
                <a:pPr lvl="1"/>
                <a:r>
                  <a:rPr lang="en-US" dirty="0"/>
                  <a:t>Ammonification</a:t>
                </a:r>
              </a:p>
              <a:p>
                <a:pPr lvl="2"/>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𝑂𝐻</m:t>
                        </m:r>
                      </m:e>
                    </m:d>
                    <m:r>
                      <a:rPr lang="en-US" b="0" i="1" smtClean="0">
                        <a:latin typeface="Cambria Math" panose="02040503050406030204" pitchFamily="18" charset="0"/>
                      </a:rPr>
                      <m:t>+</m:t>
                    </m:r>
                    <m:r>
                      <a:rPr lang="en-US" b="0" i="1" smtClean="0">
                        <a:latin typeface="Cambria Math" panose="02040503050406030204" pitchFamily="18" charset="0"/>
                      </a:rPr>
                      <m:t>𝐸𝑛𝑒𝑟𝑔𝑦</m:t>
                    </m:r>
                  </m:oMath>
                </a14:m>
                <a:endParaRPr lang="en-US" b="0" dirty="0"/>
              </a:p>
              <a:p>
                <a:pPr lvl="2"/>
                <a14:m>
                  <m:oMath xmlns:m="http://schemas.openxmlformats.org/officeDocument/2006/math">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4</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𝑂</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a14:m>
                <a:endParaRPr lang="en-US" dirty="0"/>
              </a:p>
              <a:p>
                <a:pPr lvl="1"/>
                <a:r>
                  <a:rPr lang="en-US" dirty="0"/>
                  <a:t>Generally, this causes a very small amount of NH</a:t>
                </a:r>
                <a:r>
                  <a:rPr lang="en-US" baseline="-25000" dirty="0"/>
                  <a:t>3</a:t>
                </a:r>
                <a:r>
                  <a:rPr lang="en-US" dirty="0"/>
                  <a:t> gas when this occurs </a:t>
                </a:r>
                <a:r>
                  <a:rPr lang="en-US" i="1" dirty="0"/>
                  <a:t>below</a:t>
                </a:r>
                <a:r>
                  <a:rPr lang="en-US" dirty="0"/>
                  <a:t> the soil surface</a:t>
                </a:r>
              </a:p>
              <a:p>
                <a:pPr lvl="1"/>
                <a:r>
                  <a:rPr lang="en-US" dirty="0"/>
                  <a:t>Reaction is pH dependent, as long as the soil is moderately acidic, the reaction will create NH</a:t>
                </a:r>
                <a:r>
                  <a:rPr lang="en-US" baseline="-25000" dirty="0"/>
                  <a:t>4</a:t>
                </a:r>
                <a:r>
                  <a:rPr lang="en-US" baseline="30000" dirty="0"/>
                  <a:t>+</a:t>
                </a:r>
                <a:endParaRPr lang="en-US" dirty="0"/>
              </a:p>
              <a:p>
                <a:r>
                  <a:rPr lang="en-US" dirty="0"/>
                  <a:t>If the reaction is basic enough, the equilibrium will create NH</a:t>
                </a:r>
                <a:r>
                  <a:rPr lang="en-US" baseline="-25000" dirty="0"/>
                  <a:t>3</a:t>
                </a:r>
                <a:r>
                  <a:rPr lang="en-US" dirty="0"/>
                  <a:t> in greater amounts</a:t>
                </a:r>
              </a:p>
              <a:p>
                <a:r>
                  <a:rPr lang="en-US" dirty="0"/>
                  <a:t>Potential loss of N by volatilization</a:t>
                </a:r>
              </a:p>
            </p:txBody>
          </p:sp>
        </mc:Choice>
        <mc:Fallback xmlns="">
          <p:sp>
            <p:nvSpPr>
              <p:cNvPr id="3" name="Content Placeholder 2">
                <a:extLst>
                  <a:ext uri="{FF2B5EF4-FFF2-40B4-BE49-F238E27FC236}">
                    <a16:creationId xmlns:a16="http://schemas.microsoft.com/office/drawing/2014/main" id="{28397DC8-0C2B-334C-22C7-B9B48BFE6272}"/>
                  </a:ext>
                </a:extLst>
              </p:cNvPr>
              <p:cNvSpPr>
                <a:spLocks noGrp="1" noRot="1" noChangeAspect="1" noMove="1" noResize="1" noEditPoints="1" noAdjustHandles="1" noChangeArrowheads="1" noChangeShapeType="1" noTextEdit="1"/>
              </p:cNvSpPr>
              <p:nvPr>
                <p:ph idx="1"/>
              </p:nvPr>
            </p:nvSpPr>
            <p:spPr>
              <a:blipFill>
                <a:blip r:embed="rId2"/>
                <a:stretch>
                  <a:fillRect l="-1043" t="-3081"/>
                </a:stretch>
              </a:blipFill>
            </p:spPr>
            <p:txBody>
              <a:bodyPr/>
              <a:lstStyle/>
              <a:p>
                <a:r>
                  <a:rPr lang="en-US">
                    <a:noFill/>
                  </a:rPr>
                  <a:t> </a:t>
                </a:r>
              </a:p>
            </p:txBody>
          </p:sp>
        </mc:Fallback>
      </mc:AlternateContent>
    </p:spTree>
    <p:extLst>
      <p:ext uri="{BB962C8B-B14F-4D97-AF65-F5344CB8AC3E}">
        <p14:creationId xmlns:p14="http://schemas.microsoft.com/office/powerpoint/2010/main" val="32049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31B8-2427-0DDE-E41E-91DA306C74D4}"/>
              </a:ext>
            </a:extLst>
          </p:cNvPr>
          <p:cNvSpPr>
            <a:spLocks noGrp="1"/>
          </p:cNvSpPr>
          <p:nvPr>
            <p:ph type="title"/>
          </p:nvPr>
        </p:nvSpPr>
        <p:spPr/>
        <p:txBody>
          <a:bodyPr/>
          <a:lstStyle/>
          <a:p>
            <a:r>
              <a:rPr lang="en-US" dirty="0"/>
              <a:t>Nitrogen Losses – Volatilization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490686-6C70-FB34-37FF-FF727DC5733F}"/>
                  </a:ext>
                </a:extLst>
              </p:cNvPr>
              <p:cNvSpPr>
                <a:spLocks noGrp="1"/>
              </p:cNvSpPr>
              <p:nvPr>
                <p:ph idx="1"/>
              </p:nvPr>
            </p:nvSpPr>
            <p:spPr/>
            <p:txBody>
              <a:bodyPr/>
              <a:lstStyle/>
              <a:p>
                <a:r>
                  <a:rPr lang="en-US" dirty="0"/>
                  <a:t>Most likely to happen in high pH soils (pH &gt; 7.0)</a:t>
                </a:r>
              </a:p>
              <a:p>
                <a:r>
                  <a:rPr lang="en-US" dirty="0"/>
                  <a:t>Still can happen at soils with acidic soil pH</a:t>
                </a:r>
              </a:p>
              <a:p>
                <a:pPr lvl="1"/>
                <a:r>
                  <a:rPr lang="en-US" dirty="0"/>
                  <a:t>Urea</a:t>
                </a:r>
                <a:br>
                  <a:rPr lang="en-US" dirty="0"/>
                </a:br>
                <a14:m>
                  <m:oMath xmlns:m="http://schemas.openxmlformats.org/officeDocument/2006/math">
                    <m:r>
                      <a:rPr lang="en-US" b="0" i="1" smtClean="0">
                        <a:latin typeface="Cambria Math" panose="02040503050406030204" pitchFamily="18" charset="0"/>
                      </a:rPr>
                      <m:t>𝐶𝑂</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e>
                        </m:d>
                      </m:e>
                      <m:sub>
                        <m:r>
                          <a:rPr lang="en-US" b="0" i="1" smtClean="0">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groupChr>
                      <m:groupChrPr>
                        <m:chr m:val="↔"/>
                        <m:pos m:val="top"/>
                        <m:ctrlPr>
                          <a:rPr lang="en-US" b="0" i="1" smtClean="0">
                            <a:latin typeface="Cambria Math" panose="02040503050406030204" pitchFamily="18" charset="0"/>
                          </a:rPr>
                        </m:ctrlPr>
                      </m:groupChrPr>
                      <m:e/>
                    </m:groupChr>
                    <m:r>
                      <a:rPr lang="en-US" b="0" i="1" smtClean="0">
                        <a:latin typeface="Cambria Math" panose="02040503050406030204" pitchFamily="18" charset="0"/>
                      </a:rPr>
                      <m:t> 2</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4</m:t>
                        </m:r>
                      </m:sub>
                      <m:sup>
                        <m:r>
                          <a:rPr lang="en-US" b="0" i="1" smtClean="0">
                            <a:latin typeface="Cambria Math" panose="02040503050406030204" pitchFamily="18" charset="0"/>
                          </a:rPr>
                          <m:t>+0.</m:t>
                        </m:r>
                      </m:sup>
                    </m:sSubSup>
                    <m:r>
                      <a:rPr lang="en-US" b="0" i="1" smtClean="0">
                        <a:latin typeface="Cambria Math" panose="02040503050406030204" pitchFamily="18" charset="0"/>
                      </a:rPr>
                      <m:t>+</m:t>
                    </m:r>
                    <m:r>
                      <a:rPr lang="en-US" b="0" i="1" smtClean="0">
                        <a:latin typeface="Cambria Math" panose="02040503050406030204" pitchFamily="18" charset="0"/>
                      </a:rPr>
                      <m:t>𝐻𝐶</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3</m:t>
                        </m:r>
                      </m:sub>
                      <m:sup>
                        <m:r>
                          <a:rPr lang="en-US" b="0" i="1" smtClean="0">
                            <a:latin typeface="Cambria Math" panose="02040503050406030204" pitchFamily="18" charset="0"/>
                          </a:rPr>
                          <m:t>−</m:t>
                        </m:r>
                      </m:sup>
                    </m:sSubSup>
                  </m:oMath>
                </a14:m>
                <a:endParaRPr lang="en-US" b="0" dirty="0"/>
              </a:p>
              <a:p>
                <a:pPr lvl="1"/>
                <a:r>
                  <a:rPr lang="en-US" dirty="0"/>
                  <a:t>Just has to increase the pH in the area </a:t>
                </a:r>
                <a:r>
                  <a:rPr lang="en-US" i="1" dirty="0"/>
                  <a:t>around</a:t>
                </a:r>
                <a:r>
                  <a:rPr lang="en-US" dirty="0"/>
                  <a:t> the </a:t>
                </a:r>
                <a:r>
                  <a:rPr lang="en-US" dirty="0" err="1"/>
                  <a:t>prill</a:t>
                </a:r>
                <a:endParaRPr lang="en-US" dirty="0"/>
              </a:p>
              <a:p>
                <a:pPr lvl="1"/>
                <a:r>
                  <a:rPr lang="en-US" dirty="0"/>
                  <a:t>Pair this with no rainfall, or worse, very light rainfall, causes the most volatilization</a:t>
                </a:r>
              </a:p>
              <a:p>
                <a:pPr lvl="1"/>
                <a:r>
                  <a:rPr lang="en-US" dirty="0"/>
                  <a:t>Can happen with other fertilizers as well</a:t>
                </a:r>
              </a:p>
              <a:p>
                <a:r>
                  <a:rPr lang="en-US" dirty="0"/>
                  <a:t>Also occurs when NH</a:t>
                </a:r>
                <a:r>
                  <a:rPr lang="en-US" baseline="-25000" dirty="0"/>
                  <a:t>4</a:t>
                </a:r>
                <a:r>
                  <a:rPr lang="en-US" baseline="30000" dirty="0"/>
                  <a:t>+</a:t>
                </a:r>
                <a:r>
                  <a:rPr lang="en-US" dirty="0"/>
                  <a:t> accumulates from decay of crop/animal residue on the surface</a:t>
                </a:r>
              </a:p>
              <a:p>
                <a:endParaRPr lang="en-US" dirty="0"/>
              </a:p>
            </p:txBody>
          </p:sp>
        </mc:Choice>
        <mc:Fallback xmlns="">
          <p:sp>
            <p:nvSpPr>
              <p:cNvPr id="3" name="Content Placeholder 2">
                <a:extLst>
                  <a:ext uri="{FF2B5EF4-FFF2-40B4-BE49-F238E27FC236}">
                    <a16:creationId xmlns:a16="http://schemas.microsoft.com/office/drawing/2014/main" id="{24490686-6C70-FB34-37FF-FF727DC5733F}"/>
                  </a:ext>
                </a:extLst>
              </p:cNvPr>
              <p:cNvSpPr>
                <a:spLocks noGrp="1" noRot="1" noChangeAspect="1" noMove="1" noResize="1" noEditPoints="1" noAdjustHandles="1" noChangeArrowheads="1" noChangeShapeType="1" noTextEdit="1"/>
              </p:cNvSpPr>
              <p:nvPr>
                <p:ph idx="1"/>
              </p:nvPr>
            </p:nvSpPr>
            <p:spPr>
              <a:blipFill>
                <a:blip r:embed="rId2"/>
                <a:stretch>
                  <a:fillRect l="-1043" t="-2241" b="-840"/>
                </a:stretch>
              </a:blipFill>
            </p:spPr>
            <p:txBody>
              <a:bodyPr/>
              <a:lstStyle/>
              <a:p>
                <a:r>
                  <a:rPr lang="en-US">
                    <a:noFill/>
                  </a:rPr>
                  <a:t> </a:t>
                </a:r>
              </a:p>
            </p:txBody>
          </p:sp>
        </mc:Fallback>
      </mc:AlternateContent>
    </p:spTree>
    <p:extLst>
      <p:ext uri="{BB962C8B-B14F-4D97-AF65-F5344CB8AC3E}">
        <p14:creationId xmlns:p14="http://schemas.microsoft.com/office/powerpoint/2010/main" val="3303463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BC9C-F883-8F05-DFFB-44A874CE3496}"/>
              </a:ext>
            </a:extLst>
          </p:cNvPr>
          <p:cNvSpPr>
            <a:spLocks noGrp="1"/>
          </p:cNvSpPr>
          <p:nvPr>
            <p:ph type="title"/>
          </p:nvPr>
        </p:nvSpPr>
        <p:spPr/>
        <p:txBody>
          <a:bodyPr/>
          <a:lstStyle/>
          <a:p>
            <a:r>
              <a:rPr lang="en-US" dirty="0"/>
              <a:t>Nitrogen Losses – Volatilization </a:t>
            </a:r>
          </a:p>
        </p:txBody>
      </p:sp>
      <p:sp>
        <p:nvSpPr>
          <p:cNvPr id="3" name="Content Placeholder 2">
            <a:extLst>
              <a:ext uri="{FF2B5EF4-FFF2-40B4-BE49-F238E27FC236}">
                <a16:creationId xmlns:a16="http://schemas.microsoft.com/office/drawing/2014/main" id="{F8F863CB-F6D7-B5CF-9006-40E056AA02D3}"/>
              </a:ext>
            </a:extLst>
          </p:cNvPr>
          <p:cNvSpPr>
            <a:spLocks noGrp="1"/>
          </p:cNvSpPr>
          <p:nvPr>
            <p:ph idx="1"/>
          </p:nvPr>
        </p:nvSpPr>
        <p:spPr/>
        <p:txBody>
          <a:bodyPr/>
          <a:lstStyle/>
          <a:p>
            <a:r>
              <a:rPr lang="en-US" dirty="0"/>
              <a:t>Factors affecting Volatilization</a:t>
            </a:r>
          </a:p>
          <a:p>
            <a:pPr lvl="1"/>
            <a:r>
              <a:rPr lang="en-US" dirty="0"/>
              <a:t>Soil pH</a:t>
            </a:r>
          </a:p>
          <a:p>
            <a:pPr lvl="1"/>
            <a:r>
              <a:rPr lang="en-US" dirty="0"/>
              <a:t>Soil buffer capacity</a:t>
            </a:r>
          </a:p>
          <a:p>
            <a:pPr lvl="2"/>
            <a:r>
              <a:rPr lang="en-US" dirty="0"/>
              <a:t>Soil with higher buffer capacity will fix NH</a:t>
            </a:r>
            <a:r>
              <a:rPr lang="en-US" baseline="-25000" dirty="0"/>
              <a:t>4</a:t>
            </a:r>
            <a:r>
              <a:rPr lang="en-US" baseline="30000" dirty="0"/>
              <a:t>+</a:t>
            </a:r>
          </a:p>
          <a:p>
            <a:pPr lvl="1"/>
            <a:r>
              <a:rPr lang="en-US" dirty="0"/>
              <a:t>Environment</a:t>
            </a:r>
          </a:p>
          <a:p>
            <a:pPr lvl="2"/>
            <a:r>
              <a:rPr lang="en-US" dirty="0"/>
              <a:t>Won’t happen below 50° F, increases with temperature up to 113° F</a:t>
            </a:r>
          </a:p>
          <a:p>
            <a:pPr lvl="2"/>
            <a:r>
              <a:rPr lang="en-US" dirty="0"/>
              <a:t>Decreases in dry soil</a:t>
            </a:r>
          </a:p>
          <a:p>
            <a:pPr lvl="3"/>
            <a:r>
              <a:rPr lang="en-US" dirty="0"/>
              <a:t>But dry soil doesn’t stop it from ever happening, just doesn’t occur while dry</a:t>
            </a:r>
          </a:p>
          <a:p>
            <a:pPr lvl="2"/>
            <a:r>
              <a:rPr lang="en-US" dirty="0"/>
              <a:t>Max loss occurs when the soil surface is field capacity moist, and then it slowly </a:t>
            </a:r>
            <a:r>
              <a:rPr lang="en-US" dirty="0" err="1"/>
              <a:t>drys</a:t>
            </a:r>
            <a:endParaRPr lang="en-US" dirty="0"/>
          </a:p>
          <a:p>
            <a:pPr lvl="3"/>
            <a:r>
              <a:rPr lang="en-US" dirty="0"/>
              <a:t>Evaporation of water encourages volatilization</a:t>
            </a:r>
          </a:p>
          <a:p>
            <a:pPr lvl="2"/>
            <a:endParaRPr lang="en-US" dirty="0"/>
          </a:p>
        </p:txBody>
      </p:sp>
    </p:spTree>
    <p:extLst>
      <p:ext uri="{BB962C8B-B14F-4D97-AF65-F5344CB8AC3E}">
        <p14:creationId xmlns:p14="http://schemas.microsoft.com/office/powerpoint/2010/main" val="3616908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2D7BE-6727-B25E-1141-765A49127833}"/>
              </a:ext>
            </a:extLst>
          </p:cNvPr>
          <p:cNvSpPr>
            <a:spLocks noGrp="1"/>
          </p:cNvSpPr>
          <p:nvPr>
            <p:ph type="title"/>
          </p:nvPr>
        </p:nvSpPr>
        <p:spPr/>
        <p:txBody>
          <a:bodyPr/>
          <a:lstStyle/>
          <a:p>
            <a:r>
              <a:rPr lang="en-US" dirty="0"/>
              <a:t>Nitrogen Losses – Volatilization </a:t>
            </a:r>
          </a:p>
        </p:txBody>
      </p:sp>
      <p:sp>
        <p:nvSpPr>
          <p:cNvPr id="3" name="Content Placeholder 2">
            <a:extLst>
              <a:ext uri="{FF2B5EF4-FFF2-40B4-BE49-F238E27FC236}">
                <a16:creationId xmlns:a16="http://schemas.microsoft.com/office/drawing/2014/main" id="{37750840-FFB4-F149-E40E-67F12D3C955A}"/>
              </a:ext>
            </a:extLst>
          </p:cNvPr>
          <p:cNvSpPr>
            <a:spLocks noGrp="1"/>
          </p:cNvSpPr>
          <p:nvPr>
            <p:ph idx="1"/>
          </p:nvPr>
        </p:nvSpPr>
        <p:spPr/>
        <p:txBody>
          <a:bodyPr/>
          <a:lstStyle/>
          <a:p>
            <a:r>
              <a:rPr lang="en-US" dirty="0"/>
              <a:t>Factors affecting Volatilization</a:t>
            </a:r>
          </a:p>
          <a:p>
            <a:pPr lvl="1"/>
            <a:r>
              <a:rPr lang="en-US" dirty="0"/>
              <a:t>Surface crop residue</a:t>
            </a:r>
          </a:p>
          <a:p>
            <a:pPr lvl="2"/>
            <a:r>
              <a:rPr lang="en-US" dirty="0"/>
              <a:t>Increased residue leads to holding more moisture at the surface, which over time, will evaporate</a:t>
            </a:r>
          </a:p>
          <a:p>
            <a:pPr lvl="1"/>
            <a:r>
              <a:rPr lang="en-US" dirty="0"/>
              <a:t>Nitrogen Source</a:t>
            </a:r>
          </a:p>
          <a:p>
            <a:pPr lvl="2"/>
            <a:r>
              <a:rPr lang="en-US" dirty="0"/>
              <a:t>Varies with source</a:t>
            </a:r>
          </a:p>
          <a:p>
            <a:pPr lvl="2"/>
            <a:r>
              <a:rPr lang="en-US" dirty="0"/>
              <a:t>NH</a:t>
            </a:r>
            <a:r>
              <a:rPr lang="en-US" baseline="-25000" dirty="0"/>
              <a:t>4</a:t>
            </a:r>
            <a:r>
              <a:rPr lang="en-US" baseline="30000" dirty="0"/>
              <a:t>+</a:t>
            </a:r>
            <a:r>
              <a:rPr lang="en-US" dirty="0"/>
              <a:t> containing fertilizers will have increased chances of volatilization</a:t>
            </a:r>
          </a:p>
          <a:p>
            <a:pPr lvl="2"/>
            <a:r>
              <a:rPr lang="en-US" dirty="0"/>
              <a:t>Urea</a:t>
            </a:r>
          </a:p>
          <a:p>
            <a:pPr lvl="2"/>
            <a:r>
              <a:rPr lang="en-US" dirty="0"/>
              <a:t>Manure, unless incorporated, can have losses up to 40%</a:t>
            </a:r>
          </a:p>
          <a:p>
            <a:pPr lvl="1"/>
            <a:r>
              <a:rPr lang="en-US" dirty="0"/>
              <a:t>Placement</a:t>
            </a:r>
          </a:p>
          <a:p>
            <a:pPr lvl="2"/>
            <a:r>
              <a:rPr lang="en-US" dirty="0"/>
              <a:t>Broadcast has the highest chance of </a:t>
            </a:r>
            <a:r>
              <a:rPr lang="en-US" dirty="0" err="1"/>
              <a:t>volatization</a:t>
            </a:r>
            <a:endParaRPr lang="en-US" dirty="0"/>
          </a:p>
          <a:p>
            <a:pPr lvl="1"/>
            <a:endParaRPr lang="en-US" dirty="0"/>
          </a:p>
        </p:txBody>
      </p:sp>
    </p:spTree>
    <p:extLst>
      <p:ext uri="{BB962C8B-B14F-4D97-AF65-F5344CB8AC3E}">
        <p14:creationId xmlns:p14="http://schemas.microsoft.com/office/powerpoint/2010/main" val="3126117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3467-F289-1E0C-8F55-EE5BC66D2A9D}"/>
              </a:ext>
            </a:extLst>
          </p:cNvPr>
          <p:cNvSpPr>
            <a:spLocks noGrp="1"/>
          </p:cNvSpPr>
          <p:nvPr>
            <p:ph type="title"/>
          </p:nvPr>
        </p:nvSpPr>
        <p:spPr/>
        <p:txBody>
          <a:bodyPr/>
          <a:lstStyle/>
          <a:p>
            <a:r>
              <a:rPr lang="en-US" dirty="0"/>
              <a:t>Nitrogen Losses – Volatilization </a:t>
            </a:r>
          </a:p>
        </p:txBody>
      </p:sp>
      <p:sp>
        <p:nvSpPr>
          <p:cNvPr id="3" name="Content Placeholder 2">
            <a:extLst>
              <a:ext uri="{FF2B5EF4-FFF2-40B4-BE49-F238E27FC236}">
                <a16:creationId xmlns:a16="http://schemas.microsoft.com/office/drawing/2014/main" id="{90AF821D-011E-20FD-16CE-E61E8BB0F831}"/>
              </a:ext>
            </a:extLst>
          </p:cNvPr>
          <p:cNvSpPr>
            <a:spLocks noGrp="1"/>
          </p:cNvSpPr>
          <p:nvPr>
            <p:ph idx="1"/>
          </p:nvPr>
        </p:nvSpPr>
        <p:spPr/>
        <p:txBody>
          <a:bodyPr/>
          <a:lstStyle/>
          <a:p>
            <a:r>
              <a:rPr lang="en-US" dirty="0"/>
              <a:t>Potential for maximum losses</a:t>
            </a:r>
          </a:p>
          <a:p>
            <a:pPr lvl="1"/>
            <a:r>
              <a:rPr lang="en-US" dirty="0"/>
              <a:t>Application of NH</a:t>
            </a:r>
            <a:r>
              <a:rPr lang="en-US" baseline="-25000" dirty="0"/>
              <a:t>4</a:t>
            </a:r>
            <a:r>
              <a:rPr lang="en-US" baseline="30000" dirty="0"/>
              <a:t>+</a:t>
            </a:r>
            <a:r>
              <a:rPr lang="en-US" dirty="0"/>
              <a:t> containing fertilizer on hot days, after rainfall/irrigation event, without incorporation</a:t>
            </a:r>
          </a:p>
          <a:p>
            <a:r>
              <a:rPr lang="en-US" dirty="0"/>
              <a:t>Control with</a:t>
            </a:r>
          </a:p>
          <a:p>
            <a:pPr lvl="1"/>
            <a:r>
              <a:rPr lang="en-US" dirty="0"/>
              <a:t>Incorporation</a:t>
            </a:r>
          </a:p>
          <a:p>
            <a:pPr lvl="1"/>
            <a:r>
              <a:rPr lang="en-US" dirty="0"/>
              <a:t>Banding</a:t>
            </a:r>
          </a:p>
          <a:p>
            <a:pPr lvl="1"/>
            <a:r>
              <a:rPr lang="en-US" dirty="0"/>
              <a:t>Sources</a:t>
            </a:r>
          </a:p>
          <a:p>
            <a:pPr lvl="1"/>
            <a:r>
              <a:rPr lang="en-US" dirty="0"/>
              <a:t>Additives</a:t>
            </a:r>
          </a:p>
          <a:p>
            <a:pPr lvl="2"/>
            <a:r>
              <a:rPr lang="en-US" dirty="0"/>
              <a:t>Urease inhibitor coating/additive to fertilizer sources</a:t>
            </a:r>
          </a:p>
          <a:p>
            <a:pPr lvl="1"/>
            <a:endParaRPr lang="en-US" dirty="0"/>
          </a:p>
        </p:txBody>
      </p:sp>
    </p:spTree>
    <p:extLst>
      <p:ext uri="{BB962C8B-B14F-4D97-AF65-F5344CB8AC3E}">
        <p14:creationId xmlns:p14="http://schemas.microsoft.com/office/powerpoint/2010/main" val="2554830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6160-0A4D-F090-6F0E-208966136B54}"/>
              </a:ext>
            </a:extLst>
          </p:cNvPr>
          <p:cNvSpPr>
            <a:spLocks noGrp="1"/>
          </p:cNvSpPr>
          <p:nvPr>
            <p:ph type="title"/>
          </p:nvPr>
        </p:nvSpPr>
        <p:spPr/>
        <p:txBody>
          <a:bodyPr/>
          <a:lstStyle/>
          <a:p>
            <a:r>
              <a:rPr lang="en-US" dirty="0"/>
              <a:t>Nitrogen Losses – Plant Loss</a:t>
            </a:r>
          </a:p>
        </p:txBody>
      </p:sp>
      <p:sp>
        <p:nvSpPr>
          <p:cNvPr id="3" name="Content Placeholder 2">
            <a:extLst>
              <a:ext uri="{FF2B5EF4-FFF2-40B4-BE49-F238E27FC236}">
                <a16:creationId xmlns:a16="http://schemas.microsoft.com/office/drawing/2014/main" id="{D8742CA0-7F41-F17F-01DB-327FE10BDD22}"/>
              </a:ext>
            </a:extLst>
          </p:cNvPr>
          <p:cNvSpPr>
            <a:spLocks noGrp="1"/>
          </p:cNvSpPr>
          <p:nvPr>
            <p:ph idx="1"/>
          </p:nvPr>
        </p:nvSpPr>
        <p:spPr/>
        <p:txBody>
          <a:bodyPr/>
          <a:lstStyle/>
          <a:p>
            <a:r>
              <a:rPr lang="en-US" dirty="0"/>
              <a:t>Very little is known about the processes or the amounts</a:t>
            </a:r>
          </a:p>
          <a:p>
            <a:r>
              <a:rPr lang="en-US" dirty="0"/>
              <a:t>NO</a:t>
            </a:r>
            <a:r>
              <a:rPr lang="en-US" baseline="-25000" dirty="0"/>
              <a:t>3</a:t>
            </a:r>
            <a:r>
              <a:rPr lang="en-US" baseline="30000" dirty="0"/>
              <a:t>-</a:t>
            </a:r>
            <a:r>
              <a:rPr lang="en-US" dirty="0"/>
              <a:t> and NH</a:t>
            </a:r>
            <a:r>
              <a:rPr lang="en-US" baseline="-25000" dirty="0"/>
              <a:t>4</a:t>
            </a:r>
            <a:r>
              <a:rPr lang="en-US" baseline="30000" dirty="0"/>
              <a:t>+</a:t>
            </a:r>
            <a:r>
              <a:rPr lang="en-US" dirty="0"/>
              <a:t> converted to NH</a:t>
            </a:r>
            <a:r>
              <a:rPr lang="en-US" baseline="-25000" dirty="0"/>
              <a:t>3</a:t>
            </a:r>
            <a:r>
              <a:rPr lang="en-US" dirty="0"/>
              <a:t> in plant, and in stress environments (drought/pathogens) will gas NH</a:t>
            </a:r>
            <a:r>
              <a:rPr lang="en-US" baseline="-25000" dirty="0"/>
              <a:t>3</a:t>
            </a:r>
            <a:r>
              <a:rPr lang="en-US" dirty="0"/>
              <a:t> off</a:t>
            </a:r>
          </a:p>
        </p:txBody>
      </p:sp>
      <p:pic>
        <p:nvPicPr>
          <p:cNvPr id="5" name="Picture 4">
            <a:extLst>
              <a:ext uri="{FF2B5EF4-FFF2-40B4-BE49-F238E27FC236}">
                <a16:creationId xmlns:a16="http://schemas.microsoft.com/office/drawing/2014/main" id="{9CA73372-3FB0-FE20-0DE9-A7E5655AF84A}"/>
              </a:ext>
            </a:extLst>
          </p:cNvPr>
          <p:cNvPicPr>
            <a:picLocks noChangeAspect="1"/>
          </p:cNvPicPr>
          <p:nvPr/>
        </p:nvPicPr>
        <p:blipFill>
          <a:blip r:embed="rId2"/>
          <a:stretch>
            <a:fillRect/>
          </a:stretch>
        </p:blipFill>
        <p:spPr>
          <a:xfrm>
            <a:off x="3247563" y="3429000"/>
            <a:ext cx="6611273" cy="2591162"/>
          </a:xfrm>
          <a:prstGeom prst="rect">
            <a:avLst/>
          </a:prstGeom>
        </p:spPr>
      </p:pic>
    </p:spTree>
    <p:extLst>
      <p:ext uri="{BB962C8B-B14F-4D97-AF65-F5344CB8AC3E}">
        <p14:creationId xmlns:p14="http://schemas.microsoft.com/office/powerpoint/2010/main" val="1763407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F5B97-7EC7-58D8-BC76-C4E42A25106C}"/>
              </a:ext>
            </a:extLst>
          </p:cNvPr>
          <p:cNvSpPr>
            <a:spLocks noGrp="1"/>
          </p:cNvSpPr>
          <p:nvPr>
            <p:ph type="title"/>
          </p:nvPr>
        </p:nvSpPr>
        <p:spPr/>
        <p:txBody>
          <a:bodyPr/>
          <a:lstStyle/>
          <a:p>
            <a:r>
              <a:rPr lang="en-US" dirty="0"/>
              <a:t>Nitrogen Pools, Transformations, and Losses interrelation</a:t>
            </a:r>
          </a:p>
        </p:txBody>
      </p:sp>
      <p:sp>
        <p:nvSpPr>
          <p:cNvPr id="3" name="Content Placeholder 2">
            <a:extLst>
              <a:ext uri="{FF2B5EF4-FFF2-40B4-BE49-F238E27FC236}">
                <a16:creationId xmlns:a16="http://schemas.microsoft.com/office/drawing/2014/main" id="{A78717E2-4CAE-2665-B311-9F42AD146777}"/>
              </a:ext>
            </a:extLst>
          </p:cNvPr>
          <p:cNvSpPr>
            <a:spLocks noGrp="1"/>
          </p:cNvSpPr>
          <p:nvPr>
            <p:ph idx="1"/>
          </p:nvPr>
        </p:nvSpPr>
        <p:spPr/>
        <p:txBody>
          <a:bodyPr/>
          <a:lstStyle/>
          <a:p>
            <a:r>
              <a:rPr lang="en-US" dirty="0"/>
              <a:t>This is a cycle, the product of one reaction is a reactant for another</a:t>
            </a:r>
          </a:p>
          <a:p>
            <a:r>
              <a:rPr lang="en-US" dirty="0"/>
              <a:t>Its important to consider how change in the concentration of one component of the cycle can have a ripple effect throughout the rest of the cycle.</a:t>
            </a:r>
          </a:p>
          <a:p>
            <a:pPr lvl="1"/>
            <a:r>
              <a:rPr lang="en-US" dirty="0"/>
              <a:t>Incorporate N fertilizer so you don’t have volatilization occur, but now you have NH</a:t>
            </a:r>
            <a:r>
              <a:rPr lang="en-US" baseline="-25000" dirty="0"/>
              <a:t>4</a:t>
            </a:r>
            <a:r>
              <a:rPr lang="en-US" baseline="30000" dirty="0"/>
              <a:t>+</a:t>
            </a:r>
            <a:r>
              <a:rPr lang="en-US" dirty="0"/>
              <a:t> fixation</a:t>
            </a:r>
          </a:p>
          <a:p>
            <a:pPr lvl="1"/>
            <a:r>
              <a:rPr lang="en-US" dirty="0"/>
              <a:t>Add drainage so you have less likelihood of denitrification, but now you are leaching all your nitrate away too easily</a:t>
            </a:r>
          </a:p>
          <a:p>
            <a:r>
              <a:rPr lang="en-US" dirty="0"/>
              <a:t>Many N cycles try to illustrate the interrelationship of these processes, but its very difficult because everything is interconnected.</a:t>
            </a:r>
          </a:p>
        </p:txBody>
      </p:sp>
    </p:spTree>
    <p:extLst>
      <p:ext uri="{BB962C8B-B14F-4D97-AF65-F5344CB8AC3E}">
        <p14:creationId xmlns:p14="http://schemas.microsoft.com/office/powerpoint/2010/main" val="421086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6D8BC-4A5E-5A24-83C5-F675FC7175B4}"/>
              </a:ext>
            </a:extLst>
          </p:cNvPr>
          <p:cNvSpPr>
            <a:spLocks noGrp="1"/>
          </p:cNvSpPr>
          <p:nvPr>
            <p:ph type="title"/>
          </p:nvPr>
        </p:nvSpPr>
        <p:spPr/>
        <p:txBody>
          <a:bodyPr/>
          <a:lstStyle/>
          <a:p>
            <a:r>
              <a:rPr lang="en-US" dirty="0"/>
              <a:t>Form and Function of N</a:t>
            </a:r>
          </a:p>
        </p:txBody>
      </p:sp>
      <p:sp>
        <p:nvSpPr>
          <p:cNvPr id="3" name="Content Placeholder 2">
            <a:extLst>
              <a:ext uri="{FF2B5EF4-FFF2-40B4-BE49-F238E27FC236}">
                <a16:creationId xmlns:a16="http://schemas.microsoft.com/office/drawing/2014/main" id="{F8F93877-84FD-5075-BBFD-8C5E17F25B9C}"/>
              </a:ext>
            </a:extLst>
          </p:cNvPr>
          <p:cNvSpPr>
            <a:spLocks noGrp="1"/>
          </p:cNvSpPr>
          <p:nvPr>
            <p:ph idx="1"/>
          </p:nvPr>
        </p:nvSpPr>
        <p:spPr/>
        <p:txBody>
          <a:bodyPr>
            <a:normAutofit/>
          </a:bodyPr>
          <a:lstStyle/>
          <a:p>
            <a:r>
              <a:rPr lang="en-US" dirty="0"/>
              <a:t>NO</a:t>
            </a:r>
            <a:r>
              <a:rPr lang="en-US" baseline="-25000" dirty="0"/>
              <a:t>3</a:t>
            </a:r>
            <a:r>
              <a:rPr lang="en-US" baseline="30000" dirty="0"/>
              <a:t>-</a:t>
            </a:r>
            <a:r>
              <a:rPr lang="en-US" dirty="0"/>
              <a:t> Uptake</a:t>
            </a:r>
          </a:p>
          <a:p>
            <a:pPr lvl="1"/>
            <a:r>
              <a:rPr lang="en-US" dirty="0"/>
              <a:t>Exudes OH</a:t>
            </a:r>
            <a:r>
              <a:rPr lang="en-US" baseline="30000" dirty="0"/>
              <a:t>-</a:t>
            </a:r>
            <a:r>
              <a:rPr lang="en-US" dirty="0"/>
              <a:t>, HCO</a:t>
            </a:r>
            <a:r>
              <a:rPr lang="en-US" baseline="-25000" dirty="0"/>
              <a:t>3</a:t>
            </a:r>
            <a:r>
              <a:rPr lang="en-US" baseline="30000" dirty="0"/>
              <a:t>-</a:t>
            </a:r>
            <a:r>
              <a:rPr lang="en-US" dirty="0"/>
              <a:t>, other anions (creates a slightly basic area around rhizosphere)</a:t>
            </a:r>
          </a:p>
          <a:p>
            <a:pPr lvl="1"/>
            <a:r>
              <a:rPr lang="en-US" dirty="0"/>
              <a:t>Must be reduced to NH</a:t>
            </a:r>
            <a:r>
              <a:rPr lang="en-US" baseline="-25000" dirty="0"/>
              <a:t>3</a:t>
            </a:r>
            <a:r>
              <a:rPr lang="en-US" dirty="0"/>
              <a:t> before converted to amino acids and proteins</a:t>
            </a:r>
          </a:p>
          <a:p>
            <a:pPr lvl="1"/>
            <a:r>
              <a:rPr lang="en-US" dirty="0"/>
              <a:t>Energy requiring process, so NH</a:t>
            </a:r>
            <a:r>
              <a:rPr lang="en-US" baseline="-25000" dirty="0"/>
              <a:t>4</a:t>
            </a:r>
            <a:r>
              <a:rPr lang="en-US" baseline="30000" dirty="0"/>
              <a:t>+</a:t>
            </a:r>
            <a:r>
              <a:rPr lang="en-US" dirty="0"/>
              <a:t> is preferable</a:t>
            </a:r>
          </a:p>
          <a:p>
            <a:pPr lvl="1"/>
            <a:r>
              <a:rPr lang="en-US" dirty="0"/>
              <a:t>Could impact carbohydrate and protein levels at the molecular level, but not significant enough to impact yield</a:t>
            </a:r>
          </a:p>
          <a:p>
            <a:r>
              <a:rPr lang="en-US" dirty="0"/>
              <a:t>NH</a:t>
            </a:r>
            <a:r>
              <a:rPr lang="en-US" baseline="-25000" dirty="0"/>
              <a:t>4</a:t>
            </a:r>
            <a:r>
              <a:rPr lang="en-US" baseline="30000" dirty="0"/>
              <a:t>+</a:t>
            </a:r>
            <a:r>
              <a:rPr lang="en-US" dirty="0"/>
              <a:t> uptake</a:t>
            </a:r>
          </a:p>
          <a:p>
            <a:pPr lvl="1"/>
            <a:r>
              <a:rPr lang="en-US" dirty="0"/>
              <a:t>Reduces Ca</a:t>
            </a:r>
            <a:r>
              <a:rPr lang="en-US" baseline="30000" dirty="0"/>
              <a:t>2+</a:t>
            </a:r>
            <a:r>
              <a:rPr lang="en-US" dirty="0"/>
              <a:t>, Mg</a:t>
            </a:r>
            <a:r>
              <a:rPr lang="en-US" baseline="30000" dirty="0"/>
              <a:t>2+</a:t>
            </a:r>
            <a:r>
              <a:rPr lang="en-US" dirty="0"/>
              <a:t>, and K</a:t>
            </a:r>
            <a:r>
              <a:rPr lang="en-US" baseline="30000" dirty="0"/>
              <a:t>+</a:t>
            </a:r>
            <a:r>
              <a:rPr lang="en-US" dirty="0"/>
              <a:t> uptake, as it uses the same pathway (charge)</a:t>
            </a:r>
          </a:p>
          <a:p>
            <a:pPr lvl="1"/>
            <a:r>
              <a:rPr lang="en-US" dirty="0"/>
              <a:t>Exudes H</a:t>
            </a:r>
            <a:r>
              <a:rPr lang="en-US" baseline="30000" dirty="0"/>
              <a:t>+</a:t>
            </a:r>
            <a:r>
              <a:rPr lang="en-US" dirty="0"/>
              <a:t> for uptake (creates a slightly acidic area around rhizosphere)</a:t>
            </a:r>
          </a:p>
          <a:p>
            <a:pPr lvl="1"/>
            <a:endParaRPr lang="en-US" dirty="0"/>
          </a:p>
          <a:p>
            <a:pPr lvl="1"/>
            <a:endParaRPr lang="en-US" dirty="0"/>
          </a:p>
        </p:txBody>
      </p:sp>
    </p:spTree>
    <p:extLst>
      <p:ext uri="{BB962C8B-B14F-4D97-AF65-F5344CB8AC3E}">
        <p14:creationId xmlns:p14="http://schemas.microsoft.com/office/powerpoint/2010/main" val="1399540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A1F7-58D3-BF5B-1D23-9C8CAC65F2D0}"/>
              </a:ext>
            </a:extLst>
          </p:cNvPr>
          <p:cNvSpPr>
            <a:spLocks noGrp="1"/>
          </p:cNvSpPr>
          <p:nvPr>
            <p:ph type="title"/>
          </p:nvPr>
        </p:nvSpPr>
        <p:spPr/>
        <p:txBody>
          <a:bodyPr/>
          <a:lstStyle/>
          <a:p>
            <a:r>
              <a:rPr lang="en-US" dirty="0"/>
              <a:t>Nitrogen Cycle – To our advantage</a:t>
            </a:r>
          </a:p>
        </p:txBody>
      </p:sp>
      <p:sp>
        <p:nvSpPr>
          <p:cNvPr id="3" name="Text Placeholder 2">
            <a:extLst>
              <a:ext uri="{FF2B5EF4-FFF2-40B4-BE49-F238E27FC236}">
                <a16:creationId xmlns:a16="http://schemas.microsoft.com/office/drawing/2014/main" id="{E6F99521-68D1-BB13-E477-281095259C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94891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889E-DFBD-7B25-83DE-8C1313120146}"/>
              </a:ext>
            </a:extLst>
          </p:cNvPr>
          <p:cNvSpPr>
            <a:spLocks noGrp="1"/>
          </p:cNvSpPr>
          <p:nvPr>
            <p:ph type="title"/>
          </p:nvPr>
        </p:nvSpPr>
        <p:spPr/>
        <p:txBody>
          <a:bodyPr/>
          <a:lstStyle/>
          <a:p>
            <a:r>
              <a:rPr lang="en-US" dirty="0"/>
              <a:t>Nitrogen Cycle</a:t>
            </a:r>
          </a:p>
        </p:txBody>
      </p:sp>
      <p:sp>
        <p:nvSpPr>
          <p:cNvPr id="3" name="Content Placeholder 2">
            <a:extLst>
              <a:ext uri="{FF2B5EF4-FFF2-40B4-BE49-F238E27FC236}">
                <a16:creationId xmlns:a16="http://schemas.microsoft.com/office/drawing/2014/main" id="{A52CA41B-C664-B4E9-1457-7E7235EA6176}"/>
              </a:ext>
            </a:extLst>
          </p:cNvPr>
          <p:cNvSpPr>
            <a:spLocks noGrp="1"/>
          </p:cNvSpPr>
          <p:nvPr>
            <p:ph idx="1"/>
          </p:nvPr>
        </p:nvSpPr>
        <p:spPr/>
        <p:txBody>
          <a:bodyPr/>
          <a:lstStyle/>
          <a:p>
            <a:r>
              <a:rPr lang="en-US" dirty="0"/>
              <a:t>Important aspect of the N cycle is that it is natures way of conserving N</a:t>
            </a:r>
          </a:p>
          <a:p>
            <a:r>
              <a:rPr lang="en-US" dirty="0"/>
              <a:t>In nature, there is likely seldom more than a few (1-5 ppm) of N present in the form of either NH</a:t>
            </a:r>
            <a:r>
              <a:rPr lang="en-US" baseline="-25000" dirty="0"/>
              <a:t>4</a:t>
            </a:r>
            <a:r>
              <a:rPr lang="en-US" baseline="30000" dirty="0"/>
              <a:t>+</a:t>
            </a:r>
            <a:r>
              <a:rPr lang="en-US" dirty="0"/>
              <a:t> or NO</a:t>
            </a:r>
            <a:r>
              <a:rPr lang="en-US" baseline="-25000" dirty="0"/>
              <a:t>3</a:t>
            </a:r>
            <a:r>
              <a:rPr lang="en-US" baseline="30000" dirty="0"/>
              <a:t>-</a:t>
            </a:r>
            <a:endParaRPr lang="en-US" dirty="0"/>
          </a:p>
          <a:p>
            <a:r>
              <a:rPr lang="en-US" dirty="0"/>
              <a:t>Thus, although there are processes (leaching and volatilization) that can remove excess N from the natural system, these are not likely to be active except in extreme situations.</a:t>
            </a:r>
          </a:p>
        </p:txBody>
      </p:sp>
    </p:spTree>
    <p:extLst>
      <p:ext uri="{BB962C8B-B14F-4D97-AF65-F5344CB8AC3E}">
        <p14:creationId xmlns:p14="http://schemas.microsoft.com/office/powerpoint/2010/main" val="69943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mprehensive Nitrogen Cycle in Agricultural Production">
            <a:extLst>
              <a:ext uri="{FF2B5EF4-FFF2-40B4-BE49-F238E27FC236}">
                <a16:creationId xmlns:a16="http://schemas.microsoft.com/office/drawing/2014/main" id="{3AF3FD5F-FBEE-37D1-2D81-45BD62162DF1}"/>
              </a:ext>
            </a:extLst>
          </p:cNvPr>
          <p:cNvPicPr>
            <a:picLocks noChangeAspect="1" noChangeArrowheads="1"/>
          </p:cNvPicPr>
          <p:nvPr/>
        </p:nvPicPr>
        <p:blipFill>
          <a:blip r:embed="rId2" cstate="print"/>
          <a:srcRect/>
          <a:stretch>
            <a:fillRect/>
          </a:stretch>
        </p:blipFill>
        <p:spPr bwMode="auto">
          <a:xfrm>
            <a:off x="1522704" y="0"/>
            <a:ext cx="9146592" cy="6858000"/>
          </a:xfrm>
          <a:prstGeom prst="rect">
            <a:avLst/>
          </a:prstGeom>
          <a:noFill/>
          <a:ln w="9525">
            <a:noFill/>
            <a:miter lim="800000"/>
            <a:headEnd/>
            <a:tailEnd/>
          </a:ln>
        </p:spPr>
      </p:pic>
    </p:spTree>
    <p:extLst>
      <p:ext uri="{BB962C8B-B14F-4D97-AF65-F5344CB8AC3E}">
        <p14:creationId xmlns:p14="http://schemas.microsoft.com/office/powerpoint/2010/main" val="172873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84EE-59A1-DAAC-1274-184172E2F78D}"/>
              </a:ext>
            </a:extLst>
          </p:cNvPr>
          <p:cNvSpPr>
            <a:spLocks noGrp="1"/>
          </p:cNvSpPr>
          <p:nvPr>
            <p:ph type="title"/>
          </p:nvPr>
        </p:nvSpPr>
        <p:spPr/>
        <p:txBody>
          <a:bodyPr/>
          <a:lstStyle/>
          <a:p>
            <a:r>
              <a:rPr lang="en-US" dirty="0"/>
              <a:t>How does the N Cycle influence commercial plant production?</a:t>
            </a:r>
          </a:p>
        </p:txBody>
      </p:sp>
      <p:sp>
        <p:nvSpPr>
          <p:cNvPr id="3" name="Content Placeholder 2">
            <a:extLst>
              <a:ext uri="{FF2B5EF4-FFF2-40B4-BE49-F238E27FC236}">
                <a16:creationId xmlns:a16="http://schemas.microsoft.com/office/drawing/2014/main" id="{22A422A5-A34F-7ADE-6E61-FD8EE8232223}"/>
              </a:ext>
            </a:extLst>
          </p:cNvPr>
          <p:cNvSpPr>
            <a:spLocks noGrp="1"/>
          </p:cNvSpPr>
          <p:nvPr>
            <p:ph idx="1"/>
          </p:nvPr>
        </p:nvSpPr>
        <p:spPr/>
        <p:txBody>
          <a:bodyPr/>
          <a:lstStyle/>
          <a:p>
            <a:r>
              <a:rPr lang="en-US" dirty="0"/>
              <a:t>In a natural system, N is being cycled throughout the entire system</a:t>
            </a:r>
          </a:p>
          <a:p>
            <a:r>
              <a:rPr lang="en-US" dirty="0"/>
              <a:t>However, in intensive ag systems, turf, and horticulture, we are harvesting and removing N out of the system</a:t>
            </a:r>
          </a:p>
          <a:p>
            <a:r>
              <a:rPr lang="en-US" dirty="0"/>
              <a:t>Cultivation stimulates N mineralization and nitrification, resulting in gradual depletion of soil organic-N and soil organic matter</a:t>
            </a:r>
          </a:p>
          <a:p>
            <a:r>
              <a:rPr lang="en-US" dirty="0"/>
              <a:t>Many soils have lost from ¼ - ¾ of original organic matter as a consequence</a:t>
            </a:r>
          </a:p>
        </p:txBody>
      </p:sp>
    </p:spTree>
    <p:extLst>
      <p:ext uri="{BB962C8B-B14F-4D97-AF65-F5344CB8AC3E}">
        <p14:creationId xmlns:p14="http://schemas.microsoft.com/office/powerpoint/2010/main" val="1740454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B25F-AA9E-775D-0E62-CB8ACC508C61}"/>
              </a:ext>
            </a:extLst>
          </p:cNvPr>
          <p:cNvSpPr>
            <a:spLocks noGrp="1"/>
          </p:cNvSpPr>
          <p:nvPr>
            <p:ph type="title"/>
          </p:nvPr>
        </p:nvSpPr>
        <p:spPr/>
        <p:txBody>
          <a:bodyPr/>
          <a:lstStyle/>
          <a:p>
            <a:r>
              <a:rPr lang="en-US" dirty="0"/>
              <a:t>Mineralization of N in legume residue</a:t>
            </a:r>
          </a:p>
        </p:txBody>
      </p:sp>
      <p:sp>
        <p:nvSpPr>
          <p:cNvPr id="3" name="Content Placeholder 2">
            <a:extLst>
              <a:ext uri="{FF2B5EF4-FFF2-40B4-BE49-F238E27FC236}">
                <a16:creationId xmlns:a16="http://schemas.microsoft.com/office/drawing/2014/main" id="{2489AD03-7D8C-F4CD-1342-5EDBA8359A41}"/>
              </a:ext>
            </a:extLst>
          </p:cNvPr>
          <p:cNvSpPr>
            <a:spLocks noGrp="1"/>
          </p:cNvSpPr>
          <p:nvPr>
            <p:ph idx="1"/>
          </p:nvPr>
        </p:nvSpPr>
        <p:spPr>
          <a:xfrm>
            <a:off x="838200" y="1825625"/>
            <a:ext cx="10515600" cy="2849892"/>
          </a:xfrm>
        </p:spPr>
        <p:txBody>
          <a:bodyPr>
            <a:normAutofit fontScale="77500" lnSpcReduction="20000"/>
          </a:bodyPr>
          <a:lstStyle/>
          <a:p>
            <a:r>
              <a:rPr lang="en-US" dirty="0"/>
              <a:t>The use of legume crops in rotation with non-legumes and the N fertilizer industry grew out of a need to replace the depleted soil N.</a:t>
            </a:r>
          </a:p>
          <a:p>
            <a:r>
              <a:rPr lang="en-US" dirty="0"/>
              <a:t>Because legumes seldom lack N in their growth and development, their residue is rich in N (high protein)</a:t>
            </a:r>
          </a:p>
          <a:p>
            <a:r>
              <a:rPr lang="en-US" dirty="0"/>
              <a:t>C:N ratio is &lt;20:1 and N mineralization will be favored.</a:t>
            </a:r>
          </a:p>
          <a:p>
            <a:r>
              <a:rPr lang="en-US" dirty="0"/>
              <a:t>When non-legumes, like corn, are rotated with a legume, such as soybeans, soybean residue may contribute 30-50 </a:t>
            </a:r>
            <a:r>
              <a:rPr lang="en-US" dirty="0" err="1"/>
              <a:t>lbs</a:t>
            </a:r>
            <a:r>
              <a:rPr lang="en-US" dirty="0"/>
              <a:t> N/ac to the next crop</a:t>
            </a:r>
          </a:p>
          <a:p>
            <a:r>
              <a:rPr lang="en-US" dirty="0"/>
              <a:t>Soybean-corn system, without N, yields about the same as the 40 </a:t>
            </a:r>
            <a:r>
              <a:rPr lang="en-US" dirty="0" err="1"/>
              <a:t>lb</a:t>
            </a:r>
            <a:r>
              <a:rPr lang="en-US" dirty="0"/>
              <a:t> N rate for the corn-corn system</a:t>
            </a:r>
          </a:p>
        </p:txBody>
      </p:sp>
      <p:pic>
        <p:nvPicPr>
          <p:cNvPr id="4" name="Picture 4">
            <a:extLst>
              <a:ext uri="{FF2B5EF4-FFF2-40B4-BE49-F238E27FC236}">
                <a16:creationId xmlns:a16="http://schemas.microsoft.com/office/drawing/2014/main" id="{768CCC5F-CD8B-EAC2-3A6B-BCC54F19DD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7612" y="4267200"/>
            <a:ext cx="4676775" cy="25908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229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C0D9E-454A-D6F4-A8F8-695FA0621EFB}"/>
              </a:ext>
            </a:extLst>
          </p:cNvPr>
          <p:cNvSpPr>
            <a:spLocks noGrp="1"/>
          </p:cNvSpPr>
          <p:nvPr>
            <p:ph type="title"/>
          </p:nvPr>
        </p:nvSpPr>
        <p:spPr/>
        <p:txBody>
          <a:bodyPr/>
          <a:lstStyle/>
          <a:p>
            <a:r>
              <a:rPr lang="en-US" dirty="0"/>
              <a:t>How about long term legume residue?</a:t>
            </a:r>
          </a:p>
        </p:txBody>
      </p:sp>
      <p:sp>
        <p:nvSpPr>
          <p:cNvPr id="3" name="Content Placeholder 2">
            <a:extLst>
              <a:ext uri="{FF2B5EF4-FFF2-40B4-BE49-F238E27FC236}">
                <a16:creationId xmlns:a16="http://schemas.microsoft.com/office/drawing/2014/main" id="{C9A66EF6-CF11-6A83-1592-58FB1BCD8B5B}"/>
              </a:ext>
            </a:extLst>
          </p:cNvPr>
          <p:cNvSpPr>
            <a:spLocks noGrp="1"/>
          </p:cNvSpPr>
          <p:nvPr>
            <p:ph idx="1"/>
          </p:nvPr>
        </p:nvSpPr>
        <p:spPr/>
        <p:txBody>
          <a:bodyPr/>
          <a:lstStyle/>
          <a:p>
            <a:r>
              <a:rPr lang="en-US" dirty="0"/>
              <a:t>Alfalfa – perennial legume (forage) usually been growing for 4-10 years</a:t>
            </a:r>
          </a:p>
          <a:p>
            <a:r>
              <a:rPr lang="en-US" dirty="0"/>
              <a:t>Accumulated residue, and existing growth when the alfalfa was destroyed by cultivation can provide a large amount of N-rich organic residue</a:t>
            </a:r>
          </a:p>
          <a:p>
            <a:r>
              <a:rPr lang="en-US" dirty="0"/>
              <a:t>Sufficient to meet N needs of the first year of corn production following alfalfa</a:t>
            </a:r>
          </a:p>
          <a:p>
            <a:r>
              <a:rPr lang="en-US" dirty="0"/>
              <a:t>Over time, that residual N will become less and less</a:t>
            </a:r>
          </a:p>
          <a:p>
            <a:endParaRPr lang="en-US" dirty="0"/>
          </a:p>
        </p:txBody>
      </p:sp>
    </p:spTree>
    <p:extLst>
      <p:ext uri="{BB962C8B-B14F-4D97-AF65-F5344CB8AC3E}">
        <p14:creationId xmlns:p14="http://schemas.microsoft.com/office/powerpoint/2010/main" val="3315768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582A2-E2BA-67A9-5D0B-D12FD29CC65F}"/>
              </a:ext>
            </a:extLst>
          </p:cNvPr>
          <p:cNvSpPr>
            <a:spLocks noGrp="1"/>
          </p:cNvSpPr>
          <p:nvPr>
            <p:ph type="title"/>
          </p:nvPr>
        </p:nvSpPr>
        <p:spPr/>
        <p:txBody>
          <a:bodyPr/>
          <a:lstStyle/>
          <a:p>
            <a:r>
              <a:rPr lang="en-US" dirty="0"/>
              <a:t>What about inter-seeding legumes with non-legumes?</a:t>
            </a:r>
          </a:p>
        </p:txBody>
      </p:sp>
      <p:sp>
        <p:nvSpPr>
          <p:cNvPr id="3" name="Content Placeholder 2">
            <a:extLst>
              <a:ext uri="{FF2B5EF4-FFF2-40B4-BE49-F238E27FC236}">
                <a16:creationId xmlns:a16="http://schemas.microsoft.com/office/drawing/2014/main" id="{A858AF81-F6E8-16EC-D6A8-FBB816FE8E33}"/>
              </a:ext>
            </a:extLst>
          </p:cNvPr>
          <p:cNvSpPr>
            <a:spLocks noGrp="1"/>
          </p:cNvSpPr>
          <p:nvPr>
            <p:ph idx="1"/>
          </p:nvPr>
        </p:nvSpPr>
        <p:spPr/>
        <p:txBody>
          <a:bodyPr/>
          <a:lstStyle/>
          <a:p>
            <a:r>
              <a:rPr lang="en-US" dirty="0"/>
              <a:t>Will increase crude protein content of the mixture, but not directly due to legume producing N that the non-legume can immediately use</a:t>
            </a:r>
          </a:p>
          <a:p>
            <a:r>
              <a:rPr lang="en-US" dirty="0"/>
              <a:t>N-rich residue is created whenever non-legumes are grown in a N-rich environment as a result of fertilizer input at levels that exceed crop requirement</a:t>
            </a:r>
          </a:p>
          <a:p>
            <a:pPr lvl="1"/>
            <a:r>
              <a:rPr lang="en-US" dirty="0"/>
              <a:t>Because we have a legume with a non-legume, there will be excess N at the end of the season, which will accumulate in the residue</a:t>
            </a:r>
          </a:p>
          <a:p>
            <a:pPr lvl="1"/>
            <a:r>
              <a:rPr lang="en-US" dirty="0"/>
              <a:t>However, the response isn’t linear, as you would expect. Why?</a:t>
            </a:r>
          </a:p>
        </p:txBody>
      </p:sp>
      <p:pic>
        <p:nvPicPr>
          <p:cNvPr id="4" name="Picture 4">
            <a:extLst>
              <a:ext uri="{FF2B5EF4-FFF2-40B4-BE49-F238E27FC236}">
                <a16:creationId xmlns:a16="http://schemas.microsoft.com/office/drawing/2014/main" id="{DCBA7530-EABE-885F-A82D-D279199275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8399" y="4987955"/>
            <a:ext cx="3375202" cy="187004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155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C173-AC0D-571E-B499-5ACA69A05097}"/>
              </a:ext>
            </a:extLst>
          </p:cNvPr>
          <p:cNvSpPr>
            <a:spLocks noGrp="1"/>
          </p:cNvSpPr>
          <p:nvPr>
            <p:ph type="title"/>
          </p:nvPr>
        </p:nvSpPr>
        <p:spPr/>
        <p:txBody>
          <a:bodyPr/>
          <a:lstStyle/>
          <a:p>
            <a:r>
              <a:rPr lang="en-US" dirty="0"/>
              <a:t>What about inter-seeding legumes with non-legumes?</a:t>
            </a:r>
          </a:p>
        </p:txBody>
      </p:sp>
      <p:sp>
        <p:nvSpPr>
          <p:cNvPr id="3" name="Content Placeholder 2">
            <a:extLst>
              <a:ext uri="{FF2B5EF4-FFF2-40B4-BE49-F238E27FC236}">
                <a16:creationId xmlns:a16="http://schemas.microsoft.com/office/drawing/2014/main" id="{F85AC403-C2A3-24B8-112D-080BE44C3B19}"/>
              </a:ext>
            </a:extLst>
          </p:cNvPr>
          <p:cNvSpPr>
            <a:spLocks noGrp="1"/>
          </p:cNvSpPr>
          <p:nvPr>
            <p:ph idx="1"/>
          </p:nvPr>
        </p:nvSpPr>
        <p:spPr/>
        <p:txBody>
          <a:bodyPr>
            <a:normAutofit fontScale="92500" lnSpcReduction="10000"/>
          </a:bodyPr>
          <a:lstStyle/>
          <a:p>
            <a:r>
              <a:rPr lang="en-US" dirty="0"/>
              <a:t>Think about the N cycle</a:t>
            </a:r>
          </a:p>
          <a:p>
            <a:pPr lvl="1"/>
            <a:r>
              <a:rPr lang="en-US" dirty="0"/>
              <a:t>Some of the fertilizer N is immobilized because the soil already has N available</a:t>
            </a:r>
          </a:p>
          <a:p>
            <a:pPr lvl="1"/>
            <a:r>
              <a:rPr lang="en-US" dirty="0"/>
              <a:t>Some of the mineral N is lost from the system because of mineral N enrichment</a:t>
            </a:r>
          </a:p>
          <a:p>
            <a:r>
              <a:rPr lang="en-US" dirty="0"/>
              <a:t>N cycle is effective at </a:t>
            </a:r>
            <a:r>
              <a:rPr lang="en-US" b="1" dirty="0"/>
              <a:t>conserving</a:t>
            </a:r>
            <a:r>
              <a:rPr lang="en-US" dirty="0"/>
              <a:t> N in a natural ecosystem</a:t>
            </a:r>
          </a:p>
          <a:p>
            <a:pPr lvl="1"/>
            <a:r>
              <a:rPr lang="en-US" dirty="0"/>
              <a:t>When we introduce excesses into the system, it no longer is as efficient</a:t>
            </a:r>
          </a:p>
          <a:p>
            <a:r>
              <a:rPr lang="en-US" dirty="0"/>
              <a:t>Efficient systems should be viewed as one that buffers against mineral N changes, and one that leaks when mineral N is present in excess</a:t>
            </a:r>
          </a:p>
          <a:p>
            <a:r>
              <a:rPr lang="en-US" b="1" dirty="0"/>
              <a:t>Most efficient N fertilization program would be one that most closely resembles the natural supply of N from the soil to the growing plants</a:t>
            </a:r>
          </a:p>
          <a:p>
            <a:r>
              <a:rPr lang="en-US" dirty="0"/>
              <a:t>This system would add minute amounts of mineral N to the soil at a location where the plant could absorb it each day. </a:t>
            </a:r>
            <a:r>
              <a:rPr lang="en-US" i="1" dirty="0"/>
              <a:t>Is this feasible?</a:t>
            </a:r>
          </a:p>
        </p:txBody>
      </p:sp>
    </p:spTree>
    <p:extLst>
      <p:ext uri="{BB962C8B-B14F-4D97-AF65-F5344CB8AC3E}">
        <p14:creationId xmlns:p14="http://schemas.microsoft.com/office/powerpoint/2010/main" val="3764883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91D4D4-23E0-18EE-7439-49F07679530A}"/>
              </a:ext>
            </a:extLst>
          </p:cNvPr>
          <p:cNvSpPr>
            <a:spLocks noGrp="1"/>
          </p:cNvSpPr>
          <p:nvPr>
            <p:ph type="title"/>
          </p:nvPr>
        </p:nvSpPr>
        <p:spPr/>
        <p:txBody>
          <a:bodyPr/>
          <a:lstStyle/>
          <a:p>
            <a:r>
              <a:rPr lang="en-US" dirty="0"/>
              <a:t>Nitrogen Fertilizer Recommendations</a:t>
            </a:r>
          </a:p>
        </p:txBody>
      </p:sp>
      <p:sp>
        <p:nvSpPr>
          <p:cNvPr id="3" name="Text Placeholder 2">
            <a:extLst>
              <a:ext uri="{FF2B5EF4-FFF2-40B4-BE49-F238E27FC236}">
                <a16:creationId xmlns:a16="http://schemas.microsoft.com/office/drawing/2014/main" id="{A1B61413-E5B6-7630-5442-48486DF267E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26044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4B9A6F-6C1F-6523-F93D-D8A355E19CE2}"/>
              </a:ext>
            </a:extLst>
          </p:cNvPr>
          <p:cNvSpPr>
            <a:spLocks noGrp="1"/>
          </p:cNvSpPr>
          <p:nvPr>
            <p:ph type="title"/>
          </p:nvPr>
        </p:nvSpPr>
        <p:spPr/>
        <p:txBody>
          <a:bodyPr/>
          <a:lstStyle/>
          <a:p>
            <a:r>
              <a:rPr lang="en-US" dirty="0"/>
              <a:t>Nitrogen Use Efficiency</a:t>
            </a:r>
          </a:p>
        </p:txBody>
      </p:sp>
      <p:sp>
        <p:nvSpPr>
          <p:cNvPr id="5" name="Content Placeholder 4">
            <a:extLst>
              <a:ext uri="{FF2B5EF4-FFF2-40B4-BE49-F238E27FC236}">
                <a16:creationId xmlns:a16="http://schemas.microsoft.com/office/drawing/2014/main" id="{810C8A35-9BB2-B783-74DF-D6BD16733F4D}"/>
              </a:ext>
            </a:extLst>
          </p:cNvPr>
          <p:cNvSpPr>
            <a:spLocks noGrp="1"/>
          </p:cNvSpPr>
          <p:nvPr>
            <p:ph idx="1"/>
          </p:nvPr>
        </p:nvSpPr>
        <p:spPr/>
        <p:txBody>
          <a:bodyPr/>
          <a:lstStyle/>
          <a:p>
            <a:r>
              <a:rPr lang="en-US" dirty="0"/>
              <a:t>We must make strides to increase nitrogen use efficiency</a:t>
            </a:r>
          </a:p>
          <a:p>
            <a:r>
              <a:rPr lang="en-US" dirty="0" err="1"/>
              <a:t>Utliize</a:t>
            </a:r>
            <a:r>
              <a:rPr lang="en-US" dirty="0"/>
              <a:t> the nitrogen cycle to our advantage</a:t>
            </a:r>
          </a:p>
          <a:p>
            <a:r>
              <a:rPr lang="en-US" dirty="0"/>
              <a:t>We must first know how to measure our efficiency before we can increase it</a:t>
            </a:r>
          </a:p>
          <a:p>
            <a:r>
              <a:rPr lang="en-US" dirty="0"/>
              <a:t>NUE of cereal grain production worldwide is 33%</a:t>
            </a:r>
          </a:p>
          <a:p>
            <a:pPr lvl="1"/>
            <a:r>
              <a:rPr lang="en-US" dirty="0"/>
              <a:t>$1 of N, lose $0.77</a:t>
            </a:r>
          </a:p>
          <a:p>
            <a:endParaRPr lang="en-US" dirty="0"/>
          </a:p>
        </p:txBody>
      </p:sp>
    </p:spTree>
    <p:extLst>
      <p:ext uri="{BB962C8B-B14F-4D97-AF65-F5344CB8AC3E}">
        <p14:creationId xmlns:p14="http://schemas.microsoft.com/office/powerpoint/2010/main" val="1956125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C990-F96B-6F0B-7021-E6569DB5A247}"/>
              </a:ext>
            </a:extLst>
          </p:cNvPr>
          <p:cNvSpPr>
            <a:spLocks noGrp="1"/>
          </p:cNvSpPr>
          <p:nvPr>
            <p:ph type="title"/>
          </p:nvPr>
        </p:nvSpPr>
        <p:spPr/>
        <p:txBody>
          <a:bodyPr/>
          <a:lstStyle/>
          <a:p>
            <a:r>
              <a:rPr lang="en-US" dirty="0"/>
              <a:t>Form and Function of N</a:t>
            </a:r>
          </a:p>
        </p:txBody>
      </p:sp>
      <p:sp>
        <p:nvSpPr>
          <p:cNvPr id="3" name="Content Placeholder 2">
            <a:extLst>
              <a:ext uri="{FF2B5EF4-FFF2-40B4-BE49-F238E27FC236}">
                <a16:creationId xmlns:a16="http://schemas.microsoft.com/office/drawing/2014/main" id="{D4A8A812-5C4E-1C49-A62A-4A708597D359}"/>
              </a:ext>
            </a:extLst>
          </p:cNvPr>
          <p:cNvSpPr>
            <a:spLocks noGrp="1"/>
          </p:cNvSpPr>
          <p:nvPr>
            <p:ph idx="1"/>
          </p:nvPr>
        </p:nvSpPr>
        <p:spPr/>
        <p:txBody>
          <a:bodyPr/>
          <a:lstStyle/>
          <a:p>
            <a:r>
              <a:rPr lang="en-US" dirty="0"/>
              <a:t>Plant preference varies, while energy consumption says NH</a:t>
            </a:r>
            <a:r>
              <a:rPr lang="en-US" baseline="-25000" dirty="0"/>
              <a:t>4</a:t>
            </a:r>
            <a:r>
              <a:rPr lang="en-US" baseline="30000" dirty="0"/>
              <a:t>+</a:t>
            </a:r>
            <a:r>
              <a:rPr lang="en-US" dirty="0"/>
              <a:t> is preferable</a:t>
            </a:r>
          </a:p>
          <a:p>
            <a:r>
              <a:rPr lang="en-US" dirty="0"/>
              <a:t>Most plants have evolved to uptake a lot of NO</a:t>
            </a:r>
            <a:r>
              <a:rPr lang="en-US" baseline="-25000" dirty="0"/>
              <a:t>3</a:t>
            </a:r>
            <a:r>
              <a:rPr lang="en-US" baseline="30000" dirty="0"/>
              <a:t>-</a:t>
            </a:r>
            <a:endParaRPr lang="en-US" dirty="0"/>
          </a:p>
          <a:p>
            <a:r>
              <a:rPr lang="en-US" dirty="0"/>
              <a:t>NH</a:t>
            </a:r>
            <a:r>
              <a:rPr lang="en-US" baseline="-25000" dirty="0"/>
              <a:t>4</a:t>
            </a:r>
            <a:r>
              <a:rPr lang="en-US" baseline="30000" dirty="0"/>
              <a:t>+</a:t>
            </a:r>
            <a:r>
              <a:rPr lang="en-US" dirty="0"/>
              <a:t> conversion to NO</a:t>
            </a:r>
            <a:r>
              <a:rPr lang="en-US" baseline="-25000" dirty="0"/>
              <a:t>3</a:t>
            </a:r>
            <a:r>
              <a:rPr lang="en-US" baseline="30000" dirty="0"/>
              <a:t>-</a:t>
            </a:r>
            <a:r>
              <a:rPr lang="en-US" dirty="0"/>
              <a:t> rapid in moist, aerated soils</a:t>
            </a:r>
          </a:p>
        </p:txBody>
      </p:sp>
    </p:spTree>
    <p:extLst>
      <p:ext uri="{BB962C8B-B14F-4D97-AF65-F5344CB8AC3E}">
        <p14:creationId xmlns:p14="http://schemas.microsoft.com/office/powerpoint/2010/main" val="2960207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45DC-A585-3128-D4BE-F25F885673A0}"/>
              </a:ext>
            </a:extLst>
          </p:cNvPr>
          <p:cNvSpPr>
            <a:spLocks noGrp="1"/>
          </p:cNvSpPr>
          <p:nvPr>
            <p:ph type="title"/>
          </p:nvPr>
        </p:nvSpPr>
        <p:spPr/>
        <p:txBody>
          <a:bodyPr/>
          <a:lstStyle/>
          <a:p>
            <a:r>
              <a:rPr lang="en-US" dirty="0"/>
              <a:t>Nitrogen Use Efficiency (NUE)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618D41-996A-54F4-4590-AF377EC18C5A}"/>
                  </a:ext>
                </a:extLst>
              </p:cNvPr>
              <p:cNvSpPr>
                <a:spLocks noGrp="1"/>
              </p:cNvSpPr>
              <p:nvPr>
                <p:ph idx="1"/>
              </p:nvPr>
            </p:nvSpPr>
            <p:spPr/>
            <p:txBody>
              <a:bodyPr/>
              <a:lstStyle/>
              <a:p>
                <a14:m>
                  <m:oMath xmlns:m="http://schemas.openxmlformats.org/officeDocument/2006/math">
                    <m:r>
                      <a:rPr lang="en-US" b="0" i="1" smtClean="0">
                        <a:latin typeface="Cambria Math" panose="02040503050406030204" pitchFamily="18" charset="0"/>
                      </a:rPr>
                      <m:t>𝑁𝑈𝐸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𝐹𝑒𝑟𝑡𝑖𝑙𝑖𝑧𝑒𝑑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𝑐h𝑒𝑐𝑘</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𝑎𝑝𝑝𝑙𝑖𝑒𝑑</m:t>
                            </m:r>
                          </m:sub>
                        </m:sSub>
                      </m:den>
                    </m:f>
                  </m:oMath>
                </a14:m>
                <a:endParaRPr lang="en-US" dirty="0"/>
              </a:p>
              <a:p>
                <a:r>
                  <a:rPr lang="en-US" dirty="0"/>
                  <a:t>Cotton: 32 </a:t>
                </a:r>
                <a:r>
                  <a:rPr lang="en-US" dirty="0" err="1"/>
                  <a:t>lb</a:t>
                </a:r>
                <a:r>
                  <a:rPr lang="en-US" dirty="0"/>
                  <a:t> N removal / bale</a:t>
                </a:r>
              </a:p>
              <a:p>
                <a:r>
                  <a:rPr lang="en-US" dirty="0"/>
                  <a:t>2.5 bale cotton w/ N application</a:t>
                </a:r>
              </a:p>
              <a:p>
                <a:r>
                  <a:rPr lang="en-US" dirty="0"/>
                  <a:t>70 </a:t>
                </a:r>
                <a:r>
                  <a:rPr lang="en-US" dirty="0" err="1"/>
                  <a:t>lb</a:t>
                </a:r>
                <a:r>
                  <a:rPr lang="en-US" dirty="0"/>
                  <a:t> N application / bale = 175 </a:t>
                </a:r>
                <a:r>
                  <a:rPr lang="en-US" dirty="0" err="1"/>
                  <a:t>lb</a:t>
                </a:r>
                <a:r>
                  <a:rPr lang="en-US" dirty="0"/>
                  <a:t> N</a:t>
                </a:r>
              </a:p>
              <a:p>
                <a:r>
                  <a:rPr lang="en-US" dirty="0"/>
                  <a:t>1 bale Check</a:t>
                </a:r>
              </a:p>
            </p:txBody>
          </p:sp>
        </mc:Choice>
        <mc:Fallback xmlns="">
          <p:sp>
            <p:nvSpPr>
              <p:cNvPr id="3" name="Content Placeholder 2">
                <a:extLst>
                  <a:ext uri="{FF2B5EF4-FFF2-40B4-BE49-F238E27FC236}">
                    <a16:creationId xmlns:a16="http://schemas.microsoft.com/office/drawing/2014/main" id="{08618D41-996A-54F4-4590-AF377EC18C5A}"/>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FD6768C-32D9-691C-F1F3-AF9C8F2C4382}"/>
              </a:ext>
            </a:extLst>
          </p:cNvPr>
          <p:cNvSpPr txBox="1"/>
          <p:nvPr/>
        </p:nvSpPr>
        <p:spPr>
          <a:xfrm>
            <a:off x="7272069" y="2855344"/>
            <a:ext cx="4442604" cy="1815882"/>
          </a:xfrm>
          <a:prstGeom prst="rect">
            <a:avLst/>
          </a:prstGeom>
          <a:noFill/>
        </p:spPr>
        <p:txBody>
          <a:bodyPr wrap="square" rtlCol="0">
            <a:spAutoFit/>
          </a:bodyPr>
          <a:lstStyle/>
          <a:p>
            <a:r>
              <a:rPr lang="en-US" sz="2800" dirty="0"/>
              <a:t>2.5 * 32 = 80 </a:t>
            </a:r>
            <a:r>
              <a:rPr lang="en-US" sz="2800" dirty="0" err="1"/>
              <a:t>lbs</a:t>
            </a:r>
            <a:r>
              <a:rPr lang="en-US" sz="2800" dirty="0"/>
              <a:t> N removed</a:t>
            </a:r>
          </a:p>
          <a:p>
            <a:r>
              <a:rPr lang="en-US" sz="2800" dirty="0"/>
              <a:t>1 * 32 = 32 </a:t>
            </a:r>
            <a:r>
              <a:rPr lang="en-US" sz="2800" dirty="0" err="1"/>
              <a:t>lbs</a:t>
            </a:r>
            <a:r>
              <a:rPr lang="en-US" sz="2800" dirty="0"/>
              <a:t> N removed</a:t>
            </a:r>
          </a:p>
          <a:p>
            <a:r>
              <a:rPr lang="en-US" sz="2800" dirty="0"/>
              <a:t>80-32 = 48 </a:t>
            </a:r>
            <a:r>
              <a:rPr lang="en-US" sz="2800" dirty="0" err="1"/>
              <a:t>lbs</a:t>
            </a:r>
            <a:r>
              <a:rPr lang="en-US" sz="2800" dirty="0"/>
              <a:t> N difference</a:t>
            </a:r>
          </a:p>
          <a:p>
            <a:r>
              <a:rPr lang="en-US" sz="2800" dirty="0"/>
              <a:t>48/175 = 27%</a:t>
            </a:r>
          </a:p>
        </p:txBody>
      </p:sp>
    </p:spTree>
    <p:extLst>
      <p:ext uri="{BB962C8B-B14F-4D97-AF65-F5344CB8AC3E}">
        <p14:creationId xmlns:p14="http://schemas.microsoft.com/office/powerpoint/2010/main" val="18412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66D8-3322-6FAF-0E3F-D041B1E5A153}"/>
              </a:ext>
            </a:extLst>
          </p:cNvPr>
          <p:cNvSpPr>
            <a:spLocks noGrp="1"/>
          </p:cNvSpPr>
          <p:nvPr>
            <p:ph type="title"/>
          </p:nvPr>
        </p:nvSpPr>
        <p:spPr/>
        <p:txBody>
          <a:bodyPr/>
          <a:lstStyle/>
          <a:p>
            <a:r>
              <a:rPr lang="en-US" dirty="0"/>
              <a:t>Nitrogen Use Efficiency (NUE)</a:t>
            </a:r>
          </a:p>
        </p:txBody>
      </p:sp>
      <p:sp>
        <p:nvSpPr>
          <p:cNvPr id="3" name="Content Placeholder 2">
            <a:extLst>
              <a:ext uri="{FF2B5EF4-FFF2-40B4-BE49-F238E27FC236}">
                <a16:creationId xmlns:a16="http://schemas.microsoft.com/office/drawing/2014/main" id="{0505264F-0C53-6DC5-A0D4-1DC8FE82033B}"/>
              </a:ext>
            </a:extLst>
          </p:cNvPr>
          <p:cNvSpPr>
            <a:spLocks noGrp="1"/>
          </p:cNvSpPr>
          <p:nvPr>
            <p:ph idx="1"/>
          </p:nvPr>
        </p:nvSpPr>
        <p:spPr/>
        <p:txBody>
          <a:bodyPr/>
          <a:lstStyle/>
          <a:p>
            <a:r>
              <a:rPr lang="en-US" dirty="0"/>
              <a:t>NUE = 50% at the lowest input of fertilizer</a:t>
            </a:r>
          </a:p>
          <a:p>
            <a:r>
              <a:rPr lang="en-US" dirty="0"/>
              <a:t>Decreases to 35% or less at maximum yield</a:t>
            </a:r>
          </a:p>
          <a:p>
            <a:r>
              <a:rPr lang="en-US" dirty="0"/>
              <a:t>Low NUE is believed to result from increasingly large “excesses” of mineral N being present because all fertilizer was applied preplant, without knowledge of yield potential or supply of non-fertilizer N</a:t>
            </a:r>
          </a:p>
          <a:p>
            <a:r>
              <a:rPr lang="en-US" dirty="0"/>
              <a:t>In order to have better NUE, we need to know how much fertilizer we need.</a:t>
            </a:r>
          </a:p>
        </p:txBody>
      </p:sp>
    </p:spTree>
    <p:extLst>
      <p:ext uri="{BB962C8B-B14F-4D97-AF65-F5344CB8AC3E}">
        <p14:creationId xmlns:p14="http://schemas.microsoft.com/office/powerpoint/2010/main" val="15857337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D183-2F6D-66A0-AE13-804D7CDC648A}"/>
              </a:ext>
            </a:extLst>
          </p:cNvPr>
          <p:cNvSpPr>
            <a:spLocks noGrp="1"/>
          </p:cNvSpPr>
          <p:nvPr>
            <p:ph type="title"/>
          </p:nvPr>
        </p:nvSpPr>
        <p:spPr/>
        <p:txBody>
          <a:bodyPr/>
          <a:lstStyle/>
          <a:p>
            <a:r>
              <a:rPr lang="en-US" dirty="0"/>
              <a:t>Nitrogen Use Efficiency (NUE)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8E62F9-A7C3-47DF-87E7-45F947D7D03B}"/>
                  </a:ext>
                </a:extLst>
              </p:cNvPr>
              <p:cNvSpPr>
                <a:spLocks noGrp="1"/>
              </p:cNvSpPr>
              <p:nvPr>
                <p:ph idx="1"/>
              </p:nvPr>
            </p:nvSpPr>
            <p:spPr/>
            <p:txBody>
              <a:bodyPr/>
              <a:lstStyle/>
              <a:p>
                <a:r>
                  <a:rPr lang="en-US" dirty="0"/>
                  <a:t>How to increase nutrient use efficiency</a:t>
                </a:r>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𝑁𝑈𝐸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𝐹𝑒𝑟𝑡𝑖𝑙𝑖𝑧𝑒𝑑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𝑐h𝑒𝑐𝑘</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𝑎𝑝𝑝𝑙𝑖𝑒𝑑</m:t>
                              </m:r>
                            </m:sub>
                          </m:sSub>
                        </m:den>
                      </m:f>
                    </m:oMath>
                  </m:oMathPara>
                </a14:m>
                <a:endParaRPr lang="en-US" dirty="0"/>
              </a:p>
              <a:p>
                <a:endParaRPr lang="en-US" dirty="0"/>
              </a:p>
              <a:p>
                <a:pPr lvl="1"/>
                <a:r>
                  <a:rPr lang="en-US" dirty="0" err="1"/>
                  <a:t>N</a:t>
                </a:r>
                <a:r>
                  <a:rPr lang="en-US" baseline="-25000" dirty="0" err="1"/>
                  <a:t>fertilized</a:t>
                </a:r>
                <a:endParaRPr lang="en-US" baseline="-25000" dirty="0"/>
              </a:p>
              <a:p>
                <a:pPr lvl="1"/>
                <a:r>
                  <a:rPr lang="en-US" dirty="0" err="1"/>
                  <a:t>N</a:t>
                </a:r>
                <a:r>
                  <a:rPr lang="en-US" baseline="-25000" dirty="0" err="1"/>
                  <a:t>check</a:t>
                </a:r>
                <a:endParaRPr lang="en-US" baseline="-25000" dirty="0"/>
              </a:p>
              <a:p>
                <a:pPr lvl="1"/>
                <a:r>
                  <a:rPr lang="en-US" dirty="0" err="1"/>
                  <a:t>N</a:t>
                </a:r>
                <a:r>
                  <a:rPr lang="en-US" baseline="-25000" dirty="0" err="1"/>
                  <a:t>Applied</a:t>
                </a:r>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E08E62F9-A7C3-47DF-87E7-45F947D7D03B}"/>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3361843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8E779-AAE6-0102-86EF-A26471940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F42D5-940E-6BED-8FBA-BF5EFE0FAF46}"/>
              </a:ext>
            </a:extLst>
          </p:cNvPr>
          <p:cNvSpPr>
            <a:spLocks noGrp="1"/>
          </p:cNvSpPr>
          <p:nvPr>
            <p:ph type="title"/>
          </p:nvPr>
        </p:nvSpPr>
        <p:spPr/>
        <p:txBody>
          <a:bodyPr/>
          <a:lstStyle/>
          <a:p>
            <a:r>
              <a:rPr lang="en-US" dirty="0"/>
              <a:t>Nitrogen Use Efficiency (NUE)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41B394-5B29-2349-C92F-2F0ED0D99200}"/>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𝑁𝑈𝐸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𝐹𝑒𝑟𝑡𝑖𝑙𝑖𝑧𝑒𝑑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𝑐h𝑒𝑐𝑘</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𝑎𝑝𝑝𝑙𝑖𝑒𝑑</m:t>
                              </m:r>
                            </m:sub>
                          </m:sSub>
                        </m:den>
                      </m:f>
                    </m:oMath>
                  </m:oMathPara>
                </a14:m>
                <a:endParaRPr lang="en-US" dirty="0"/>
              </a:p>
              <a:p>
                <a:endParaRPr lang="en-US" dirty="0"/>
              </a:p>
              <a:p>
                <a:r>
                  <a:rPr lang="en-US" dirty="0" err="1"/>
                  <a:t>N</a:t>
                </a:r>
                <a:r>
                  <a:rPr lang="en-US" baseline="-25000" dirty="0" err="1"/>
                  <a:t>fertilized</a:t>
                </a:r>
                <a:endParaRPr lang="en-US" baseline="-25000" dirty="0"/>
              </a:p>
              <a:p>
                <a:pPr lvl="1"/>
                <a:r>
                  <a:rPr lang="en-US" dirty="0"/>
                  <a:t>Increase Yields when applying fertilizer</a:t>
                </a:r>
              </a:p>
              <a:p>
                <a:r>
                  <a:rPr lang="en-US" dirty="0" err="1"/>
                  <a:t>N</a:t>
                </a:r>
                <a:r>
                  <a:rPr lang="en-US" baseline="-25000" dirty="0" err="1"/>
                  <a:t>check</a:t>
                </a:r>
                <a:endParaRPr lang="en-US" baseline="-25000" dirty="0"/>
              </a:p>
              <a:p>
                <a:pPr lvl="1"/>
                <a:r>
                  <a:rPr lang="en-US" dirty="0"/>
                  <a:t>Decrease Yields when not applying fertilizer</a:t>
                </a:r>
              </a:p>
              <a:p>
                <a:r>
                  <a:rPr lang="en-US" dirty="0" err="1"/>
                  <a:t>N</a:t>
                </a:r>
                <a:r>
                  <a:rPr lang="en-US" baseline="-25000" dirty="0" err="1"/>
                  <a:t>applied</a:t>
                </a:r>
                <a:endParaRPr lang="en-US" baseline="-25000" dirty="0"/>
              </a:p>
              <a:p>
                <a:pPr lvl="1"/>
                <a:r>
                  <a:rPr lang="en-US" dirty="0"/>
                  <a:t>Reduce N Rates</a:t>
                </a:r>
              </a:p>
              <a:p>
                <a:pPr lvl="1"/>
                <a:endParaRPr lang="en-US" dirty="0"/>
              </a:p>
            </p:txBody>
          </p:sp>
        </mc:Choice>
        <mc:Fallback xmlns="">
          <p:sp>
            <p:nvSpPr>
              <p:cNvPr id="3" name="Content Placeholder 2">
                <a:extLst>
                  <a:ext uri="{FF2B5EF4-FFF2-40B4-BE49-F238E27FC236}">
                    <a16:creationId xmlns:a16="http://schemas.microsoft.com/office/drawing/2014/main" id="{8E41B394-5B29-2349-C92F-2F0ED0D99200}"/>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BD34931-B487-44EA-EBB0-5873BA790721}"/>
              </a:ext>
            </a:extLst>
          </p:cNvPr>
          <p:cNvSpPr/>
          <p:nvPr/>
        </p:nvSpPr>
        <p:spPr>
          <a:xfrm>
            <a:off x="7988060" y="3812877"/>
            <a:ext cx="2794958" cy="15096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All of this starts by knowing our YIELD</a:t>
            </a:r>
          </a:p>
        </p:txBody>
      </p:sp>
    </p:spTree>
    <p:extLst>
      <p:ext uri="{BB962C8B-B14F-4D97-AF65-F5344CB8AC3E}">
        <p14:creationId xmlns:p14="http://schemas.microsoft.com/office/powerpoint/2010/main" val="4136393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95D8-E150-E1BD-02B6-9C2A2E0157FE}"/>
              </a:ext>
            </a:extLst>
          </p:cNvPr>
          <p:cNvSpPr>
            <a:spLocks noGrp="1"/>
          </p:cNvSpPr>
          <p:nvPr>
            <p:ph type="title"/>
          </p:nvPr>
        </p:nvSpPr>
        <p:spPr/>
        <p:txBody>
          <a:bodyPr/>
          <a:lstStyle/>
          <a:p>
            <a:r>
              <a:rPr lang="en-US" dirty="0" err="1"/>
              <a:t>N</a:t>
            </a:r>
            <a:r>
              <a:rPr lang="en-US" baseline="-25000" dirty="0" err="1"/>
              <a:t>fertilized</a:t>
            </a:r>
            <a:endParaRPr lang="en-US" baseline="-25000" dirty="0"/>
          </a:p>
        </p:txBody>
      </p:sp>
      <p:sp>
        <p:nvSpPr>
          <p:cNvPr id="3" name="Content Placeholder 2">
            <a:extLst>
              <a:ext uri="{FF2B5EF4-FFF2-40B4-BE49-F238E27FC236}">
                <a16:creationId xmlns:a16="http://schemas.microsoft.com/office/drawing/2014/main" id="{3FDD6B6A-D8DD-70AF-6C7D-40370FAC92DA}"/>
              </a:ext>
            </a:extLst>
          </p:cNvPr>
          <p:cNvSpPr>
            <a:spLocks noGrp="1"/>
          </p:cNvSpPr>
          <p:nvPr>
            <p:ph idx="1"/>
          </p:nvPr>
        </p:nvSpPr>
        <p:spPr/>
        <p:txBody>
          <a:bodyPr/>
          <a:lstStyle/>
          <a:p>
            <a:r>
              <a:rPr lang="en-US" dirty="0"/>
              <a:t>Yields change yearly depending on weather conditions</a:t>
            </a:r>
          </a:p>
          <a:p>
            <a:r>
              <a:rPr lang="en-US" dirty="0"/>
              <a:t>Need for nutrients like N varies with plant growth</a:t>
            </a:r>
          </a:p>
          <a:p>
            <a:r>
              <a:rPr lang="en-US" dirty="0"/>
              <a:t>Should we apply the same amount of N each year?</a:t>
            </a:r>
          </a:p>
          <a:p>
            <a:r>
              <a:rPr lang="en-US" dirty="0"/>
              <a:t>Considerable year-to-year variability in how much N is supplied by the soil</a:t>
            </a:r>
          </a:p>
          <a:p>
            <a:r>
              <a:rPr lang="en-US" dirty="0"/>
              <a:t>Tendency for the unfertilized yield to decrease slightly over time, and that amount of non-fertilizer N available to the crop varies</a:t>
            </a:r>
          </a:p>
          <a:p>
            <a:r>
              <a:rPr lang="en-US" dirty="0"/>
              <a:t>Decrease in supply of non-fertilizer N with time</a:t>
            </a:r>
          </a:p>
          <a:p>
            <a:r>
              <a:rPr lang="en-US" dirty="0"/>
              <a:t>Continued crop production without fertilizer mines soil-organic N</a:t>
            </a:r>
          </a:p>
        </p:txBody>
      </p:sp>
    </p:spTree>
    <p:extLst>
      <p:ext uri="{BB962C8B-B14F-4D97-AF65-F5344CB8AC3E}">
        <p14:creationId xmlns:p14="http://schemas.microsoft.com/office/powerpoint/2010/main" val="2148118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D0D7-023A-B370-7A66-AA50B13039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139142-5BDE-B1DA-2396-CF041745D3EB}"/>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7C0F91D5-1989-57B3-A951-FF64A4C3435D}"/>
              </a:ext>
            </a:extLst>
          </p:cNvPr>
          <p:cNvGraphicFramePr>
            <a:graphicFrameLocks/>
          </p:cNvGraphicFramePr>
          <p:nvPr>
            <p:extLst>
              <p:ext uri="{D42A27DB-BD31-4B8C-83A1-F6EECF244321}">
                <p14:modId xmlns:p14="http://schemas.microsoft.com/office/powerpoint/2010/main" val="3605148648"/>
              </p:ext>
            </p:extLst>
          </p:nvPr>
        </p:nvGraphicFramePr>
        <p:xfrm>
          <a:off x="1716657" y="681037"/>
          <a:ext cx="8893215" cy="29789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a:extLst>
              <a:ext uri="{FF2B5EF4-FFF2-40B4-BE49-F238E27FC236}">
                <a16:creationId xmlns:a16="http://schemas.microsoft.com/office/drawing/2014/main" id="{5195E7D4-3AF9-98D0-C8FD-4908A527343B}"/>
              </a:ext>
            </a:extLst>
          </p:cNvPr>
          <p:cNvGraphicFramePr>
            <a:graphicFrameLocks/>
          </p:cNvGraphicFramePr>
          <p:nvPr>
            <p:extLst>
              <p:ext uri="{D42A27DB-BD31-4B8C-83A1-F6EECF244321}">
                <p14:modId xmlns:p14="http://schemas.microsoft.com/office/powerpoint/2010/main" val="3254208771"/>
              </p:ext>
            </p:extLst>
          </p:nvPr>
        </p:nvGraphicFramePr>
        <p:xfrm>
          <a:off x="1716657" y="3558445"/>
          <a:ext cx="8893215" cy="28781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4894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583A-A163-EB06-BB9E-896403A413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27A7DA-564A-772C-EEE6-C94BD7318C3A}"/>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D1710E2B-A12D-B715-0875-09680D19345A}"/>
              </a:ext>
            </a:extLst>
          </p:cNvPr>
          <p:cNvGraphicFramePr>
            <a:graphicFrameLocks/>
          </p:cNvGraphicFramePr>
          <p:nvPr>
            <p:extLst>
              <p:ext uri="{D42A27DB-BD31-4B8C-83A1-F6EECF244321}">
                <p14:modId xmlns:p14="http://schemas.microsoft.com/office/powerpoint/2010/main" val="4106854884"/>
              </p:ext>
            </p:extLst>
          </p:nvPr>
        </p:nvGraphicFramePr>
        <p:xfrm>
          <a:off x="317020" y="301925"/>
          <a:ext cx="11363146" cy="6190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3062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3C25-FBF0-2723-FDB4-6012F2876BA0}"/>
              </a:ext>
            </a:extLst>
          </p:cNvPr>
          <p:cNvSpPr>
            <a:spLocks noGrp="1"/>
          </p:cNvSpPr>
          <p:nvPr>
            <p:ph type="title"/>
          </p:nvPr>
        </p:nvSpPr>
        <p:spPr/>
        <p:txBody>
          <a:bodyPr/>
          <a:lstStyle/>
          <a:p>
            <a:r>
              <a:rPr lang="en-US" dirty="0"/>
              <a:t>Corn</a:t>
            </a:r>
          </a:p>
        </p:txBody>
      </p:sp>
      <p:sp>
        <p:nvSpPr>
          <p:cNvPr id="3" name="Content Placeholder 2">
            <a:extLst>
              <a:ext uri="{FF2B5EF4-FFF2-40B4-BE49-F238E27FC236}">
                <a16:creationId xmlns:a16="http://schemas.microsoft.com/office/drawing/2014/main" id="{D5BC70B0-57A6-E0FC-B26E-11F975526D68}"/>
              </a:ext>
            </a:extLst>
          </p:cNvPr>
          <p:cNvSpPr>
            <a:spLocks noGrp="1"/>
          </p:cNvSpPr>
          <p:nvPr>
            <p:ph idx="1"/>
          </p:nvPr>
        </p:nvSpPr>
        <p:spPr/>
        <p:txBody>
          <a:bodyPr/>
          <a:lstStyle/>
          <a:p>
            <a:endParaRPr lang="en-US"/>
          </a:p>
        </p:txBody>
      </p:sp>
      <p:pic>
        <p:nvPicPr>
          <p:cNvPr id="5" name="table">
            <a:extLst>
              <a:ext uri="{FF2B5EF4-FFF2-40B4-BE49-F238E27FC236}">
                <a16:creationId xmlns:a16="http://schemas.microsoft.com/office/drawing/2014/main" id="{3E7070F5-1F07-092A-AF36-B77CEC2E9B7C}"/>
              </a:ext>
            </a:extLst>
          </p:cNvPr>
          <p:cNvPicPr>
            <a:picLocks noChangeAspect="1"/>
          </p:cNvPicPr>
          <p:nvPr/>
        </p:nvPicPr>
        <p:blipFill>
          <a:blip r:embed="rId2"/>
          <a:stretch>
            <a:fillRect/>
          </a:stretch>
        </p:blipFill>
        <p:spPr>
          <a:xfrm>
            <a:off x="1981200" y="1506537"/>
            <a:ext cx="8229600" cy="4593940"/>
          </a:xfrm>
          <a:prstGeom prst="rect">
            <a:avLst/>
          </a:prstGeom>
        </p:spPr>
      </p:pic>
      <p:sp>
        <p:nvSpPr>
          <p:cNvPr id="6" name="TextBox 5">
            <a:extLst>
              <a:ext uri="{FF2B5EF4-FFF2-40B4-BE49-F238E27FC236}">
                <a16:creationId xmlns:a16="http://schemas.microsoft.com/office/drawing/2014/main" id="{B5243AF0-144B-3765-4631-0A9729EFB35B}"/>
              </a:ext>
            </a:extLst>
          </p:cNvPr>
          <p:cNvSpPr txBox="1"/>
          <p:nvPr/>
        </p:nvSpPr>
        <p:spPr>
          <a:xfrm>
            <a:off x="2809523" y="1180337"/>
            <a:ext cx="6572953" cy="369332"/>
          </a:xfrm>
          <a:prstGeom prst="rect">
            <a:avLst/>
          </a:prstGeom>
          <a:noFill/>
        </p:spPr>
        <p:txBody>
          <a:bodyPr wrap="none" rtlCol="0">
            <a:spAutoFit/>
          </a:bodyPr>
          <a:lstStyle/>
          <a:p>
            <a:r>
              <a:rPr lang="en-US" b="1" dirty="0"/>
              <a:t>1 Mg/ha = 15 </a:t>
            </a:r>
            <a:r>
              <a:rPr lang="en-US" b="1" dirty="0" err="1"/>
              <a:t>bpa</a:t>
            </a:r>
            <a:r>
              <a:rPr lang="en-US" b="1" dirty="0"/>
              <a:t>, 5 Mg = 75 </a:t>
            </a:r>
            <a:r>
              <a:rPr lang="en-US" b="1" dirty="0" err="1"/>
              <a:t>bpa</a:t>
            </a:r>
            <a:r>
              <a:rPr lang="en-US" b="1" dirty="0"/>
              <a:t>, 10 Mg=150 </a:t>
            </a:r>
            <a:r>
              <a:rPr lang="en-US" b="1" dirty="0" err="1"/>
              <a:t>bpa</a:t>
            </a:r>
            <a:r>
              <a:rPr lang="en-US" b="1" dirty="0"/>
              <a:t>, 15 Mg= 225 </a:t>
            </a:r>
            <a:r>
              <a:rPr lang="en-US" b="1" dirty="0" err="1"/>
              <a:t>bpa</a:t>
            </a:r>
            <a:endParaRPr lang="en-US" b="1" dirty="0"/>
          </a:p>
        </p:txBody>
      </p:sp>
    </p:spTree>
    <p:extLst>
      <p:ext uri="{BB962C8B-B14F-4D97-AF65-F5344CB8AC3E}">
        <p14:creationId xmlns:p14="http://schemas.microsoft.com/office/powerpoint/2010/main" val="34412795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B54D-7A9F-1C19-6E09-AED6E9FC3082}"/>
              </a:ext>
            </a:extLst>
          </p:cNvPr>
          <p:cNvSpPr>
            <a:spLocks noGrp="1"/>
          </p:cNvSpPr>
          <p:nvPr>
            <p:ph type="title"/>
          </p:nvPr>
        </p:nvSpPr>
        <p:spPr/>
        <p:txBody>
          <a:bodyPr/>
          <a:lstStyle/>
          <a:p>
            <a:r>
              <a:rPr lang="en-US" dirty="0"/>
              <a:t>N fertilizer recommendations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16AC4F8-A1EC-9DA7-61E6-AD9B24066104}"/>
                  </a:ext>
                </a:extLst>
              </p:cNvPr>
              <p:cNvSpPr>
                <a:spLocks noGrp="1"/>
              </p:cNvSpPr>
              <p:nvPr>
                <p:ph idx="1"/>
              </p:nvPr>
            </p:nvSpPr>
            <p:spPr/>
            <p:txBody>
              <a:bodyPr/>
              <a:lstStyle/>
              <a:p>
                <a:r>
                  <a:rPr lang="en-US" dirty="0"/>
                  <a:t>Stanford Equation</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𝑅𝑎𝑡𝑒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𝑈𝑝𝑡𝑎𝑘𝑒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𝑠𝑜𝑖𝑙</m:t>
                                </m:r>
                              </m:sub>
                            </m:sSub>
                          </m:e>
                        </m:d>
                      </m:num>
                      <m:den>
                        <m:r>
                          <a:rPr lang="en-US" b="0" i="1" smtClean="0">
                            <a:latin typeface="Cambria Math" panose="02040503050406030204" pitchFamily="18" charset="0"/>
                          </a:rPr>
                          <m:t>𝑁𝑈𝐸</m:t>
                        </m:r>
                      </m:den>
                    </m:f>
                  </m:oMath>
                </a14:m>
                <a:endParaRPr lang="en-US" b="0" dirty="0"/>
              </a:p>
              <a:p>
                <a:r>
                  <a:rPr lang="en-US" dirty="0"/>
                  <a:t>Where:</a:t>
                </a:r>
              </a:p>
              <a:p>
                <a:pPr lvl="1"/>
                <a:r>
                  <a:rPr lang="en-US" dirty="0" err="1"/>
                  <a:t>N</a:t>
                </a:r>
                <a:r>
                  <a:rPr lang="en-US" baseline="-25000" dirty="0" err="1"/>
                  <a:t>uptake</a:t>
                </a:r>
                <a:r>
                  <a:rPr lang="en-US" dirty="0"/>
                  <a:t> is Nitrogen uptake by the plant</a:t>
                </a:r>
              </a:p>
              <a:p>
                <a:pPr lvl="1"/>
                <a:r>
                  <a:rPr lang="en-US" dirty="0" err="1"/>
                  <a:t>N</a:t>
                </a:r>
                <a:r>
                  <a:rPr lang="en-US" baseline="-25000" dirty="0" err="1"/>
                  <a:t>soil</a:t>
                </a:r>
                <a:r>
                  <a:rPr lang="en-US" baseline="-25000" dirty="0"/>
                  <a:t> </a:t>
                </a:r>
                <a:r>
                  <a:rPr lang="en-US" dirty="0"/>
                  <a:t>is Nitrogen supplied by the soil</a:t>
                </a:r>
              </a:p>
              <a:p>
                <a:pPr lvl="1"/>
                <a:r>
                  <a:rPr lang="en-US" dirty="0"/>
                  <a:t>NUE is efficiency of fertilizer</a:t>
                </a:r>
              </a:p>
              <a:p>
                <a:r>
                  <a:rPr lang="en-US" dirty="0"/>
                  <a:t>In Short: Identify the final yield, and account for N in grain/biomass</a:t>
                </a:r>
              </a:p>
              <a:p>
                <a:endParaRPr lang="en-US" dirty="0"/>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916AC4F8-A1EC-9DA7-61E6-AD9B24066104}"/>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pic>
        <p:nvPicPr>
          <p:cNvPr id="4" name="Picture 9" descr="IMG_2002">
            <a:extLst>
              <a:ext uri="{FF2B5EF4-FFF2-40B4-BE49-F238E27FC236}">
                <a16:creationId xmlns:a16="http://schemas.microsoft.com/office/drawing/2014/main" id="{0EC53FEE-90B4-2D8E-ECA5-AFC9827068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466163" y="1491830"/>
            <a:ext cx="4038600" cy="3028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5685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CAD3-472A-6554-B4C9-796C5F100E7A}"/>
              </a:ext>
            </a:extLst>
          </p:cNvPr>
          <p:cNvSpPr>
            <a:spLocks noGrp="1"/>
          </p:cNvSpPr>
          <p:nvPr>
            <p:ph type="title"/>
          </p:nvPr>
        </p:nvSpPr>
        <p:spPr/>
        <p:txBody>
          <a:bodyPr/>
          <a:lstStyle/>
          <a:p>
            <a:r>
              <a:rPr lang="en-US" dirty="0"/>
              <a:t>N uptake: Yield Goal</a:t>
            </a:r>
          </a:p>
        </p:txBody>
      </p:sp>
      <p:sp>
        <p:nvSpPr>
          <p:cNvPr id="3" name="Content Placeholder 2">
            <a:extLst>
              <a:ext uri="{FF2B5EF4-FFF2-40B4-BE49-F238E27FC236}">
                <a16:creationId xmlns:a16="http://schemas.microsoft.com/office/drawing/2014/main" id="{A29A765C-1B37-5C3B-E744-14E141DA5629}"/>
              </a:ext>
            </a:extLst>
          </p:cNvPr>
          <p:cNvSpPr>
            <a:spLocks noGrp="1"/>
          </p:cNvSpPr>
          <p:nvPr>
            <p:ph idx="1"/>
          </p:nvPr>
        </p:nvSpPr>
        <p:spPr/>
        <p:txBody>
          <a:bodyPr/>
          <a:lstStyle/>
          <a:p>
            <a:r>
              <a:rPr lang="en-US" dirty="0"/>
              <a:t>Use of averages or soil capabilities</a:t>
            </a:r>
          </a:p>
          <a:p>
            <a:r>
              <a:rPr lang="en-US" dirty="0"/>
              <a:t>Lots of times, its undefined, even though every recommendation uses it</a:t>
            </a:r>
          </a:p>
          <a:p>
            <a:r>
              <a:rPr lang="en-US" dirty="0"/>
              <a:t>Realistic target yield that is achievable with favorable growing conditions (University of Maryland)</a:t>
            </a:r>
          </a:p>
          <a:p>
            <a:r>
              <a:rPr lang="en-US" dirty="0"/>
              <a:t>5 year average</a:t>
            </a:r>
          </a:p>
          <a:p>
            <a:r>
              <a:rPr lang="en-US" dirty="0"/>
              <a:t>5 year average + 5-10% (Nebraska)</a:t>
            </a:r>
          </a:p>
          <a:p>
            <a:r>
              <a:rPr lang="en-US" dirty="0"/>
              <a:t>Expected yield in 3-4 years of 5 under good management (NY)</a:t>
            </a:r>
          </a:p>
        </p:txBody>
      </p:sp>
    </p:spTree>
    <p:extLst>
      <p:ext uri="{BB962C8B-B14F-4D97-AF65-F5344CB8AC3E}">
        <p14:creationId xmlns:p14="http://schemas.microsoft.com/office/powerpoint/2010/main" val="2110210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2CB7-F14D-BEF0-CEBD-2580672291C3}"/>
              </a:ext>
            </a:extLst>
          </p:cNvPr>
          <p:cNvSpPr>
            <a:spLocks noGrp="1"/>
          </p:cNvSpPr>
          <p:nvPr>
            <p:ph type="title"/>
          </p:nvPr>
        </p:nvSpPr>
        <p:spPr/>
        <p:txBody>
          <a:bodyPr/>
          <a:lstStyle/>
          <a:p>
            <a:r>
              <a:rPr lang="en-US" dirty="0"/>
              <a:t>Form and Function in Plants</a:t>
            </a:r>
          </a:p>
        </p:txBody>
      </p:sp>
      <p:sp>
        <p:nvSpPr>
          <p:cNvPr id="3" name="Content Placeholder 2">
            <a:extLst>
              <a:ext uri="{FF2B5EF4-FFF2-40B4-BE49-F238E27FC236}">
                <a16:creationId xmlns:a16="http://schemas.microsoft.com/office/drawing/2014/main" id="{0F99F52C-B0D0-0773-55FE-20A52CF3398C}"/>
              </a:ext>
            </a:extLst>
          </p:cNvPr>
          <p:cNvSpPr>
            <a:spLocks noGrp="1"/>
          </p:cNvSpPr>
          <p:nvPr>
            <p:ph idx="1"/>
          </p:nvPr>
        </p:nvSpPr>
        <p:spPr/>
        <p:txBody>
          <a:bodyPr/>
          <a:lstStyle/>
          <a:p>
            <a:r>
              <a:rPr lang="en-US" dirty="0"/>
              <a:t>NO</a:t>
            </a:r>
            <a:r>
              <a:rPr lang="en-US" baseline="-25000" dirty="0"/>
              <a:t>3</a:t>
            </a:r>
            <a:r>
              <a:rPr lang="en-US" baseline="30000" dirty="0"/>
              <a:t>-</a:t>
            </a:r>
            <a:r>
              <a:rPr lang="en-US" dirty="0"/>
              <a:t> must be reduced to NH</a:t>
            </a:r>
            <a:r>
              <a:rPr lang="en-US" baseline="-25000" dirty="0"/>
              <a:t>3</a:t>
            </a:r>
            <a:r>
              <a:rPr lang="en-US" dirty="0"/>
              <a:t> before use in the plant</a:t>
            </a:r>
          </a:p>
          <a:p>
            <a:endParaRPr lang="en-US" dirty="0"/>
          </a:p>
          <a:p>
            <a:endParaRPr lang="en-US" dirty="0"/>
          </a:p>
          <a:p>
            <a:endParaRPr lang="en-US" dirty="0"/>
          </a:p>
          <a:p>
            <a:endParaRPr lang="en-US" dirty="0"/>
          </a:p>
          <a:p>
            <a:endParaRPr lang="en-US" dirty="0"/>
          </a:p>
          <a:p>
            <a:r>
              <a:rPr lang="en-US" dirty="0"/>
              <a:t>Adequate supply of N needed for high photosynthetic activity</a:t>
            </a:r>
          </a:p>
          <a:p>
            <a:r>
              <a:rPr lang="en-US" dirty="0"/>
              <a:t>Excess can delay maturity, increase insect/disease pressure</a:t>
            </a:r>
          </a:p>
          <a:p>
            <a:pPr lvl="1"/>
            <a:endParaRPr lang="en-US" dirty="0"/>
          </a:p>
        </p:txBody>
      </p:sp>
      <p:grpSp>
        <p:nvGrpSpPr>
          <p:cNvPr id="6" name="Group 5">
            <a:extLst>
              <a:ext uri="{FF2B5EF4-FFF2-40B4-BE49-F238E27FC236}">
                <a16:creationId xmlns:a16="http://schemas.microsoft.com/office/drawing/2014/main" id="{2D9ADEFA-0C9D-391A-250E-1C94CE4418D5}"/>
              </a:ext>
            </a:extLst>
          </p:cNvPr>
          <p:cNvGrpSpPr/>
          <p:nvPr/>
        </p:nvGrpSpPr>
        <p:grpSpPr>
          <a:xfrm>
            <a:off x="2897702" y="2452886"/>
            <a:ext cx="5620217" cy="2251813"/>
            <a:chOff x="3285891" y="2677173"/>
            <a:chExt cx="5620217" cy="2251813"/>
          </a:xfrm>
        </p:grpSpPr>
        <p:sp>
          <p:nvSpPr>
            <p:cNvPr id="7" name="TextBox 6">
              <a:extLst>
                <a:ext uri="{FF2B5EF4-FFF2-40B4-BE49-F238E27FC236}">
                  <a16:creationId xmlns:a16="http://schemas.microsoft.com/office/drawing/2014/main" id="{9A12FC3A-DA07-AF57-6643-612897455E0F}"/>
                </a:ext>
              </a:extLst>
            </p:cNvPr>
            <p:cNvSpPr txBox="1"/>
            <p:nvPr/>
          </p:nvSpPr>
          <p:spPr>
            <a:xfrm>
              <a:off x="3285891" y="2677173"/>
              <a:ext cx="5620217" cy="646331"/>
            </a:xfrm>
            <a:prstGeom prst="rect">
              <a:avLst/>
            </a:prstGeom>
            <a:noFill/>
          </p:spPr>
          <p:txBody>
            <a:bodyPr wrap="square" rtlCol="0">
              <a:spAutoFit/>
            </a:bodyPr>
            <a:lstStyle/>
            <a:p>
              <a:r>
                <a:rPr lang="en-US" dirty="0"/>
                <a:t>Step 1 NO</a:t>
              </a:r>
              <a:r>
                <a:rPr lang="en-US" baseline="-25000" dirty="0"/>
                <a:t>3</a:t>
              </a:r>
              <a:r>
                <a:rPr lang="en-US" baseline="30000" dirty="0"/>
                <a:t>- </a:t>
              </a:r>
              <a:r>
                <a:rPr lang="en-US" dirty="0"/>
                <a:t>→ NO</a:t>
              </a:r>
              <a:r>
                <a:rPr lang="en-US" baseline="-25000" dirty="0"/>
                <a:t>2</a:t>
              </a:r>
              <a:r>
                <a:rPr lang="en-US" baseline="30000" dirty="0"/>
                <a:t>- </a:t>
              </a:r>
              <a:r>
                <a:rPr lang="en-US" dirty="0"/>
                <a:t>  Nitrate Reductase   Cytoplasm</a:t>
              </a:r>
            </a:p>
            <a:p>
              <a:r>
                <a:rPr lang="en-US" dirty="0"/>
                <a:t>Step 2 NO</a:t>
              </a:r>
              <a:r>
                <a:rPr lang="en-US" baseline="-25000" dirty="0"/>
                <a:t>2</a:t>
              </a:r>
              <a:r>
                <a:rPr lang="en-US" baseline="30000" dirty="0"/>
                <a:t>- </a:t>
              </a:r>
              <a:r>
                <a:rPr lang="en-US" dirty="0"/>
                <a:t>→ NH</a:t>
              </a:r>
              <a:r>
                <a:rPr lang="en-US" baseline="-25000" dirty="0"/>
                <a:t>3 </a:t>
              </a:r>
              <a:r>
                <a:rPr lang="en-US" baseline="30000" dirty="0"/>
                <a:t> </a:t>
              </a:r>
              <a:r>
                <a:rPr lang="en-US" dirty="0"/>
                <a:t>  Nitrite Reductase     Chloroplast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851EE43-43AD-1EAA-991F-B7AE3D148B8F}"/>
                    </a:ext>
                  </a:extLst>
                </p:cNvPr>
                <p:cNvSpPr txBox="1"/>
                <p:nvPr/>
              </p:nvSpPr>
              <p:spPr>
                <a:xfrm>
                  <a:off x="3856266" y="3266993"/>
                  <a:ext cx="2109106" cy="16619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ea typeface="Cambria Math" panose="02040503050406030204" pitchFamily="18" charset="0"/>
                  </a:endParaRPr>
                </a:p>
                <a:p>
                  <a:pPr algn="ctr"/>
                  <a:r>
                    <a:rPr lang="en-US" dirty="0"/>
                    <a:t>Amino acids</a:t>
                  </a:r>
                </a:p>
                <a:p>
                  <a:pPr algn="ctr"/>
                  <a:r>
                    <a:rPr lang="en-US" dirty="0"/>
                    <a:t>↓</a:t>
                  </a:r>
                </a:p>
                <a:p>
                  <a:pPr algn="ctr"/>
                  <a:r>
                    <a:rPr lang="en-US" dirty="0"/>
                    <a:t>Proteins, nucleic acids, chlorophyll, ADP/ATP, etc.</a:t>
                  </a:r>
                </a:p>
              </p:txBody>
            </p:sp>
          </mc:Choice>
          <mc:Fallback xmlns="">
            <p:sp>
              <p:nvSpPr>
                <p:cNvPr id="5" name="TextBox 4">
                  <a:extLst>
                    <a:ext uri="{FF2B5EF4-FFF2-40B4-BE49-F238E27FC236}">
                      <a16:creationId xmlns:a16="http://schemas.microsoft.com/office/drawing/2014/main" id="{49A4B1C9-79C5-4C5D-8D0E-93F07EE0EB3B}"/>
                    </a:ext>
                  </a:extLst>
                </p:cNvPr>
                <p:cNvSpPr txBox="1">
                  <a:spLocks noRot="1" noChangeAspect="1" noMove="1" noResize="1" noEditPoints="1" noAdjustHandles="1" noChangeArrowheads="1" noChangeShapeType="1" noTextEdit="1"/>
                </p:cNvSpPr>
                <p:nvPr/>
              </p:nvSpPr>
              <p:spPr>
                <a:xfrm>
                  <a:off x="3856266" y="3266993"/>
                  <a:ext cx="2109106" cy="1661993"/>
                </a:xfrm>
                <a:prstGeom prst="rect">
                  <a:avLst/>
                </a:prstGeom>
                <a:blipFill>
                  <a:blip r:embed="rId2"/>
                  <a:stretch>
                    <a:fillRect l="-6936" r="-6647" b="-7326"/>
                  </a:stretch>
                </a:blipFill>
              </p:spPr>
              <p:txBody>
                <a:bodyPr/>
                <a:lstStyle/>
                <a:p>
                  <a:r>
                    <a:rPr lang="en-US">
                      <a:noFill/>
                    </a:rPr>
                    <a:t> </a:t>
                  </a:r>
                </a:p>
              </p:txBody>
            </p:sp>
          </mc:Fallback>
        </mc:AlternateContent>
      </p:grpSp>
      <p:sp>
        <p:nvSpPr>
          <p:cNvPr id="9" name="TextBox 8">
            <a:extLst>
              <a:ext uri="{FF2B5EF4-FFF2-40B4-BE49-F238E27FC236}">
                <a16:creationId xmlns:a16="http://schemas.microsoft.com/office/drawing/2014/main" id="{01C3CC43-865F-9E86-24D5-83424E5ED259}"/>
              </a:ext>
            </a:extLst>
          </p:cNvPr>
          <p:cNvSpPr txBox="1"/>
          <p:nvPr/>
        </p:nvSpPr>
        <p:spPr>
          <a:xfrm>
            <a:off x="8681821" y="2581041"/>
            <a:ext cx="2032187" cy="923330"/>
          </a:xfrm>
          <a:prstGeom prst="rect">
            <a:avLst/>
          </a:prstGeom>
          <a:noFill/>
          <a:ln>
            <a:solidFill>
              <a:schemeClr val="accent2"/>
            </a:solidFill>
          </a:ln>
        </p:spPr>
        <p:txBody>
          <a:bodyPr wrap="square" rtlCol="0">
            <a:spAutoFit/>
          </a:bodyPr>
          <a:lstStyle/>
          <a:p>
            <a:r>
              <a:rPr lang="en-US" dirty="0"/>
              <a:t>Occur in series so toxic NO</a:t>
            </a:r>
            <a:r>
              <a:rPr lang="en-US" baseline="-25000" dirty="0"/>
              <a:t>2</a:t>
            </a:r>
            <a:r>
              <a:rPr lang="en-US" baseline="30000" dirty="0"/>
              <a:t>-</a:t>
            </a:r>
            <a:r>
              <a:rPr lang="en-US" dirty="0"/>
              <a:t> does not accumulate</a:t>
            </a:r>
          </a:p>
        </p:txBody>
      </p:sp>
    </p:spTree>
    <p:extLst>
      <p:ext uri="{BB962C8B-B14F-4D97-AF65-F5344CB8AC3E}">
        <p14:creationId xmlns:p14="http://schemas.microsoft.com/office/powerpoint/2010/main" val="12759173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6668-E1EB-C982-CE9F-E0B37C07095B}"/>
              </a:ext>
            </a:extLst>
          </p:cNvPr>
          <p:cNvSpPr>
            <a:spLocks noGrp="1"/>
          </p:cNvSpPr>
          <p:nvPr>
            <p:ph type="title"/>
          </p:nvPr>
        </p:nvSpPr>
        <p:spPr/>
        <p:txBody>
          <a:bodyPr/>
          <a:lstStyle/>
          <a:p>
            <a:r>
              <a:rPr lang="en-US" dirty="0"/>
              <a:t>N Uptake: Yield Goal</a:t>
            </a:r>
          </a:p>
        </p:txBody>
      </p:sp>
      <p:sp>
        <p:nvSpPr>
          <p:cNvPr id="3" name="Content Placeholder 2">
            <a:extLst>
              <a:ext uri="{FF2B5EF4-FFF2-40B4-BE49-F238E27FC236}">
                <a16:creationId xmlns:a16="http://schemas.microsoft.com/office/drawing/2014/main" id="{7FFA4DB7-533A-9205-0E01-BC2E3266DC6C}"/>
              </a:ext>
            </a:extLst>
          </p:cNvPr>
          <p:cNvSpPr>
            <a:spLocks noGrp="1"/>
          </p:cNvSpPr>
          <p:nvPr>
            <p:ph idx="1"/>
          </p:nvPr>
        </p:nvSpPr>
        <p:spPr/>
        <p:txBody>
          <a:bodyPr>
            <a:normAutofit lnSpcReduction="10000"/>
          </a:bodyPr>
          <a:lstStyle/>
          <a:p>
            <a:r>
              <a:rPr lang="en-US" dirty="0"/>
              <a:t>Proven Yield – South Dakota</a:t>
            </a:r>
          </a:p>
          <a:p>
            <a:pPr lvl="1"/>
            <a:r>
              <a:rPr lang="en-US" dirty="0"/>
              <a:t>Proven yield (5 year data minus outliers)</a:t>
            </a:r>
          </a:p>
          <a:p>
            <a:pPr lvl="1"/>
            <a:r>
              <a:rPr lang="en-US" dirty="0"/>
              <a:t>Proven Yield + 10%</a:t>
            </a:r>
          </a:p>
          <a:p>
            <a:pPr lvl="1"/>
            <a:r>
              <a:rPr lang="en-US" dirty="0"/>
              <a:t>Proven Yield Modified for Soil Moisture (±10-20%)</a:t>
            </a:r>
          </a:p>
          <a:p>
            <a:pPr lvl="1"/>
            <a:r>
              <a:rPr lang="en-US" dirty="0"/>
              <a:t>Modified County Averages</a:t>
            </a:r>
          </a:p>
          <a:p>
            <a:pPr lvl="1"/>
            <a:r>
              <a:rPr lang="en-US" dirty="0"/>
              <a:t>Avg Yield increase about 1.8 </a:t>
            </a:r>
            <a:r>
              <a:rPr lang="en-US" dirty="0" err="1"/>
              <a:t>bu</a:t>
            </a:r>
            <a:r>
              <a:rPr lang="en-US" dirty="0"/>
              <a:t>/ac/year annually (&lt;2% per year and diminishing)</a:t>
            </a:r>
          </a:p>
          <a:p>
            <a:r>
              <a:rPr lang="en-US" dirty="0"/>
              <a:t>Aggressive</a:t>
            </a:r>
          </a:p>
          <a:p>
            <a:pPr lvl="1"/>
            <a:r>
              <a:rPr lang="en-US" dirty="0"/>
              <a:t>Yield goals should be sufficiently greater than long-term averages to insure N will not be a yield limiting factor.</a:t>
            </a:r>
          </a:p>
          <a:p>
            <a:pPr lvl="1"/>
            <a:r>
              <a:rPr lang="en-US" dirty="0"/>
              <a:t>Average yield + 20%</a:t>
            </a:r>
          </a:p>
        </p:txBody>
      </p:sp>
    </p:spTree>
    <p:extLst>
      <p:ext uri="{BB962C8B-B14F-4D97-AF65-F5344CB8AC3E}">
        <p14:creationId xmlns:p14="http://schemas.microsoft.com/office/powerpoint/2010/main" val="40544207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1E4F-FAEA-50E7-9C7E-B313AC3BED9D}"/>
              </a:ext>
            </a:extLst>
          </p:cNvPr>
          <p:cNvSpPr>
            <a:spLocks noGrp="1"/>
          </p:cNvSpPr>
          <p:nvPr>
            <p:ph type="title"/>
          </p:nvPr>
        </p:nvSpPr>
        <p:spPr/>
        <p:txBody>
          <a:bodyPr/>
          <a:lstStyle/>
          <a:p>
            <a:r>
              <a:rPr lang="en-US" dirty="0"/>
              <a:t>N Soil Estimations</a:t>
            </a:r>
          </a:p>
        </p:txBody>
      </p:sp>
      <p:sp>
        <p:nvSpPr>
          <p:cNvPr id="3" name="Content Placeholder 2">
            <a:extLst>
              <a:ext uri="{FF2B5EF4-FFF2-40B4-BE49-F238E27FC236}">
                <a16:creationId xmlns:a16="http://schemas.microsoft.com/office/drawing/2014/main" id="{A31A4D5B-4F58-DB06-E7A9-8E12A89B06AF}"/>
              </a:ext>
            </a:extLst>
          </p:cNvPr>
          <p:cNvSpPr>
            <a:spLocks noGrp="1"/>
          </p:cNvSpPr>
          <p:nvPr>
            <p:ph idx="1"/>
          </p:nvPr>
        </p:nvSpPr>
        <p:spPr/>
        <p:txBody>
          <a:bodyPr>
            <a:normAutofit fontScale="92500"/>
          </a:bodyPr>
          <a:lstStyle/>
          <a:p>
            <a:r>
              <a:rPr lang="en-US" dirty="0"/>
              <a:t>NO</a:t>
            </a:r>
            <a:r>
              <a:rPr lang="en-US" baseline="-25000" dirty="0"/>
              <a:t>3</a:t>
            </a:r>
            <a:r>
              <a:rPr lang="en-US" baseline="30000" dirty="0"/>
              <a:t>-</a:t>
            </a:r>
            <a:r>
              <a:rPr lang="en-US" dirty="0"/>
              <a:t> and NH</a:t>
            </a:r>
            <a:r>
              <a:rPr lang="en-US" baseline="-25000" dirty="0"/>
              <a:t>4</a:t>
            </a:r>
            <a:r>
              <a:rPr lang="en-US" baseline="30000" dirty="0"/>
              <a:t>+</a:t>
            </a:r>
            <a:r>
              <a:rPr lang="en-US" dirty="0"/>
              <a:t> can be measured in lab setting</a:t>
            </a:r>
          </a:p>
          <a:p>
            <a:pPr lvl="1"/>
            <a:r>
              <a:rPr lang="en-US" dirty="0"/>
              <a:t>Weak acid can be used to strip NH</a:t>
            </a:r>
            <a:r>
              <a:rPr lang="en-US" baseline="-25000" dirty="0"/>
              <a:t>4</a:t>
            </a:r>
            <a:r>
              <a:rPr lang="en-US" baseline="30000" dirty="0"/>
              <a:t>+</a:t>
            </a:r>
            <a:r>
              <a:rPr lang="en-US" dirty="0"/>
              <a:t>, and because NO</a:t>
            </a:r>
            <a:r>
              <a:rPr lang="en-US" baseline="-25000" dirty="0"/>
              <a:t>3</a:t>
            </a:r>
            <a:r>
              <a:rPr lang="en-US" baseline="30000" dirty="0"/>
              <a:t>-</a:t>
            </a:r>
            <a:r>
              <a:rPr lang="en-US" dirty="0"/>
              <a:t> is mobile, it will come with solution</a:t>
            </a:r>
          </a:p>
          <a:p>
            <a:pPr lvl="1"/>
            <a:r>
              <a:rPr lang="en-US" dirty="0"/>
              <a:t>Both react with different color reagents, which can be read with instrumentation</a:t>
            </a:r>
          </a:p>
          <a:p>
            <a:r>
              <a:rPr lang="en-US" dirty="0"/>
              <a:t>Total N can also be determined using combustion</a:t>
            </a:r>
          </a:p>
          <a:p>
            <a:pPr lvl="1"/>
            <a:r>
              <a:rPr lang="en-US" dirty="0"/>
              <a:t>Quickly burns it, turns all N (NO</a:t>
            </a:r>
            <a:r>
              <a:rPr lang="en-US" baseline="-25000" dirty="0"/>
              <a:t>3</a:t>
            </a:r>
            <a:r>
              <a:rPr lang="en-US" baseline="30000" dirty="0"/>
              <a:t>-</a:t>
            </a:r>
            <a:r>
              <a:rPr lang="en-US" dirty="0"/>
              <a:t>, NH</a:t>
            </a:r>
            <a:r>
              <a:rPr lang="en-US" baseline="-25000" dirty="0"/>
              <a:t>4</a:t>
            </a:r>
            <a:r>
              <a:rPr lang="en-US" baseline="30000" dirty="0"/>
              <a:t>+</a:t>
            </a:r>
            <a:r>
              <a:rPr lang="en-US" dirty="0"/>
              <a:t>, other forms) into N</a:t>
            </a:r>
            <a:r>
              <a:rPr lang="en-US" baseline="-25000" dirty="0"/>
              <a:t>2</a:t>
            </a:r>
            <a:endParaRPr lang="en-US" dirty="0"/>
          </a:p>
          <a:p>
            <a:r>
              <a:rPr lang="en-US" dirty="0"/>
              <a:t>However, very inaccurate, because it fluctuates greatly </a:t>
            </a:r>
          </a:p>
          <a:p>
            <a:pPr lvl="1"/>
            <a:r>
              <a:rPr lang="en-US" dirty="0"/>
              <a:t>NO</a:t>
            </a:r>
            <a:r>
              <a:rPr lang="en-US" baseline="-25000" dirty="0"/>
              <a:t>3</a:t>
            </a:r>
            <a:r>
              <a:rPr lang="en-US" baseline="30000" dirty="0"/>
              <a:t>-</a:t>
            </a:r>
            <a:r>
              <a:rPr lang="en-US" dirty="0"/>
              <a:t> is mobile in the soil</a:t>
            </a:r>
          </a:p>
          <a:p>
            <a:pPr lvl="1"/>
            <a:r>
              <a:rPr lang="en-US" dirty="0"/>
              <a:t>NH</a:t>
            </a:r>
            <a:r>
              <a:rPr lang="en-US" baseline="-25000" dirty="0"/>
              <a:t>4</a:t>
            </a:r>
            <a:r>
              <a:rPr lang="en-US" baseline="30000" dirty="0"/>
              <a:t>+</a:t>
            </a:r>
            <a:r>
              <a:rPr lang="en-US" dirty="0"/>
              <a:t> is quickly converted or fixed shortly</a:t>
            </a:r>
          </a:p>
          <a:p>
            <a:pPr lvl="1"/>
            <a:r>
              <a:rPr lang="en-US" dirty="0"/>
              <a:t>Total N can’t tell the difference between inorganic and organic N</a:t>
            </a:r>
          </a:p>
          <a:p>
            <a:pPr lvl="1"/>
            <a:r>
              <a:rPr lang="en-US" dirty="0"/>
              <a:t>Many labs won’t even offer N testing</a:t>
            </a:r>
          </a:p>
          <a:p>
            <a:endParaRPr lang="en-US" dirty="0"/>
          </a:p>
        </p:txBody>
      </p:sp>
    </p:spTree>
    <p:extLst>
      <p:ext uri="{BB962C8B-B14F-4D97-AF65-F5344CB8AC3E}">
        <p14:creationId xmlns:p14="http://schemas.microsoft.com/office/powerpoint/2010/main" val="917377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E521-36CD-45C3-7405-AA5C4D72AF1C}"/>
              </a:ext>
            </a:extLst>
          </p:cNvPr>
          <p:cNvSpPr>
            <a:spLocks noGrp="1"/>
          </p:cNvSpPr>
          <p:nvPr>
            <p:ph type="title"/>
          </p:nvPr>
        </p:nvSpPr>
        <p:spPr/>
        <p:txBody>
          <a:bodyPr/>
          <a:lstStyle/>
          <a:p>
            <a:r>
              <a:rPr lang="en-US" dirty="0"/>
              <a:t>Efficiency of Fertilizer</a:t>
            </a:r>
          </a:p>
        </p:txBody>
      </p:sp>
      <p:sp>
        <p:nvSpPr>
          <p:cNvPr id="3" name="Content Placeholder 2">
            <a:extLst>
              <a:ext uri="{FF2B5EF4-FFF2-40B4-BE49-F238E27FC236}">
                <a16:creationId xmlns:a16="http://schemas.microsoft.com/office/drawing/2014/main" id="{9FDD0906-4564-34C3-D632-856A4004959C}"/>
              </a:ext>
            </a:extLst>
          </p:cNvPr>
          <p:cNvSpPr>
            <a:spLocks noGrp="1"/>
          </p:cNvSpPr>
          <p:nvPr>
            <p:ph idx="1"/>
          </p:nvPr>
        </p:nvSpPr>
        <p:spPr/>
        <p:txBody>
          <a:bodyPr/>
          <a:lstStyle/>
          <a:p>
            <a:r>
              <a:rPr lang="en-US" dirty="0"/>
              <a:t>What percentage applied can be used?</a:t>
            </a:r>
          </a:p>
          <a:p>
            <a:r>
              <a:rPr lang="en-US" dirty="0"/>
              <a:t>N Cycle</a:t>
            </a:r>
          </a:p>
          <a:p>
            <a:pPr lvl="1"/>
            <a:r>
              <a:rPr lang="en-US" dirty="0"/>
              <a:t>Processes that convert one source to another</a:t>
            </a:r>
          </a:p>
          <a:p>
            <a:r>
              <a:rPr lang="en-US" dirty="0"/>
              <a:t>Source</a:t>
            </a:r>
          </a:p>
          <a:p>
            <a:r>
              <a:rPr lang="en-US" dirty="0"/>
              <a:t>Timing</a:t>
            </a:r>
          </a:p>
        </p:txBody>
      </p:sp>
    </p:spTree>
    <p:extLst>
      <p:ext uri="{BB962C8B-B14F-4D97-AF65-F5344CB8AC3E}">
        <p14:creationId xmlns:p14="http://schemas.microsoft.com/office/powerpoint/2010/main" val="169225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profitable is it to fertilizer to maximum yield?</a:t>
            </a:r>
          </a:p>
        </p:txBody>
      </p:sp>
      <p:graphicFrame>
        <p:nvGraphicFramePr>
          <p:cNvPr id="5" name="Content Placeholder 4"/>
          <p:cNvGraphicFramePr>
            <a:graphicFrameLocks noGrp="1"/>
          </p:cNvGraphicFramePr>
          <p:nvPr>
            <p:ph idx="1"/>
          </p:nvPr>
        </p:nvGraphicFramePr>
        <p:xfrm>
          <a:off x="838200" y="1533525"/>
          <a:ext cx="10515600" cy="46434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67DE735-E14B-4EE2-9C82-94250F4C8C79}"/>
              </a:ext>
            </a:extLst>
          </p:cNvPr>
          <p:cNvSpPr txBox="1"/>
          <p:nvPr/>
        </p:nvSpPr>
        <p:spPr>
          <a:xfrm>
            <a:off x="4947786" y="6311533"/>
            <a:ext cx="342900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Data courtesy Frank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Coale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9271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Agronomic Optimum</a:t>
            </a:r>
          </a:p>
        </p:txBody>
      </p:sp>
      <p:graphicFrame>
        <p:nvGraphicFramePr>
          <p:cNvPr id="5" name="Content Placeholder 4"/>
          <p:cNvGraphicFramePr>
            <a:graphicFrameLocks noGrp="1"/>
          </p:cNvGraphicFramePr>
          <p:nvPr>
            <p:ph idx="1"/>
          </p:nvPr>
        </p:nvGraphicFramePr>
        <p:xfrm>
          <a:off x="838200" y="1533525"/>
          <a:ext cx="10515600" cy="4643438"/>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Group 24"/>
          <p:cNvGrpSpPr/>
          <p:nvPr/>
        </p:nvGrpSpPr>
        <p:grpSpPr>
          <a:xfrm>
            <a:off x="3200400" y="1468603"/>
            <a:ext cx="6451309" cy="930290"/>
            <a:chOff x="1244891" y="1431910"/>
            <a:chExt cx="6451309" cy="930290"/>
          </a:xfrm>
        </p:grpSpPr>
        <p:cxnSp>
          <p:nvCxnSpPr>
            <p:cNvPr id="14" name="Straight Connector 13"/>
            <p:cNvCxnSpPr/>
            <p:nvPr/>
          </p:nvCxnSpPr>
          <p:spPr>
            <a:xfrm flipH="1">
              <a:off x="1244891" y="2362200"/>
              <a:ext cx="6096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562600" y="1431910"/>
              <a:ext cx="2133600" cy="832510"/>
              <a:chOff x="5562600" y="1431910"/>
              <a:chExt cx="2133600" cy="832510"/>
            </a:xfrm>
          </p:grpSpPr>
          <p:sp>
            <p:nvSpPr>
              <p:cNvPr id="7" name="TextBox 6"/>
              <p:cNvSpPr txBox="1"/>
              <p:nvPr/>
            </p:nvSpPr>
            <p:spPr>
              <a:xfrm>
                <a:off x="5943600" y="1431910"/>
                <a:ext cx="1752600" cy="646331"/>
              </a:xfrm>
              <a:prstGeom prst="rect">
                <a:avLst/>
              </a:prstGeom>
              <a:noFill/>
              <a:ln>
                <a:solidFill>
                  <a:schemeClr val="accent6"/>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Max: 174 bu/a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@230 lb-N</a:t>
                </a:r>
              </a:p>
            </p:txBody>
          </p:sp>
          <p:cxnSp>
            <p:nvCxnSpPr>
              <p:cNvPr id="17" name="Elbow Connector 16"/>
              <p:cNvCxnSpPr>
                <a:cxnSpLocks/>
                <a:stCxn id="7" idx="1"/>
              </p:cNvCxnSpPr>
              <p:nvPr/>
            </p:nvCxnSpPr>
            <p:spPr>
              <a:xfrm rot="10800000" flipV="1">
                <a:off x="5562600" y="1755075"/>
                <a:ext cx="381000" cy="509345"/>
              </a:xfrm>
              <a:prstGeom prst="bentConnector2">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 name="TextBox 11">
            <a:extLst>
              <a:ext uri="{FF2B5EF4-FFF2-40B4-BE49-F238E27FC236}">
                <a16:creationId xmlns:a16="http://schemas.microsoft.com/office/drawing/2014/main" id="{067DE735-E14B-4EE2-9C82-94250F4C8C79}"/>
              </a:ext>
            </a:extLst>
          </p:cNvPr>
          <p:cNvSpPr txBox="1"/>
          <p:nvPr/>
        </p:nvSpPr>
        <p:spPr>
          <a:xfrm>
            <a:off x="4947786" y="6311533"/>
            <a:ext cx="342900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Data courtesy Frank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Coale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725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Agronomic ≠ Economic Optimum</a:t>
            </a:r>
          </a:p>
        </p:txBody>
      </p:sp>
      <p:graphicFrame>
        <p:nvGraphicFramePr>
          <p:cNvPr id="5" name="Content Placeholder 4"/>
          <p:cNvGraphicFramePr>
            <a:graphicFrameLocks noGrp="1"/>
          </p:cNvGraphicFramePr>
          <p:nvPr>
            <p:ph idx="1"/>
          </p:nvPr>
        </p:nvGraphicFramePr>
        <p:xfrm>
          <a:off x="838200" y="1533525"/>
          <a:ext cx="10515600" cy="4643438"/>
        </p:xfrm>
        <a:graphic>
          <a:graphicData uri="http://schemas.openxmlformats.org/drawingml/2006/chart">
            <c:chart xmlns:c="http://schemas.openxmlformats.org/drawingml/2006/chart" xmlns:r="http://schemas.openxmlformats.org/officeDocument/2006/relationships" r:id="rId3"/>
          </a:graphicData>
        </a:graphic>
      </p:graphicFrame>
      <p:grpSp>
        <p:nvGrpSpPr>
          <p:cNvPr id="23" name="Group 22"/>
          <p:cNvGrpSpPr/>
          <p:nvPr/>
        </p:nvGrpSpPr>
        <p:grpSpPr>
          <a:xfrm>
            <a:off x="4343400" y="3276600"/>
            <a:ext cx="2286000" cy="445532"/>
            <a:chOff x="2819400" y="3276600"/>
            <a:chExt cx="2286000" cy="445532"/>
          </a:xfrm>
        </p:grpSpPr>
        <p:sp>
          <p:nvSpPr>
            <p:cNvPr id="8" name="TextBox 7"/>
            <p:cNvSpPr txBox="1"/>
            <p:nvPr/>
          </p:nvSpPr>
          <p:spPr>
            <a:xfrm>
              <a:off x="2819400" y="3352800"/>
              <a:ext cx="1905000" cy="369332"/>
            </a:xfrm>
            <a:prstGeom prst="rect">
              <a:avLst/>
            </a:prstGeom>
            <a:no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EOY: 173 bu/a</a:t>
              </a:r>
            </a:p>
          </p:txBody>
        </p:sp>
        <p:cxnSp>
          <p:nvCxnSpPr>
            <p:cNvPr id="10" name="Straight Arrow Connector 9"/>
            <p:cNvCxnSpPr/>
            <p:nvPr/>
          </p:nvCxnSpPr>
          <p:spPr>
            <a:xfrm flipV="1">
              <a:off x="4724400" y="3276600"/>
              <a:ext cx="3810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819152" y="4495800"/>
            <a:ext cx="2172447" cy="978647"/>
            <a:chOff x="5105400" y="4495799"/>
            <a:chExt cx="2362200" cy="990601"/>
          </a:xfrm>
        </p:grpSpPr>
        <p:sp>
          <p:nvSpPr>
            <p:cNvPr id="18" name="TextBox 17"/>
            <p:cNvSpPr txBox="1"/>
            <p:nvPr/>
          </p:nvSpPr>
          <p:spPr>
            <a:xfrm>
              <a:off x="5410200" y="4495799"/>
              <a:ext cx="2057400" cy="369332"/>
            </a:xfrm>
            <a:prstGeom prst="rect">
              <a:avLst/>
            </a:prstGeom>
            <a:no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EONR: 205 lb/a</a:t>
              </a:r>
            </a:p>
          </p:txBody>
        </p:sp>
        <p:cxnSp>
          <p:nvCxnSpPr>
            <p:cNvPr id="20" name="Straight Arrow Connector 19"/>
            <p:cNvCxnSpPr/>
            <p:nvPr/>
          </p:nvCxnSpPr>
          <p:spPr>
            <a:xfrm flipH="1">
              <a:off x="5105400" y="4876800"/>
              <a:ext cx="1352550" cy="609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67DE735-E14B-4EE2-9C82-94250F4C8C79}"/>
              </a:ext>
            </a:extLst>
          </p:cNvPr>
          <p:cNvSpPr txBox="1"/>
          <p:nvPr/>
        </p:nvSpPr>
        <p:spPr>
          <a:xfrm>
            <a:off x="4947786" y="6311533"/>
            <a:ext cx="342900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Data courtesy Frank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Coale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9689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Agronomic ≠ Economic ≠ Environmentally Optimum</a:t>
            </a:r>
          </a:p>
        </p:txBody>
      </p:sp>
      <p:graphicFrame>
        <p:nvGraphicFramePr>
          <p:cNvPr id="5" name="Content Placeholder 4"/>
          <p:cNvGraphicFramePr>
            <a:graphicFrameLocks noGrp="1"/>
          </p:cNvGraphicFramePr>
          <p:nvPr>
            <p:ph idx="1"/>
          </p:nvPr>
        </p:nvGraphicFramePr>
        <p:xfrm>
          <a:off x="838200" y="1533525"/>
          <a:ext cx="10515600" cy="464343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067DE735-E14B-4EE2-9C82-94250F4C8C79}"/>
              </a:ext>
            </a:extLst>
          </p:cNvPr>
          <p:cNvSpPr txBox="1"/>
          <p:nvPr/>
        </p:nvSpPr>
        <p:spPr>
          <a:xfrm>
            <a:off x="4947786" y="6311533"/>
            <a:ext cx="342900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Data courtesy Frank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Coale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6" name="Group 15"/>
          <p:cNvGrpSpPr/>
          <p:nvPr/>
        </p:nvGrpSpPr>
        <p:grpSpPr>
          <a:xfrm>
            <a:off x="5026167" y="3728880"/>
            <a:ext cx="5283246" cy="646331"/>
            <a:chOff x="4773358" y="3690747"/>
            <a:chExt cx="5531930" cy="710615"/>
          </a:xfrm>
        </p:grpSpPr>
        <p:cxnSp>
          <p:nvCxnSpPr>
            <p:cNvPr id="18" name="Straight Connector 17"/>
            <p:cNvCxnSpPr/>
            <p:nvPr/>
          </p:nvCxnSpPr>
          <p:spPr>
            <a:xfrm flipV="1">
              <a:off x="7151364" y="4039480"/>
              <a:ext cx="3153924" cy="1314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773358" y="3690747"/>
              <a:ext cx="2459356" cy="710615"/>
              <a:chOff x="5264017" y="3690747"/>
              <a:chExt cx="1252035" cy="710615"/>
            </a:xfrm>
          </p:grpSpPr>
          <p:sp>
            <p:nvSpPr>
              <p:cNvPr id="20" name="TextBox 19"/>
              <p:cNvSpPr txBox="1"/>
              <p:nvPr/>
            </p:nvSpPr>
            <p:spPr>
              <a:xfrm>
                <a:off x="5264017" y="3690747"/>
                <a:ext cx="952573" cy="7106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N in top 1 m:</a:t>
                </a:r>
                <a:br>
                  <a:rPr kumimoji="0" lang="en-US" sz="18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+17 lb </a:t>
                </a:r>
              </a:p>
            </p:txBody>
          </p:sp>
          <p:sp>
            <p:nvSpPr>
              <p:cNvPr id="21" name="Up Arrow 20"/>
              <p:cNvSpPr/>
              <p:nvPr/>
            </p:nvSpPr>
            <p:spPr>
              <a:xfrm>
                <a:off x="6452336" y="4052628"/>
                <a:ext cx="63716" cy="332343"/>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9" name="Straight Connector 18"/>
            <p:cNvCxnSpPr/>
            <p:nvPr/>
          </p:nvCxnSpPr>
          <p:spPr>
            <a:xfrm>
              <a:off x="6644483" y="4384969"/>
              <a:ext cx="36608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7447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Agronomic ≠ Economic ≠ Environmentally Optimum</a:t>
            </a:r>
          </a:p>
        </p:txBody>
      </p:sp>
      <p:graphicFrame>
        <p:nvGraphicFramePr>
          <p:cNvPr id="5" name="Content Placeholder 4"/>
          <p:cNvGraphicFramePr>
            <a:graphicFrameLocks noGrp="1"/>
          </p:cNvGraphicFramePr>
          <p:nvPr>
            <p:ph idx="1"/>
          </p:nvPr>
        </p:nvGraphicFramePr>
        <p:xfrm>
          <a:off x="838200" y="1533525"/>
          <a:ext cx="10515600" cy="464343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067DE735-E14B-4EE2-9C82-94250F4C8C79}"/>
              </a:ext>
            </a:extLst>
          </p:cNvPr>
          <p:cNvSpPr txBox="1"/>
          <p:nvPr/>
        </p:nvSpPr>
        <p:spPr>
          <a:xfrm>
            <a:off x="4947786" y="6311533"/>
            <a:ext cx="342900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Data courtesy Frank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Coale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6" name="Group 15"/>
          <p:cNvGrpSpPr/>
          <p:nvPr/>
        </p:nvGrpSpPr>
        <p:grpSpPr>
          <a:xfrm>
            <a:off x="5026167" y="3728880"/>
            <a:ext cx="5283246" cy="646331"/>
            <a:chOff x="4773358" y="3690747"/>
            <a:chExt cx="5531930" cy="710615"/>
          </a:xfrm>
        </p:grpSpPr>
        <p:cxnSp>
          <p:nvCxnSpPr>
            <p:cNvPr id="18" name="Straight Connector 17"/>
            <p:cNvCxnSpPr/>
            <p:nvPr/>
          </p:nvCxnSpPr>
          <p:spPr>
            <a:xfrm flipV="1">
              <a:off x="7151364" y="4039480"/>
              <a:ext cx="3153924" cy="1314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773358" y="3690747"/>
              <a:ext cx="2459356" cy="710615"/>
              <a:chOff x="5264017" y="3690747"/>
              <a:chExt cx="1252035" cy="710615"/>
            </a:xfrm>
          </p:grpSpPr>
          <p:sp>
            <p:nvSpPr>
              <p:cNvPr id="20" name="TextBox 19"/>
              <p:cNvSpPr txBox="1"/>
              <p:nvPr/>
            </p:nvSpPr>
            <p:spPr>
              <a:xfrm>
                <a:off x="5264017" y="3690747"/>
                <a:ext cx="952573" cy="7106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N in top 1 m:</a:t>
                </a:r>
                <a:br>
                  <a:rPr kumimoji="0" lang="en-US" sz="18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+17 lb </a:t>
                </a:r>
              </a:p>
            </p:txBody>
          </p:sp>
          <p:sp>
            <p:nvSpPr>
              <p:cNvPr id="21" name="Up Arrow 20"/>
              <p:cNvSpPr/>
              <p:nvPr/>
            </p:nvSpPr>
            <p:spPr>
              <a:xfrm>
                <a:off x="6452336" y="4052628"/>
                <a:ext cx="63716" cy="332343"/>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9" name="Straight Connector 18"/>
            <p:cNvCxnSpPr/>
            <p:nvPr/>
          </p:nvCxnSpPr>
          <p:spPr>
            <a:xfrm>
              <a:off x="6644483" y="4384969"/>
              <a:ext cx="36608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 name="TextBox 5"/>
          <p:cNvSpPr txBox="1"/>
          <p:nvPr/>
        </p:nvSpPr>
        <p:spPr>
          <a:xfrm>
            <a:off x="1945320" y="1145669"/>
            <a:ext cx="4551103" cy="2031325"/>
          </a:xfrm>
          <a:prstGeom prst="rect">
            <a:avLst/>
          </a:prstGeom>
          <a:solidFill>
            <a:schemeClr val="bg1"/>
          </a:solidFill>
          <a:ln>
            <a:solidFill>
              <a:schemeClr val="accent6"/>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Arial Rounded MT Bold" panose="020F0704030504030204" pitchFamily="34" charset="0"/>
                <a:ea typeface="+mn-ea"/>
                <a:cs typeface="+mn-cs"/>
              </a:rPr>
              <a:t>Why precision matters</a:t>
            </a:r>
            <a:r>
              <a:rPr kumimoji="0" lang="en-US" sz="1800" b="1" i="0" u="none" strike="noStrike" kern="1200" cap="none" spc="0" normalizeH="0" baseline="0" noProof="0" dirty="0">
                <a:ln>
                  <a:noFill/>
                </a:ln>
                <a:solidFill>
                  <a:srgbClr val="FF0000"/>
                </a:solidFill>
                <a:effectLst/>
                <a:uLnTx/>
                <a:uFillTx/>
                <a:latin typeface="Arial Rounded MT Bold" panose="020F0704030504030204" pitchFamily="34" charset="0"/>
                <a:ea typeface="+mn-ea"/>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Reducing N rate 25 </a:t>
            </a:r>
            <a:r>
              <a:rPr kumimoji="0" lang="en-US" sz="18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lb</a:t>
            </a:r>
            <a:r>
              <a:rPr kumimoji="0" 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 provides public benefit, but exposes farmer to economic risk.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Especially since we cannot precisely predict economic, environmental, or agronomic “Right” rate</a:t>
            </a:r>
          </a:p>
        </p:txBody>
      </p:sp>
    </p:spTree>
    <p:extLst>
      <p:ext uri="{BB962C8B-B14F-4D97-AF65-F5344CB8AC3E}">
        <p14:creationId xmlns:p14="http://schemas.microsoft.com/office/powerpoint/2010/main" val="1093080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Price ratio of N:grain has a small influence on rate</a:t>
            </a:r>
          </a:p>
        </p:txBody>
      </p:sp>
      <p:graphicFrame>
        <p:nvGraphicFramePr>
          <p:cNvPr id="13" name="Content Placeholder 12"/>
          <p:cNvGraphicFramePr>
            <a:graphicFrameLocks noGrp="1"/>
          </p:cNvGraphicFramePr>
          <p:nvPr>
            <p:ph sz="half" idx="2"/>
          </p:nvPr>
        </p:nvGraphicFramePr>
        <p:xfrm>
          <a:off x="6532726" y="1578343"/>
          <a:ext cx="4765347" cy="2280285"/>
        </p:xfrm>
        <a:graphic>
          <a:graphicData uri="http://schemas.openxmlformats.org/drawingml/2006/table">
            <a:tbl>
              <a:tblPr/>
              <a:tblGrid>
                <a:gridCol w="1178654">
                  <a:extLst>
                    <a:ext uri="{9D8B030D-6E8A-4147-A177-3AD203B41FA5}">
                      <a16:colId xmlns:a16="http://schemas.microsoft.com/office/drawing/2014/main" val="643866018"/>
                    </a:ext>
                  </a:extLst>
                </a:gridCol>
                <a:gridCol w="779010">
                  <a:extLst>
                    <a:ext uri="{9D8B030D-6E8A-4147-A177-3AD203B41FA5}">
                      <a16:colId xmlns:a16="http://schemas.microsoft.com/office/drawing/2014/main" val="495515631"/>
                    </a:ext>
                  </a:extLst>
                </a:gridCol>
                <a:gridCol w="908845">
                  <a:extLst>
                    <a:ext uri="{9D8B030D-6E8A-4147-A177-3AD203B41FA5}">
                      <a16:colId xmlns:a16="http://schemas.microsoft.com/office/drawing/2014/main" val="266538967"/>
                    </a:ext>
                  </a:extLst>
                </a:gridCol>
                <a:gridCol w="908845">
                  <a:extLst>
                    <a:ext uri="{9D8B030D-6E8A-4147-A177-3AD203B41FA5}">
                      <a16:colId xmlns:a16="http://schemas.microsoft.com/office/drawing/2014/main" val="3217688668"/>
                    </a:ext>
                  </a:extLst>
                </a:gridCol>
                <a:gridCol w="989993">
                  <a:extLst>
                    <a:ext uri="{9D8B030D-6E8A-4147-A177-3AD203B41FA5}">
                      <a16:colId xmlns:a16="http://schemas.microsoft.com/office/drawing/2014/main" val="2471565910"/>
                    </a:ext>
                  </a:extLst>
                </a:gridCol>
              </a:tblGrid>
              <a:tr h="192093">
                <a:tc>
                  <a:txBody>
                    <a:bodyPr/>
                    <a:lstStyle/>
                    <a:p>
                      <a:pPr algn="l" fontAlgn="b"/>
                      <a:r>
                        <a:rPr lang="en-US" sz="1600" b="0" i="0" u="none" strike="noStrike" dirty="0">
                          <a:solidFill>
                            <a:srgbClr val="000000"/>
                          </a:solidFill>
                          <a:effectLst/>
                          <a:latin typeface="Calibri" panose="020F0502020204030204" pitchFamily="34" charset="0"/>
                        </a:rPr>
                        <a:t> </a:t>
                      </a:r>
                    </a:p>
                  </a:txBody>
                  <a:tcPr marL="8520" marR="8520" marT="9525" marB="0" anchor="b">
                    <a:lnL>
                      <a:noFill/>
                    </a:lnL>
                    <a:lnR>
                      <a:noFill/>
                    </a:lnR>
                    <a:lnT>
                      <a:noFill/>
                    </a:lnT>
                    <a:lnB w="12700" cap="flat" cmpd="sng" algn="ctr">
                      <a:solidFill>
                        <a:schemeClr val="bg1">
                          <a:lumMod val="95000"/>
                        </a:schemeClr>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Nov-21</a:t>
                      </a:r>
                    </a:p>
                  </a:txBody>
                  <a:tcPr marL="8520" marR="8520" marT="9525" marB="0" anchor="b">
                    <a:lnL>
                      <a:noFill/>
                    </a:lnL>
                    <a:lnR>
                      <a:noFill/>
                    </a:lnR>
                    <a:lnT>
                      <a:noFill/>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b"/>
                      <a:r>
                        <a:rPr lang="en-US" sz="1600" b="1" i="0" u="none" strike="noStrike" dirty="0">
                          <a:solidFill>
                            <a:srgbClr val="000000"/>
                          </a:solidFill>
                          <a:effectLst/>
                          <a:latin typeface="Calibri" panose="020F0502020204030204" pitchFamily="34" charset="0"/>
                        </a:rPr>
                        <a:t>Aug-18</a:t>
                      </a:r>
                    </a:p>
                  </a:txBody>
                  <a:tcPr marL="8520" marR="8520" marT="9525" marB="0" anchor="b">
                    <a:lnL>
                      <a:noFill/>
                    </a:lnL>
                    <a:lnR>
                      <a:noFill/>
                    </a:lnR>
                    <a:lnT>
                      <a:noFill/>
                    </a:lnT>
                    <a:lnB w="12700" cap="flat" cmpd="sng" algn="ctr">
                      <a:solidFill>
                        <a:schemeClr val="bg1">
                          <a:lumMod val="95000"/>
                        </a:schemeClr>
                      </a:solidFill>
                      <a:prstDash val="solid"/>
                      <a:round/>
                      <a:headEnd type="none" w="med" len="med"/>
                      <a:tailEnd type="none" w="med" len="med"/>
                    </a:lnB>
                    <a:solidFill>
                      <a:schemeClr val="bg1">
                        <a:lumMod val="75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Aug-19</a:t>
                      </a:r>
                    </a:p>
                  </a:txBody>
                  <a:tcPr marL="8520" marR="8520" marT="9525" marB="0" anchor="b">
                    <a:lnL>
                      <a:noFill/>
                    </a:lnL>
                    <a:lnR>
                      <a:noFill/>
                    </a:lnR>
                    <a:lnT>
                      <a:noFill/>
                    </a:lnT>
                    <a:lnB w="12700" cap="flat" cmpd="sng" algn="ctr">
                      <a:solidFill>
                        <a:schemeClr val="bg1">
                          <a:lumMod val="95000"/>
                        </a:schemeClr>
                      </a:solidFill>
                      <a:prstDash val="solid"/>
                      <a:round/>
                      <a:headEnd type="none" w="med" len="med"/>
                      <a:tailEnd type="none" w="med" len="med"/>
                    </a:lnB>
                    <a:solidFill>
                      <a:schemeClr val="accent4"/>
                    </a:solidFill>
                  </a:tcPr>
                </a:tc>
                <a:tc>
                  <a:txBody>
                    <a:bodyPr/>
                    <a:lstStyle/>
                    <a:p>
                      <a:pPr algn="ctr" fontAlgn="b"/>
                      <a:r>
                        <a:rPr lang="en-US" sz="1600" b="1" i="0" u="none" strike="noStrike" dirty="0">
                          <a:solidFill>
                            <a:srgbClr val="000000"/>
                          </a:solidFill>
                          <a:effectLst/>
                          <a:latin typeface="Calibri" panose="020F0502020204030204" pitchFamily="34" charset="0"/>
                        </a:rPr>
                        <a:t>Aug-20</a:t>
                      </a:r>
                    </a:p>
                  </a:txBody>
                  <a:tcPr marL="8520" marR="8520" marT="9525" marB="0" anchor="b">
                    <a:lnL>
                      <a:noFill/>
                    </a:lnL>
                    <a:lnR>
                      <a:noFill/>
                    </a:lnR>
                    <a:lnT>
                      <a:noFill/>
                    </a:lnT>
                    <a:lnB w="12700" cap="flat" cmpd="sng" algn="ctr">
                      <a:solidFill>
                        <a:schemeClr val="bg1">
                          <a:lumMod val="9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10132234"/>
                  </a:ext>
                </a:extLst>
              </a:tr>
              <a:tr h="192093">
                <a:tc>
                  <a:txBody>
                    <a:bodyPr/>
                    <a:lstStyle/>
                    <a:p>
                      <a:pPr algn="l" fontAlgn="b"/>
                      <a:r>
                        <a:rPr lang="en-US" sz="1600" b="0" i="0" u="none" strike="noStrike" dirty="0">
                          <a:solidFill>
                            <a:srgbClr val="000000"/>
                          </a:solidFill>
                          <a:effectLst/>
                          <a:latin typeface="Calibri" panose="020F0502020204030204" pitchFamily="34" charset="0"/>
                        </a:rPr>
                        <a:t>Grain ($/</a:t>
                      </a:r>
                      <a:r>
                        <a:rPr lang="en-US" sz="1600" b="0" i="0" u="none" strike="noStrike" dirty="0" err="1">
                          <a:solidFill>
                            <a:srgbClr val="000000"/>
                          </a:solidFill>
                          <a:effectLst/>
                          <a:latin typeface="Calibri" panose="020F0502020204030204" pitchFamily="34" charset="0"/>
                        </a:rPr>
                        <a:t>bu</a:t>
                      </a:r>
                      <a:r>
                        <a:rPr lang="en-US" sz="1600" b="0" i="0" u="none" strike="noStrike" dirty="0">
                          <a:solidFill>
                            <a:srgbClr val="000000"/>
                          </a:solidFill>
                          <a:effectLst/>
                          <a:latin typeface="Calibri" panose="020F0502020204030204" pitchFamily="34" charset="0"/>
                        </a:rPr>
                        <a:t>)</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$5.54</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b"/>
                      <a:r>
                        <a:rPr lang="en-US" sz="1600" b="0" i="0" u="none" strike="noStrike" dirty="0">
                          <a:solidFill>
                            <a:srgbClr val="000000"/>
                          </a:solidFill>
                          <a:effectLst/>
                          <a:latin typeface="Calibri" panose="020F0502020204030204" pitchFamily="34" charset="0"/>
                        </a:rPr>
                        <a:t>$3.58</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$3.97</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solidFill>
                  </a:tcPr>
                </a:tc>
                <a:tc>
                  <a:txBody>
                    <a:bodyPr/>
                    <a:lstStyle/>
                    <a:p>
                      <a:pPr algn="ctr" fontAlgn="b"/>
                      <a:r>
                        <a:rPr lang="en-US" sz="1600" b="0" i="0" u="none" strike="noStrike" dirty="0">
                          <a:solidFill>
                            <a:srgbClr val="000000"/>
                          </a:solidFill>
                          <a:effectLst/>
                          <a:latin typeface="Calibri" panose="020F0502020204030204" pitchFamily="34" charset="0"/>
                        </a:rPr>
                        <a:t>$3.60</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0826607"/>
                  </a:ext>
                </a:extLst>
              </a:tr>
              <a:tr h="192093">
                <a:tc>
                  <a:txBody>
                    <a:bodyPr/>
                    <a:lstStyle/>
                    <a:p>
                      <a:pPr algn="l" fontAlgn="b"/>
                      <a:r>
                        <a:rPr lang="en-US" sz="1600" b="0" i="0" u="none" strike="noStrike">
                          <a:solidFill>
                            <a:srgbClr val="000000"/>
                          </a:solidFill>
                          <a:effectLst/>
                          <a:latin typeface="Calibri" panose="020F0502020204030204" pitchFamily="34" charset="0"/>
                        </a:rPr>
                        <a:t>N ($/lb)</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$0.94</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b"/>
                      <a:r>
                        <a:rPr lang="en-US" sz="1600" b="0" i="0" u="none" strike="noStrike" dirty="0">
                          <a:solidFill>
                            <a:srgbClr val="000000"/>
                          </a:solidFill>
                          <a:effectLst/>
                          <a:latin typeface="Calibri" panose="020F0502020204030204" pitchFamily="34" charset="0"/>
                        </a:rPr>
                        <a:t>$0.37</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$0.43</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solidFill>
                  </a:tcPr>
                </a:tc>
                <a:tc>
                  <a:txBody>
                    <a:bodyPr/>
                    <a:lstStyle/>
                    <a:p>
                      <a:pPr algn="ctr" fontAlgn="b"/>
                      <a:r>
                        <a:rPr lang="en-US" sz="1600" b="0" i="0" u="none" strike="noStrike" dirty="0">
                          <a:solidFill>
                            <a:srgbClr val="000000"/>
                          </a:solidFill>
                          <a:effectLst/>
                          <a:latin typeface="Calibri" panose="020F0502020204030204" pitchFamily="34" charset="0"/>
                        </a:rPr>
                        <a:t>$0.37</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641738679"/>
                  </a:ext>
                </a:extLst>
              </a:tr>
              <a:tr h="192093">
                <a:tc>
                  <a:txBody>
                    <a:bodyPr/>
                    <a:lstStyle/>
                    <a:p>
                      <a:pPr algn="l" fontAlgn="b"/>
                      <a:r>
                        <a:rPr lang="en-US" sz="1600" b="0" i="0" u="none" strike="noStrike" dirty="0">
                          <a:solidFill>
                            <a:srgbClr val="000000"/>
                          </a:solidFill>
                          <a:effectLst/>
                          <a:latin typeface="Calibri" panose="020F0502020204030204" pitchFamily="34" charset="0"/>
                        </a:rPr>
                        <a:t>Price Ratio</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0.17</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b"/>
                      <a:r>
                        <a:rPr lang="en-US" sz="1600" b="0" i="0" u="none" strike="noStrike" dirty="0">
                          <a:solidFill>
                            <a:srgbClr val="000000"/>
                          </a:solidFill>
                          <a:effectLst/>
                          <a:latin typeface="Calibri" panose="020F0502020204030204" pitchFamily="34" charset="0"/>
                        </a:rPr>
                        <a:t>0.10</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0.11</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solidFill>
                  </a:tcPr>
                </a:tc>
                <a:tc>
                  <a:txBody>
                    <a:bodyPr/>
                    <a:lstStyle/>
                    <a:p>
                      <a:pPr algn="ctr" fontAlgn="b"/>
                      <a:r>
                        <a:rPr lang="en-US" sz="1600" b="0" i="0" u="none" strike="noStrike" dirty="0">
                          <a:solidFill>
                            <a:srgbClr val="000000"/>
                          </a:solidFill>
                          <a:effectLst/>
                          <a:latin typeface="Calibri" panose="020F0502020204030204" pitchFamily="34" charset="0"/>
                        </a:rPr>
                        <a:t>0.10</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163020660"/>
                  </a:ext>
                </a:extLst>
              </a:tr>
              <a:tr h="192093">
                <a:tc>
                  <a:txBody>
                    <a:bodyPr/>
                    <a:lstStyle/>
                    <a:p>
                      <a:pPr algn="l" fontAlgn="b"/>
                      <a:r>
                        <a:rPr lang="en-US" sz="1600" b="1" i="0" u="none" strike="noStrike" dirty="0">
                          <a:solidFill>
                            <a:schemeClr val="accent5"/>
                          </a:solidFill>
                          <a:effectLst/>
                          <a:latin typeface="Calibri" panose="020F0502020204030204" pitchFamily="34" charset="0"/>
                        </a:rPr>
                        <a:t>EONR (</a:t>
                      </a:r>
                      <a:r>
                        <a:rPr lang="en-US" sz="1600" b="1" i="0" u="none" strike="noStrike" dirty="0" err="1">
                          <a:solidFill>
                            <a:schemeClr val="accent5"/>
                          </a:solidFill>
                          <a:effectLst/>
                          <a:latin typeface="Calibri" panose="020F0502020204030204" pitchFamily="34" charset="0"/>
                        </a:rPr>
                        <a:t>lb</a:t>
                      </a:r>
                      <a:r>
                        <a:rPr lang="en-US" sz="1600" b="1" i="0" u="none" strike="noStrike" dirty="0">
                          <a:solidFill>
                            <a:schemeClr val="accent5"/>
                          </a:solidFill>
                          <a:effectLst/>
                          <a:latin typeface="Calibri" panose="020F0502020204030204" pitchFamily="34" charset="0"/>
                        </a:rPr>
                        <a:t>/a)</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b"/>
                      <a:r>
                        <a:rPr lang="en-US" sz="1600" b="1" i="0" u="none" strike="noStrike" dirty="0">
                          <a:solidFill>
                            <a:schemeClr val="accent5"/>
                          </a:solidFill>
                          <a:effectLst/>
                          <a:latin typeface="Calibri" panose="020F0502020204030204" pitchFamily="34" charset="0"/>
                        </a:rPr>
                        <a:t>150</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b"/>
                      <a:r>
                        <a:rPr lang="en-US" sz="1600" b="1" i="0" u="none" strike="noStrike" dirty="0">
                          <a:solidFill>
                            <a:schemeClr val="accent5"/>
                          </a:solidFill>
                          <a:effectLst/>
                          <a:latin typeface="Calibri" panose="020F0502020204030204" pitchFamily="34" charset="0"/>
                        </a:rPr>
                        <a:t>165</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75000"/>
                      </a:schemeClr>
                    </a:solidFill>
                  </a:tcPr>
                </a:tc>
                <a:tc>
                  <a:txBody>
                    <a:bodyPr/>
                    <a:lstStyle/>
                    <a:p>
                      <a:pPr algn="ctr" fontAlgn="b"/>
                      <a:r>
                        <a:rPr lang="en-US" sz="1600" b="1" i="0" u="none" strike="noStrike" dirty="0">
                          <a:solidFill>
                            <a:schemeClr val="accent5"/>
                          </a:solidFill>
                          <a:effectLst/>
                          <a:latin typeface="Calibri" panose="020F0502020204030204" pitchFamily="34" charset="0"/>
                        </a:rPr>
                        <a:t>164</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solidFill>
                  </a:tcPr>
                </a:tc>
                <a:tc>
                  <a:txBody>
                    <a:bodyPr/>
                    <a:lstStyle/>
                    <a:p>
                      <a:pPr algn="ctr" fontAlgn="b"/>
                      <a:r>
                        <a:rPr lang="en-US" sz="1600" b="1" i="0" u="none" strike="noStrike" dirty="0">
                          <a:solidFill>
                            <a:schemeClr val="accent5"/>
                          </a:solidFill>
                          <a:effectLst/>
                          <a:latin typeface="Calibri" panose="020F0502020204030204" pitchFamily="34" charset="0"/>
                        </a:rPr>
                        <a:t>166</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74874601"/>
                  </a:ext>
                </a:extLst>
              </a:tr>
              <a:tr h="192093">
                <a:tc>
                  <a:txBody>
                    <a:bodyPr/>
                    <a:lstStyle/>
                    <a:p>
                      <a:pPr algn="l" fontAlgn="b"/>
                      <a:r>
                        <a:rPr lang="en-US" sz="1600" b="0" i="0" u="none" strike="noStrike">
                          <a:solidFill>
                            <a:srgbClr val="000000"/>
                          </a:solidFill>
                          <a:effectLst/>
                          <a:latin typeface="Calibri" panose="020F0502020204030204" pitchFamily="34" charset="0"/>
                        </a:rPr>
                        <a:t>RON - EONR</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$929</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b"/>
                      <a:r>
                        <a:rPr lang="en-US" sz="1600" b="0" i="0" u="none" strike="noStrike" dirty="0">
                          <a:solidFill>
                            <a:srgbClr val="000000"/>
                          </a:solidFill>
                          <a:effectLst/>
                          <a:latin typeface="Calibri" panose="020F0502020204030204" pitchFamily="34" charset="0"/>
                        </a:rPr>
                        <a:t>$638</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$704</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solidFill>
                  </a:tcPr>
                </a:tc>
                <a:tc>
                  <a:txBody>
                    <a:bodyPr/>
                    <a:lstStyle/>
                    <a:p>
                      <a:pPr algn="ctr" fontAlgn="b"/>
                      <a:r>
                        <a:rPr lang="en-US" sz="1600" b="0" i="0" u="none" strike="noStrike" dirty="0">
                          <a:solidFill>
                            <a:srgbClr val="000000"/>
                          </a:solidFill>
                          <a:effectLst/>
                          <a:latin typeface="Calibri" panose="020F0502020204030204" pitchFamily="34" charset="0"/>
                        </a:rPr>
                        <a:t>$642</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24833353"/>
                  </a:ext>
                </a:extLst>
              </a:tr>
              <a:tr h="192093">
                <a:tc>
                  <a:txBody>
                    <a:bodyPr/>
                    <a:lstStyle/>
                    <a:p>
                      <a:pPr algn="l" fontAlgn="b"/>
                      <a:r>
                        <a:rPr lang="en-US" sz="1600" b="0" i="0" u="none" strike="noStrike" dirty="0">
                          <a:solidFill>
                            <a:srgbClr val="000000"/>
                          </a:solidFill>
                          <a:effectLst/>
                          <a:latin typeface="Calibri" panose="020F0502020204030204" pitchFamily="34" charset="0"/>
                        </a:rPr>
                        <a:t>RON - AONR</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$911</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fontAlgn="b"/>
                      <a:r>
                        <a:rPr lang="en-US" sz="1600" b="0" i="0" u="none" strike="noStrike" dirty="0">
                          <a:solidFill>
                            <a:srgbClr val="000000"/>
                          </a:solidFill>
                          <a:effectLst/>
                          <a:latin typeface="Calibri" panose="020F0502020204030204" pitchFamily="34" charset="0"/>
                        </a:rPr>
                        <a:t>$633</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$699</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fontAlgn="b"/>
                      <a:r>
                        <a:rPr lang="en-US" sz="1600" b="0" i="0" u="none" strike="noStrike" dirty="0">
                          <a:solidFill>
                            <a:srgbClr val="000000"/>
                          </a:solidFill>
                          <a:effectLst/>
                          <a:latin typeface="Calibri" panose="020F0502020204030204" pitchFamily="34" charset="0"/>
                        </a:rPr>
                        <a:t>$637</a:t>
                      </a:r>
                    </a:p>
                  </a:txBody>
                  <a:tcPr marL="8520" marR="8520" marT="9525" marB="0" anchor="b">
                    <a:lnL>
                      <a:noFill/>
                    </a:lnL>
                    <a:lnR>
                      <a:noFill/>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503609962"/>
                  </a:ext>
                </a:extLst>
              </a:tr>
              <a:tr h="192093">
                <a:tc>
                  <a:txBody>
                    <a:bodyPr/>
                    <a:lstStyle/>
                    <a:p>
                      <a:pPr algn="l" fontAlgn="b"/>
                      <a:r>
                        <a:rPr lang="en-US" sz="1600" b="0" i="1" u="none" strike="noStrike" dirty="0">
                          <a:solidFill>
                            <a:srgbClr val="000000"/>
                          </a:solidFill>
                          <a:effectLst/>
                          <a:latin typeface="Calibri" panose="020F0502020204030204" pitchFamily="34" charset="0"/>
                        </a:rPr>
                        <a:t>EOY (</a:t>
                      </a:r>
                      <a:r>
                        <a:rPr lang="en-US" sz="1600" b="0" i="1" u="none" strike="noStrike" dirty="0" err="1">
                          <a:solidFill>
                            <a:srgbClr val="000000"/>
                          </a:solidFill>
                          <a:effectLst/>
                          <a:latin typeface="Calibri" panose="020F0502020204030204" pitchFamily="34" charset="0"/>
                        </a:rPr>
                        <a:t>bu</a:t>
                      </a:r>
                      <a:r>
                        <a:rPr lang="en-US" sz="1600" b="0" i="1" u="none" strike="noStrike" dirty="0">
                          <a:solidFill>
                            <a:srgbClr val="000000"/>
                          </a:solidFill>
                          <a:effectLst/>
                          <a:latin typeface="Calibri" panose="020F0502020204030204" pitchFamily="34" charset="0"/>
                        </a:rPr>
                        <a:t>/a)</a:t>
                      </a:r>
                    </a:p>
                  </a:txBody>
                  <a:tcPr marL="8520" marR="8520" marT="9525" marB="0" anchor="b">
                    <a:lnL>
                      <a:noFill/>
                    </a:lnL>
                    <a:lnR>
                      <a:noFill/>
                    </a:lnR>
                    <a:lnT w="12700" cap="flat" cmpd="sng" algn="ctr">
                      <a:noFill/>
                      <a:prstDash val="solid"/>
                      <a:round/>
                      <a:headEnd type="none" w="med" len="med"/>
                      <a:tailEnd type="none" w="med" len="med"/>
                    </a:lnT>
                    <a:lnB>
                      <a:noFill/>
                    </a:lnB>
                  </a:tcPr>
                </a:tc>
                <a:tc>
                  <a:txBody>
                    <a:bodyPr/>
                    <a:lstStyle/>
                    <a:p>
                      <a:pPr algn="ctr" fontAlgn="b"/>
                      <a:r>
                        <a:rPr lang="en-US" sz="1600" b="0" i="1" u="none" strike="noStrike" dirty="0">
                          <a:solidFill>
                            <a:schemeClr val="tx1"/>
                          </a:solidFill>
                          <a:effectLst/>
                          <a:latin typeface="Calibri" panose="020F0502020204030204" pitchFamily="34" charset="0"/>
                        </a:rPr>
                        <a:t>193</a:t>
                      </a:r>
                    </a:p>
                  </a:txBody>
                  <a:tcPr marL="8520" marR="8520" marT="9525" marB="0" anchor="b">
                    <a:lnL>
                      <a:noFill/>
                    </a:lnL>
                    <a:lnR>
                      <a:noFill/>
                    </a:lnR>
                    <a:lnT w="12700" cap="flat" cmpd="sng" algn="ctr">
                      <a:noFill/>
                      <a:prstDash val="solid"/>
                      <a:round/>
                      <a:headEnd type="none" w="med" len="med"/>
                      <a:tailEnd type="none" w="med" len="med"/>
                    </a:lnT>
                    <a:lnB>
                      <a:noFill/>
                    </a:lnB>
                    <a:solidFill>
                      <a:schemeClr val="accent6"/>
                    </a:solidFill>
                  </a:tcPr>
                </a:tc>
                <a:tc>
                  <a:txBody>
                    <a:bodyPr/>
                    <a:lstStyle/>
                    <a:p>
                      <a:pPr algn="ctr" fontAlgn="b"/>
                      <a:r>
                        <a:rPr lang="en-US" sz="1600" b="0" i="1" u="none" strike="noStrike" dirty="0">
                          <a:solidFill>
                            <a:schemeClr val="tx1"/>
                          </a:solidFill>
                          <a:effectLst/>
                          <a:latin typeface="Calibri" panose="020F0502020204030204" pitchFamily="34" charset="0"/>
                        </a:rPr>
                        <a:t>195</a:t>
                      </a:r>
                    </a:p>
                  </a:txBody>
                  <a:tcPr marL="8520" marR="8520" marT="9525" marB="0" anchor="b">
                    <a:lnL>
                      <a:noFill/>
                    </a:lnL>
                    <a:lnR>
                      <a:noFill/>
                    </a:lnR>
                    <a:lnT w="12700" cap="flat" cmpd="sng" algn="ctr">
                      <a:noFill/>
                      <a:prstDash val="solid"/>
                      <a:round/>
                      <a:headEnd type="none" w="med" len="med"/>
                      <a:tailEnd type="none" w="med" len="med"/>
                    </a:lnT>
                    <a:lnB>
                      <a:noFill/>
                    </a:lnB>
                    <a:solidFill>
                      <a:schemeClr val="bg1">
                        <a:lumMod val="75000"/>
                      </a:schemeClr>
                    </a:solidFill>
                  </a:tcPr>
                </a:tc>
                <a:tc>
                  <a:txBody>
                    <a:bodyPr/>
                    <a:lstStyle/>
                    <a:p>
                      <a:pPr algn="ctr" fontAlgn="b"/>
                      <a:r>
                        <a:rPr lang="en-US" sz="1600" b="0" i="1" u="none" strike="noStrike" dirty="0">
                          <a:solidFill>
                            <a:schemeClr val="tx1"/>
                          </a:solidFill>
                          <a:effectLst/>
                          <a:latin typeface="Calibri" panose="020F0502020204030204" pitchFamily="34" charset="0"/>
                        </a:rPr>
                        <a:t>195</a:t>
                      </a:r>
                    </a:p>
                  </a:txBody>
                  <a:tcPr marL="8520" marR="8520" marT="9525" marB="0" anchor="b">
                    <a:lnL>
                      <a:noFill/>
                    </a:lnL>
                    <a:lnR>
                      <a:noFill/>
                    </a:lnR>
                    <a:lnT w="12700" cap="flat" cmpd="sng" algn="ctr">
                      <a:noFill/>
                      <a:prstDash val="solid"/>
                      <a:round/>
                      <a:headEnd type="none" w="med" len="med"/>
                      <a:tailEnd type="none" w="med" len="med"/>
                    </a:lnT>
                    <a:lnB>
                      <a:noFill/>
                    </a:lnB>
                    <a:solidFill>
                      <a:schemeClr val="accent4"/>
                    </a:solidFill>
                  </a:tcPr>
                </a:tc>
                <a:tc>
                  <a:txBody>
                    <a:bodyPr/>
                    <a:lstStyle/>
                    <a:p>
                      <a:pPr algn="ctr" fontAlgn="b"/>
                      <a:r>
                        <a:rPr lang="en-US" sz="1600" b="0" i="1" u="none" strike="noStrike" dirty="0">
                          <a:solidFill>
                            <a:schemeClr val="tx1"/>
                          </a:solidFill>
                          <a:effectLst/>
                          <a:latin typeface="Calibri" panose="020F0502020204030204" pitchFamily="34" charset="0"/>
                        </a:rPr>
                        <a:t>195</a:t>
                      </a:r>
                    </a:p>
                  </a:txBody>
                  <a:tcPr marL="8520" marR="8520" marT="9525" marB="0" anchor="b">
                    <a:lnL>
                      <a:noFill/>
                    </a:lnL>
                    <a:lnR>
                      <a:noFill/>
                    </a:lnR>
                    <a:lnT w="12700" cap="flat" cmpd="sng" algn="ctr">
                      <a:noFill/>
                      <a:prstDash val="solid"/>
                      <a:round/>
                      <a:headEnd type="none" w="med" len="med"/>
                      <a:tailEnd type="none" w="med" len="med"/>
                    </a:lnT>
                    <a:lnB>
                      <a:noFill/>
                    </a:lnB>
                    <a:solidFill>
                      <a:schemeClr val="accent5">
                        <a:lumMod val="40000"/>
                        <a:lumOff val="60000"/>
                      </a:schemeClr>
                    </a:solidFill>
                  </a:tcPr>
                </a:tc>
                <a:extLst>
                  <a:ext uri="{0D108BD9-81ED-4DB2-BD59-A6C34878D82A}">
                    <a16:rowId xmlns:a16="http://schemas.microsoft.com/office/drawing/2014/main" val="2403891161"/>
                  </a:ext>
                </a:extLst>
              </a:tr>
              <a:tr h="192093">
                <a:tc>
                  <a:txBody>
                    <a:bodyPr/>
                    <a:lstStyle/>
                    <a:p>
                      <a:pPr algn="l" fontAlgn="b"/>
                      <a:r>
                        <a:rPr lang="en-US" sz="1600" b="0" i="1" u="none" strike="noStrike" dirty="0">
                          <a:solidFill>
                            <a:srgbClr val="000000"/>
                          </a:solidFill>
                          <a:effectLst/>
                          <a:latin typeface="Calibri" panose="020F0502020204030204" pitchFamily="34" charset="0"/>
                        </a:rPr>
                        <a:t>AOY (</a:t>
                      </a:r>
                      <a:r>
                        <a:rPr lang="en-US" sz="1600" b="0" i="1" u="none" strike="noStrike" dirty="0" err="1">
                          <a:solidFill>
                            <a:srgbClr val="000000"/>
                          </a:solidFill>
                          <a:effectLst/>
                          <a:latin typeface="Calibri" panose="020F0502020204030204" pitchFamily="34" charset="0"/>
                        </a:rPr>
                        <a:t>bu</a:t>
                      </a:r>
                      <a:r>
                        <a:rPr lang="en-US" sz="1600" b="0" i="1" u="none" strike="noStrike" dirty="0">
                          <a:solidFill>
                            <a:srgbClr val="000000"/>
                          </a:solidFill>
                          <a:effectLst/>
                          <a:latin typeface="Calibri" panose="020F0502020204030204" pitchFamily="34" charset="0"/>
                        </a:rPr>
                        <a:t>/a)</a:t>
                      </a:r>
                    </a:p>
                  </a:txBody>
                  <a:tcPr marL="8520" marR="8520" marT="9525" marB="0" anchor="b">
                    <a:lnL>
                      <a:noFill/>
                    </a:lnL>
                    <a:lnR>
                      <a:noFill/>
                    </a:lnR>
                    <a:lnT w="12700" cap="flat" cmpd="sng" algn="ctr">
                      <a:noFill/>
                      <a:prstDash val="solid"/>
                      <a:round/>
                      <a:headEnd type="none" w="med" len="med"/>
                      <a:tailEnd type="none" w="med" len="med"/>
                    </a:lnT>
                    <a:lnB>
                      <a:noFill/>
                    </a:lnB>
                  </a:tcPr>
                </a:tc>
                <a:tc gridSpan="4">
                  <a:txBody>
                    <a:bodyPr/>
                    <a:lstStyle/>
                    <a:p>
                      <a:pPr algn="ctr" fontAlgn="b"/>
                      <a:r>
                        <a:rPr lang="en-US" sz="1600" b="0" i="1" u="none" strike="noStrike" dirty="0">
                          <a:solidFill>
                            <a:schemeClr val="tx1"/>
                          </a:solidFill>
                          <a:effectLst/>
                          <a:latin typeface="Calibri" panose="020F0502020204030204" pitchFamily="34" charset="0"/>
                        </a:rPr>
                        <a:t>196</a:t>
                      </a:r>
                    </a:p>
                  </a:txBody>
                  <a:tcPr marL="8520" marR="8520" marT="9525" marB="0" anchor="b">
                    <a:lnL>
                      <a:noFill/>
                    </a:lnL>
                    <a:lnR>
                      <a:noFill/>
                    </a:lnR>
                    <a:lnT w="12700" cap="flat" cmpd="sng" algn="ctr">
                      <a:noFill/>
                      <a:prstDash val="solid"/>
                      <a:round/>
                      <a:headEnd type="none" w="med" len="med"/>
                      <a:tailEnd type="none" w="med" len="med"/>
                    </a:lnT>
                    <a:lnB>
                      <a:noFill/>
                    </a:lnB>
                    <a:solidFill>
                      <a:schemeClr val="bg2">
                        <a:lumMod val="90000"/>
                      </a:schemeClr>
                    </a:solidFill>
                  </a:tcPr>
                </a:tc>
                <a:tc hMerge="1">
                  <a:txBody>
                    <a:bodyPr/>
                    <a:lstStyle/>
                    <a:p>
                      <a:pPr algn="ctr" fontAlgn="b"/>
                      <a:endParaRPr lang="en-US" sz="1600" b="0" i="1" u="none" strike="noStrike" dirty="0">
                        <a:solidFill>
                          <a:schemeClr val="tx1"/>
                        </a:solidFill>
                        <a:effectLst/>
                        <a:latin typeface="Calibri" panose="020F0502020204030204" pitchFamily="34" charset="0"/>
                      </a:endParaRPr>
                    </a:p>
                  </a:txBody>
                  <a:tcPr marL="8520" marR="8520" marT="9525" marB="0" anchor="b">
                    <a:lnL>
                      <a:noFill/>
                    </a:lnL>
                    <a:lnR>
                      <a:noFill/>
                    </a:lnR>
                    <a:lnT w="12700" cap="flat" cmpd="sng" algn="ctr">
                      <a:noFill/>
                      <a:prstDash val="solid"/>
                      <a:round/>
                      <a:headEnd type="none" w="med" len="med"/>
                      <a:tailEnd type="none" w="med" len="med"/>
                    </a:lnT>
                    <a:lnB>
                      <a:noFill/>
                    </a:lnB>
                    <a:solidFill>
                      <a:schemeClr val="bg1">
                        <a:lumMod val="75000"/>
                      </a:schemeClr>
                    </a:solidFill>
                  </a:tcPr>
                </a:tc>
                <a:tc hMerge="1">
                  <a:txBody>
                    <a:bodyPr/>
                    <a:lstStyle/>
                    <a:p>
                      <a:pPr algn="ctr" fontAlgn="b"/>
                      <a:endParaRPr lang="en-US" sz="1600" b="0" i="1" u="none" strike="noStrike" dirty="0">
                        <a:solidFill>
                          <a:schemeClr val="tx1"/>
                        </a:solidFill>
                        <a:effectLst/>
                        <a:latin typeface="Calibri" panose="020F0502020204030204" pitchFamily="34" charset="0"/>
                      </a:endParaRPr>
                    </a:p>
                  </a:txBody>
                  <a:tcPr marL="8520" marR="8520" marT="9525" marB="0" anchor="b">
                    <a:lnL>
                      <a:noFill/>
                    </a:lnL>
                    <a:lnR>
                      <a:noFill/>
                    </a:lnR>
                    <a:lnT w="12700" cap="flat" cmpd="sng" algn="ctr">
                      <a:noFill/>
                      <a:prstDash val="solid"/>
                      <a:round/>
                      <a:headEnd type="none" w="med" len="med"/>
                      <a:tailEnd type="none" w="med" len="med"/>
                    </a:lnT>
                    <a:lnB>
                      <a:noFill/>
                    </a:lnB>
                    <a:solidFill>
                      <a:schemeClr val="accent4"/>
                    </a:solidFill>
                  </a:tcPr>
                </a:tc>
                <a:tc hMerge="1">
                  <a:txBody>
                    <a:bodyPr/>
                    <a:lstStyle/>
                    <a:p>
                      <a:pPr algn="ctr" fontAlgn="b"/>
                      <a:endParaRPr lang="en-US" sz="1600" b="0" i="1" u="none" strike="noStrike" dirty="0">
                        <a:solidFill>
                          <a:schemeClr val="tx1"/>
                        </a:solidFill>
                        <a:effectLst/>
                        <a:latin typeface="Calibri" panose="020F0502020204030204" pitchFamily="34" charset="0"/>
                      </a:endParaRPr>
                    </a:p>
                  </a:txBody>
                  <a:tcPr marL="8520" marR="8520" marT="9525" marB="0" anchor="b">
                    <a:lnL>
                      <a:noFill/>
                    </a:lnL>
                    <a:lnR>
                      <a:noFill/>
                    </a:lnR>
                    <a:lnT w="12700" cap="flat" cmpd="sng" algn="ctr">
                      <a:noFill/>
                      <a:prstDash val="solid"/>
                      <a:round/>
                      <a:headEnd type="none" w="med" len="med"/>
                      <a:tailEnd type="none" w="med" len="med"/>
                    </a:lnT>
                    <a:lnB>
                      <a:noFill/>
                    </a:lnB>
                    <a:solidFill>
                      <a:schemeClr val="accent5">
                        <a:lumMod val="40000"/>
                        <a:lumOff val="60000"/>
                      </a:schemeClr>
                    </a:solidFill>
                  </a:tcPr>
                </a:tc>
                <a:extLst>
                  <a:ext uri="{0D108BD9-81ED-4DB2-BD59-A6C34878D82A}">
                    <a16:rowId xmlns:a16="http://schemas.microsoft.com/office/drawing/2014/main" val="3994639847"/>
                  </a:ext>
                </a:extLst>
              </a:tr>
            </a:tbl>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DC272-5EC6-4420-BB2F-36588F03AB2B}" type="slidenum">
              <a:rPr kumimoji="0" lang="en-US" alt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4" name="Content Placeholder 13"/>
          <p:cNvSpPr>
            <a:spLocks noGrp="1"/>
          </p:cNvSpPr>
          <p:nvPr>
            <p:ph sz="half" idx="13"/>
          </p:nvPr>
        </p:nvSpPr>
        <p:spPr>
          <a:xfrm>
            <a:off x="6172200" y="3937857"/>
            <a:ext cx="5486400" cy="2239107"/>
          </a:xfrm>
        </p:spPr>
        <p:txBody>
          <a:bodyPr>
            <a:normAutofit fontScale="92500" lnSpcReduction="10000"/>
          </a:bodyPr>
          <a:lstStyle/>
          <a:p>
            <a:r>
              <a:rPr lang="en-US" dirty="0"/>
              <a:t>Price ratios stay steady - </a:t>
            </a:r>
            <a:r>
              <a:rPr lang="en-US" i="1" dirty="0"/>
              <a:t>mostly</a:t>
            </a:r>
          </a:p>
          <a:p>
            <a:r>
              <a:rPr lang="en-US" dirty="0"/>
              <a:t>Normally 5 </a:t>
            </a:r>
            <a:r>
              <a:rPr lang="en-US" dirty="0" err="1"/>
              <a:t>lb</a:t>
            </a:r>
            <a:r>
              <a:rPr lang="en-US" dirty="0"/>
              <a:t>/acre N rate swing</a:t>
            </a:r>
          </a:p>
          <a:p>
            <a:r>
              <a:rPr lang="en-US" dirty="0"/>
              <a:t>Normally about $5 between yield max (AONR) and EONR</a:t>
            </a:r>
          </a:p>
          <a:p>
            <a:r>
              <a:rPr lang="en-US" dirty="0"/>
              <a:t>What’s our risk?</a:t>
            </a:r>
          </a:p>
        </p:txBody>
      </p:sp>
      <p:sp>
        <p:nvSpPr>
          <p:cNvPr id="15" name="TextBox 14"/>
          <p:cNvSpPr txBox="1"/>
          <p:nvPr/>
        </p:nvSpPr>
        <p:spPr>
          <a:xfrm>
            <a:off x="2575111" y="6356352"/>
            <a:ext cx="7041777" cy="415498"/>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Grain Price data: USDA Agricultural Marketing Service. State Grain Reports | Agricultural Marketing Service. </a:t>
            </a:r>
            <a:r>
              <a:rPr kumimoji="0" lang="en-US" sz="1050" b="0" i="0" u="none" strike="noStrike" kern="1200" cap="none" spc="0" normalizeH="0" baseline="0" noProof="0" dirty="0">
                <a:ln>
                  <a:noFill/>
                </a:ln>
                <a:solidFill>
                  <a:prstClr val="black"/>
                </a:solidFill>
                <a:effectLst/>
                <a:uLnTx/>
                <a:uFillTx/>
                <a:latin typeface="Calibri"/>
                <a:ea typeface="+mn-ea"/>
                <a:cs typeface="+mn-cs"/>
                <a:hlinkClick r:id="rId3"/>
              </a:rPr>
              <a:t>https://www.ams.usda.gov/market-news/state-grain-reports#Kentucky</a:t>
            </a:r>
            <a:r>
              <a:rPr kumimoji="0" lang="en-US" sz="1050" b="0" i="0" u="none" strike="noStrike" kern="1200" cap="none" spc="0" normalizeH="0" baseline="0" noProof="0" dirty="0">
                <a:ln>
                  <a:noFill/>
                </a:ln>
                <a:solidFill>
                  <a:prstClr val="black"/>
                </a:solidFill>
                <a:effectLst/>
                <a:uLnTx/>
                <a:uFillTx/>
                <a:latin typeface="Calibri"/>
                <a:ea typeface="+mn-ea"/>
                <a:cs typeface="+mn-cs"/>
              </a:rPr>
              <a:t> (accessed 22 November 2021).</a:t>
            </a:r>
          </a:p>
        </p:txBody>
      </p:sp>
      <p:graphicFrame>
        <p:nvGraphicFramePr>
          <p:cNvPr id="9" name="Content Placeholder 8"/>
          <p:cNvGraphicFramePr>
            <a:graphicFrameLocks noGrp="1"/>
          </p:cNvGraphicFramePr>
          <p:nvPr>
            <p:ph sz="half" idx="1"/>
          </p:nvPr>
        </p:nvGraphicFramePr>
        <p:xfrm>
          <a:off x="838200" y="1571625"/>
          <a:ext cx="5181600" cy="4605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5787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half" idx="2"/>
          </p:nvPr>
        </p:nvGraphicFramePr>
        <p:xfrm>
          <a:off x="6172200" y="1571625"/>
          <a:ext cx="5181600" cy="4605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p:txBody>
          <a:bodyPr/>
          <a:lstStyle/>
          <a:p>
            <a:r>
              <a:rPr lang="en-US" dirty="0"/>
              <a:t>Price ratio of N:grain has a small influence on rate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DC272-5EC6-4420-BB2F-36588F03AB2B}" type="slidenum">
              <a:rPr kumimoji="0" lang="en-US" alt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Content Placeholder 2"/>
          <p:cNvSpPr txBox="1">
            <a:spLocks/>
          </p:cNvSpPr>
          <p:nvPr/>
        </p:nvSpPr>
        <p:spPr>
          <a:xfrm>
            <a:off x="8763000" y="3067469"/>
            <a:ext cx="3094318" cy="222768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Normally EOY about 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bu</a:t>
            </a:r>
            <a:r>
              <a:rPr kumimoji="0" lang="en-US" sz="1800" b="0" i="0" u="none" strike="noStrike" kern="1200" cap="none" spc="0" normalizeH="0" baseline="0" noProof="0" dirty="0">
                <a:ln>
                  <a:noFill/>
                </a:ln>
                <a:solidFill>
                  <a:prstClr val="black"/>
                </a:solidFill>
                <a:effectLst/>
                <a:uLnTx/>
                <a:uFillTx/>
                <a:latin typeface="Calibri"/>
                <a:ea typeface="+mn-ea"/>
                <a:cs typeface="+mn-cs"/>
              </a:rPr>
              <a:t>/a less than AOY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Right now 3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bu</a:t>
            </a:r>
            <a:r>
              <a:rPr kumimoji="0" lang="en-US" sz="1800" b="0" i="0" u="none" strike="noStrike" kern="1200" cap="none" spc="0" normalizeH="0" baseline="0" noProof="0" dirty="0">
                <a:ln>
                  <a:noFill/>
                </a:ln>
                <a:solidFill>
                  <a:prstClr val="black"/>
                </a:solidFill>
                <a:effectLst/>
                <a:uLnTx/>
                <a:uFillTx/>
                <a:latin typeface="Calibri"/>
                <a:ea typeface="+mn-ea"/>
                <a:cs typeface="+mn-cs"/>
              </a:rPr>
              <a:t>/a less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Economic N rate is currently 39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lb</a:t>
            </a:r>
            <a:r>
              <a:rPr kumimoji="0" lang="en-US" sz="1800" b="0" i="0" u="none" strike="noStrike" kern="1200" cap="none" spc="0" normalizeH="0" baseline="0" noProof="0" dirty="0">
                <a:ln>
                  <a:noFill/>
                </a:ln>
                <a:solidFill>
                  <a:prstClr val="black"/>
                </a:solidFill>
                <a:effectLst/>
                <a:uLnTx/>
                <a:uFillTx/>
                <a:latin typeface="Calibri"/>
                <a:ea typeface="+mn-ea"/>
                <a:cs typeface="+mn-cs"/>
              </a:rPr>
              <a:t>/acre less than yield maximizing rate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Normally about 20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lb</a:t>
            </a:r>
            <a:r>
              <a:rPr kumimoji="0" lang="en-US" sz="1800" b="0" i="0" u="none" strike="noStrike" kern="1200" cap="none" spc="0" normalizeH="0" baseline="0" noProof="0" dirty="0">
                <a:ln>
                  <a:noFill/>
                </a:ln>
                <a:solidFill>
                  <a:prstClr val="black"/>
                </a:solidFill>
                <a:effectLst/>
                <a:uLnTx/>
                <a:uFillTx/>
                <a:latin typeface="Calibri"/>
                <a:ea typeface="+mn-ea"/>
                <a:cs typeface="+mn-cs"/>
              </a:rPr>
              <a:t>/acre</a:t>
            </a:r>
          </a:p>
        </p:txBody>
      </p:sp>
      <p:graphicFrame>
        <p:nvGraphicFramePr>
          <p:cNvPr id="12" name="Content Placeholder 11"/>
          <p:cNvGraphicFramePr>
            <a:graphicFrameLocks noGrp="1"/>
          </p:cNvGraphicFramePr>
          <p:nvPr>
            <p:ph sz="half" idx="1"/>
          </p:nvPr>
        </p:nvGraphicFramePr>
        <p:xfrm>
          <a:off x="838200" y="1571625"/>
          <a:ext cx="5181600" cy="4605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5983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E3B7-AD06-7835-7D61-FAF2C771F890}"/>
              </a:ext>
            </a:extLst>
          </p:cNvPr>
          <p:cNvSpPr>
            <a:spLocks noGrp="1"/>
          </p:cNvSpPr>
          <p:nvPr>
            <p:ph type="title"/>
          </p:nvPr>
        </p:nvSpPr>
        <p:spPr/>
        <p:txBody>
          <a:bodyPr/>
          <a:lstStyle/>
          <a:p>
            <a:r>
              <a:rPr lang="en-US" dirty="0"/>
              <a:t>Nitrogen Pools</a:t>
            </a:r>
          </a:p>
        </p:txBody>
      </p:sp>
      <p:sp>
        <p:nvSpPr>
          <p:cNvPr id="3" name="Text Placeholder 2">
            <a:extLst>
              <a:ext uri="{FF2B5EF4-FFF2-40B4-BE49-F238E27FC236}">
                <a16:creationId xmlns:a16="http://schemas.microsoft.com/office/drawing/2014/main" id="{5A360512-A452-4397-C358-3E954309D6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979178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24CB-576C-9005-701D-E22EDF6912F4}"/>
              </a:ext>
            </a:extLst>
          </p:cNvPr>
          <p:cNvSpPr>
            <a:spLocks noGrp="1"/>
          </p:cNvSpPr>
          <p:nvPr>
            <p:ph type="title"/>
          </p:nvPr>
        </p:nvSpPr>
        <p:spPr/>
        <p:txBody>
          <a:bodyPr/>
          <a:lstStyle/>
          <a:p>
            <a:r>
              <a:rPr lang="en-US" dirty="0"/>
              <a:t>Sensor Based N Management</a:t>
            </a:r>
          </a:p>
        </p:txBody>
      </p:sp>
      <p:sp>
        <p:nvSpPr>
          <p:cNvPr id="4" name="Content Placeholder 3">
            <a:extLst>
              <a:ext uri="{FF2B5EF4-FFF2-40B4-BE49-F238E27FC236}">
                <a16:creationId xmlns:a16="http://schemas.microsoft.com/office/drawing/2014/main" id="{80AA1282-AE83-D811-0BF0-EB43FAE7C076}"/>
              </a:ext>
            </a:extLst>
          </p:cNvPr>
          <p:cNvSpPr>
            <a:spLocks noGrp="1"/>
          </p:cNvSpPr>
          <p:nvPr>
            <p:ph sz="half" idx="2"/>
          </p:nvPr>
        </p:nvSpPr>
        <p:spPr/>
        <p:txBody>
          <a:bodyPr/>
          <a:lstStyle/>
          <a:p>
            <a:r>
              <a:rPr lang="en-US" dirty="0"/>
              <a:t>Visually, we can determine N deficiencies very easily</a:t>
            </a:r>
          </a:p>
          <a:p>
            <a:endParaRPr lang="en-US" dirty="0"/>
          </a:p>
        </p:txBody>
      </p:sp>
      <p:pic>
        <p:nvPicPr>
          <p:cNvPr id="5" name="Content Placeholder 4">
            <a:extLst>
              <a:ext uri="{FF2B5EF4-FFF2-40B4-BE49-F238E27FC236}">
                <a16:creationId xmlns:a16="http://schemas.microsoft.com/office/drawing/2014/main" id="{4CEC5E34-ECF5-0392-1253-E59DB1146E3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60435" y="1690688"/>
            <a:ext cx="3077673"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4877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D523-CE92-4764-25A6-DFE607D3660F}"/>
              </a:ext>
            </a:extLst>
          </p:cNvPr>
          <p:cNvSpPr>
            <a:spLocks noGrp="1"/>
          </p:cNvSpPr>
          <p:nvPr>
            <p:ph type="title"/>
          </p:nvPr>
        </p:nvSpPr>
        <p:spPr/>
        <p:txBody>
          <a:bodyPr/>
          <a:lstStyle/>
          <a:p>
            <a:r>
              <a:rPr lang="en-US" dirty="0"/>
              <a:t>Sensor Based N Management</a:t>
            </a:r>
          </a:p>
        </p:txBody>
      </p:sp>
      <p:sp>
        <p:nvSpPr>
          <p:cNvPr id="3" name="Content Placeholder 2">
            <a:extLst>
              <a:ext uri="{FF2B5EF4-FFF2-40B4-BE49-F238E27FC236}">
                <a16:creationId xmlns:a16="http://schemas.microsoft.com/office/drawing/2014/main" id="{E7D20D49-0FD7-950D-D74B-AB7572DEC3A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AB2B3B8-33C9-998D-FACA-787C04884200}"/>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BC1A17BF-3E47-905A-BB23-79416A892634}"/>
              </a:ext>
            </a:extLst>
          </p:cNvPr>
          <p:cNvPicPr>
            <a:picLocks noChangeAspect="1"/>
          </p:cNvPicPr>
          <p:nvPr/>
        </p:nvPicPr>
        <p:blipFill>
          <a:blip r:embed="rId2"/>
          <a:stretch>
            <a:fillRect/>
          </a:stretch>
        </p:blipFill>
        <p:spPr>
          <a:xfrm>
            <a:off x="2747340" y="1825625"/>
            <a:ext cx="6974630" cy="4058920"/>
          </a:xfrm>
          <a:prstGeom prst="rect">
            <a:avLst/>
          </a:prstGeom>
        </p:spPr>
      </p:pic>
    </p:spTree>
    <p:extLst>
      <p:ext uri="{BB962C8B-B14F-4D97-AF65-F5344CB8AC3E}">
        <p14:creationId xmlns:p14="http://schemas.microsoft.com/office/powerpoint/2010/main" val="3431090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188A-A4CA-8FD5-2FBA-A2C1641284D2}"/>
              </a:ext>
            </a:extLst>
          </p:cNvPr>
          <p:cNvSpPr>
            <a:spLocks noGrp="1"/>
          </p:cNvSpPr>
          <p:nvPr>
            <p:ph type="title"/>
          </p:nvPr>
        </p:nvSpPr>
        <p:spPr/>
        <p:txBody>
          <a:bodyPr/>
          <a:lstStyle/>
          <a:p>
            <a:r>
              <a:rPr lang="en-US" dirty="0"/>
              <a:t>Sensor Based N Management</a:t>
            </a:r>
          </a:p>
        </p:txBody>
      </p:sp>
      <p:sp>
        <p:nvSpPr>
          <p:cNvPr id="3" name="Content Placeholder 2">
            <a:extLst>
              <a:ext uri="{FF2B5EF4-FFF2-40B4-BE49-F238E27FC236}">
                <a16:creationId xmlns:a16="http://schemas.microsoft.com/office/drawing/2014/main" id="{D42AD51E-A571-E326-F01E-CF2F50A2BFB1}"/>
              </a:ext>
            </a:extLst>
          </p:cNvPr>
          <p:cNvSpPr>
            <a:spLocks noGrp="1"/>
          </p:cNvSpPr>
          <p:nvPr>
            <p:ph sz="half" idx="1"/>
          </p:nvPr>
        </p:nvSpPr>
        <p:spPr/>
        <p:txBody>
          <a:bodyPr/>
          <a:lstStyle/>
          <a:p>
            <a:r>
              <a:rPr lang="en-US" dirty="0"/>
              <a:t>Requires:</a:t>
            </a:r>
          </a:p>
          <a:p>
            <a:pPr lvl="1"/>
            <a:r>
              <a:rPr lang="en-US" dirty="0"/>
              <a:t>Reference Strip</a:t>
            </a:r>
          </a:p>
          <a:p>
            <a:pPr lvl="2"/>
            <a:r>
              <a:rPr lang="en-US" dirty="0"/>
              <a:t>Comparison between unlimited N, and check N</a:t>
            </a:r>
          </a:p>
          <a:p>
            <a:pPr lvl="1"/>
            <a:r>
              <a:rPr lang="en-US" dirty="0"/>
              <a:t>Sensor</a:t>
            </a:r>
          </a:p>
          <a:p>
            <a:pPr lvl="2"/>
            <a:r>
              <a:rPr lang="en-US" dirty="0"/>
              <a:t>Sense the difference between the areas</a:t>
            </a:r>
          </a:p>
          <a:p>
            <a:pPr lvl="1"/>
            <a:r>
              <a:rPr lang="en-US" dirty="0"/>
              <a:t>Calculation</a:t>
            </a:r>
          </a:p>
          <a:p>
            <a:pPr lvl="2"/>
            <a:r>
              <a:rPr lang="en-US" dirty="0"/>
              <a:t>Algorithm developed from years of data collection</a:t>
            </a:r>
          </a:p>
        </p:txBody>
      </p:sp>
      <p:sp>
        <p:nvSpPr>
          <p:cNvPr id="4" name="Content Placeholder 3">
            <a:extLst>
              <a:ext uri="{FF2B5EF4-FFF2-40B4-BE49-F238E27FC236}">
                <a16:creationId xmlns:a16="http://schemas.microsoft.com/office/drawing/2014/main" id="{DCC167D4-42BC-A8B2-1D3D-0A47F9E0A03F}"/>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2696122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7FDFD-A020-8BCB-98F4-FADDC0F199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6E39B7-F1B8-67B0-582C-5E418697C14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9073BC1-8257-6E09-2494-576CE2A7E556}"/>
              </a:ext>
            </a:extLst>
          </p:cNvPr>
          <p:cNvSpPr>
            <a:spLocks noGrp="1"/>
          </p:cNvSpPr>
          <p:nvPr>
            <p:ph sz="half" idx="2"/>
          </p:nvPr>
        </p:nvSpPr>
        <p:spPr/>
        <p:txBody>
          <a:bodyPr/>
          <a:lstStyle/>
          <a:p>
            <a:endParaRPr lang="en-US"/>
          </a:p>
        </p:txBody>
      </p:sp>
      <p:pic>
        <p:nvPicPr>
          <p:cNvPr id="5" name="Picture 4" descr="DSC05333">
            <a:extLst>
              <a:ext uri="{FF2B5EF4-FFF2-40B4-BE49-F238E27FC236}">
                <a16:creationId xmlns:a16="http://schemas.microsoft.com/office/drawing/2014/main" id="{FC616D72-9C90-D5A6-3DB5-C44FB8CF7F87}"/>
              </a:ext>
            </a:extLst>
          </p:cNvPr>
          <p:cNvPicPr>
            <a:picLocks noGrp="1" noChangeAspect="1" noChangeArrowheads="1"/>
          </p:cNvPicPr>
          <p:nvPr/>
        </p:nvPicPr>
        <p:blipFill>
          <a:blip r:embed="rId2" cstate="print"/>
          <a:srcRect/>
          <a:stretch>
            <a:fillRect/>
          </a:stretch>
        </p:blipFill>
        <p:spPr>
          <a:xfrm>
            <a:off x="2362200" y="678656"/>
            <a:ext cx="7467600" cy="5500688"/>
          </a:xfrm>
          <a:prstGeom prst="rect">
            <a:avLst/>
          </a:prstGeom>
          <a:noFill/>
          <a:ln/>
        </p:spPr>
      </p:pic>
    </p:spTree>
    <p:extLst>
      <p:ext uri="{BB962C8B-B14F-4D97-AF65-F5344CB8AC3E}">
        <p14:creationId xmlns:p14="http://schemas.microsoft.com/office/powerpoint/2010/main" val="5758649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2057400" y="76200"/>
            <a:ext cx="8458200" cy="1371600"/>
          </a:xfrm>
          <a:prstGeom prst="rect">
            <a:avLst/>
          </a:prstGeom>
          <a:noFill/>
          <a:ln w="9525">
            <a:noFill/>
            <a:miter lim="800000"/>
            <a:headEnd/>
            <a:tailEnd/>
          </a:ln>
        </p:spPr>
        <p:txBody>
          <a:bodyPr anchor="ctr"/>
          <a:lstStyle/>
          <a:p>
            <a:pPr eaLnBrk="1" hangingPunct="1">
              <a:lnSpc>
                <a:spcPct val="100000"/>
              </a:lnSpc>
              <a:spcBef>
                <a:spcPct val="0"/>
              </a:spcBef>
              <a:buFontTx/>
              <a:buNone/>
            </a:pPr>
            <a:r>
              <a:rPr lang="en-US" sz="3800" i="1">
                <a:solidFill>
                  <a:schemeClr val="tx2"/>
                </a:solidFill>
                <a:latin typeface="Verdana" pitchFamily="34" charset="0"/>
              </a:rPr>
              <a:t>GreenSeeker</a:t>
            </a:r>
            <a:r>
              <a:rPr lang="en-US" sz="3800" i="1" baseline="30000">
                <a:solidFill>
                  <a:schemeClr val="tx2"/>
                </a:solidFill>
                <a:latin typeface="Verdana" pitchFamily="34" charset="0"/>
              </a:rPr>
              <a:t>TM</a:t>
            </a:r>
            <a:r>
              <a:rPr lang="en-US" sz="3800">
                <a:solidFill>
                  <a:schemeClr val="tx2"/>
                </a:solidFill>
                <a:latin typeface="Verdana" pitchFamily="34" charset="0"/>
              </a:rPr>
              <a:t> Sensor Light Detection and Filtering</a:t>
            </a:r>
          </a:p>
        </p:txBody>
      </p:sp>
      <p:pic>
        <p:nvPicPr>
          <p:cNvPr id="309251" name="Picture 3" descr="sensor"/>
          <p:cNvPicPr>
            <a:picLocks noChangeAspect="1" noChangeArrowheads="1"/>
          </p:cNvPicPr>
          <p:nvPr/>
        </p:nvPicPr>
        <p:blipFill>
          <a:blip r:embed="rId3" cstate="print"/>
          <a:srcRect/>
          <a:stretch>
            <a:fillRect/>
          </a:stretch>
        </p:blipFill>
        <p:spPr bwMode="auto">
          <a:xfrm>
            <a:off x="8261350" y="3079750"/>
            <a:ext cx="1866900" cy="1314450"/>
          </a:xfrm>
          <a:prstGeom prst="rect">
            <a:avLst/>
          </a:prstGeom>
          <a:noFill/>
          <a:ln w="9525">
            <a:noFill/>
            <a:miter lim="800000"/>
            <a:headEnd/>
            <a:tailEnd/>
          </a:ln>
        </p:spPr>
      </p:pic>
      <p:sp>
        <p:nvSpPr>
          <p:cNvPr id="309254" name="Freeform 6"/>
          <p:cNvSpPr>
            <a:spLocks/>
          </p:cNvSpPr>
          <p:nvPr/>
        </p:nvSpPr>
        <p:spPr bwMode="auto">
          <a:xfrm>
            <a:off x="6810376" y="2430464"/>
            <a:ext cx="1266825" cy="2979737"/>
          </a:xfrm>
          <a:custGeom>
            <a:avLst/>
            <a:gdLst>
              <a:gd name="T0" fmla="*/ 732 w 756"/>
              <a:gd name="T1" fmla="*/ 0 h 2169"/>
              <a:gd name="T2" fmla="*/ 0 w 756"/>
              <a:gd name="T3" fmla="*/ 2160 h 2169"/>
              <a:gd name="T4" fmla="*/ 24 w 756"/>
              <a:gd name="T5" fmla="*/ 2169 h 2169"/>
              <a:gd name="T6" fmla="*/ 756 w 756"/>
              <a:gd name="T7" fmla="*/ 9 h 2169"/>
              <a:gd name="T8" fmla="*/ 732 w 756"/>
              <a:gd name="T9" fmla="*/ 0 h 2169"/>
              <a:gd name="T10" fmla="*/ 0 60000 65536"/>
              <a:gd name="T11" fmla="*/ 0 60000 65536"/>
              <a:gd name="T12" fmla="*/ 0 60000 65536"/>
              <a:gd name="T13" fmla="*/ 0 60000 65536"/>
              <a:gd name="T14" fmla="*/ 0 60000 65536"/>
              <a:gd name="T15" fmla="*/ 0 w 756"/>
              <a:gd name="T16" fmla="*/ 0 h 2169"/>
              <a:gd name="T17" fmla="*/ 756 w 756"/>
              <a:gd name="T18" fmla="*/ 2169 h 2169"/>
            </a:gdLst>
            <a:ahLst/>
            <a:cxnLst>
              <a:cxn ang="T10">
                <a:pos x="T0" y="T1"/>
              </a:cxn>
              <a:cxn ang="T11">
                <a:pos x="T2" y="T3"/>
              </a:cxn>
              <a:cxn ang="T12">
                <a:pos x="T4" y="T5"/>
              </a:cxn>
              <a:cxn ang="T13">
                <a:pos x="T6" y="T7"/>
              </a:cxn>
              <a:cxn ang="T14">
                <a:pos x="T8" y="T9"/>
              </a:cxn>
            </a:cxnLst>
            <a:rect l="T15" t="T16" r="T17" b="T18"/>
            <a:pathLst>
              <a:path w="756" h="2169">
                <a:moveTo>
                  <a:pt x="732" y="0"/>
                </a:moveTo>
                <a:lnTo>
                  <a:pt x="0" y="2160"/>
                </a:lnTo>
                <a:lnTo>
                  <a:pt x="24" y="2169"/>
                </a:lnTo>
                <a:lnTo>
                  <a:pt x="756" y="9"/>
                </a:lnTo>
                <a:lnTo>
                  <a:pt x="732" y="0"/>
                </a:lnTo>
                <a:close/>
              </a:path>
            </a:pathLst>
          </a:custGeom>
          <a:solidFill>
            <a:srgbClr val="FFFF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09255" name="Freeform 7"/>
          <p:cNvSpPr>
            <a:spLocks/>
          </p:cNvSpPr>
          <p:nvPr/>
        </p:nvSpPr>
        <p:spPr bwMode="auto">
          <a:xfrm>
            <a:off x="6796088" y="5334000"/>
            <a:ext cx="138112" cy="152400"/>
          </a:xfrm>
          <a:custGeom>
            <a:avLst/>
            <a:gdLst>
              <a:gd name="T0" fmla="*/ 94 w 94"/>
              <a:gd name="T1" fmla="*/ 34 h 115"/>
              <a:gd name="T2" fmla="*/ 13 w 94"/>
              <a:gd name="T3" fmla="*/ 115 h 115"/>
              <a:gd name="T4" fmla="*/ 0 w 94"/>
              <a:gd name="T5" fmla="*/ 0 h 115"/>
              <a:gd name="T6" fmla="*/ 30 w 94"/>
              <a:gd name="T7" fmla="*/ 65 h 115"/>
              <a:gd name="T8" fmla="*/ 94 w 94"/>
              <a:gd name="T9" fmla="*/ 34 h 115"/>
              <a:gd name="T10" fmla="*/ 0 60000 65536"/>
              <a:gd name="T11" fmla="*/ 0 60000 65536"/>
              <a:gd name="T12" fmla="*/ 0 60000 65536"/>
              <a:gd name="T13" fmla="*/ 0 60000 65536"/>
              <a:gd name="T14" fmla="*/ 0 60000 65536"/>
              <a:gd name="T15" fmla="*/ 0 w 94"/>
              <a:gd name="T16" fmla="*/ 0 h 115"/>
              <a:gd name="T17" fmla="*/ 94 w 94"/>
              <a:gd name="T18" fmla="*/ 115 h 115"/>
            </a:gdLst>
            <a:ahLst/>
            <a:cxnLst>
              <a:cxn ang="T10">
                <a:pos x="T0" y="T1"/>
              </a:cxn>
              <a:cxn ang="T11">
                <a:pos x="T2" y="T3"/>
              </a:cxn>
              <a:cxn ang="T12">
                <a:pos x="T4" y="T5"/>
              </a:cxn>
              <a:cxn ang="T13">
                <a:pos x="T6" y="T7"/>
              </a:cxn>
              <a:cxn ang="T14">
                <a:pos x="T8" y="T9"/>
              </a:cxn>
            </a:cxnLst>
            <a:rect l="T15" t="T16" r="T17" b="T18"/>
            <a:pathLst>
              <a:path w="94" h="115">
                <a:moveTo>
                  <a:pt x="94" y="34"/>
                </a:moveTo>
                <a:lnTo>
                  <a:pt x="13" y="115"/>
                </a:lnTo>
                <a:lnTo>
                  <a:pt x="0" y="0"/>
                </a:lnTo>
                <a:lnTo>
                  <a:pt x="30" y="65"/>
                </a:lnTo>
                <a:lnTo>
                  <a:pt x="94" y="34"/>
                </a:lnTo>
                <a:close/>
              </a:path>
            </a:pathLst>
          </a:custGeom>
          <a:solidFill>
            <a:srgbClr val="FFFF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09256" name="Freeform 8"/>
          <p:cNvSpPr>
            <a:spLocks/>
          </p:cNvSpPr>
          <p:nvPr/>
        </p:nvSpPr>
        <p:spPr bwMode="auto">
          <a:xfrm>
            <a:off x="6705601" y="5257800"/>
            <a:ext cx="269875" cy="304800"/>
          </a:xfrm>
          <a:custGeom>
            <a:avLst/>
            <a:gdLst>
              <a:gd name="T0" fmla="*/ 123 w 185"/>
              <a:gd name="T1" fmla="*/ 130 h 228"/>
              <a:gd name="T2" fmla="*/ 108 w 185"/>
              <a:gd name="T3" fmla="*/ 108 h 228"/>
              <a:gd name="T4" fmla="*/ 27 w 185"/>
              <a:gd name="T5" fmla="*/ 189 h 228"/>
              <a:gd name="T6" fmla="*/ 50 w 185"/>
              <a:gd name="T7" fmla="*/ 197 h 228"/>
              <a:gd name="T8" fmla="*/ 36 w 185"/>
              <a:gd name="T9" fmla="*/ 81 h 228"/>
              <a:gd name="T10" fmla="*/ 11 w 185"/>
              <a:gd name="T11" fmla="*/ 89 h 228"/>
              <a:gd name="T12" fmla="*/ 47 w 185"/>
              <a:gd name="T13" fmla="*/ 166 h 228"/>
              <a:gd name="T14" fmla="*/ 123 w 185"/>
              <a:gd name="T15" fmla="*/ 130 h 228"/>
              <a:gd name="T16" fmla="*/ 185 w 185"/>
              <a:gd name="T17" fmla="*/ 69 h 228"/>
              <a:gd name="T18" fmla="*/ 47 w 185"/>
              <a:gd name="T19" fmla="*/ 136 h 228"/>
              <a:gd name="T20" fmla="*/ 65 w 185"/>
              <a:gd name="T21" fmla="*/ 142 h 228"/>
              <a:gd name="T22" fmla="*/ 0 w 185"/>
              <a:gd name="T23" fmla="*/ 0 h 228"/>
              <a:gd name="T24" fmla="*/ 26 w 185"/>
              <a:gd name="T25" fmla="*/ 228 h 228"/>
              <a:gd name="T26" fmla="*/ 185 w 185"/>
              <a:gd name="T27" fmla="*/ 69 h 228"/>
              <a:gd name="T28" fmla="*/ 123 w 185"/>
              <a:gd name="T29" fmla="*/ 130 h 2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5"/>
              <a:gd name="T46" fmla="*/ 0 h 228"/>
              <a:gd name="T47" fmla="*/ 185 w 185"/>
              <a:gd name="T48" fmla="*/ 228 h 2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5" h="228">
                <a:moveTo>
                  <a:pt x="123" y="130"/>
                </a:moveTo>
                <a:lnTo>
                  <a:pt x="108" y="108"/>
                </a:lnTo>
                <a:lnTo>
                  <a:pt x="27" y="189"/>
                </a:lnTo>
                <a:lnTo>
                  <a:pt x="50" y="197"/>
                </a:lnTo>
                <a:lnTo>
                  <a:pt x="36" y="81"/>
                </a:lnTo>
                <a:lnTo>
                  <a:pt x="11" y="89"/>
                </a:lnTo>
                <a:lnTo>
                  <a:pt x="47" y="166"/>
                </a:lnTo>
                <a:lnTo>
                  <a:pt x="123" y="130"/>
                </a:lnTo>
                <a:lnTo>
                  <a:pt x="185" y="69"/>
                </a:lnTo>
                <a:lnTo>
                  <a:pt x="47" y="136"/>
                </a:lnTo>
                <a:lnTo>
                  <a:pt x="65" y="142"/>
                </a:lnTo>
                <a:lnTo>
                  <a:pt x="0" y="0"/>
                </a:lnTo>
                <a:lnTo>
                  <a:pt x="26" y="228"/>
                </a:lnTo>
                <a:lnTo>
                  <a:pt x="185" y="69"/>
                </a:lnTo>
                <a:lnTo>
                  <a:pt x="123" y="130"/>
                </a:lnTo>
                <a:close/>
              </a:path>
            </a:pathLst>
          </a:custGeom>
          <a:solidFill>
            <a:srgbClr val="FFFF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09257" name="Rectangle 9"/>
          <p:cNvSpPr>
            <a:spLocks noChangeArrowheads="1"/>
          </p:cNvSpPr>
          <p:nvPr/>
        </p:nvSpPr>
        <p:spPr bwMode="auto">
          <a:xfrm>
            <a:off x="6019800" y="1752601"/>
            <a:ext cx="1052468" cy="246221"/>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Detection of</a:t>
            </a:r>
            <a:endParaRPr lang="en-US" sz="2400">
              <a:latin typeface="Times New Roman" pitchFamily="18" charset="0"/>
            </a:endParaRPr>
          </a:p>
        </p:txBody>
      </p:sp>
      <p:sp>
        <p:nvSpPr>
          <p:cNvPr id="309258" name="Rectangle 10"/>
          <p:cNvSpPr>
            <a:spLocks noChangeArrowheads="1"/>
          </p:cNvSpPr>
          <p:nvPr/>
        </p:nvSpPr>
        <p:spPr bwMode="auto">
          <a:xfrm>
            <a:off x="6019801" y="1981201"/>
            <a:ext cx="799321" cy="246221"/>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Reflected</a:t>
            </a:r>
            <a:endParaRPr lang="en-US" sz="2400">
              <a:latin typeface="Times New Roman" pitchFamily="18" charset="0"/>
            </a:endParaRPr>
          </a:p>
        </p:txBody>
      </p:sp>
      <p:sp>
        <p:nvSpPr>
          <p:cNvPr id="309259" name="Rectangle 11"/>
          <p:cNvSpPr>
            <a:spLocks noChangeArrowheads="1"/>
          </p:cNvSpPr>
          <p:nvPr/>
        </p:nvSpPr>
        <p:spPr bwMode="auto">
          <a:xfrm>
            <a:off x="6019800" y="2209801"/>
            <a:ext cx="1064394" cy="246221"/>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NIR and RED</a:t>
            </a:r>
            <a:endParaRPr lang="en-US" sz="2400">
              <a:latin typeface="Times New Roman" pitchFamily="18" charset="0"/>
            </a:endParaRPr>
          </a:p>
        </p:txBody>
      </p:sp>
      <p:sp>
        <p:nvSpPr>
          <p:cNvPr id="309260" name="Rectangle 12"/>
          <p:cNvSpPr>
            <a:spLocks noChangeArrowheads="1"/>
          </p:cNvSpPr>
          <p:nvPr/>
        </p:nvSpPr>
        <p:spPr bwMode="auto">
          <a:xfrm>
            <a:off x="6051550" y="2438401"/>
            <a:ext cx="421590" cy="246221"/>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+Sun</a:t>
            </a:r>
            <a:endParaRPr lang="en-US" sz="2400">
              <a:latin typeface="Times New Roman" pitchFamily="18" charset="0"/>
            </a:endParaRPr>
          </a:p>
        </p:txBody>
      </p:sp>
      <p:sp>
        <p:nvSpPr>
          <p:cNvPr id="309262" name="Rectangle 14"/>
          <p:cNvSpPr>
            <a:spLocks noChangeArrowheads="1"/>
          </p:cNvSpPr>
          <p:nvPr/>
        </p:nvSpPr>
        <p:spPr bwMode="auto">
          <a:xfrm>
            <a:off x="7894639" y="1524000"/>
            <a:ext cx="1587" cy="1588"/>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63" name="Rectangle 15"/>
          <p:cNvSpPr>
            <a:spLocks noChangeArrowheads="1"/>
          </p:cNvSpPr>
          <p:nvPr/>
        </p:nvSpPr>
        <p:spPr bwMode="auto">
          <a:xfrm>
            <a:off x="8285164" y="1524000"/>
            <a:ext cx="15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64" name="Rectangle 16"/>
          <p:cNvSpPr>
            <a:spLocks noChangeArrowheads="1"/>
          </p:cNvSpPr>
          <p:nvPr/>
        </p:nvSpPr>
        <p:spPr bwMode="auto">
          <a:xfrm>
            <a:off x="7894638" y="1525589"/>
            <a:ext cx="47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65" name="Rectangle 17"/>
          <p:cNvSpPr>
            <a:spLocks noChangeArrowheads="1"/>
          </p:cNvSpPr>
          <p:nvPr/>
        </p:nvSpPr>
        <p:spPr bwMode="auto">
          <a:xfrm>
            <a:off x="7894638" y="1528763"/>
            <a:ext cx="6350" cy="0"/>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66" name="Rectangle 18"/>
          <p:cNvSpPr>
            <a:spLocks noChangeArrowheads="1"/>
          </p:cNvSpPr>
          <p:nvPr/>
        </p:nvSpPr>
        <p:spPr bwMode="auto">
          <a:xfrm>
            <a:off x="8281988" y="1525589"/>
            <a:ext cx="47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67" name="Rectangle 19"/>
          <p:cNvSpPr>
            <a:spLocks noChangeArrowheads="1"/>
          </p:cNvSpPr>
          <p:nvPr/>
        </p:nvSpPr>
        <p:spPr bwMode="auto">
          <a:xfrm>
            <a:off x="7894639" y="1528764"/>
            <a:ext cx="9525"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68" name="Rectangle 20"/>
          <p:cNvSpPr>
            <a:spLocks noChangeArrowheads="1"/>
          </p:cNvSpPr>
          <p:nvPr/>
        </p:nvSpPr>
        <p:spPr bwMode="auto">
          <a:xfrm>
            <a:off x="8280401" y="1528764"/>
            <a:ext cx="95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69" name="Rectangle 21"/>
          <p:cNvSpPr>
            <a:spLocks noChangeArrowheads="1"/>
          </p:cNvSpPr>
          <p:nvPr/>
        </p:nvSpPr>
        <p:spPr bwMode="auto">
          <a:xfrm>
            <a:off x="7894638" y="1531939"/>
            <a:ext cx="11112" cy="1587"/>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0" name="Rectangle 22"/>
          <p:cNvSpPr>
            <a:spLocks noChangeArrowheads="1"/>
          </p:cNvSpPr>
          <p:nvPr/>
        </p:nvSpPr>
        <p:spPr bwMode="auto">
          <a:xfrm>
            <a:off x="8277225" y="1531939"/>
            <a:ext cx="127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1" name="Rectangle 23"/>
          <p:cNvSpPr>
            <a:spLocks noChangeArrowheads="1"/>
          </p:cNvSpPr>
          <p:nvPr/>
        </p:nvSpPr>
        <p:spPr bwMode="auto">
          <a:xfrm>
            <a:off x="7894638" y="1533526"/>
            <a:ext cx="12700"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2" name="Rectangle 24"/>
          <p:cNvSpPr>
            <a:spLocks noChangeArrowheads="1"/>
          </p:cNvSpPr>
          <p:nvPr/>
        </p:nvSpPr>
        <p:spPr bwMode="auto">
          <a:xfrm>
            <a:off x="7904164" y="1533526"/>
            <a:ext cx="31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3" name="Rectangle 25"/>
          <p:cNvSpPr>
            <a:spLocks noChangeArrowheads="1"/>
          </p:cNvSpPr>
          <p:nvPr/>
        </p:nvSpPr>
        <p:spPr bwMode="auto">
          <a:xfrm>
            <a:off x="7894639" y="1536700"/>
            <a:ext cx="14287" cy="0"/>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4" name="Rectangle 26"/>
          <p:cNvSpPr>
            <a:spLocks noChangeArrowheads="1"/>
          </p:cNvSpPr>
          <p:nvPr/>
        </p:nvSpPr>
        <p:spPr bwMode="auto">
          <a:xfrm>
            <a:off x="7896225" y="1536700"/>
            <a:ext cx="12700"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5" name="Rectangle 27"/>
          <p:cNvSpPr>
            <a:spLocks noChangeArrowheads="1"/>
          </p:cNvSpPr>
          <p:nvPr/>
        </p:nvSpPr>
        <p:spPr bwMode="auto">
          <a:xfrm>
            <a:off x="8275639" y="1533526"/>
            <a:ext cx="142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6" name="Rectangle 28"/>
          <p:cNvSpPr>
            <a:spLocks noChangeArrowheads="1"/>
          </p:cNvSpPr>
          <p:nvPr/>
        </p:nvSpPr>
        <p:spPr bwMode="auto">
          <a:xfrm>
            <a:off x="7894638" y="1536701"/>
            <a:ext cx="174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7" name="Rectangle 29"/>
          <p:cNvSpPr>
            <a:spLocks noChangeArrowheads="1"/>
          </p:cNvSpPr>
          <p:nvPr/>
        </p:nvSpPr>
        <p:spPr bwMode="auto">
          <a:xfrm>
            <a:off x="7894638" y="1536701"/>
            <a:ext cx="174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8" name="Rectangle 30"/>
          <p:cNvSpPr>
            <a:spLocks noChangeArrowheads="1"/>
          </p:cNvSpPr>
          <p:nvPr/>
        </p:nvSpPr>
        <p:spPr bwMode="auto">
          <a:xfrm>
            <a:off x="8272463" y="1536701"/>
            <a:ext cx="190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79" name="Rectangle 31"/>
          <p:cNvSpPr>
            <a:spLocks noChangeArrowheads="1"/>
          </p:cNvSpPr>
          <p:nvPr/>
        </p:nvSpPr>
        <p:spPr bwMode="auto">
          <a:xfrm>
            <a:off x="7894638" y="1539876"/>
            <a:ext cx="190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0" name="Rectangle 32"/>
          <p:cNvSpPr>
            <a:spLocks noChangeArrowheads="1"/>
          </p:cNvSpPr>
          <p:nvPr/>
        </p:nvSpPr>
        <p:spPr bwMode="auto">
          <a:xfrm>
            <a:off x="7894639" y="1543050"/>
            <a:ext cx="22225"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1" name="Rectangle 33"/>
          <p:cNvSpPr>
            <a:spLocks noChangeArrowheads="1"/>
          </p:cNvSpPr>
          <p:nvPr/>
        </p:nvSpPr>
        <p:spPr bwMode="auto">
          <a:xfrm>
            <a:off x="8272463" y="1539876"/>
            <a:ext cx="19050" cy="476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2" name="Rectangle 34"/>
          <p:cNvSpPr>
            <a:spLocks noChangeArrowheads="1"/>
          </p:cNvSpPr>
          <p:nvPr/>
        </p:nvSpPr>
        <p:spPr bwMode="auto">
          <a:xfrm>
            <a:off x="7894638" y="1544639"/>
            <a:ext cx="238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3" name="Rectangle 35"/>
          <p:cNvSpPr>
            <a:spLocks noChangeArrowheads="1"/>
          </p:cNvSpPr>
          <p:nvPr/>
        </p:nvSpPr>
        <p:spPr bwMode="auto">
          <a:xfrm>
            <a:off x="8269289" y="1544639"/>
            <a:ext cx="222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4" name="Rectangle 36"/>
          <p:cNvSpPr>
            <a:spLocks noChangeArrowheads="1"/>
          </p:cNvSpPr>
          <p:nvPr/>
        </p:nvSpPr>
        <p:spPr bwMode="auto">
          <a:xfrm>
            <a:off x="7894639" y="1546225"/>
            <a:ext cx="269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5" name="Rectangle 37"/>
          <p:cNvSpPr>
            <a:spLocks noChangeArrowheads="1"/>
          </p:cNvSpPr>
          <p:nvPr/>
        </p:nvSpPr>
        <p:spPr bwMode="auto">
          <a:xfrm>
            <a:off x="8267701" y="1546225"/>
            <a:ext cx="23813"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6" name="Rectangle 38"/>
          <p:cNvSpPr>
            <a:spLocks noChangeArrowheads="1"/>
          </p:cNvSpPr>
          <p:nvPr/>
        </p:nvSpPr>
        <p:spPr bwMode="auto">
          <a:xfrm>
            <a:off x="7894639" y="1547814"/>
            <a:ext cx="285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7" name="Rectangle 39"/>
          <p:cNvSpPr>
            <a:spLocks noChangeArrowheads="1"/>
          </p:cNvSpPr>
          <p:nvPr/>
        </p:nvSpPr>
        <p:spPr bwMode="auto">
          <a:xfrm>
            <a:off x="7894638" y="1550989"/>
            <a:ext cx="3175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8" name="Rectangle 40"/>
          <p:cNvSpPr>
            <a:spLocks noChangeArrowheads="1"/>
          </p:cNvSpPr>
          <p:nvPr/>
        </p:nvSpPr>
        <p:spPr bwMode="auto">
          <a:xfrm>
            <a:off x="8264526" y="1547813"/>
            <a:ext cx="28575" cy="476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89" name="Rectangle 41"/>
          <p:cNvSpPr>
            <a:spLocks noChangeArrowheads="1"/>
          </p:cNvSpPr>
          <p:nvPr/>
        </p:nvSpPr>
        <p:spPr bwMode="auto">
          <a:xfrm>
            <a:off x="7894638" y="1552575"/>
            <a:ext cx="3175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0" name="Rectangle 42"/>
          <p:cNvSpPr>
            <a:spLocks noChangeArrowheads="1"/>
          </p:cNvSpPr>
          <p:nvPr/>
        </p:nvSpPr>
        <p:spPr bwMode="auto">
          <a:xfrm>
            <a:off x="8262938" y="1552575"/>
            <a:ext cx="30162"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1" name="Rectangle 43"/>
          <p:cNvSpPr>
            <a:spLocks noChangeArrowheads="1"/>
          </p:cNvSpPr>
          <p:nvPr/>
        </p:nvSpPr>
        <p:spPr bwMode="auto">
          <a:xfrm>
            <a:off x="7894639" y="1554164"/>
            <a:ext cx="349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2" name="Rectangle 44"/>
          <p:cNvSpPr>
            <a:spLocks noChangeArrowheads="1"/>
          </p:cNvSpPr>
          <p:nvPr/>
        </p:nvSpPr>
        <p:spPr bwMode="auto">
          <a:xfrm>
            <a:off x="8259764" y="1554164"/>
            <a:ext cx="333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3" name="Rectangle 45"/>
          <p:cNvSpPr>
            <a:spLocks noChangeArrowheads="1"/>
          </p:cNvSpPr>
          <p:nvPr/>
        </p:nvSpPr>
        <p:spPr bwMode="auto">
          <a:xfrm>
            <a:off x="7894638" y="1557339"/>
            <a:ext cx="365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4" name="Rectangle 46"/>
          <p:cNvSpPr>
            <a:spLocks noChangeArrowheads="1"/>
          </p:cNvSpPr>
          <p:nvPr/>
        </p:nvSpPr>
        <p:spPr bwMode="auto">
          <a:xfrm>
            <a:off x="8259764" y="1557339"/>
            <a:ext cx="349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5" name="Rectangle 47"/>
          <p:cNvSpPr>
            <a:spLocks noChangeArrowheads="1"/>
          </p:cNvSpPr>
          <p:nvPr/>
        </p:nvSpPr>
        <p:spPr bwMode="auto">
          <a:xfrm>
            <a:off x="7894639" y="1558926"/>
            <a:ext cx="396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6" name="Rectangle 48"/>
          <p:cNvSpPr>
            <a:spLocks noChangeArrowheads="1"/>
          </p:cNvSpPr>
          <p:nvPr/>
        </p:nvSpPr>
        <p:spPr bwMode="auto">
          <a:xfrm>
            <a:off x="8258176" y="1558926"/>
            <a:ext cx="36513"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7" name="Rectangle 49"/>
          <p:cNvSpPr>
            <a:spLocks noChangeArrowheads="1"/>
          </p:cNvSpPr>
          <p:nvPr/>
        </p:nvSpPr>
        <p:spPr bwMode="auto">
          <a:xfrm>
            <a:off x="7894639" y="1562100"/>
            <a:ext cx="4127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8" name="Rectangle 50"/>
          <p:cNvSpPr>
            <a:spLocks noChangeArrowheads="1"/>
          </p:cNvSpPr>
          <p:nvPr/>
        </p:nvSpPr>
        <p:spPr bwMode="auto">
          <a:xfrm>
            <a:off x="8255000" y="1562100"/>
            <a:ext cx="39688"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299" name="Rectangle 51"/>
          <p:cNvSpPr>
            <a:spLocks noChangeArrowheads="1"/>
          </p:cNvSpPr>
          <p:nvPr/>
        </p:nvSpPr>
        <p:spPr bwMode="auto">
          <a:xfrm>
            <a:off x="7894638" y="1562101"/>
            <a:ext cx="444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0" name="Rectangle 52"/>
          <p:cNvSpPr>
            <a:spLocks noChangeArrowheads="1"/>
          </p:cNvSpPr>
          <p:nvPr/>
        </p:nvSpPr>
        <p:spPr bwMode="auto">
          <a:xfrm>
            <a:off x="7894639" y="1565275"/>
            <a:ext cx="460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1" name="Rectangle 53"/>
          <p:cNvSpPr>
            <a:spLocks noChangeArrowheads="1"/>
          </p:cNvSpPr>
          <p:nvPr/>
        </p:nvSpPr>
        <p:spPr bwMode="auto">
          <a:xfrm>
            <a:off x="8253414" y="1562101"/>
            <a:ext cx="41275" cy="476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2" name="Rectangle 54"/>
          <p:cNvSpPr>
            <a:spLocks noChangeArrowheads="1"/>
          </p:cNvSpPr>
          <p:nvPr/>
        </p:nvSpPr>
        <p:spPr bwMode="auto">
          <a:xfrm>
            <a:off x="7894638" y="1566864"/>
            <a:ext cx="4921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3" name="Rectangle 55"/>
          <p:cNvSpPr>
            <a:spLocks noChangeArrowheads="1"/>
          </p:cNvSpPr>
          <p:nvPr/>
        </p:nvSpPr>
        <p:spPr bwMode="auto">
          <a:xfrm>
            <a:off x="8251825" y="1566864"/>
            <a:ext cx="46038"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4" name="Rectangle 56"/>
          <p:cNvSpPr>
            <a:spLocks noChangeArrowheads="1"/>
          </p:cNvSpPr>
          <p:nvPr/>
        </p:nvSpPr>
        <p:spPr bwMode="auto">
          <a:xfrm>
            <a:off x="7894638" y="1570038"/>
            <a:ext cx="50800"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5" name="Rectangle 57"/>
          <p:cNvSpPr>
            <a:spLocks noChangeArrowheads="1"/>
          </p:cNvSpPr>
          <p:nvPr/>
        </p:nvSpPr>
        <p:spPr bwMode="auto">
          <a:xfrm>
            <a:off x="8250239" y="1570038"/>
            <a:ext cx="4762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6" name="Rectangle 58"/>
          <p:cNvSpPr>
            <a:spLocks noChangeArrowheads="1"/>
          </p:cNvSpPr>
          <p:nvPr/>
        </p:nvSpPr>
        <p:spPr bwMode="auto">
          <a:xfrm>
            <a:off x="7894639" y="1570039"/>
            <a:ext cx="523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7" name="Rectangle 59"/>
          <p:cNvSpPr>
            <a:spLocks noChangeArrowheads="1"/>
          </p:cNvSpPr>
          <p:nvPr/>
        </p:nvSpPr>
        <p:spPr bwMode="auto">
          <a:xfrm>
            <a:off x="7894639" y="1573214"/>
            <a:ext cx="539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8" name="Rectangle 60"/>
          <p:cNvSpPr>
            <a:spLocks noChangeArrowheads="1"/>
          </p:cNvSpPr>
          <p:nvPr/>
        </p:nvSpPr>
        <p:spPr bwMode="auto">
          <a:xfrm>
            <a:off x="8247063" y="1570038"/>
            <a:ext cx="50800" cy="635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09" name="Rectangle 61"/>
          <p:cNvSpPr>
            <a:spLocks noChangeArrowheads="1"/>
          </p:cNvSpPr>
          <p:nvPr/>
        </p:nvSpPr>
        <p:spPr bwMode="auto">
          <a:xfrm>
            <a:off x="7894638" y="1576389"/>
            <a:ext cx="5715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0" name="Rectangle 62"/>
          <p:cNvSpPr>
            <a:spLocks noChangeArrowheads="1"/>
          </p:cNvSpPr>
          <p:nvPr/>
        </p:nvSpPr>
        <p:spPr bwMode="auto">
          <a:xfrm>
            <a:off x="8245475" y="1576389"/>
            <a:ext cx="52388"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1" name="Rectangle 63"/>
          <p:cNvSpPr>
            <a:spLocks noChangeArrowheads="1"/>
          </p:cNvSpPr>
          <p:nvPr/>
        </p:nvSpPr>
        <p:spPr bwMode="auto">
          <a:xfrm>
            <a:off x="7894639" y="1577975"/>
            <a:ext cx="587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2" name="Rectangle 64"/>
          <p:cNvSpPr>
            <a:spLocks noChangeArrowheads="1"/>
          </p:cNvSpPr>
          <p:nvPr/>
        </p:nvSpPr>
        <p:spPr bwMode="auto">
          <a:xfrm>
            <a:off x="7894638" y="1579564"/>
            <a:ext cx="619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3" name="Rectangle 65"/>
          <p:cNvSpPr>
            <a:spLocks noChangeArrowheads="1"/>
          </p:cNvSpPr>
          <p:nvPr/>
        </p:nvSpPr>
        <p:spPr bwMode="auto">
          <a:xfrm>
            <a:off x="8242300" y="1577976"/>
            <a:ext cx="571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4" name="Rectangle 66"/>
          <p:cNvSpPr>
            <a:spLocks noChangeArrowheads="1"/>
          </p:cNvSpPr>
          <p:nvPr/>
        </p:nvSpPr>
        <p:spPr bwMode="auto">
          <a:xfrm>
            <a:off x="7894638" y="1581151"/>
            <a:ext cx="635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5" name="Rectangle 67"/>
          <p:cNvSpPr>
            <a:spLocks noChangeArrowheads="1"/>
          </p:cNvSpPr>
          <p:nvPr/>
        </p:nvSpPr>
        <p:spPr bwMode="auto">
          <a:xfrm>
            <a:off x="8240714" y="1581151"/>
            <a:ext cx="587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6" name="Rectangle 68"/>
          <p:cNvSpPr>
            <a:spLocks noChangeArrowheads="1"/>
          </p:cNvSpPr>
          <p:nvPr/>
        </p:nvSpPr>
        <p:spPr bwMode="auto">
          <a:xfrm>
            <a:off x="7894639" y="1584325"/>
            <a:ext cx="66675"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7" name="Rectangle 69"/>
          <p:cNvSpPr>
            <a:spLocks noChangeArrowheads="1"/>
          </p:cNvSpPr>
          <p:nvPr/>
        </p:nvSpPr>
        <p:spPr bwMode="auto">
          <a:xfrm>
            <a:off x="8237538" y="1584325"/>
            <a:ext cx="61912"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8" name="Rectangle 70"/>
          <p:cNvSpPr>
            <a:spLocks noChangeArrowheads="1"/>
          </p:cNvSpPr>
          <p:nvPr/>
        </p:nvSpPr>
        <p:spPr bwMode="auto">
          <a:xfrm>
            <a:off x="7894638" y="1585914"/>
            <a:ext cx="682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19" name="Rectangle 71"/>
          <p:cNvSpPr>
            <a:spLocks noChangeArrowheads="1"/>
          </p:cNvSpPr>
          <p:nvPr/>
        </p:nvSpPr>
        <p:spPr bwMode="auto">
          <a:xfrm>
            <a:off x="7894638" y="1587500"/>
            <a:ext cx="6985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0" name="Rectangle 72"/>
          <p:cNvSpPr>
            <a:spLocks noChangeArrowheads="1"/>
          </p:cNvSpPr>
          <p:nvPr/>
        </p:nvSpPr>
        <p:spPr bwMode="auto">
          <a:xfrm>
            <a:off x="8235951" y="1585914"/>
            <a:ext cx="666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1" name="Rectangle 73"/>
          <p:cNvSpPr>
            <a:spLocks noChangeArrowheads="1"/>
          </p:cNvSpPr>
          <p:nvPr/>
        </p:nvSpPr>
        <p:spPr bwMode="auto">
          <a:xfrm>
            <a:off x="8235951" y="1585914"/>
            <a:ext cx="95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2" name="Rectangle 74"/>
          <p:cNvSpPr>
            <a:spLocks noChangeArrowheads="1"/>
          </p:cNvSpPr>
          <p:nvPr/>
        </p:nvSpPr>
        <p:spPr bwMode="auto">
          <a:xfrm>
            <a:off x="8235950" y="1587500"/>
            <a:ext cx="19050"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3" name="Rectangle 75"/>
          <p:cNvSpPr>
            <a:spLocks noChangeArrowheads="1"/>
          </p:cNvSpPr>
          <p:nvPr/>
        </p:nvSpPr>
        <p:spPr bwMode="auto">
          <a:xfrm>
            <a:off x="7894639" y="1589089"/>
            <a:ext cx="714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4" name="Rectangle 76"/>
          <p:cNvSpPr>
            <a:spLocks noChangeArrowheads="1"/>
          </p:cNvSpPr>
          <p:nvPr/>
        </p:nvSpPr>
        <p:spPr bwMode="auto">
          <a:xfrm>
            <a:off x="8234363" y="1589089"/>
            <a:ext cx="682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5" name="Rectangle 77"/>
          <p:cNvSpPr>
            <a:spLocks noChangeArrowheads="1"/>
          </p:cNvSpPr>
          <p:nvPr/>
        </p:nvSpPr>
        <p:spPr bwMode="auto">
          <a:xfrm>
            <a:off x="8234364" y="1589089"/>
            <a:ext cx="33337"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6" name="Rectangle 78"/>
          <p:cNvSpPr>
            <a:spLocks noChangeArrowheads="1"/>
          </p:cNvSpPr>
          <p:nvPr/>
        </p:nvSpPr>
        <p:spPr bwMode="auto">
          <a:xfrm>
            <a:off x="7894638" y="1592264"/>
            <a:ext cx="746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7" name="Rectangle 79"/>
          <p:cNvSpPr>
            <a:spLocks noChangeArrowheads="1"/>
          </p:cNvSpPr>
          <p:nvPr/>
        </p:nvSpPr>
        <p:spPr bwMode="auto">
          <a:xfrm>
            <a:off x="7894638" y="1593850"/>
            <a:ext cx="7620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8" name="Rectangle 80"/>
          <p:cNvSpPr>
            <a:spLocks noChangeArrowheads="1"/>
          </p:cNvSpPr>
          <p:nvPr/>
        </p:nvSpPr>
        <p:spPr bwMode="auto">
          <a:xfrm>
            <a:off x="8232775" y="1592264"/>
            <a:ext cx="698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29" name="Rectangle 81"/>
          <p:cNvSpPr>
            <a:spLocks noChangeArrowheads="1"/>
          </p:cNvSpPr>
          <p:nvPr/>
        </p:nvSpPr>
        <p:spPr bwMode="auto">
          <a:xfrm>
            <a:off x="8232776" y="1592264"/>
            <a:ext cx="42863"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0" name="Rectangle 82"/>
          <p:cNvSpPr>
            <a:spLocks noChangeArrowheads="1"/>
          </p:cNvSpPr>
          <p:nvPr/>
        </p:nvSpPr>
        <p:spPr bwMode="auto">
          <a:xfrm>
            <a:off x="8232775" y="1593850"/>
            <a:ext cx="52388"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1" name="Rectangle 83"/>
          <p:cNvSpPr>
            <a:spLocks noChangeArrowheads="1"/>
          </p:cNvSpPr>
          <p:nvPr/>
        </p:nvSpPr>
        <p:spPr bwMode="auto">
          <a:xfrm>
            <a:off x="7894639" y="1595439"/>
            <a:ext cx="793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2" name="Rectangle 84"/>
          <p:cNvSpPr>
            <a:spLocks noChangeArrowheads="1"/>
          </p:cNvSpPr>
          <p:nvPr/>
        </p:nvSpPr>
        <p:spPr bwMode="auto">
          <a:xfrm>
            <a:off x="8229601" y="1595439"/>
            <a:ext cx="74613"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3" name="Rectangle 85"/>
          <p:cNvSpPr>
            <a:spLocks noChangeArrowheads="1"/>
          </p:cNvSpPr>
          <p:nvPr/>
        </p:nvSpPr>
        <p:spPr bwMode="auto">
          <a:xfrm>
            <a:off x="8229600" y="1595439"/>
            <a:ext cx="635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4" name="Rectangle 86"/>
          <p:cNvSpPr>
            <a:spLocks noChangeArrowheads="1"/>
          </p:cNvSpPr>
          <p:nvPr/>
        </p:nvSpPr>
        <p:spPr bwMode="auto">
          <a:xfrm>
            <a:off x="7894638" y="1598614"/>
            <a:ext cx="809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5" name="Rectangle 87"/>
          <p:cNvSpPr>
            <a:spLocks noChangeArrowheads="1"/>
          </p:cNvSpPr>
          <p:nvPr/>
        </p:nvSpPr>
        <p:spPr bwMode="auto">
          <a:xfrm>
            <a:off x="8228013" y="1598614"/>
            <a:ext cx="762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6" name="Rectangle 88"/>
          <p:cNvSpPr>
            <a:spLocks noChangeArrowheads="1"/>
          </p:cNvSpPr>
          <p:nvPr/>
        </p:nvSpPr>
        <p:spPr bwMode="auto">
          <a:xfrm>
            <a:off x="8228014" y="1598614"/>
            <a:ext cx="7143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7" name="Rectangle 89"/>
          <p:cNvSpPr>
            <a:spLocks noChangeArrowheads="1"/>
          </p:cNvSpPr>
          <p:nvPr/>
        </p:nvSpPr>
        <p:spPr bwMode="auto">
          <a:xfrm>
            <a:off x="7894639" y="1600201"/>
            <a:ext cx="841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8" name="Rectangle 90"/>
          <p:cNvSpPr>
            <a:spLocks noChangeArrowheads="1"/>
          </p:cNvSpPr>
          <p:nvPr/>
        </p:nvSpPr>
        <p:spPr bwMode="auto">
          <a:xfrm>
            <a:off x="7969251" y="1600201"/>
            <a:ext cx="95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39" name="Rectangle 91"/>
          <p:cNvSpPr>
            <a:spLocks noChangeArrowheads="1"/>
          </p:cNvSpPr>
          <p:nvPr/>
        </p:nvSpPr>
        <p:spPr bwMode="auto">
          <a:xfrm>
            <a:off x="7894639" y="1603375"/>
            <a:ext cx="8572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0" name="Rectangle 92"/>
          <p:cNvSpPr>
            <a:spLocks noChangeArrowheads="1"/>
          </p:cNvSpPr>
          <p:nvPr/>
        </p:nvSpPr>
        <p:spPr bwMode="auto">
          <a:xfrm>
            <a:off x="7962901" y="1603375"/>
            <a:ext cx="17463"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1" name="Rectangle 93"/>
          <p:cNvSpPr>
            <a:spLocks noChangeArrowheads="1"/>
          </p:cNvSpPr>
          <p:nvPr/>
        </p:nvSpPr>
        <p:spPr bwMode="auto">
          <a:xfrm>
            <a:off x="8224839" y="1600201"/>
            <a:ext cx="793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2" name="Rectangle 94"/>
          <p:cNvSpPr>
            <a:spLocks noChangeArrowheads="1"/>
          </p:cNvSpPr>
          <p:nvPr/>
        </p:nvSpPr>
        <p:spPr bwMode="auto">
          <a:xfrm>
            <a:off x="8224839" y="1600201"/>
            <a:ext cx="793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3" name="Rectangle 95"/>
          <p:cNvSpPr>
            <a:spLocks noChangeArrowheads="1"/>
          </p:cNvSpPr>
          <p:nvPr/>
        </p:nvSpPr>
        <p:spPr bwMode="auto">
          <a:xfrm>
            <a:off x="7894638" y="1603376"/>
            <a:ext cx="889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4" name="Rectangle 96"/>
          <p:cNvSpPr>
            <a:spLocks noChangeArrowheads="1"/>
          </p:cNvSpPr>
          <p:nvPr/>
        </p:nvSpPr>
        <p:spPr bwMode="auto">
          <a:xfrm>
            <a:off x="7953376" y="1603376"/>
            <a:ext cx="301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5" name="Rectangle 97"/>
          <p:cNvSpPr>
            <a:spLocks noChangeArrowheads="1"/>
          </p:cNvSpPr>
          <p:nvPr/>
        </p:nvSpPr>
        <p:spPr bwMode="auto">
          <a:xfrm>
            <a:off x="8223250" y="1603376"/>
            <a:ext cx="84138"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6" name="Rectangle 98"/>
          <p:cNvSpPr>
            <a:spLocks noChangeArrowheads="1"/>
          </p:cNvSpPr>
          <p:nvPr/>
        </p:nvSpPr>
        <p:spPr bwMode="auto">
          <a:xfrm>
            <a:off x="7894638" y="1606550"/>
            <a:ext cx="8890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7" name="Rectangle 99"/>
          <p:cNvSpPr>
            <a:spLocks noChangeArrowheads="1"/>
          </p:cNvSpPr>
          <p:nvPr/>
        </p:nvSpPr>
        <p:spPr bwMode="auto">
          <a:xfrm>
            <a:off x="7948614" y="1606550"/>
            <a:ext cx="3492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8" name="Rectangle 100"/>
          <p:cNvSpPr>
            <a:spLocks noChangeArrowheads="1"/>
          </p:cNvSpPr>
          <p:nvPr/>
        </p:nvSpPr>
        <p:spPr bwMode="auto">
          <a:xfrm>
            <a:off x="7894639" y="1608139"/>
            <a:ext cx="920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49" name="Rectangle 101"/>
          <p:cNvSpPr>
            <a:spLocks noChangeArrowheads="1"/>
          </p:cNvSpPr>
          <p:nvPr/>
        </p:nvSpPr>
        <p:spPr bwMode="auto">
          <a:xfrm>
            <a:off x="7943851" y="1608139"/>
            <a:ext cx="428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0" name="Rectangle 102"/>
          <p:cNvSpPr>
            <a:spLocks noChangeArrowheads="1"/>
          </p:cNvSpPr>
          <p:nvPr/>
        </p:nvSpPr>
        <p:spPr bwMode="auto">
          <a:xfrm>
            <a:off x="8220076" y="1606551"/>
            <a:ext cx="87313"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1" name="Rectangle 103"/>
          <p:cNvSpPr>
            <a:spLocks noChangeArrowheads="1"/>
          </p:cNvSpPr>
          <p:nvPr/>
        </p:nvSpPr>
        <p:spPr bwMode="auto">
          <a:xfrm>
            <a:off x="7894638" y="1611314"/>
            <a:ext cx="936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2" name="Rectangle 104"/>
          <p:cNvSpPr>
            <a:spLocks noChangeArrowheads="1"/>
          </p:cNvSpPr>
          <p:nvPr/>
        </p:nvSpPr>
        <p:spPr bwMode="auto">
          <a:xfrm>
            <a:off x="7935914" y="1611314"/>
            <a:ext cx="5238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3" name="Rectangle 105"/>
          <p:cNvSpPr>
            <a:spLocks noChangeArrowheads="1"/>
          </p:cNvSpPr>
          <p:nvPr/>
        </p:nvSpPr>
        <p:spPr bwMode="auto">
          <a:xfrm>
            <a:off x="8218488" y="1611314"/>
            <a:ext cx="8890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4" name="Rectangle 106"/>
          <p:cNvSpPr>
            <a:spLocks noChangeArrowheads="1"/>
          </p:cNvSpPr>
          <p:nvPr/>
        </p:nvSpPr>
        <p:spPr bwMode="auto">
          <a:xfrm>
            <a:off x="7894639" y="1612900"/>
            <a:ext cx="968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5" name="Rectangle 107"/>
          <p:cNvSpPr>
            <a:spLocks noChangeArrowheads="1"/>
          </p:cNvSpPr>
          <p:nvPr/>
        </p:nvSpPr>
        <p:spPr bwMode="auto">
          <a:xfrm>
            <a:off x="7929563" y="1612900"/>
            <a:ext cx="61912"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6" name="Rectangle 108"/>
          <p:cNvSpPr>
            <a:spLocks noChangeArrowheads="1"/>
          </p:cNvSpPr>
          <p:nvPr/>
        </p:nvSpPr>
        <p:spPr bwMode="auto">
          <a:xfrm>
            <a:off x="8215314" y="1612900"/>
            <a:ext cx="920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7" name="Rectangle 109"/>
          <p:cNvSpPr>
            <a:spLocks noChangeArrowheads="1"/>
          </p:cNvSpPr>
          <p:nvPr/>
        </p:nvSpPr>
        <p:spPr bwMode="auto">
          <a:xfrm>
            <a:off x="7894639" y="1614489"/>
            <a:ext cx="984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8" name="Rectangle 110"/>
          <p:cNvSpPr>
            <a:spLocks noChangeArrowheads="1"/>
          </p:cNvSpPr>
          <p:nvPr/>
        </p:nvSpPr>
        <p:spPr bwMode="auto">
          <a:xfrm>
            <a:off x="7926389" y="1614489"/>
            <a:ext cx="666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59" name="Rectangle 111"/>
          <p:cNvSpPr>
            <a:spLocks noChangeArrowheads="1"/>
          </p:cNvSpPr>
          <p:nvPr/>
        </p:nvSpPr>
        <p:spPr bwMode="auto">
          <a:xfrm>
            <a:off x="7894638" y="1617664"/>
            <a:ext cx="1016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0" name="Rectangle 112"/>
          <p:cNvSpPr>
            <a:spLocks noChangeArrowheads="1"/>
          </p:cNvSpPr>
          <p:nvPr/>
        </p:nvSpPr>
        <p:spPr bwMode="auto">
          <a:xfrm>
            <a:off x="7918450" y="1617664"/>
            <a:ext cx="77788"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1" name="Rectangle 113"/>
          <p:cNvSpPr>
            <a:spLocks noChangeArrowheads="1"/>
          </p:cNvSpPr>
          <p:nvPr/>
        </p:nvSpPr>
        <p:spPr bwMode="auto">
          <a:xfrm>
            <a:off x="8215313" y="1614488"/>
            <a:ext cx="93662"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2" name="Rectangle 114"/>
          <p:cNvSpPr>
            <a:spLocks noChangeArrowheads="1"/>
          </p:cNvSpPr>
          <p:nvPr/>
        </p:nvSpPr>
        <p:spPr bwMode="auto">
          <a:xfrm>
            <a:off x="7894639" y="1619250"/>
            <a:ext cx="1031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3" name="Rectangle 115"/>
          <p:cNvSpPr>
            <a:spLocks noChangeArrowheads="1"/>
          </p:cNvSpPr>
          <p:nvPr/>
        </p:nvSpPr>
        <p:spPr bwMode="auto">
          <a:xfrm>
            <a:off x="7913689" y="1619250"/>
            <a:ext cx="841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4" name="Rectangle 116"/>
          <p:cNvSpPr>
            <a:spLocks noChangeArrowheads="1"/>
          </p:cNvSpPr>
          <p:nvPr/>
        </p:nvSpPr>
        <p:spPr bwMode="auto">
          <a:xfrm>
            <a:off x="8212139" y="1619250"/>
            <a:ext cx="968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5" name="Rectangle 117"/>
          <p:cNvSpPr>
            <a:spLocks noChangeArrowheads="1"/>
          </p:cNvSpPr>
          <p:nvPr/>
        </p:nvSpPr>
        <p:spPr bwMode="auto">
          <a:xfrm>
            <a:off x="7894638" y="1620839"/>
            <a:ext cx="1063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6" name="Rectangle 118"/>
          <p:cNvSpPr>
            <a:spLocks noChangeArrowheads="1"/>
          </p:cNvSpPr>
          <p:nvPr/>
        </p:nvSpPr>
        <p:spPr bwMode="auto">
          <a:xfrm>
            <a:off x="7908926" y="1620839"/>
            <a:ext cx="920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7" name="Rectangle 119"/>
          <p:cNvSpPr>
            <a:spLocks noChangeArrowheads="1"/>
          </p:cNvSpPr>
          <p:nvPr/>
        </p:nvSpPr>
        <p:spPr bwMode="auto">
          <a:xfrm>
            <a:off x="8210551" y="1620839"/>
            <a:ext cx="984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8" name="Rectangle 120"/>
          <p:cNvSpPr>
            <a:spLocks noChangeArrowheads="1"/>
          </p:cNvSpPr>
          <p:nvPr/>
        </p:nvSpPr>
        <p:spPr bwMode="auto">
          <a:xfrm>
            <a:off x="7894638" y="1622426"/>
            <a:ext cx="1079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69" name="Rectangle 121"/>
          <p:cNvSpPr>
            <a:spLocks noChangeArrowheads="1"/>
          </p:cNvSpPr>
          <p:nvPr/>
        </p:nvSpPr>
        <p:spPr bwMode="auto">
          <a:xfrm>
            <a:off x="7904164" y="1622426"/>
            <a:ext cx="984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0" name="Rectangle 122"/>
          <p:cNvSpPr>
            <a:spLocks noChangeArrowheads="1"/>
          </p:cNvSpPr>
          <p:nvPr/>
        </p:nvSpPr>
        <p:spPr bwMode="auto">
          <a:xfrm>
            <a:off x="8210550" y="1622426"/>
            <a:ext cx="1016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1" name="Rectangle 123"/>
          <p:cNvSpPr>
            <a:spLocks noChangeArrowheads="1"/>
          </p:cNvSpPr>
          <p:nvPr/>
        </p:nvSpPr>
        <p:spPr bwMode="auto">
          <a:xfrm>
            <a:off x="7894639" y="1625600"/>
            <a:ext cx="1095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2" name="Rectangle 124"/>
          <p:cNvSpPr>
            <a:spLocks noChangeArrowheads="1"/>
          </p:cNvSpPr>
          <p:nvPr/>
        </p:nvSpPr>
        <p:spPr bwMode="auto">
          <a:xfrm>
            <a:off x="7899401" y="1625600"/>
            <a:ext cx="1047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3" name="Rectangle 125"/>
          <p:cNvSpPr>
            <a:spLocks noChangeArrowheads="1"/>
          </p:cNvSpPr>
          <p:nvPr/>
        </p:nvSpPr>
        <p:spPr bwMode="auto">
          <a:xfrm>
            <a:off x="8207376" y="1625600"/>
            <a:ext cx="1047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4" name="Rectangle 126"/>
          <p:cNvSpPr>
            <a:spLocks noChangeArrowheads="1"/>
          </p:cNvSpPr>
          <p:nvPr/>
        </p:nvSpPr>
        <p:spPr bwMode="auto">
          <a:xfrm>
            <a:off x="7894639" y="1627189"/>
            <a:ext cx="1111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5" name="Rectangle 127"/>
          <p:cNvSpPr>
            <a:spLocks noChangeArrowheads="1"/>
          </p:cNvSpPr>
          <p:nvPr/>
        </p:nvSpPr>
        <p:spPr bwMode="auto">
          <a:xfrm>
            <a:off x="7894639" y="1627189"/>
            <a:ext cx="1111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6" name="Rectangle 128"/>
          <p:cNvSpPr>
            <a:spLocks noChangeArrowheads="1"/>
          </p:cNvSpPr>
          <p:nvPr/>
        </p:nvSpPr>
        <p:spPr bwMode="auto">
          <a:xfrm>
            <a:off x="8205788" y="1627189"/>
            <a:ext cx="10636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7" name="Rectangle 129"/>
          <p:cNvSpPr>
            <a:spLocks noChangeArrowheads="1"/>
          </p:cNvSpPr>
          <p:nvPr/>
        </p:nvSpPr>
        <p:spPr bwMode="auto">
          <a:xfrm>
            <a:off x="7894638" y="1628776"/>
            <a:ext cx="1143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8" name="Rectangle 130"/>
          <p:cNvSpPr>
            <a:spLocks noChangeArrowheads="1"/>
          </p:cNvSpPr>
          <p:nvPr/>
        </p:nvSpPr>
        <p:spPr bwMode="auto">
          <a:xfrm>
            <a:off x="7894638" y="1628776"/>
            <a:ext cx="1143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79" name="Rectangle 131"/>
          <p:cNvSpPr>
            <a:spLocks noChangeArrowheads="1"/>
          </p:cNvSpPr>
          <p:nvPr/>
        </p:nvSpPr>
        <p:spPr bwMode="auto">
          <a:xfrm>
            <a:off x="7894639" y="1631950"/>
            <a:ext cx="1158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0" name="Rectangle 132"/>
          <p:cNvSpPr>
            <a:spLocks noChangeArrowheads="1"/>
          </p:cNvSpPr>
          <p:nvPr/>
        </p:nvSpPr>
        <p:spPr bwMode="auto">
          <a:xfrm>
            <a:off x="8202614" y="1628776"/>
            <a:ext cx="109537"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1" name="Rectangle 133"/>
          <p:cNvSpPr>
            <a:spLocks noChangeArrowheads="1"/>
          </p:cNvSpPr>
          <p:nvPr/>
        </p:nvSpPr>
        <p:spPr bwMode="auto">
          <a:xfrm>
            <a:off x="7894638" y="1633539"/>
            <a:ext cx="11906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2" name="Rectangle 134"/>
          <p:cNvSpPr>
            <a:spLocks noChangeArrowheads="1"/>
          </p:cNvSpPr>
          <p:nvPr/>
        </p:nvSpPr>
        <p:spPr bwMode="auto">
          <a:xfrm>
            <a:off x="8201026" y="1633539"/>
            <a:ext cx="1111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3" name="Rectangle 135"/>
          <p:cNvSpPr>
            <a:spLocks noChangeArrowheads="1"/>
          </p:cNvSpPr>
          <p:nvPr/>
        </p:nvSpPr>
        <p:spPr bwMode="auto">
          <a:xfrm>
            <a:off x="7894638" y="1636713"/>
            <a:ext cx="120650"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4" name="Rectangle 136"/>
          <p:cNvSpPr>
            <a:spLocks noChangeArrowheads="1"/>
          </p:cNvSpPr>
          <p:nvPr/>
        </p:nvSpPr>
        <p:spPr bwMode="auto">
          <a:xfrm>
            <a:off x="8197850" y="1636713"/>
            <a:ext cx="114300"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5" name="Rectangle 137"/>
          <p:cNvSpPr>
            <a:spLocks noChangeArrowheads="1"/>
          </p:cNvSpPr>
          <p:nvPr/>
        </p:nvSpPr>
        <p:spPr bwMode="auto">
          <a:xfrm>
            <a:off x="7894639" y="1636714"/>
            <a:ext cx="1238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6" name="Rectangle 138"/>
          <p:cNvSpPr>
            <a:spLocks noChangeArrowheads="1"/>
          </p:cNvSpPr>
          <p:nvPr/>
        </p:nvSpPr>
        <p:spPr bwMode="auto">
          <a:xfrm>
            <a:off x="7894638" y="1639889"/>
            <a:ext cx="1254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7" name="Rectangle 139"/>
          <p:cNvSpPr>
            <a:spLocks noChangeArrowheads="1"/>
          </p:cNvSpPr>
          <p:nvPr/>
        </p:nvSpPr>
        <p:spPr bwMode="auto">
          <a:xfrm>
            <a:off x="8196264" y="1636713"/>
            <a:ext cx="115887"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8" name="Rectangle 140"/>
          <p:cNvSpPr>
            <a:spLocks noChangeArrowheads="1"/>
          </p:cNvSpPr>
          <p:nvPr/>
        </p:nvSpPr>
        <p:spPr bwMode="auto">
          <a:xfrm>
            <a:off x="7894639" y="1641476"/>
            <a:ext cx="128587"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89" name="Rectangle 141"/>
          <p:cNvSpPr>
            <a:spLocks noChangeArrowheads="1"/>
          </p:cNvSpPr>
          <p:nvPr/>
        </p:nvSpPr>
        <p:spPr bwMode="auto">
          <a:xfrm>
            <a:off x="8194675" y="1641476"/>
            <a:ext cx="1206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0" name="Rectangle 142"/>
          <p:cNvSpPr>
            <a:spLocks noChangeArrowheads="1"/>
          </p:cNvSpPr>
          <p:nvPr/>
        </p:nvSpPr>
        <p:spPr bwMode="auto">
          <a:xfrm>
            <a:off x="7894639" y="1644650"/>
            <a:ext cx="1285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1" name="Rectangle 143"/>
          <p:cNvSpPr>
            <a:spLocks noChangeArrowheads="1"/>
          </p:cNvSpPr>
          <p:nvPr/>
        </p:nvSpPr>
        <p:spPr bwMode="auto">
          <a:xfrm>
            <a:off x="7894638" y="1646239"/>
            <a:ext cx="13176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2" name="Rectangle 144"/>
          <p:cNvSpPr>
            <a:spLocks noChangeArrowheads="1"/>
          </p:cNvSpPr>
          <p:nvPr/>
        </p:nvSpPr>
        <p:spPr bwMode="auto">
          <a:xfrm>
            <a:off x="8191501" y="1644651"/>
            <a:ext cx="1238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3" name="Rectangle 145"/>
          <p:cNvSpPr>
            <a:spLocks noChangeArrowheads="1"/>
          </p:cNvSpPr>
          <p:nvPr/>
        </p:nvSpPr>
        <p:spPr bwMode="auto">
          <a:xfrm>
            <a:off x="7894638" y="1647826"/>
            <a:ext cx="1333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4" name="Rectangle 146"/>
          <p:cNvSpPr>
            <a:spLocks noChangeArrowheads="1"/>
          </p:cNvSpPr>
          <p:nvPr/>
        </p:nvSpPr>
        <p:spPr bwMode="auto">
          <a:xfrm>
            <a:off x="8189913" y="1647826"/>
            <a:ext cx="12541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5" name="Rectangle 147"/>
          <p:cNvSpPr>
            <a:spLocks noChangeArrowheads="1"/>
          </p:cNvSpPr>
          <p:nvPr/>
        </p:nvSpPr>
        <p:spPr bwMode="auto">
          <a:xfrm>
            <a:off x="7894639" y="1651000"/>
            <a:ext cx="13652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6" name="Rectangle 148"/>
          <p:cNvSpPr>
            <a:spLocks noChangeArrowheads="1"/>
          </p:cNvSpPr>
          <p:nvPr/>
        </p:nvSpPr>
        <p:spPr bwMode="auto">
          <a:xfrm>
            <a:off x="8186739" y="1651000"/>
            <a:ext cx="1285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7" name="Rectangle 149"/>
          <p:cNvSpPr>
            <a:spLocks noChangeArrowheads="1"/>
          </p:cNvSpPr>
          <p:nvPr/>
        </p:nvSpPr>
        <p:spPr bwMode="auto">
          <a:xfrm>
            <a:off x="7894638" y="1652589"/>
            <a:ext cx="1381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8" name="Rectangle 150"/>
          <p:cNvSpPr>
            <a:spLocks noChangeArrowheads="1"/>
          </p:cNvSpPr>
          <p:nvPr/>
        </p:nvSpPr>
        <p:spPr bwMode="auto">
          <a:xfrm>
            <a:off x="7894639" y="1654175"/>
            <a:ext cx="1412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399" name="Rectangle 151"/>
          <p:cNvSpPr>
            <a:spLocks noChangeArrowheads="1"/>
          </p:cNvSpPr>
          <p:nvPr/>
        </p:nvSpPr>
        <p:spPr bwMode="auto">
          <a:xfrm>
            <a:off x="8185151" y="1652589"/>
            <a:ext cx="1317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0" name="Rectangle 152"/>
          <p:cNvSpPr>
            <a:spLocks noChangeArrowheads="1"/>
          </p:cNvSpPr>
          <p:nvPr/>
        </p:nvSpPr>
        <p:spPr bwMode="auto">
          <a:xfrm>
            <a:off x="7894639" y="1655764"/>
            <a:ext cx="1428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1" name="Rectangle 153"/>
          <p:cNvSpPr>
            <a:spLocks noChangeArrowheads="1"/>
          </p:cNvSpPr>
          <p:nvPr/>
        </p:nvSpPr>
        <p:spPr bwMode="auto">
          <a:xfrm>
            <a:off x="8181975" y="1655764"/>
            <a:ext cx="134938"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2" name="Rectangle 154"/>
          <p:cNvSpPr>
            <a:spLocks noChangeArrowheads="1"/>
          </p:cNvSpPr>
          <p:nvPr/>
        </p:nvSpPr>
        <p:spPr bwMode="auto">
          <a:xfrm>
            <a:off x="7894638" y="1658939"/>
            <a:ext cx="14605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3" name="Rectangle 155"/>
          <p:cNvSpPr>
            <a:spLocks noChangeArrowheads="1"/>
          </p:cNvSpPr>
          <p:nvPr/>
        </p:nvSpPr>
        <p:spPr bwMode="auto">
          <a:xfrm>
            <a:off x="7894639" y="1660525"/>
            <a:ext cx="1476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4" name="Rectangle 156"/>
          <p:cNvSpPr>
            <a:spLocks noChangeArrowheads="1"/>
          </p:cNvSpPr>
          <p:nvPr/>
        </p:nvSpPr>
        <p:spPr bwMode="auto">
          <a:xfrm>
            <a:off x="8180389" y="1658939"/>
            <a:ext cx="1365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5" name="Rectangle 157"/>
          <p:cNvSpPr>
            <a:spLocks noChangeArrowheads="1"/>
          </p:cNvSpPr>
          <p:nvPr/>
        </p:nvSpPr>
        <p:spPr bwMode="auto">
          <a:xfrm>
            <a:off x="7894639" y="1662114"/>
            <a:ext cx="1492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6" name="Rectangle 158"/>
          <p:cNvSpPr>
            <a:spLocks noChangeArrowheads="1"/>
          </p:cNvSpPr>
          <p:nvPr/>
        </p:nvSpPr>
        <p:spPr bwMode="auto">
          <a:xfrm>
            <a:off x="8177214" y="1662114"/>
            <a:ext cx="1428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7" name="Rectangle 159"/>
          <p:cNvSpPr>
            <a:spLocks noChangeArrowheads="1"/>
          </p:cNvSpPr>
          <p:nvPr/>
        </p:nvSpPr>
        <p:spPr bwMode="auto">
          <a:xfrm>
            <a:off x="8177213" y="1662114"/>
            <a:ext cx="1905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8" name="Rectangle 160"/>
          <p:cNvSpPr>
            <a:spLocks noChangeArrowheads="1"/>
          </p:cNvSpPr>
          <p:nvPr/>
        </p:nvSpPr>
        <p:spPr bwMode="auto">
          <a:xfrm>
            <a:off x="7894638" y="1665289"/>
            <a:ext cx="1508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09" name="Rectangle 161"/>
          <p:cNvSpPr>
            <a:spLocks noChangeArrowheads="1"/>
          </p:cNvSpPr>
          <p:nvPr/>
        </p:nvSpPr>
        <p:spPr bwMode="auto">
          <a:xfrm>
            <a:off x="8177214" y="1665289"/>
            <a:ext cx="1428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0" name="Rectangle 162"/>
          <p:cNvSpPr>
            <a:spLocks noChangeArrowheads="1"/>
          </p:cNvSpPr>
          <p:nvPr/>
        </p:nvSpPr>
        <p:spPr bwMode="auto">
          <a:xfrm>
            <a:off x="8177214" y="1665289"/>
            <a:ext cx="3492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1" name="Rectangle 163"/>
          <p:cNvSpPr>
            <a:spLocks noChangeArrowheads="1"/>
          </p:cNvSpPr>
          <p:nvPr/>
        </p:nvSpPr>
        <p:spPr bwMode="auto">
          <a:xfrm>
            <a:off x="7894639" y="1666875"/>
            <a:ext cx="1539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2" name="Rectangle 164"/>
          <p:cNvSpPr>
            <a:spLocks noChangeArrowheads="1"/>
          </p:cNvSpPr>
          <p:nvPr/>
        </p:nvSpPr>
        <p:spPr bwMode="auto">
          <a:xfrm>
            <a:off x="7894639" y="1668464"/>
            <a:ext cx="1555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3" name="Rectangle 165"/>
          <p:cNvSpPr>
            <a:spLocks noChangeArrowheads="1"/>
          </p:cNvSpPr>
          <p:nvPr/>
        </p:nvSpPr>
        <p:spPr bwMode="auto">
          <a:xfrm>
            <a:off x="8040689" y="1668464"/>
            <a:ext cx="952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4" name="Rectangle 166"/>
          <p:cNvSpPr>
            <a:spLocks noChangeArrowheads="1"/>
          </p:cNvSpPr>
          <p:nvPr/>
        </p:nvSpPr>
        <p:spPr bwMode="auto">
          <a:xfrm>
            <a:off x="8174038" y="1666876"/>
            <a:ext cx="1460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5" name="Rectangle 167"/>
          <p:cNvSpPr>
            <a:spLocks noChangeArrowheads="1"/>
          </p:cNvSpPr>
          <p:nvPr/>
        </p:nvSpPr>
        <p:spPr bwMode="auto">
          <a:xfrm>
            <a:off x="8174038" y="1666875"/>
            <a:ext cx="50800"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6" name="Rectangle 168"/>
          <p:cNvSpPr>
            <a:spLocks noChangeArrowheads="1"/>
          </p:cNvSpPr>
          <p:nvPr/>
        </p:nvSpPr>
        <p:spPr bwMode="auto">
          <a:xfrm>
            <a:off x="8174038" y="1668464"/>
            <a:ext cx="61912"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7" name="Rectangle 169"/>
          <p:cNvSpPr>
            <a:spLocks noChangeArrowheads="1"/>
          </p:cNvSpPr>
          <p:nvPr/>
        </p:nvSpPr>
        <p:spPr bwMode="auto">
          <a:xfrm>
            <a:off x="7894638" y="1670051"/>
            <a:ext cx="1587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8" name="Rectangle 170"/>
          <p:cNvSpPr>
            <a:spLocks noChangeArrowheads="1"/>
          </p:cNvSpPr>
          <p:nvPr/>
        </p:nvSpPr>
        <p:spPr bwMode="auto">
          <a:xfrm>
            <a:off x="8027988" y="1670051"/>
            <a:ext cx="2540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19" name="Rectangle 171"/>
          <p:cNvSpPr>
            <a:spLocks noChangeArrowheads="1"/>
          </p:cNvSpPr>
          <p:nvPr/>
        </p:nvSpPr>
        <p:spPr bwMode="auto">
          <a:xfrm>
            <a:off x="8172451" y="1670051"/>
            <a:ext cx="1492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0" name="Rectangle 172"/>
          <p:cNvSpPr>
            <a:spLocks noChangeArrowheads="1"/>
          </p:cNvSpPr>
          <p:nvPr/>
        </p:nvSpPr>
        <p:spPr bwMode="auto">
          <a:xfrm>
            <a:off x="8172451" y="1670051"/>
            <a:ext cx="74613"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1" name="Rectangle 173"/>
          <p:cNvSpPr>
            <a:spLocks noChangeArrowheads="1"/>
          </p:cNvSpPr>
          <p:nvPr/>
        </p:nvSpPr>
        <p:spPr bwMode="auto">
          <a:xfrm>
            <a:off x="7894639" y="1673225"/>
            <a:ext cx="1603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2" name="Rectangle 174"/>
          <p:cNvSpPr>
            <a:spLocks noChangeArrowheads="1"/>
          </p:cNvSpPr>
          <p:nvPr/>
        </p:nvSpPr>
        <p:spPr bwMode="auto">
          <a:xfrm>
            <a:off x="8020051" y="1673225"/>
            <a:ext cx="3492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3" name="Rectangle 175"/>
          <p:cNvSpPr>
            <a:spLocks noChangeArrowheads="1"/>
          </p:cNvSpPr>
          <p:nvPr/>
        </p:nvSpPr>
        <p:spPr bwMode="auto">
          <a:xfrm>
            <a:off x="7894638" y="1674814"/>
            <a:ext cx="16351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4" name="Rectangle 176"/>
          <p:cNvSpPr>
            <a:spLocks noChangeArrowheads="1"/>
          </p:cNvSpPr>
          <p:nvPr/>
        </p:nvSpPr>
        <p:spPr bwMode="auto">
          <a:xfrm>
            <a:off x="8010526" y="1674814"/>
            <a:ext cx="47625"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5" name="Rectangle 177"/>
          <p:cNvSpPr>
            <a:spLocks noChangeArrowheads="1"/>
          </p:cNvSpPr>
          <p:nvPr/>
        </p:nvSpPr>
        <p:spPr bwMode="auto">
          <a:xfrm>
            <a:off x="8169275" y="1673226"/>
            <a:ext cx="152400"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6" name="Rectangle 178"/>
          <p:cNvSpPr>
            <a:spLocks noChangeArrowheads="1"/>
          </p:cNvSpPr>
          <p:nvPr/>
        </p:nvSpPr>
        <p:spPr bwMode="auto">
          <a:xfrm>
            <a:off x="8169276" y="1673225"/>
            <a:ext cx="8572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7" name="Rectangle 179"/>
          <p:cNvSpPr>
            <a:spLocks noChangeArrowheads="1"/>
          </p:cNvSpPr>
          <p:nvPr/>
        </p:nvSpPr>
        <p:spPr bwMode="auto">
          <a:xfrm>
            <a:off x="8169275" y="1674814"/>
            <a:ext cx="9525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8" name="Rectangle 180"/>
          <p:cNvSpPr>
            <a:spLocks noChangeArrowheads="1"/>
          </p:cNvSpPr>
          <p:nvPr/>
        </p:nvSpPr>
        <p:spPr bwMode="auto">
          <a:xfrm>
            <a:off x="8605838" y="1674814"/>
            <a:ext cx="47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29" name="Rectangle 181"/>
          <p:cNvSpPr>
            <a:spLocks noChangeArrowheads="1"/>
          </p:cNvSpPr>
          <p:nvPr/>
        </p:nvSpPr>
        <p:spPr bwMode="auto">
          <a:xfrm>
            <a:off x="7894638" y="1677989"/>
            <a:ext cx="16510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0" name="Rectangle 182"/>
          <p:cNvSpPr>
            <a:spLocks noChangeArrowheads="1"/>
          </p:cNvSpPr>
          <p:nvPr/>
        </p:nvSpPr>
        <p:spPr bwMode="auto">
          <a:xfrm>
            <a:off x="8004176" y="1677989"/>
            <a:ext cx="55563"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1" name="Rectangle 183"/>
          <p:cNvSpPr>
            <a:spLocks noChangeArrowheads="1"/>
          </p:cNvSpPr>
          <p:nvPr/>
        </p:nvSpPr>
        <p:spPr bwMode="auto">
          <a:xfrm>
            <a:off x="8167689" y="1677989"/>
            <a:ext cx="15398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2" name="Rectangle 184"/>
          <p:cNvSpPr>
            <a:spLocks noChangeArrowheads="1"/>
          </p:cNvSpPr>
          <p:nvPr/>
        </p:nvSpPr>
        <p:spPr bwMode="auto">
          <a:xfrm>
            <a:off x="8167689" y="1677989"/>
            <a:ext cx="10477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3" name="Rectangle 185"/>
          <p:cNvSpPr>
            <a:spLocks noChangeArrowheads="1"/>
          </p:cNvSpPr>
          <p:nvPr/>
        </p:nvSpPr>
        <p:spPr bwMode="auto">
          <a:xfrm>
            <a:off x="8601076" y="1677989"/>
            <a:ext cx="9525" cy="1587"/>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4" name="Rectangle 186"/>
          <p:cNvSpPr>
            <a:spLocks noChangeArrowheads="1"/>
          </p:cNvSpPr>
          <p:nvPr/>
        </p:nvSpPr>
        <p:spPr bwMode="auto">
          <a:xfrm>
            <a:off x="8601076" y="1677989"/>
            <a:ext cx="4763"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5" name="Rectangle 187"/>
          <p:cNvSpPr>
            <a:spLocks noChangeArrowheads="1"/>
          </p:cNvSpPr>
          <p:nvPr/>
        </p:nvSpPr>
        <p:spPr bwMode="auto">
          <a:xfrm>
            <a:off x="7894639" y="1679575"/>
            <a:ext cx="1666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6" name="Rectangle 188"/>
          <p:cNvSpPr>
            <a:spLocks noChangeArrowheads="1"/>
          </p:cNvSpPr>
          <p:nvPr/>
        </p:nvSpPr>
        <p:spPr bwMode="auto">
          <a:xfrm>
            <a:off x="7996239" y="1679575"/>
            <a:ext cx="65087"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7" name="Rectangle 189"/>
          <p:cNvSpPr>
            <a:spLocks noChangeArrowheads="1"/>
          </p:cNvSpPr>
          <p:nvPr/>
        </p:nvSpPr>
        <p:spPr bwMode="auto">
          <a:xfrm>
            <a:off x="8164513" y="1679575"/>
            <a:ext cx="157162"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8" name="Rectangle 190"/>
          <p:cNvSpPr>
            <a:spLocks noChangeArrowheads="1"/>
          </p:cNvSpPr>
          <p:nvPr/>
        </p:nvSpPr>
        <p:spPr bwMode="auto">
          <a:xfrm>
            <a:off x="8164514" y="1679575"/>
            <a:ext cx="115887"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39" name="Rectangle 191"/>
          <p:cNvSpPr>
            <a:spLocks noChangeArrowheads="1"/>
          </p:cNvSpPr>
          <p:nvPr/>
        </p:nvSpPr>
        <p:spPr bwMode="auto">
          <a:xfrm>
            <a:off x="8597901" y="1679575"/>
            <a:ext cx="11113" cy="1588"/>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0" name="Rectangle 192"/>
          <p:cNvSpPr>
            <a:spLocks noChangeArrowheads="1"/>
          </p:cNvSpPr>
          <p:nvPr/>
        </p:nvSpPr>
        <p:spPr bwMode="auto">
          <a:xfrm>
            <a:off x="8597901" y="1679575"/>
            <a:ext cx="11113"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1" name="Rectangle 193"/>
          <p:cNvSpPr>
            <a:spLocks noChangeArrowheads="1"/>
          </p:cNvSpPr>
          <p:nvPr/>
        </p:nvSpPr>
        <p:spPr bwMode="auto">
          <a:xfrm>
            <a:off x="7894639" y="1681164"/>
            <a:ext cx="1682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2" name="Rectangle 194"/>
          <p:cNvSpPr>
            <a:spLocks noChangeArrowheads="1"/>
          </p:cNvSpPr>
          <p:nvPr/>
        </p:nvSpPr>
        <p:spPr bwMode="auto">
          <a:xfrm>
            <a:off x="7988301" y="1681164"/>
            <a:ext cx="74613"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3" name="Rectangle 195"/>
          <p:cNvSpPr>
            <a:spLocks noChangeArrowheads="1"/>
          </p:cNvSpPr>
          <p:nvPr/>
        </p:nvSpPr>
        <p:spPr bwMode="auto">
          <a:xfrm>
            <a:off x="8593139" y="1681164"/>
            <a:ext cx="158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4" name="Rectangle 196"/>
          <p:cNvSpPr>
            <a:spLocks noChangeArrowheads="1"/>
          </p:cNvSpPr>
          <p:nvPr/>
        </p:nvSpPr>
        <p:spPr bwMode="auto">
          <a:xfrm>
            <a:off x="7894638" y="1684339"/>
            <a:ext cx="17145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5" name="Rectangle 197"/>
          <p:cNvSpPr>
            <a:spLocks noChangeArrowheads="1"/>
          </p:cNvSpPr>
          <p:nvPr/>
        </p:nvSpPr>
        <p:spPr bwMode="auto">
          <a:xfrm>
            <a:off x="7983538" y="1684339"/>
            <a:ext cx="82550"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6" name="Rectangle 198"/>
          <p:cNvSpPr>
            <a:spLocks noChangeArrowheads="1"/>
          </p:cNvSpPr>
          <p:nvPr/>
        </p:nvSpPr>
        <p:spPr bwMode="auto">
          <a:xfrm>
            <a:off x="8162926" y="1681163"/>
            <a:ext cx="161925"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7" name="Rectangle 199"/>
          <p:cNvSpPr>
            <a:spLocks noChangeArrowheads="1"/>
          </p:cNvSpPr>
          <p:nvPr/>
        </p:nvSpPr>
        <p:spPr bwMode="auto">
          <a:xfrm>
            <a:off x="8162926" y="1681164"/>
            <a:ext cx="123825"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8" name="Rectangle 200"/>
          <p:cNvSpPr>
            <a:spLocks noChangeArrowheads="1"/>
          </p:cNvSpPr>
          <p:nvPr/>
        </p:nvSpPr>
        <p:spPr bwMode="auto">
          <a:xfrm>
            <a:off x="8162926" y="1684339"/>
            <a:ext cx="13017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49" name="Rectangle 201"/>
          <p:cNvSpPr>
            <a:spLocks noChangeArrowheads="1"/>
          </p:cNvSpPr>
          <p:nvPr/>
        </p:nvSpPr>
        <p:spPr bwMode="auto">
          <a:xfrm>
            <a:off x="8588375" y="1684339"/>
            <a:ext cx="20638"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50" name="Rectangle 202"/>
          <p:cNvSpPr>
            <a:spLocks noChangeArrowheads="1"/>
          </p:cNvSpPr>
          <p:nvPr/>
        </p:nvSpPr>
        <p:spPr bwMode="auto">
          <a:xfrm>
            <a:off x="7894639" y="1685925"/>
            <a:ext cx="1730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51" name="Rectangle 203"/>
          <p:cNvSpPr>
            <a:spLocks noChangeArrowheads="1"/>
          </p:cNvSpPr>
          <p:nvPr/>
        </p:nvSpPr>
        <p:spPr bwMode="auto">
          <a:xfrm>
            <a:off x="7975601" y="1685925"/>
            <a:ext cx="9207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52" name="Rectangle 204"/>
          <p:cNvSpPr>
            <a:spLocks noChangeArrowheads="1"/>
          </p:cNvSpPr>
          <p:nvPr/>
        </p:nvSpPr>
        <p:spPr bwMode="auto">
          <a:xfrm>
            <a:off x="8159750" y="1685925"/>
            <a:ext cx="165100"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53" name="Rectangle 205"/>
          <p:cNvSpPr>
            <a:spLocks noChangeArrowheads="1"/>
          </p:cNvSpPr>
          <p:nvPr/>
        </p:nvSpPr>
        <p:spPr bwMode="auto">
          <a:xfrm>
            <a:off x="8159750" y="1685925"/>
            <a:ext cx="139700"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nvGrpSpPr>
          <p:cNvPr id="2" name="Group 3104"/>
          <p:cNvGrpSpPr>
            <a:grpSpLocks/>
          </p:cNvGrpSpPr>
          <p:nvPr/>
        </p:nvGrpSpPr>
        <p:grpSpPr bwMode="auto">
          <a:xfrm>
            <a:off x="7442200" y="1524001"/>
            <a:ext cx="1397000" cy="1349375"/>
            <a:chOff x="3767" y="912"/>
            <a:chExt cx="880" cy="850"/>
          </a:xfrm>
        </p:grpSpPr>
        <p:grpSp>
          <p:nvGrpSpPr>
            <p:cNvPr id="3" name="Group 2618"/>
            <p:cNvGrpSpPr>
              <a:grpSpLocks/>
            </p:cNvGrpSpPr>
            <p:nvPr/>
          </p:nvGrpSpPr>
          <p:grpSpPr bwMode="auto">
            <a:xfrm>
              <a:off x="3851" y="1594"/>
              <a:ext cx="531" cy="60"/>
              <a:chOff x="4543" y="1917"/>
              <a:chExt cx="575" cy="71"/>
            </a:xfrm>
          </p:grpSpPr>
          <p:sp>
            <p:nvSpPr>
              <p:cNvPr id="311867" name="Rectangle 2619"/>
              <p:cNvSpPr>
                <a:spLocks noChangeArrowheads="1"/>
              </p:cNvSpPr>
              <p:nvPr/>
            </p:nvSpPr>
            <p:spPr bwMode="auto">
              <a:xfrm>
                <a:off x="4561" y="1918"/>
                <a:ext cx="73"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68" name="Rectangle 2620"/>
              <p:cNvSpPr>
                <a:spLocks noChangeArrowheads="1"/>
              </p:cNvSpPr>
              <p:nvPr/>
            </p:nvSpPr>
            <p:spPr bwMode="auto">
              <a:xfrm>
                <a:off x="4564" y="1918"/>
                <a:ext cx="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69" name="Rectangle 2621"/>
              <p:cNvSpPr>
                <a:spLocks noChangeArrowheads="1"/>
              </p:cNvSpPr>
              <p:nvPr/>
            </p:nvSpPr>
            <p:spPr bwMode="auto">
              <a:xfrm>
                <a:off x="4729" y="1917"/>
                <a:ext cx="183"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0" name="Rectangle 2622"/>
              <p:cNvSpPr>
                <a:spLocks noChangeArrowheads="1"/>
              </p:cNvSpPr>
              <p:nvPr/>
            </p:nvSpPr>
            <p:spPr bwMode="auto">
              <a:xfrm>
                <a:off x="4764" y="1917"/>
                <a:ext cx="1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1" name="Rectangle 2623"/>
              <p:cNvSpPr>
                <a:spLocks noChangeArrowheads="1"/>
              </p:cNvSpPr>
              <p:nvPr/>
            </p:nvSpPr>
            <p:spPr bwMode="auto">
              <a:xfrm>
                <a:off x="4767" y="1918"/>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2" name="Rectangle 2624"/>
              <p:cNvSpPr>
                <a:spLocks noChangeArrowheads="1"/>
              </p:cNvSpPr>
              <p:nvPr/>
            </p:nvSpPr>
            <p:spPr bwMode="auto">
              <a:xfrm>
                <a:off x="4932" y="1918"/>
                <a:ext cx="1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3" name="Rectangle 2625"/>
              <p:cNvSpPr>
                <a:spLocks noChangeArrowheads="1"/>
              </p:cNvSpPr>
              <p:nvPr/>
            </p:nvSpPr>
            <p:spPr bwMode="auto">
              <a:xfrm>
                <a:off x="4932" y="1918"/>
                <a:ext cx="16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4" name="Rectangle 2626"/>
              <p:cNvSpPr>
                <a:spLocks noChangeArrowheads="1"/>
              </p:cNvSpPr>
              <p:nvPr/>
            </p:nvSpPr>
            <p:spPr bwMode="auto">
              <a:xfrm>
                <a:off x="4561" y="1920"/>
                <a:ext cx="7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5" name="Rectangle 2627"/>
              <p:cNvSpPr>
                <a:spLocks noChangeArrowheads="1"/>
              </p:cNvSpPr>
              <p:nvPr/>
            </p:nvSpPr>
            <p:spPr bwMode="auto">
              <a:xfrm>
                <a:off x="4565" y="1920"/>
                <a:ext cx="6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6" name="Rectangle 2628"/>
              <p:cNvSpPr>
                <a:spLocks noChangeArrowheads="1"/>
              </p:cNvSpPr>
              <p:nvPr/>
            </p:nvSpPr>
            <p:spPr bwMode="auto">
              <a:xfrm>
                <a:off x="4730" y="1920"/>
                <a:ext cx="18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7" name="Rectangle 2629"/>
              <p:cNvSpPr>
                <a:spLocks noChangeArrowheads="1"/>
              </p:cNvSpPr>
              <p:nvPr/>
            </p:nvSpPr>
            <p:spPr bwMode="auto">
              <a:xfrm>
                <a:off x="4770" y="1920"/>
                <a:ext cx="1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8" name="Rectangle 2630"/>
              <p:cNvSpPr>
                <a:spLocks noChangeArrowheads="1"/>
              </p:cNvSpPr>
              <p:nvPr/>
            </p:nvSpPr>
            <p:spPr bwMode="auto">
              <a:xfrm>
                <a:off x="4933" y="1920"/>
                <a:ext cx="18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79" name="Rectangle 2631"/>
              <p:cNvSpPr>
                <a:spLocks noChangeArrowheads="1"/>
              </p:cNvSpPr>
              <p:nvPr/>
            </p:nvSpPr>
            <p:spPr bwMode="auto">
              <a:xfrm>
                <a:off x="4933" y="1920"/>
                <a:ext cx="1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0" name="Rectangle 2632"/>
              <p:cNvSpPr>
                <a:spLocks noChangeArrowheads="1"/>
              </p:cNvSpPr>
              <p:nvPr/>
            </p:nvSpPr>
            <p:spPr bwMode="auto">
              <a:xfrm>
                <a:off x="4561" y="1921"/>
                <a:ext cx="6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1" name="Rectangle 2633"/>
              <p:cNvSpPr>
                <a:spLocks noChangeArrowheads="1"/>
              </p:cNvSpPr>
              <p:nvPr/>
            </p:nvSpPr>
            <p:spPr bwMode="auto">
              <a:xfrm>
                <a:off x="4567" y="1921"/>
                <a:ext cx="6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2" name="Rectangle 2634"/>
              <p:cNvSpPr>
                <a:spLocks noChangeArrowheads="1"/>
              </p:cNvSpPr>
              <p:nvPr/>
            </p:nvSpPr>
            <p:spPr bwMode="auto">
              <a:xfrm>
                <a:off x="4730" y="1921"/>
                <a:ext cx="17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3" name="Rectangle 2635"/>
              <p:cNvSpPr>
                <a:spLocks noChangeArrowheads="1"/>
              </p:cNvSpPr>
              <p:nvPr/>
            </p:nvSpPr>
            <p:spPr bwMode="auto">
              <a:xfrm>
                <a:off x="4774" y="1921"/>
                <a:ext cx="1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4" name="Rectangle 2636"/>
              <p:cNvSpPr>
                <a:spLocks noChangeArrowheads="1"/>
              </p:cNvSpPr>
              <p:nvPr/>
            </p:nvSpPr>
            <p:spPr bwMode="auto">
              <a:xfrm>
                <a:off x="4935" y="1921"/>
                <a:ext cx="18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5" name="Rectangle 2637"/>
              <p:cNvSpPr>
                <a:spLocks noChangeArrowheads="1"/>
              </p:cNvSpPr>
              <p:nvPr/>
            </p:nvSpPr>
            <p:spPr bwMode="auto">
              <a:xfrm>
                <a:off x="4935" y="1921"/>
                <a:ext cx="1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6" name="Rectangle 2638"/>
              <p:cNvSpPr>
                <a:spLocks noChangeArrowheads="1"/>
              </p:cNvSpPr>
              <p:nvPr/>
            </p:nvSpPr>
            <p:spPr bwMode="auto">
              <a:xfrm>
                <a:off x="4559" y="1923"/>
                <a:ext cx="68"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7" name="Rectangle 2639"/>
              <p:cNvSpPr>
                <a:spLocks noChangeArrowheads="1"/>
              </p:cNvSpPr>
              <p:nvPr/>
            </p:nvSpPr>
            <p:spPr bwMode="auto">
              <a:xfrm>
                <a:off x="4568" y="1923"/>
                <a:ext cx="5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8" name="Rectangle 2640"/>
              <p:cNvSpPr>
                <a:spLocks noChangeArrowheads="1"/>
              </p:cNvSpPr>
              <p:nvPr/>
            </p:nvSpPr>
            <p:spPr bwMode="auto">
              <a:xfrm>
                <a:off x="4730" y="1923"/>
                <a:ext cx="17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89" name="Rectangle 2641"/>
              <p:cNvSpPr>
                <a:spLocks noChangeArrowheads="1"/>
              </p:cNvSpPr>
              <p:nvPr/>
            </p:nvSpPr>
            <p:spPr bwMode="auto">
              <a:xfrm>
                <a:off x="4777" y="1923"/>
                <a:ext cx="13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0" name="Rectangle 2642"/>
              <p:cNvSpPr>
                <a:spLocks noChangeArrowheads="1"/>
              </p:cNvSpPr>
              <p:nvPr/>
            </p:nvSpPr>
            <p:spPr bwMode="auto">
              <a:xfrm>
                <a:off x="4938" y="1923"/>
                <a:ext cx="18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1" name="Rectangle 2643"/>
              <p:cNvSpPr>
                <a:spLocks noChangeArrowheads="1"/>
              </p:cNvSpPr>
              <p:nvPr/>
            </p:nvSpPr>
            <p:spPr bwMode="auto">
              <a:xfrm>
                <a:off x="4938" y="1923"/>
                <a:ext cx="1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2" name="Rectangle 2644"/>
              <p:cNvSpPr>
                <a:spLocks noChangeArrowheads="1"/>
              </p:cNvSpPr>
              <p:nvPr/>
            </p:nvSpPr>
            <p:spPr bwMode="auto">
              <a:xfrm>
                <a:off x="4559" y="1924"/>
                <a:ext cx="6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3" name="Rectangle 2645"/>
              <p:cNvSpPr>
                <a:spLocks noChangeArrowheads="1"/>
              </p:cNvSpPr>
              <p:nvPr/>
            </p:nvSpPr>
            <p:spPr bwMode="auto">
              <a:xfrm>
                <a:off x="4568" y="1924"/>
                <a:ext cx="5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4" name="Rectangle 2646"/>
              <p:cNvSpPr>
                <a:spLocks noChangeArrowheads="1"/>
              </p:cNvSpPr>
              <p:nvPr/>
            </p:nvSpPr>
            <p:spPr bwMode="auto">
              <a:xfrm>
                <a:off x="4939" y="1924"/>
                <a:ext cx="17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5" name="Rectangle 2647"/>
              <p:cNvSpPr>
                <a:spLocks noChangeArrowheads="1"/>
              </p:cNvSpPr>
              <p:nvPr/>
            </p:nvSpPr>
            <p:spPr bwMode="auto">
              <a:xfrm>
                <a:off x="4939" y="1924"/>
                <a:ext cx="1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6" name="Rectangle 2648"/>
              <p:cNvSpPr>
                <a:spLocks noChangeArrowheads="1"/>
              </p:cNvSpPr>
              <p:nvPr/>
            </p:nvSpPr>
            <p:spPr bwMode="auto">
              <a:xfrm>
                <a:off x="4559" y="1926"/>
                <a:ext cx="6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7" name="Rectangle 2649"/>
              <p:cNvSpPr>
                <a:spLocks noChangeArrowheads="1"/>
              </p:cNvSpPr>
              <p:nvPr/>
            </p:nvSpPr>
            <p:spPr bwMode="auto">
              <a:xfrm>
                <a:off x="4570" y="1926"/>
                <a:ext cx="5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8" name="Rectangle 2650"/>
              <p:cNvSpPr>
                <a:spLocks noChangeArrowheads="1"/>
              </p:cNvSpPr>
              <p:nvPr/>
            </p:nvSpPr>
            <p:spPr bwMode="auto">
              <a:xfrm>
                <a:off x="4730" y="1924"/>
                <a:ext cx="17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99" name="Rectangle 2651"/>
              <p:cNvSpPr>
                <a:spLocks noChangeArrowheads="1"/>
              </p:cNvSpPr>
              <p:nvPr/>
            </p:nvSpPr>
            <p:spPr bwMode="auto">
              <a:xfrm>
                <a:off x="4780" y="1924"/>
                <a:ext cx="12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0" name="Rectangle 2652"/>
              <p:cNvSpPr>
                <a:spLocks noChangeArrowheads="1"/>
              </p:cNvSpPr>
              <p:nvPr/>
            </p:nvSpPr>
            <p:spPr bwMode="auto">
              <a:xfrm>
                <a:off x="4785" y="1926"/>
                <a:ext cx="12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1" name="Rectangle 2653"/>
              <p:cNvSpPr>
                <a:spLocks noChangeArrowheads="1"/>
              </p:cNvSpPr>
              <p:nvPr/>
            </p:nvSpPr>
            <p:spPr bwMode="auto">
              <a:xfrm>
                <a:off x="4941" y="1926"/>
                <a:ext cx="17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2" name="Rectangle 2654"/>
              <p:cNvSpPr>
                <a:spLocks noChangeArrowheads="1"/>
              </p:cNvSpPr>
              <p:nvPr/>
            </p:nvSpPr>
            <p:spPr bwMode="auto">
              <a:xfrm>
                <a:off x="4941" y="1926"/>
                <a:ext cx="1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3" name="Rectangle 2655"/>
              <p:cNvSpPr>
                <a:spLocks noChangeArrowheads="1"/>
              </p:cNvSpPr>
              <p:nvPr/>
            </p:nvSpPr>
            <p:spPr bwMode="auto">
              <a:xfrm>
                <a:off x="4558" y="1927"/>
                <a:ext cx="6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4" name="Rectangle 2656"/>
              <p:cNvSpPr>
                <a:spLocks noChangeArrowheads="1"/>
              </p:cNvSpPr>
              <p:nvPr/>
            </p:nvSpPr>
            <p:spPr bwMode="auto">
              <a:xfrm>
                <a:off x="4571" y="1927"/>
                <a:ext cx="4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5" name="Rectangle 2657"/>
              <p:cNvSpPr>
                <a:spLocks noChangeArrowheads="1"/>
              </p:cNvSpPr>
              <p:nvPr/>
            </p:nvSpPr>
            <p:spPr bwMode="auto">
              <a:xfrm>
                <a:off x="4732" y="1927"/>
                <a:ext cx="1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6" name="Rectangle 2658"/>
              <p:cNvSpPr>
                <a:spLocks noChangeArrowheads="1"/>
              </p:cNvSpPr>
              <p:nvPr/>
            </p:nvSpPr>
            <p:spPr bwMode="auto">
              <a:xfrm>
                <a:off x="4788" y="1927"/>
                <a:ext cx="1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7" name="Rectangle 2659"/>
              <p:cNvSpPr>
                <a:spLocks noChangeArrowheads="1"/>
              </p:cNvSpPr>
              <p:nvPr/>
            </p:nvSpPr>
            <p:spPr bwMode="auto">
              <a:xfrm>
                <a:off x="4942" y="1927"/>
                <a:ext cx="17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8" name="Rectangle 2660"/>
              <p:cNvSpPr>
                <a:spLocks noChangeArrowheads="1"/>
              </p:cNvSpPr>
              <p:nvPr/>
            </p:nvSpPr>
            <p:spPr bwMode="auto">
              <a:xfrm>
                <a:off x="4942" y="1927"/>
                <a:ext cx="13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09" name="Rectangle 2661"/>
              <p:cNvSpPr>
                <a:spLocks noChangeArrowheads="1"/>
              </p:cNvSpPr>
              <p:nvPr/>
            </p:nvSpPr>
            <p:spPr bwMode="auto">
              <a:xfrm>
                <a:off x="4558" y="1929"/>
                <a:ext cx="60"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0" name="Rectangle 2662"/>
              <p:cNvSpPr>
                <a:spLocks noChangeArrowheads="1"/>
              </p:cNvSpPr>
              <p:nvPr/>
            </p:nvSpPr>
            <p:spPr bwMode="auto">
              <a:xfrm>
                <a:off x="4573" y="1929"/>
                <a:ext cx="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1" name="Rectangle 2663"/>
              <p:cNvSpPr>
                <a:spLocks noChangeArrowheads="1"/>
              </p:cNvSpPr>
              <p:nvPr/>
            </p:nvSpPr>
            <p:spPr bwMode="auto">
              <a:xfrm>
                <a:off x="4732" y="1929"/>
                <a:ext cx="1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2" name="Rectangle 2664"/>
              <p:cNvSpPr>
                <a:spLocks noChangeArrowheads="1"/>
              </p:cNvSpPr>
              <p:nvPr/>
            </p:nvSpPr>
            <p:spPr bwMode="auto">
              <a:xfrm>
                <a:off x="4792" y="1929"/>
                <a:ext cx="11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3" name="Rectangle 2665"/>
              <p:cNvSpPr>
                <a:spLocks noChangeArrowheads="1"/>
              </p:cNvSpPr>
              <p:nvPr/>
            </p:nvSpPr>
            <p:spPr bwMode="auto">
              <a:xfrm>
                <a:off x="4945" y="1929"/>
                <a:ext cx="1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4" name="Rectangle 2666"/>
              <p:cNvSpPr>
                <a:spLocks noChangeArrowheads="1"/>
              </p:cNvSpPr>
              <p:nvPr/>
            </p:nvSpPr>
            <p:spPr bwMode="auto">
              <a:xfrm>
                <a:off x="4945" y="1929"/>
                <a:ext cx="1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5" name="Rectangle 2667"/>
              <p:cNvSpPr>
                <a:spLocks noChangeArrowheads="1"/>
              </p:cNvSpPr>
              <p:nvPr/>
            </p:nvSpPr>
            <p:spPr bwMode="auto">
              <a:xfrm>
                <a:off x="4558" y="1931"/>
                <a:ext cx="5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6" name="Rectangle 2668"/>
              <p:cNvSpPr>
                <a:spLocks noChangeArrowheads="1"/>
              </p:cNvSpPr>
              <p:nvPr/>
            </p:nvSpPr>
            <p:spPr bwMode="auto">
              <a:xfrm>
                <a:off x="4574" y="1931"/>
                <a:ext cx="4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7" name="Rectangle 2669"/>
              <p:cNvSpPr>
                <a:spLocks noChangeArrowheads="1"/>
              </p:cNvSpPr>
              <p:nvPr/>
            </p:nvSpPr>
            <p:spPr bwMode="auto">
              <a:xfrm>
                <a:off x="4947" y="1931"/>
                <a:ext cx="1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8" name="Rectangle 2670"/>
              <p:cNvSpPr>
                <a:spLocks noChangeArrowheads="1"/>
              </p:cNvSpPr>
              <p:nvPr/>
            </p:nvSpPr>
            <p:spPr bwMode="auto">
              <a:xfrm>
                <a:off x="4947" y="1931"/>
                <a:ext cx="11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19" name="Rectangle 2671"/>
              <p:cNvSpPr>
                <a:spLocks noChangeArrowheads="1"/>
              </p:cNvSpPr>
              <p:nvPr/>
            </p:nvSpPr>
            <p:spPr bwMode="auto">
              <a:xfrm>
                <a:off x="4556" y="1932"/>
                <a:ext cx="5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0" name="Rectangle 2672"/>
              <p:cNvSpPr>
                <a:spLocks noChangeArrowheads="1"/>
              </p:cNvSpPr>
              <p:nvPr/>
            </p:nvSpPr>
            <p:spPr bwMode="auto">
              <a:xfrm>
                <a:off x="4576" y="1932"/>
                <a:ext cx="3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1" name="Rectangle 2673"/>
              <p:cNvSpPr>
                <a:spLocks noChangeArrowheads="1"/>
              </p:cNvSpPr>
              <p:nvPr/>
            </p:nvSpPr>
            <p:spPr bwMode="auto">
              <a:xfrm>
                <a:off x="4732" y="1931"/>
                <a:ext cx="170"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2" name="Rectangle 2674"/>
              <p:cNvSpPr>
                <a:spLocks noChangeArrowheads="1"/>
              </p:cNvSpPr>
              <p:nvPr/>
            </p:nvSpPr>
            <p:spPr bwMode="auto">
              <a:xfrm>
                <a:off x="4797" y="1931"/>
                <a:ext cx="10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3" name="Rectangle 2675"/>
              <p:cNvSpPr>
                <a:spLocks noChangeArrowheads="1"/>
              </p:cNvSpPr>
              <p:nvPr/>
            </p:nvSpPr>
            <p:spPr bwMode="auto">
              <a:xfrm>
                <a:off x="4801" y="1932"/>
                <a:ext cx="1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4" name="Rectangle 2676"/>
              <p:cNvSpPr>
                <a:spLocks noChangeArrowheads="1"/>
              </p:cNvSpPr>
              <p:nvPr/>
            </p:nvSpPr>
            <p:spPr bwMode="auto">
              <a:xfrm>
                <a:off x="4948" y="1932"/>
                <a:ext cx="17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5" name="Rectangle 2677"/>
              <p:cNvSpPr>
                <a:spLocks noChangeArrowheads="1"/>
              </p:cNvSpPr>
              <p:nvPr/>
            </p:nvSpPr>
            <p:spPr bwMode="auto">
              <a:xfrm>
                <a:off x="4948" y="1932"/>
                <a:ext cx="11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6" name="Rectangle 2678"/>
              <p:cNvSpPr>
                <a:spLocks noChangeArrowheads="1"/>
              </p:cNvSpPr>
              <p:nvPr/>
            </p:nvSpPr>
            <p:spPr bwMode="auto">
              <a:xfrm>
                <a:off x="4556" y="1934"/>
                <a:ext cx="5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7" name="Rectangle 2679"/>
              <p:cNvSpPr>
                <a:spLocks noChangeArrowheads="1"/>
              </p:cNvSpPr>
              <p:nvPr/>
            </p:nvSpPr>
            <p:spPr bwMode="auto">
              <a:xfrm>
                <a:off x="4577" y="1934"/>
                <a:ext cx="3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8" name="Rectangle 2680"/>
              <p:cNvSpPr>
                <a:spLocks noChangeArrowheads="1"/>
              </p:cNvSpPr>
              <p:nvPr/>
            </p:nvSpPr>
            <p:spPr bwMode="auto">
              <a:xfrm>
                <a:off x="4732" y="1934"/>
                <a:ext cx="1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29" name="Rectangle 2681"/>
              <p:cNvSpPr>
                <a:spLocks noChangeArrowheads="1"/>
              </p:cNvSpPr>
              <p:nvPr/>
            </p:nvSpPr>
            <p:spPr bwMode="auto">
              <a:xfrm>
                <a:off x="4804" y="1934"/>
                <a:ext cx="9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0" name="Rectangle 2682"/>
              <p:cNvSpPr>
                <a:spLocks noChangeArrowheads="1"/>
              </p:cNvSpPr>
              <p:nvPr/>
            </p:nvSpPr>
            <p:spPr bwMode="auto">
              <a:xfrm>
                <a:off x="4951" y="1934"/>
                <a:ext cx="16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1" name="Rectangle 2683"/>
              <p:cNvSpPr>
                <a:spLocks noChangeArrowheads="1"/>
              </p:cNvSpPr>
              <p:nvPr/>
            </p:nvSpPr>
            <p:spPr bwMode="auto">
              <a:xfrm>
                <a:off x="4951" y="1934"/>
                <a:ext cx="10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2" name="Rectangle 2684"/>
              <p:cNvSpPr>
                <a:spLocks noChangeArrowheads="1"/>
              </p:cNvSpPr>
              <p:nvPr/>
            </p:nvSpPr>
            <p:spPr bwMode="auto">
              <a:xfrm>
                <a:off x="4556" y="1935"/>
                <a:ext cx="5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3" name="Rectangle 2685"/>
              <p:cNvSpPr>
                <a:spLocks noChangeArrowheads="1"/>
              </p:cNvSpPr>
              <p:nvPr/>
            </p:nvSpPr>
            <p:spPr bwMode="auto">
              <a:xfrm>
                <a:off x="4579" y="1935"/>
                <a:ext cx="2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4" name="Rectangle 2686"/>
              <p:cNvSpPr>
                <a:spLocks noChangeArrowheads="1"/>
              </p:cNvSpPr>
              <p:nvPr/>
            </p:nvSpPr>
            <p:spPr bwMode="auto">
              <a:xfrm>
                <a:off x="4732" y="1935"/>
                <a:ext cx="1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5" name="Rectangle 2687"/>
              <p:cNvSpPr>
                <a:spLocks noChangeArrowheads="1"/>
              </p:cNvSpPr>
              <p:nvPr/>
            </p:nvSpPr>
            <p:spPr bwMode="auto">
              <a:xfrm>
                <a:off x="4810" y="1935"/>
                <a:ext cx="8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6" name="Rectangle 2688"/>
              <p:cNvSpPr>
                <a:spLocks noChangeArrowheads="1"/>
              </p:cNvSpPr>
              <p:nvPr/>
            </p:nvSpPr>
            <p:spPr bwMode="auto">
              <a:xfrm>
                <a:off x="4953" y="1935"/>
                <a:ext cx="1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7" name="Rectangle 2689"/>
              <p:cNvSpPr>
                <a:spLocks noChangeArrowheads="1"/>
              </p:cNvSpPr>
              <p:nvPr/>
            </p:nvSpPr>
            <p:spPr bwMode="auto">
              <a:xfrm>
                <a:off x="4953" y="1935"/>
                <a:ext cx="9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8" name="Rectangle 2690"/>
              <p:cNvSpPr>
                <a:spLocks noChangeArrowheads="1"/>
              </p:cNvSpPr>
              <p:nvPr/>
            </p:nvSpPr>
            <p:spPr bwMode="auto">
              <a:xfrm>
                <a:off x="4555" y="1937"/>
                <a:ext cx="5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39" name="Rectangle 2691"/>
              <p:cNvSpPr>
                <a:spLocks noChangeArrowheads="1"/>
              </p:cNvSpPr>
              <p:nvPr/>
            </p:nvSpPr>
            <p:spPr bwMode="auto">
              <a:xfrm>
                <a:off x="4580" y="1937"/>
                <a:ext cx="2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0" name="Rectangle 2692"/>
              <p:cNvSpPr>
                <a:spLocks noChangeArrowheads="1"/>
              </p:cNvSpPr>
              <p:nvPr/>
            </p:nvSpPr>
            <p:spPr bwMode="auto">
              <a:xfrm>
                <a:off x="4954" y="1937"/>
                <a:ext cx="16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1" name="Rectangle 2693"/>
              <p:cNvSpPr>
                <a:spLocks noChangeArrowheads="1"/>
              </p:cNvSpPr>
              <p:nvPr/>
            </p:nvSpPr>
            <p:spPr bwMode="auto">
              <a:xfrm>
                <a:off x="4954" y="1937"/>
                <a:ext cx="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2" name="Rectangle 2694"/>
              <p:cNvSpPr>
                <a:spLocks noChangeArrowheads="1"/>
              </p:cNvSpPr>
              <p:nvPr/>
            </p:nvSpPr>
            <p:spPr bwMode="auto">
              <a:xfrm>
                <a:off x="4555" y="1938"/>
                <a:ext cx="48"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3" name="Rectangle 2695"/>
              <p:cNvSpPr>
                <a:spLocks noChangeArrowheads="1"/>
              </p:cNvSpPr>
              <p:nvPr/>
            </p:nvSpPr>
            <p:spPr bwMode="auto">
              <a:xfrm>
                <a:off x="4582" y="1938"/>
                <a:ext cx="2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4" name="Rectangle 2696"/>
              <p:cNvSpPr>
                <a:spLocks noChangeArrowheads="1"/>
              </p:cNvSpPr>
              <p:nvPr/>
            </p:nvSpPr>
            <p:spPr bwMode="auto">
              <a:xfrm>
                <a:off x="4733" y="1937"/>
                <a:ext cx="16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5" name="Rectangle 2697"/>
              <p:cNvSpPr>
                <a:spLocks noChangeArrowheads="1"/>
              </p:cNvSpPr>
              <p:nvPr/>
            </p:nvSpPr>
            <p:spPr bwMode="auto">
              <a:xfrm>
                <a:off x="4815" y="1937"/>
                <a:ext cx="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6" name="Rectangle 2698"/>
              <p:cNvSpPr>
                <a:spLocks noChangeArrowheads="1"/>
              </p:cNvSpPr>
              <p:nvPr/>
            </p:nvSpPr>
            <p:spPr bwMode="auto">
              <a:xfrm>
                <a:off x="4819" y="1938"/>
                <a:ext cx="7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7" name="Rectangle 2699"/>
              <p:cNvSpPr>
                <a:spLocks noChangeArrowheads="1"/>
              </p:cNvSpPr>
              <p:nvPr/>
            </p:nvSpPr>
            <p:spPr bwMode="auto">
              <a:xfrm>
                <a:off x="4956" y="1938"/>
                <a:ext cx="1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8" name="Rectangle 2700"/>
              <p:cNvSpPr>
                <a:spLocks noChangeArrowheads="1"/>
              </p:cNvSpPr>
              <p:nvPr/>
            </p:nvSpPr>
            <p:spPr bwMode="auto">
              <a:xfrm>
                <a:off x="4956" y="1938"/>
                <a:ext cx="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49" name="Rectangle 2701"/>
              <p:cNvSpPr>
                <a:spLocks noChangeArrowheads="1"/>
              </p:cNvSpPr>
              <p:nvPr/>
            </p:nvSpPr>
            <p:spPr bwMode="auto">
              <a:xfrm>
                <a:off x="4555" y="1940"/>
                <a:ext cx="46"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0" name="Rectangle 2702"/>
              <p:cNvSpPr>
                <a:spLocks noChangeArrowheads="1"/>
              </p:cNvSpPr>
              <p:nvPr/>
            </p:nvSpPr>
            <p:spPr bwMode="auto">
              <a:xfrm>
                <a:off x="4583" y="1940"/>
                <a:ext cx="1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1" name="Rectangle 2703"/>
              <p:cNvSpPr>
                <a:spLocks noChangeArrowheads="1"/>
              </p:cNvSpPr>
              <p:nvPr/>
            </p:nvSpPr>
            <p:spPr bwMode="auto">
              <a:xfrm>
                <a:off x="4733" y="1940"/>
                <a:ext cx="16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2" name="Rectangle 2704"/>
              <p:cNvSpPr>
                <a:spLocks noChangeArrowheads="1"/>
              </p:cNvSpPr>
              <p:nvPr/>
            </p:nvSpPr>
            <p:spPr bwMode="auto">
              <a:xfrm>
                <a:off x="4824" y="1940"/>
                <a:ext cx="7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3" name="Rectangle 2705"/>
              <p:cNvSpPr>
                <a:spLocks noChangeArrowheads="1"/>
              </p:cNvSpPr>
              <p:nvPr/>
            </p:nvSpPr>
            <p:spPr bwMode="auto">
              <a:xfrm>
                <a:off x="4959" y="1940"/>
                <a:ext cx="1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4" name="Rectangle 2706"/>
              <p:cNvSpPr>
                <a:spLocks noChangeArrowheads="1"/>
              </p:cNvSpPr>
              <p:nvPr/>
            </p:nvSpPr>
            <p:spPr bwMode="auto">
              <a:xfrm>
                <a:off x="4959" y="1940"/>
                <a:ext cx="7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5" name="Rectangle 2707"/>
              <p:cNvSpPr>
                <a:spLocks noChangeArrowheads="1"/>
              </p:cNvSpPr>
              <p:nvPr/>
            </p:nvSpPr>
            <p:spPr bwMode="auto">
              <a:xfrm>
                <a:off x="4553" y="1941"/>
                <a:ext cx="4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6" name="Rectangle 2708"/>
              <p:cNvSpPr>
                <a:spLocks noChangeArrowheads="1"/>
              </p:cNvSpPr>
              <p:nvPr/>
            </p:nvSpPr>
            <p:spPr bwMode="auto">
              <a:xfrm>
                <a:off x="4586" y="1941"/>
                <a:ext cx="1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7" name="Rectangle 2709"/>
              <p:cNvSpPr>
                <a:spLocks noChangeArrowheads="1"/>
              </p:cNvSpPr>
              <p:nvPr/>
            </p:nvSpPr>
            <p:spPr bwMode="auto">
              <a:xfrm>
                <a:off x="4733" y="1941"/>
                <a:ext cx="16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8" name="Rectangle 2710"/>
              <p:cNvSpPr>
                <a:spLocks noChangeArrowheads="1"/>
              </p:cNvSpPr>
              <p:nvPr/>
            </p:nvSpPr>
            <p:spPr bwMode="auto">
              <a:xfrm>
                <a:off x="4830" y="1941"/>
                <a:ext cx="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59" name="Rectangle 2711"/>
              <p:cNvSpPr>
                <a:spLocks noChangeArrowheads="1"/>
              </p:cNvSpPr>
              <p:nvPr/>
            </p:nvSpPr>
            <p:spPr bwMode="auto">
              <a:xfrm>
                <a:off x="4960" y="1941"/>
                <a:ext cx="1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0" name="Rectangle 2712"/>
              <p:cNvSpPr>
                <a:spLocks noChangeArrowheads="1"/>
              </p:cNvSpPr>
              <p:nvPr/>
            </p:nvSpPr>
            <p:spPr bwMode="auto">
              <a:xfrm>
                <a:off x="4960" y="1941"/>
                <a:ext cx="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1" name="Rectangle 2713"/>
              <p:cNvSpPr>
                <a:spLocks noChangeArrowheads="1"/>
              </p:cNvSpPr>
              <p:nvPr/>
            </p:nvSpPr>
            <p:spPr bwMode="auto">
              <a:xfrm>
                <a:off x="4553" y="1943"/>
                <a:ext cx="4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2" name="Rectangle 2714"/>
              <p:cNvSpPr>
                <a:spLocks noChangeArrowheads="1"/>
              </p:cNvSpPr>
              <p:nvPr/>
            </p:nvSpPr>
            <p:spPr bwMode="auto">
              <a:xfrm>
                <a:off x="4588" y="1943"/>
                <a:ext cx="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3" name="Rectangle 2715"/>
              <p:cNvSpPr>
                <a:spLocks noChangeArrowheads="1"/>
              </p:cNvSpPr>
              <p:nvPr/>
            </p:nvSpPr>
            <p:spPr bwMode="auto">
              <a:xfrm>
                <a:off x="4733" y="1943"/>
                <a:ext cx="1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4" name="Rectangle 2716"/>
              <p:cNvSpPr>
                <a:spLocks noChangeArrowheads="1"/>
              </p:cNvSpPr>
              <p:nvPr/>
            </p:nvSpPr>
            <p:spPr bwMode="auto">
              <a:xfrm>
                <a:off x="4836" y="1943"/>
                <a:ext cx="5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5" name="Rectangle 2717"/>
              <p:cNvSpPr>
                <a:spLocks noChangeArrowheads="1"/>
              </p:cNvSpPr>
              <p:nvPr/>
            </p:nvSpPr>
            <p:spPr bwMode="auto">
              <a:xfrm>
                <a:off x="4962" y="1943"/>
                <a:ext cx="1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6" name="Rectangle 2718"/>
              <p:cNvSpPr>
                <a:spLocks noChangeArrowheads="1"/>
              </p:cNvSpPr>
              <p:nvPr/>
            </p:nvSpPr>
            <p:spPr bwMode="auto">
              <a:xfrm>
                <a:off x="4962" y="1943"/>
                <a:ext cx="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7" name="Rectangle 2719"/>
              <p:cNvSpPr>
                <a:spLocks noChangeArrowheads="1"/>
              </p:cNvSpPr>
              <p:nvPr/>
            </p:nvSpPr>
            <p:spPr bwMode="auto">
              <a:xfrm>
                <a:off x="4553" y="1945"/>
                <a:ext cx="4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8" name="Rectangle 2720"/>
              <p:cNvSpPr>
                <a:spLocks noChangeArrowheads="1"/>
              </p:cNvSpPr>
              <p:nvPr/>
            </p:nvSpPr>
            <p:spPr bwMode="auto">
              <a:xfrm>
                <a:off x="4589" y="1945"/>
                <a:ext cx="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69" name="Rectangle 2721"/>
              <p:cNvSpPr>
                <a:spLocks noChangeArrowheads="1"/>
              </p:cNvSpPr>
              <p:nvPr/>
            </p:nvSpPr>
            <p:spPr bwMode="auto">
              <a:xfrm>
                <a:off x="4733" y="1945"/>
                <a:ext cx="1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0" name="Rectangle 2722"/>
              <p:cNvSpPr>
                <a:spLocks noChangeArrowheads="1"/>
              </p:cNvSpPr>
              <p:nvPr/>
            </p:nvSpPr>
            <p:spPr bwMode="auto">
              <a:xfrm>
                <a:off x="4842" y="1945"/>
                <a:ext cx="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1" name="Rectangle 2723"/>
              <p:cNvSpPr>
                <a:spLocks noChangeArrowheads="1"/>
              </p:cNvSpPr>
              <p:nvPr/>
            </p:nvSpPr>
            <p:spPr bwMode="auto">
              <a:xfrm>
                <a:off x="4963" y="1945"/>
                <a:ext cx="1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2" name="Rectangle 2724"/>
              <p:cNvSpPr>
                <a:spLocks noChangeArrowheads="1"/>
              </p:cNvSpPr>
              <p:nvPr/>
            </p:nvSpPr>
            <p:spPr bwMode="auto">
              <a:xfrm>
                <a:off x="4963" y="1945"/>
                <a:ext cx="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3" name="Rectangle 2725"/>
              <p:cNvSpPr>
                <a:spLocks noChangeArrowheads="1"/>
              </p:cNvSpPr>
              <p:nvPr/>
            </p:nvSpPr>
            <p:spPr bwMode="auto">
              <a:xfrm>
                <a:off x="4552" y="1946"/>
                <a:ext cx="3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4" name="Rectangle 2726"/>
              <p:cNvSpPr>
                <a:spLocks noChangeArrowheads="1"/>
              </p:cNvSpPr>
              <p:nvPr/>
            </p:nvSpPr>
            <p:spPr bwMode="auto">
              <a:xfrm>
                <a:off x="4735" y="1946"/>
                <a:ext cx="1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5" name="Rectangle 2727"/>
              <p:cNvSpPr>
                <a:spLocks noChangeArrowheads="1"/>
              </p:cNvSpPr>
              <p:nvPr/>
            </p:nvSpPr>
            <p:spPr bwMode="auto">
              <a:xfrm>
                <a:off x="4849" y="1946"/>
                <a:ext cx="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6" name="Rectangle 2728"/>
              <p:cNvSpPr>
                <a:spLocks noChangeArrowheads="1"/>
              </p:cNvSpPr>
              <p:nvPr/>
            </p:nvSpPr>
            <p:spPr bwMode="auto">
              <a:xfrm>
                <a:off x="4966" y="1946"/>
                <a:ext cx="1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7" name="Rectangle 2729"/>
              <p:cNvSpPr>
                <a:spLocks noChangeArrowheads="1"/>
              </p:cNvSpPr>
              <p:nvPr/>
            </p:nvSpPr>
            <p:spPr bwMode="auto">
              <a:xfrm>
                <a:off x="4966" y="1946"/>
                <a:ext cx="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8" name="Rectangle 2730"/>
              <p:cNvSpPr>
                <a:spLocks noChangeArrowheads="1"/>
              </p:cNvSpPr>
              <p:nvPr/>
            </p:nvSpPr>
            <p:spPr bwMode="auto">
              <a:xfrm>
                <a:off x="4552" y="1948"/>
                <a:ext cx="3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79" name="Rectangle 2731"/>
              <p:cNvSpPr>
                <a:spLocks noChangeArrowheads="1"/>
              </p:cNvSpPr>
              <p:nvPr/>
            </p:nvSpPr>
            <p:spPr bwMode="auto">
              <a:xfrm>
                <a:off x="4735" y="1948"/>
                <a:ext cx="1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0" name="Rectangle 2732"/>
              <p:cNvSpPr>
                <a:spLocks noChangeArrowheads="1"/>
              </p:cNvSpPr>
              <p:nvPr/>
            </p:nvSpPr>
            <p:spPr bwMode="auto">
              <a:xfrm>
                <a:off x="4857" y="1948"/>
                <a:ext cx="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1" name="Rectangle 2733"/>
              <p:cNvSpPr>
                <a:spLocks noChangeArrowheads="1"/>
              </p:cNvSpPr>
              <p:nvPr/>
            </p:nvSpPr>
            <p:spPr bwMode="auto">
              <a:xfrm>
                <a:off x="4968" y="1948"/>
                <a:ext cx="15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2" name="Rectangle 2734"/>
              <p:cNvSpPr>
                <a:spLocks noChangeArrowheads="1"/>
              </p:cNvSpPr>
              <p:nvPr/>
            </p:nvSpPr>
            <p:spPr bwMode="auto">
              <a:xfrm>
                <a:off x="4968" y="1948"/>
                <a:ext cx="3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3" name="Rectangle 2735"/>
              <p:cNvSpPr>
                <a:spLocks noChangeArrowheads="1"/>
              </p:cNvSpPr>
              <p:nvPr/>
            </p:nvSpPr>
            <p:spPr bwMode="auto">
              <a:xfrm>
                <a:off x="4552" y="1949"/>
                <a:ext cx="34"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4" name="Rectangle 2736"/>
              <p:cNvSpPr>
                <a:spLocks noChangeArrowheads="1"/>
              </p:cNvSpPr>
              <p:nvPr/>
            </p:nvSpPr>
            <p:spPr bwMode="auto">
              <a:xfrm>
                <a:off x="4735" y="1949"/>
                <a:ext cx="1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5" name="Rectangle 2737"/>
              <p:cNvSpPr>
                <a:spLocks noChangeArrowheads="1"/>
              </p:cNvSpPr>
              <p:nvPr/>
            </p:nvSpPr>
            <p:spPr bwMode="auto">
              <a:xfrm>
                <a:off x="4866" y="1949"/>
                <a:ext cx="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6" name="Rectangle 2738"/>
              <p:cNvSpPr>
                <a:spLocks noChangeArrowheads="1"/>
              </p:cNvSpPr>
              <p:nvPr/>
            </p:nvSpPr>
            <p:spPr bwMode="auto">
              <a:xfrm>
                <a:off x="4970" y="1949"/>
                <a:ext cx="1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7" name="Rectangle 2739"/>
              <p:cNvSpPr>
                <a:spLocks noChangeArrowheads="1"/>
              </p:cNvSpPr>
              <p:nvPr/>
            </p:nvSpPr>
            <p:spPr bwMode="auto">
              <a:xfrm>
                <a:off x="4970" y="1949"/>
                <a:ext cx="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8" name="Rectangle 2740"/>
              <p:cNvSpPr>
                <a:spLocks noChangeArrowheads="1"/>
              </p:cNvSpPr>
              <p:nvPr/>
            </p:nvSpPr>
            <p:spPr bwMode="auto">
              <a:xfrm>
                <a:off x="4550" y="1951"/>
                <a:ext cx="35"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89" name="Rectangle 2741"/>
              <p:cNvSpPr>
                <a:spLocks noChangeArrowheads="1"/>
              </p:cNvSpPr>
              <p:nvPr/>
            </p:nvSpPr>
            <p:spPr bwMode="auto">
              <a:xfrm>
                <a:off x="4971" y="1951"/>
                <a:ext cx="14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0" name="Rectangle 2742"/>
              <p:cNvSpPr>
                <a:spLocks noChangeArrowheads="1"/>
              </p:cNvSpPr>
              <p:nvPr/>
            </p:nvSpPr>
            <p:spPr bwMode="auto">
              <a:xfrm>
                <a:off x="4971" y="1951"/>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1" name="Rectangle 2743"/>
              <p:cNvSpPr>
                <a:spLocks noChangeArrowheads="1"/>
              </p:cNvSpPr>
              <p:nvPr/>
            </p:nvSpPr>
            <p:spPr bwMode="auto">
              <a:xfrm>
                <a:off x="4550" y="1952"/>
                <a:ext cx="3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2" name="Rectangle 2744"/>
              <p:cNvSpPr>
                <a:spLocks noChangeArrowheads="1"/>
              </p:cNvSpPr>
              <p:nvPr/>
            </p:nvSpPr>
            <p:spPr bwMode="auto">
              <a:xfrm>
                <a:off x="4735" y="1951"/>
                <a:ext cx="152"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3" name="Rectangle 2745"/>
              <p:cNvSpPr>
                <a:spLocks noChangeArrowheads="1"/>
              </p:cNvSpPr>
              <p:nvPr/>
            </p:nvSpPr>
            <p:spPr bwMode="auto">
              <a:xfrm>
                <a:off x="4875" y="1951"/>
                <a:ext cx="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4" name="Rectangle 2746"/>
              <p:cNvSpPr>
                <a:spLocks noChangeArrowheads="1"/>
              </p:cNvSpPr>
              <p:nvPr/>
            </p:nvSpPr>
            <p:spPr bwMode="auto">
              <a:xfrm>
                <a:off x="4974" y="1952"/>
                <a:ext cx="14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5" name="Rectangle 2747"/>
              <p:cNvSpPr>
                <a:spLocks noChangeArrowheads="1"/>
              </p:cNvSpPr>
              <p:nvPr/>
            </p:nvSpPr>
            <p:spPr bwMode="auto">
              <a:xfrm>
                <a:off x="4550" y="1954"/>
                <a:ext cx="29"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6" name="Rectangle 2748"/>
              <p:cNvSpPr>
                <a:spLocks noChangeArrowheads="1"/>
              </p:cNvSpPr>
              <p:nvPr/>
            </p:nvSpPr>
            <p:spPr bwMode="auto">
              <a:xfrm>
                <a:off x="4736" y="1954"/>
                <a:ext cx="1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7" name="Rectangle 2749"/>
              <p:cNvSpPr>
                <a:spLocks noChangeArrowheads="1"/>
              </p:cNvSpPr>
              <p:nvPr/>
            </p:nvSpPr>
            <p:spPr bwMode="auto">
              <a:xfrm>
                <a:off x="4976" y="1954"/>
                <a:ext cx="1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8" name="Rectangle 2750"/>
              <p:cNvSpPr>
                <a:spLocks noChangeArrowheads="1"/>
              </p:cNvSpPr>
              <p:nvPr/>
            </p:nvSpPr>
            <p:spPr bwMode="auto">
              <a:xfrm>
                <a:off x="4550" y="1955"/>
                <a:ext cx="2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999" name="Rectangle 2751"/>
              <p:cNvSpPr>
                <a:spLocks noChangeArrowheads="1"/>
              </p:cNvSpPr>
              <p:nvPr/>
            </p:nvSpPr>
            <p:spPr bwMode="auto">
              <a:xfrm>
                <a:off x="4736" y="1955"/>
                <a:ext cx="1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0" name="Rectangle 2752"/>
              <p:cNvSpPr>
                <a:spLocks noChangeArrowheads="1"/>
              </p:cNvSpPr>
              <p:nvPr/>
            </p:nvSpPr>
            <p:spPr bwMode="auto">
              <a:xfrm>
                <a:off x="4977" y="1955"/>
                <a:ext cx="14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1" name="Rectangle 2753"/>
              <p:cNvSpPr>
                <a:spLocks noChangeArrowheads="1"/>
              </p:cNvSpPr>
              <p:nvPr/>
            </p:nvSpPr>
            <p:spPr bwMode="auto">
              <a:xfrm>
                <a:off x="4549" y="1957"/>
                <a:ext cx="2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2" name="Rectangle 2754"/>
              <p:cNvSpPr>
                <a:spLocks noChangeArrowheads="1"/>
              </p:cNvSpPr>
              <p:nvPr/>
            </p:nvSpPr>
            <p:spPr bwMode="auto">
              <a:xfrm>
                <a:off x="4736" y="1957"/>
                <a:ext cx="14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3" name="Rectangle 2755"/>
              <p:cNvSpPr>
                <a:spLocks noChangeArrowheads="1"/>
              </p:cNvSpPr>
              <p:nvPr/>
            </p:nvSpPr>
            <p:spPr bwMode="auto">
              <a:xfrm>
                <a:off x="4980" y="1957"/>
                <a:ext cx="13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4" name="Rectangle 2756"/>
              <p:cNvSpPr>
                <a:spLocks noChangeArrowheads="1"/>
              </p:cNvSpPr>
              <p:nvPr/>
            </p:nvSpPr>
            <p:spPr bwMode="auto">
              <a:xfrm>
                <a:off x="4549" y="1959"/>
                <a:ext cx="2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5" name="Rectangle 2757"/>
              <p:cNvSpPr>
                <a:spLocks noChangeArrowheads="1"/>
              </p:cNvSpPr>
              <p:nvPr/>
            </p:nvSpPr>
            <p:spPr bwMode="auto">
              <a:xfrm>
                <a:off x="4982" y="1959"/>
                <a:ext cx="1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6" name="Rectangle 2758"/>
              <p:cNvSpPr>
                <a:spLocks noChangeArrowheads="1"/>
              </p:cNvSpPr>
              <p:nvPr/>
            </p:nvSpPr>
            <p:spPr bwMode="auto">
              <a:xfrm>
                <a:off x="4549" y="1960"/>
                <a:ext cx="2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7" name="Rectangle 2759"/>
              <p:cNvSpPr>
                <a:spLocks noChangeArrowheads="1"/>
              </p:cNvSpPr>
              <p:nvPr/>
            </p:nvSpPr>
            <p:spPr bwMode="auto">
              <a:xfrm>
                <a:off x="4736" y="1959"/>
                <a:ext cx="145"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8" name="Rectangle 2760"/>
              <p:cNvSpPr>
                <a:spLocks noChangeArrowheads="1"/>
              </p:cNvSpPr>
              <p:nvPr/>
            </p:nvSpPr>
            <p:spPr bwMode="auto">
              <a:xfrm>
                <a:off x="4983" y="1960"/>
                <a:ext cx="13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09" name="Rectangle 2761"/>
              <p:cNvSpPr>
                <a:spLocks noChangeArrowheads="1"/>
              </p:cNvSpPr>
              <p:nvPr/>
            </p:nvSpPr>
            <p:spPr bwMode="auto">
              <a:xfrm>
                <a:off x="4547" y="1962"/>
                <a:ext cx="2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0" name="Rectangle 2762"/>
              <p:cNvSpPr>
                <a:spLocks noChangeArrowheads="1"/>
              </p:cNvSpPr>
              <p:nvPr/>
            </p:nvSpPr>
            <p:spPr bwMode="auto">
              <a:xfrm>
                <a:off x="4736" y="1962"/>
                <a:ext cx="1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1" name="Rectangle 2763"/>
              <p:cNvSpPr>
                <a:spLocks noChangeArrowheads="1"/>
              </p:cNvSpPr>
              <p:nvPr/>
            </p:nvSpPr>
            <p:spPr bwMode="auto">
              <a:xfrm>
                <a:off x="4985" y="1962"/>
                <a:ext cx="13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2" name="Rectangle 2764"/>
              <p:cNvSpPr>
                <a:spLocks noChangeArrowheads="1"/>
              </p:cNvSpPr>
              <p:nvPr/>
            </p:nvSpPr>
            <p:spPr bwMode="auto">
              <a:xfrm>
                <a:off x="4547" y="1963"/>
                <a:ext cx="18"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3" name="Rectangle 2765"/>
              <p:cNvSpPr>
                <a:spLocks noChangeArrowheads="1"/>
              </p:cNvSpPr>
              <p:nvPr/>
            </p:nvSpPr>
            <p:spPr bwMode="auto">
              <a:xfrm>
                <a:off x="4738" y="1963"/>
                <a:ext cx="1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4" name="Rectangle 2766"/>
              <p:cNvSpPr>
                <a:spLocks noChangeArrowheads="1"/>
              </p:cNvSpPr>
              <p:nvPr/>
            </p:nvSpPr>
            <p:spPr bwMode="auto">
              <a:xfrm>
                <a:off x="4988" y="1963"/>
                <a:ext cx="13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5" name="Rectangle 2767"/>
              <p:cNvSpPr>
                <a:spLocks noChangeArrowheads="1"/>
              </p:cNvSpPr>
              <p:nvPr/>
            </p:nvSpPr>
            <p:spPr bwMode="auto">
              <a:xfrm>
                <a:off x="4547" y="1965"/>
                <a:ext cx="15"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6" name="Rectangle 2768"/>
              <p:cNvSpPr>
                <a:spLocks noChangeArrowheads="1"/>
              </p:cNvSpPr>
              <p:nvPr/>
            </p:nvSpPr>
            <p:spPr bwMode="auto">
              <a:xfrm>
                <a:off x="4989" y="1965"/>
                <a:ext cx="12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7" name="Rectangle 2769"/>
              <p:cNvSpPr>
                <a:spLocks noChangeArrowheads="1"/>
              </p:cNvSpPr>
              <p:nvPr/>
            </p:nvSpPr>
            <p:spPr bwMode="auto">
              <a:xfrm>
                <a:off x="4546" y="1966"/>
                <a:ext cx="1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8" name="Rectangle 2770"/>
              <p:cNvSpPr>
                <a:spLocks noChangeArrowheads="1"/>
              </p:cNvSpPr>
              <p:nvPr/>
            </p:nvSpPr>
            <p:spPr bwMode="auto">
              <a:xfrm>
                <a:off x="4738" y="1965"/>
                <a:ext cx="13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19" name="Rectangle 2771"/>
              <p:cNvSpPr>
                <a:spLocks noChangeArrowheads="1"/>
              </p:cNvSpPr>
              <p:nvPr/>
            </p:nvSpPr>
            <p:spPr bwMode="auto">
              <a:xfrm>
                <a:off x="4991" y="1966"/>
                <a:ext cx="1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0" name="Rectangle 2772"/>
              <p:cNvSpPr>
                <a:spLocks noChangeArrowheads="1"/>
              </p:cNvSpPr>
              <p:nvPr/>
            </p:nvSpPr>
            <p:spPr bwMode="auto">
              <a:xfrm>
                <a:off x="4546" y="1968"/>
                <a:ext cx="1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1" name="Rectangle 2773"/>
              <p:cNvSpPr>
                <a:spLocks noChangeArrowheads="1"/>
              </p:cNvSpPr>
              <p:nvPr/>
            </p:nvSpPr>
            <p:spPr bwMode="auto">
              <a:xfrm>
                <a:off x="4738" y="1968"/>
                <a:ext cx="13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2" name="Rectangle 2774"/>
              <p:cNvSpPr>
                <a:spLocks noChangeArrowheads="1"/>
              </p:cNvSpPr>
              <p:nvPr/>
            </p:nvSpPr>
            <p:spPr bwMode="auto">
              <a:xfrm>
                <a:off x="4992" y="1968"/>
                <a:ext cx="1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3" name="Rectangle 2775"/>
              <p:cNvSpPr>
                <a:spLocks noChangeArrowheads="1"/>
              </p:cNvSpPr>
              <p:nvPr/>
            </p:nvSpPr>
            <p:spPr bwMode="auto">
              <a:xfrm>
                <a:off x="4546" y="1970"/>
                <a:ext cx="1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4" name="Rectangle 2776"/>
              <p:cNvSpPr>
                <a:spLocks noChangeArrowheads="1"/>
              </p:cNvSpPr>
              <p:nvPr/>
            </p:nvSpPr>
            <p:spPr bwMode="auto">
              <a:xfrm>
                <a:off x="4738" y="1970"/>
                <a:ext cx="1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5" name="Rectangle 2777"/>
              <p:cNvSpPr>
                <a:spLocks noChangeArrowheads="1"/>
              </p:cNvSpPr>
              <p:nvPr/>
            </p:nvSpPr>
            <p:spPr bwMode="auto">
              <a:xfrm>
                <a:off x="4995" y="1970"/>
                <a:ext cx="12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6" name="Rectangle 2778"/>
              <p:cNvSpPr>
                <a:spLocks noChangeArrowheads="1"/>
              </p:cNvSpPr>
              <p:nvPr/>
            </p:nvSpPr>
            <p:spPr bwMode="auto">
              <a:xfrm>
                <a:off x="4544" y="1971"/>
                <a:ext cx="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7" name="Rectangle 2779"/>
              <p:cNvSpPr>
                <a:spLocks noChangeArrowheads="1"/>
              </p:cNvSpPr>
              <p:nvPr/>
            </p:nvSpPr>
            <p:spPr bwMode="auto">
              <a:xfrm>
                <a:off x="4739" y="1971"/>
                <a:ext cx="1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8" name="Rectangle 2780"/>
              <p:cNvSpPr>
                <a:spLocks noChangeArrowheads="1"/>
              </p:cNvSpPr>
              <p:nvPr/>
            </p:nvSpPr>
            <p:spPr bwMode="auto">
              <a:xfrm>
                <a:off x="4997" y="1971"/>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29" name="Rectangle 2781"/>
              <p:cNvSpPr>
                <a:spLocks noChangeArrowheads="1"/>
              </p:cNvSpPr>
              <p:nvPr/>
            </p:nvSpPr>
            <p:spPr bwMode="auto">
              <a:xfrm>
                <a:off x="4544" y="1973"/>
                <a:ext cx="6"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0" name="Rectangle 2782"/>
              <p:cNvSpPr>
                <a:spLocks noChangeArrowheads="1"/>
              </p:cNvSpPr>
              <p:nvPr/>
            </p:nvSpPr>
            <p:spPr bwMode="auto">
              <a:xfrm>
                <a:off x="4998" y="1973"/>
                <a:ext cx="12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1" name="Rectangle 2783"/>
              <p:cNvSpPr>
                <a:spLocks noChangeArrowheads="1"/>
              </p:cNvSpPr>
              <p:nvPr/>
            </p:nvSpPr>
            <p:spPr bwMode="auto">
              <a:xfrm>
                <a:off x="4544" y="1974"/>
                <a:ext cx="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2" name="Rectangle 2784"/>
              <p:cNvSpPr>
                <a:spLocks noChangeArrowheads="1"/>
              </p:cNvSpPr>
              <p:nvPr/>
            </p:nvSpPr>
            <p:spPr bwMode="auto">
              <a:xfrm>
                <a:off x="4739" y="1973"/>
                <a:ext cx="131"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3" name="Rectangle 2785"/>
              <p:cNvSpPr>
                <a:spLocks noChangeArrowheads="1"/>
              </p:cNvSpPr>
              <p:nvPr/>
            </p:nvSpPr>
            <p:spPr bwMode="auto">
              <a:xfrm>
                <a:off x="4739" y="1973"/>
                <a:ext cx="13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4" name="Rectangle 2786"/>
              <p:cNvSpPr>
                <a:spLocks noChangeArrowheads="1"/>
              </p:cNvSpPr>
              <p:nvPr/>
            </p:nvSpPr>
            <p:spPr bwMode="auto">
              <a:xfrm>
                <a:off x="4741" y="1974"/>
                <a:ext cx="1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5" name="Rectangle 2787"/>
              <p:cNvSpPr>
                <a:spLocks noChangeArrowheads="1"/>
              </p:cNvSpPr>
              <p:nvPr/>
            </p:nvSpPr>
            <p:spPr bwMode="auto">
              <a:xfrm>
                <a:off x="5000" y="1974"/>
                <a:ext cx="11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6" name="Rectangle 2788"/>
              <p:cNvSpPr>
                <a:spLocks noChangeArrowheads="1"/>
              </p:cNvSpPr>
              <p:nvPr/>
            </p:nvSpPr>
            <p:spPr bwMode="auto">
              <a:xfrm>
                <a:off x="5000" y="1974"/>
                <a:ext cx="11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7" name="Rectangle 2789"/>
              <p:cNvSpPr>
                <a:spLocks noChangeArrowheads="1"/>
              </p:cNvSpPr>
              <p:nvPr/>
            </p:nvSpPr>
            <p:spPr bwMode="auto">
              <a:xfrm>
                <a:off x="4543" y="1976"/>
                <a:ext cx="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8" name="Rectangle 2790"/>
              <p:cNvSpPr>
                <a:spLocks noChangeArrowheads="1"/>
              </p:cNvSpPr>
              <p:nvPr/>
            </p:nvSpPr>
            <p:spPr bwMode="auto">
              <a:xfrm>
                <a:off x="4739" y="1976"/>
                <a:ext cx="13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39" name="Rectangle 2791"/>
              <p:cNvSpPr>
                <a:spLocks noChangeArrowheads="1"/>
              </p:cNvSpPr>
              <p:nvPr/>
            </p:nvSpPr>
            <p:spPr bwMode="auto">
              <a:xfrm>
                <a:off x="4744" y="1976"/>
                <a:ext cx="12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0" name="Rectangle 2792"/>
              <p:cNvSpPr>
                <a:spLocks noChangeArrowheads="1"/>
              </p:cNvSpPr>
              <p:nvPr/>
            </p:nvSpPr>
            <p:spPr bwMode="auto">
              <a:xfrm>
                <a:off x="5003" y="1976"/>
                <a:ext cx="11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1" name="Rectangle 2793"/>
              <p:cNvSpPr>
                <a:spLocks noChangeArrowheads="1"/>
              </p:cNvSpPr>
              <p:nvPr/>
            </p:nvSpPr>
            <p:spPr bwMode="auto">
              <a:xfrm>
                <a:off x="5003" y="1976"/>
                <a:ext cx="11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2" name="Rectangle 2794"/>
              <p:cNvSpPr>
                <a:spLocks noChangeArrowheads="1"/>
              </p:cNvSpPr>
              <p:nvPr/>
            </p:nvSpPr>
            <p:spPr bwMode="auto">
              <a:xfrm>
                <a:off x="4543" y="1977"/>
                <a:ext cx="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3" name="Rectangle 2795"/>
              <p:cNvSpPr>
                <a:spLocks noChangeArrowheads="1"/>
              </p:cNvSpPr>
              <p:nvPr/>
            </p:nvSpPr>
            <p:spPr bwMode="auto">
              <a:xfrm>
                <a:off x="4739" y="1977"/>
                <a:ext cx="12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4" name="Rectangle 2796"/>
              <p:cNvSpPr>
                <a:spLocks noChangeArrowheads="1"/>
              </p:cNvSpPr>
              <p:nvPr/>
            </p:nvSpPr>
            <p:spPr bwMode="auto">
              <a:xfrm>
                <a:off x="4747" y="1977"/>
                <a:ext cx="1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5" name="Rectangle 2797"/>
              <p:cNvSpPr>
                <a:spLocks noChangeArrowheads="1"/>
              </p:cNvSpPr>
              <p:nvPr/>
            </p:nvSpPr>
            <p:spPr bwMode="auto">
              <a:xfrm>
                <a:off x="5004" y="1977"/>
                <a:ext cx="11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6" name="Rectangle 2798"/>
              <p:cNvSpPr>
                <a:spLocks noChangeArrowheads="1"/>
              </p:cNvSpPr>
              <p:nvPr/>
            </p:nvSpPr>
            <p:spPr bwMode="auto">
              <a:xfrm>
                <a:off x="5004" y="1977"/>
                <a:ext cx="10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7" name="Rectangle 2799"/>
              <p:cNvSpPr>
                <a:spLocks noChangeArrowheads="1"/>
              </p:cNvSpPr>
              <p:nvPr/>
            </p:nvSpPr>
            <p:spPr bwMode="auto">
              <a:xfrm>
                <a:off x="4739" y="1979"/>
                <a:ext cx="12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8" name="Rectangle 2800"/>
              <p:cNvSpPr>
                <a:spLocks noChangeArrowheads="1"/>
              </p:cNvSpPr>
              <p:nvPr/>
            </p:nvSpPr>
            <p:spPr bwMode="auto">
              <a:xfrm>
                <a:off x="4750" y="1979"/>
                <a:ext cx="11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49" name="Rectangle 2801"/>
              <p:cNvSpPr>
                <a:spLocks noChangeArrowheads="1"/>
              </p:cNvSpPr>
              <p:nvPr/>
            </p:nvSpPr>
            <p:spPr bwMode="auto">
              <a:xfrm>
                <a:off x="5006" y="1979"/>
                <a:ext cx="11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0" name="Rectangle 2802"/>
              <p:cNvSpPr>
                <a:spLocks noChangeArrowheads="1"/>
              </p:cNvSpPr>
              <p:nvPr/>
            </p:nvSpPr>
            <p:spPr bwMode="auto">
              <a:xfrm>
                <a:off x="5006" y="1979"/>
                <a:ext cx="10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1" name="Rectangle 2803"/>
              <p:cNvSpPr>
                <a:spLocks noChangeArrowheads="1"/>
              </p:cNvSpPr>
              <p:nvPr/>
            </p:nvSpPr>
            <p:spPr bwMode="auto">
              <a:xfrm>
                <a:off x="4741" y="1980"/>
                <a:ext cx="1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2" name="Rectangle 2804"/>
              <p:cNvSpPr>
                <a:spLocks noChangeArrowheads="1"/>
              </p:cNvSpPr>
              <p:nvPr/>
            </p:nvSpPr>
            <p:spPr bwMode="auto">
              <a:xfrm>
                <a:off x="4755" y="1980"/>
                <a:ext cx="1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3" name="Rectangle 2805"/>
              <p:cNvSpPr>
                <a:spLocks noChangeArrowheads="1"/>
              </p:cNvSpPr>
              <p:nvPr/>
            </p:nvSpPr>
            <p:spPr bwMode="auto">
              <a:xfrm>
                <a:off x="5009" y="1980"/>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4" name="Rectangle 2806"/>
              <p:cNvSpPr>
                <a:spLocks noChangeArrowheads="1"/>
              </p:cNvSpPr>
              <p:nvPr/>
            </p:nvSpPr>
            <p:spPr bwMode="auto">
              <a:xfrm>
                <a:off x="5009" y="1980"/>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5" name="Rectangle 2807"/>
              <p:cNvSpPr>
                <a:spLocks noChangeArrowheads="1"/>
              </p:cNvSpPr>
              <p:nvPr/>
            </p:nvSpPr>
            <p:spPr bwMode="auto">
              <a:xfrm>
                <a:off x="4741" y="1982"/>
                <a:ext cx="12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6" name="Rectangle 2808"/>
              <p:cNvSpPr>
                <a:spLocks noChangeArrowheads="1"/>
              </p:cNvSpPr>
              <p:nvPr/>
            </p:nvSpPr>
            <p:spPr bwMode="auto">
              <a:xfrm>
                <a:off x="4758" y="1982"/>
                <a:ext cx="1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7" name="Rectangle 2809"/>
              <p:cNvSpPr>
                <a:spLocks noChangeArrowheads="1"/>
              </p:cNvSpPr>
              <p:nvPr/>
            </p:nvSpPr>
            <p:spPr bwMode="auto">
              <a:xfrm>
                <a:off x="5010" y="1982"/>
                <a:ext cx="10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8" name="Rectangle 2810"/>
              <p:cNvSpPr>
                <a:spLocks noChangeArrowheads="1"/>
              </p:cNvSpPr>
              <p:nvPr/>
            </p:nvSpPr>
            <p:spPr bwMode="auto">
              <a:xfrm>
                <a:off x="5010" y="1982"/>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59" name="Rectangle 2811"/>
              <p:cNvSpPr>
                <a:spLocks noChangeArrowheads="1"/>
              </p:cNvSpPr>
              <p:nvPr/>
            </p:nvSpPr>
            <p:spPr bwMode="auto">
              <a:xfrm>
                <a:off x="4741" y="1984"/>
                <a:ext cx="1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60" name="Rectangle 2812"/>
              <p:cNvSpPr>
                <a:spLocks noChangeArrowheads="1"/>
              </p:cNvSpPr>
              <p:nvPr/>
            </p:nvSpPr>
            <p:spPr bwMode="auto">
              <a:xfrm>
                <a:off x="4762" y="1984"/>
                <a:ext cx="1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61" name="Rectangle 2813"/>
              <p:cNvSpPr>
                <a:spLocks noChangeArrowheads="1"/>
              </p:cNvSpPr>
              <p:nvPr/>
            </p:nvSpPr>
            <p:spPr bwMode="auto">
              <a:xfrm>
                <a:off x="5012" y="1984"/>
                <a:ext cx="10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62" name="Rectangle 2814"/>
              <p:cNvSpPr>
                <a:spLocks noChangeArrowheads="1"/>
              </p:cNvSpPr>
              <p:nvPr/>
            </p:nvSpPr>
            <p:spPr bwMode="auto">
              <a:xfrm>
                <a:off x="5012" y="1984"/>
                <a:ext cx="8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63" name="Rectangle 2815"/>
              <p:cNvSpPr>
                <a:spLocks noChangeArrowheads="1"/>
              </p:cNvSpPr>
              <p:nvPr/>
            </p:nvSpPr>
            <p:spPr bwMode="auto">
              <a:xfrm>
                <a:off x="5013" y="1985"/>
                <a:ext cx="10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64" name="Rectangle 2816"/>
              <p:cNvSpPr>
                <a:spLocks noChangeArrowheads="1"/>
              </p:cNvSpPr>
              <p:nvPr/>
            </p:nvSpPr>
            <p:spPr bwMode="auto">
              <a:xfrm>
                <a:off x="5013" y="1985"/>
                <a:ext cx="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65" name="Rectangle 2817"/>
              <p:cNvSpPr>
                <a:spLocks noChangeArrowheads="1"/>
              </p:cNvSpPr>
              <p:nvPr/>
            </p:nvSpPr>
            <p:spPr bwMode="auto">
              <a:xfrm>
                <a:off x="4741" y="1985"/>
                <a:ext cx="120"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66" name="Rectangle 2818"/>
              <p:cNvSpPr>
                <a:spLocks noChangeArrowheads="1"/>
              </p:cNvSpPr>
              <p:nvPr/>
            </p:nvSpPr>
            <p:spPr bwMode="auto">
              <a:xfrm>
                <a:off x="4765" y="1985"/>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4" name="Group 3103"/>
            <p:cNvGrpSpPr>
              <a:grpSpLocks/>
            </p:cNvGrpSpPr>
            <p:nvPr/>
          </p:nvGrpSpPr>
          <p:grpSpPr bwMode="auto">
            <a:xfrm>
              <a:off x="3767" y="912"/>
              <a:ext cx="880" cy="850"/>
              <a:chOff x="3767" y="912"/>
              <a:chExt cx="880" cy="850"/>
            </a:xfrm>
          </p:grpSpPr>
          <p:grpSp>
            <p:nvGrpSpPr>
              <p:cNvPr id="5" name="Group 206"/>
              <p:cNvGrpSpPr>
                <a:grpSpLocks/>
              </p:cNvGrpSpPr>
              <p:nvPr/>
            </p:nvGrpSpPr>
            <p:grpSpPr bwMode="auto">
              <a:xfrm>
                <a:off x="3890" y="1015"/>
                <a:ext cx="615" cy="59"/>
                <a:chOff x="4586" y="1227"/>
                <a:chExt cx="665" cy="70"/>
              </a:xfrm>
            </p:grpSpPr>
            <p:sp>
              <p:nvSpPr>
                <p:cNvPr id="309455" name="Rectangle 207"/>
                <p:cNvSpPr>
                  <a:spLocks noChangeArrowheads="1"/>
                </p:cNvSpPr>
                <p:nvPr/>
              </p:nvSpPr>
              <p:spPr bwMode="auto">
                <a:xfrm>
                  <a:off x="5234" y="1227"/>
                  <a:ext cx="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56" name="Rectangle 208"/>
                <p:cNvSpPr>
                  <a:spLocks noChangeArrowheads="1"/>
                </p:cNvSpPr>
                <p:nvPr/>
              </p:nvSpPr>
              <p:spPr bwMode="auto">
                <a:xfrm>
                  <a:off x="4764" y="1229"/>
                  <a:ext cx="12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57" name="Rectangle 209"/>
                <p:cNvSpPr>
                  <a:spLocks noChangeArrowheads="1"/>
                </p:cNvSpPr>
                <p:nvPr/>
              </p:nvSpPr>
              <p:spPr bwMode="auto">
                <a:xfrm>
                  <a:off x="4815" y="1229"/>
                  <a:ext cx="6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58" name="Rectangle 210"/>
                <p:cNvSpPr>
                  <a:spLocks noChangeArrowheads="1"/>
                </p:cNvSpPr>
                <p:nvPr/>
              </p:nvSpPr>
              <p:spPr bwMode="auto">
                <a:xfrm>
                  <a:off x="4944" y="1229"/>
                  <a:ext cx="1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59" name="Rectangle 211"/>
                <p:cNvSpPr>
                  <a:spLocks noChangeArrowheads="1"/>
                </p:cNvSpPr>
                <p:nvPr/>
              </p:nvSpPr>
              <p:spPr bwMode="auto">
                <a:xfrm>
                  <a:off x="4944" y="1229"/>
                  <a:ext cx="10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0" name="Rectangle 212"/>
                <p:cNvSpPr>
                  <a:spLocks noChangeArrowheads="1"/>
                </p:cNvSpPr>
                <p:nvPr/>
              </p:nvSpPr>
              <p:spPr bwMode="auto">
                <a:xfrm>
                  <a:off x="5231" y="1229"/>
                  <a:ext cx="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1" name="Rectangle 213"/>
                <p:cNvSpPr>
                  <a:spLocks noChangeArrowheads="1"/>
                </p:cNvSpPr>
                <p:nvPr/>
              </p:nvSpPr>
              <p:spPr bwMode="auto">
                <a:xfrm>
                  <a:off x="4764" y="1230"/>
                  <a:ext cx="1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2" name="Rectangle 214"/>
                <p:cNvSpPr>
                  <a:spLocks noChangeArrowheads="1"/>
                </p:cNvSpPr>
                <p:nvPr/>
              </p:nvSpPr>
              <p:spPr bwMode="auto">
                <a:xfrm>
                  <a:off x="4812" y="1230"/>
                  <a:ext cx="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3" name="Rectangle 215"/>
                <p:cNvSpPr>
                  <a:spLocks noChangeArrowheads="1"/>
                </p:cNvSpPr>
                <p:nvPr/>
              </p:nvSpPr>
              <p:spPr bwMode="auto">
                <a:xfrm>
                  <a:off x="4944" y="1230"/>
                  <a:ext cx="1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4" name="Rectangle 216"/>
                <p:cNvSpPr>
                  <a:spLocks noChangeArrowheads="1"/>
                </p:cNvSpPr>
                <p:nvPr/>
              </p:nvSpPr>
              <p:spPr bwMode="auto">
                <a:xfrm>
                  <a:off x="4944" y="1230"/>
                  <a:ext cx="10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5" name="Rectangle 217"/>
                <p:cNvSpPr>
                  <a:spLocks noChangeArrowheads="1"/>
                </p:cNvSpPr>
                <p:nvPr/>
              </p:nvSpPr>
              <p:spPr bwMode="auto">
                <a:xfrm>
                  <a:off x="5228" y="1230"/>
                  <a:ext cx="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6" name="Rectangle 218"/>
                <p:cNvSpPr>
                  <a:spLocks noChangeArrowheads="1"/>
                </p:cNvSpPr>
                <p:nvPr/>
              </p:nvSpPr>
              <p:spPr bwMode="auto">
                <a:xfrm>
                  <a:off x="4764" y="1232"/>
                  <a:ext cx="1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7" name="Rectangle 219"/>
                <p:cNvSpPr>
                  <a:spLocks noChangeArrowheads="1"/>
                </p:cNvSpPr>
                <p:nvPr/>
              </p:nvSpPr>
              <p:spPr bwMode="auto">
                <a:xfrm>
                  <a:off x="4807" y="1232"/>
                  <a:ext cx="8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8" name="Rectangle 220"/>
                <p:cNvSpPr>
                  <a:spLocks noChangeArrowheads="1"/>
                </p:cNvSpPr>
                <p:nvPr/>
              </p:nvSpPr>
              <p:spPr bwMode="auto">
                <a:xfrm>
                  <a:off x="4942" y="1232"/>
                  <a:ext cx="11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69" name="Rectangle 221"/>
                <p:cNvSpPr>
                  <a:spLocks noChangeArrowheads="1"/>
                </p:cNvSpPr>
                <p:nvPr/>
              </p:nvSpPr>
              <p:spPr bwMode="auto">
                <a:xfrm>
                  <a:off x="4942" y="1232"/>
                  <a:ext cx="11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0" name="Rectangle 222"/>
                <p:cNvSpPr>
                  <a:spLocks noChangeArrowheads="1"/>
                </p:cNvSpPr>
                <p:nvPr/>
              </p:nvSpPr>
              <p:spPr bwMode="auto">
                <a:xfrm>
                  <a:off x="5225" y="1232"/>
                  <a:ext cx="2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1" name="Rectangle 223"/>
                <p:cNvSpPr>
                  <a:spLocks noChangeArrowheads="1"/>
                </p:cNvSpPr>
                <p:nvPr/>
              </p:nvSpPr>
              <p:spPr bwMode="auto">
                <a:xfrm>
                  <a:off x="4764" y="1233"/>
                  <a:ext cx="1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2" name="Rectangle 224"/>
                <p:cNvSpPr>
                  <a:spLocks noChangeArrowheads="1"/>
                </p:cNvSpPr>
                <p:nvPr/>
              </p:nvSpPr>
              <p:spPr bwMode="auto">
                <a:xfrm>
                  <a:off x="4804" y="1233"/>
                  <a:ext cx="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3" name="Rectangle 225"/>
                <p:cNvSpPr>
                  <a:spLocks noChangeArrowheads="1"/>
                </p:cNvSpPr>
                <p:nvPr/>
              </p:nvSpPr>
              <p:spPr bwMode="auto">
                <a:xfrm>
                  <a:off x="4941" y="1233"/>
                  <a:ext cx="1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4" name="Rectangle 226"/>
                <p:cNvSpPr>
                  <a:spLocks noChangeArrowheads="1"/>
                </p:cNvSpPr>
                <p:nvPr/>
              </p:nvSpPr>
              <p:spPr bwMode="auto">
                <a:xfrm>
                  <a:off x="4941" y="1233"/>
                  <a:ext cx="1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5" name="Rectangle 227"/>
                <p:cNvSpPr>
                  <a:spLocks noChangeArrowheads="1"/>
                </p:cNvSpPr>
                <p:nvPr/>
              </p:nvSpPr>
              <p:spPr bwMode="auto">
                <a:xfrm>
                  <a:off x="5222" y="1233"/>
                  <a:ext cx="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6" name="Rectangle 228"/>
                <p:cNvSpPr>
                  <a:spLocks noChangeArrowheads="1"/>
                </p:cNvSpPr>
                <p:nvPr/>
              </p:nvSpPr>
              <p:spPr bwMode="auto">
                <a:xfrm>
                  <a:off x="4764" y="1235"/>
                  <a:ext cx="12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7" name="Rectangle 229"/>
                <p:cNvSpPr>
                  <a:spLocks noChangeArrowheads="1"/>
                </p:cNvSpPr>
                <p:nvPr/>
              </p:nvSpPr>
              <p:spPr bwMode="auto">
                <a:xfrm>
                  <a:off x="4800" y="1235"/>
                  <a:ext cx="9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8" name="Rectangle 230"/>
                <p:cNvSpPr>
                  <a:spLocks noChangeArrowheads="1"/>
                </p:cNvSpPr>
                <p:nvPr/>
              </p:nvSpPr>
              <p:spPr bwMode="auto">
                <a:xfrm>
                  <a:off x="5219" y="1235"/>
                  <a:ext cx="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79" name="Rectangle 231"/>
                <p:cNvSpPr>
                  <a:spLocks noChangeArrowheads="1"/>
                </p:cNvSpPr>
                <p:nvPr/>
              </p:nvSpPr>
              <p:spPr bwMode="auto">
                <a:xfrm>
                  <a:off x="4764" y="1237"/>
                  <a:ext cx="1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0" name="Rectangle 232"/>
                <p:cNvSpPr>
                  <a:spLocks noChangeArrowheads="1"/>
                </p:cNvSpPr>
                <p:nvPr/>
              </p:nvSpPr>
              <p:spPr bwMode="auto">
                <a:xfrm>
                  <a:off x="4797" y="1237"/>
                  <a:ext cx="9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1" name="Rectangle 233"/>
                <p:cNvSpPr>
                  <a:spLocks noChangeArrowheads="1"/>
                </p:cNvSpPr>
                <p:nvPr/>
              </p:nvSpPr>
              <p:spPr bwMode="auto">
                <a:xfrm>
                  <a:off x="4939" y="1235"/>
                  <a:ext cx="11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2" name="Rectangle 234"/>
                <p:cNvSpPr>
                  <a:spLocks noChangeArrowheads="1"/>
                </p:cNvSpPr>
                <p:nvPr/>
              </p:nvSpPr>
              <p:spPr bwMode="auto">
                <a:xfrm>
                  <a:off x="4939" y="1235"/>
                  <a:ext cx="11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3" name="Rectangle 235"/>
                <p:cNvSpPr>
                  <a:spLocks noChangeArrowheads="1"/>
                </p:cNvSpPr>
                <p:nvPr/>
              </p:nvSpPr>
              <p:spPr bwMode="auto">
                <a:xfrm>
                  <a:off x="5216" y="1237"/>
                  <a:ext cx="3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4" name="Rectangle 236"/>
                <p:cNvSpPr>
                  <a:spLocks noChangeArrowheads="1"/>
                </p:cNvSpPr>
                <p:nvPr/>
              </p:nvSpPr>
              <p:spPr bwMode="auto">
                <a:xfrm>
                  <a:off x="4764" y="1238"/>
                  <a:ext cx="12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5" name="Rectangle 237"/>
                <p:cNvSpPr>
                  <a:spLocks noChangeArrowheads="1"/>
                </p:cNvSpPr>
                <p:nvPr/>
              </p:nvSpPr>
              <p:spPr bwMode="auto">
                <a:xfrm>
                  <a:off x="4794" y="1238"/>
                  <a:ext cx="9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6" name="Rectangle 238"/>
                <p:cNvSpPr>
                  <a:spLocks noChangeArrowheads="1"/>
                </p:cNvSpPr>
                <p:nvPr/>
              </p:nvSpPr>
              <p:spPr bwMode="auto">
                <a:xfrm>
                  <a:off x="4938" y="1238"/>
                  <a:ext cx="1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7" name="Rectangle 239"/>
                <p:cNvSpPr>
                  <a:spLocks noChangeArrowheads="1"/>
                </p:cNvSpPr>
                <p:nvPr/>
              </p:nvSpPr>
              <p:spPr bwMode="auto">
                <a:xfrm>
                  <a:off x="5213" y="1238"/>
                  <a:ext cx="3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8" name="Rectangle 240"/>
                <p:cNvSpPr>
                  <a:spLocks noChangeArrowheads="1"/>
                </p:cNvSpPr>
                <p:nvPr/>
              </p:nvSpPr>
              <p:spPr bwMode="auto">
                <a:xfrm>
                  <a:off x="4764" y="1240"/>
                  <a:ext cx="13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89" name="Rectangle 241"/>
                <p:cNvSpPr>
                  <a:spLocks noChangeArrowheads="1"/>
                </p:cNvSpPr>
                <p:nvPr/>
              </p:nvSpPr>
              <p:spPr bwMode="auto">
                <a:xfrm>
                  <a:off x="4789" y="1240"/>
                  <a:ext cx="10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0" name="Rectangle 242"/>
                <p:cNvSpPr>
                  <a:spLocks noChangeArrowheads="1"/>
                </p:cNvSpPr>
                <p:nvPr/>
              </p:nvSpPr>
              <p:spPr bwMode="auto">
                <a:xfrm>
                  <a:off x="4936" y="1240"/>
                  <a:ext cx="12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1" name="Rectangle 243"/>
                <p:cNvSpPr>
                  <a:spLocks noChangeArrowheads="1"/>
                </p:cNvSpPr>
                <p:nvPr/>
              </p:nvSpPr>
              <p:spPr bwMode="auto">
                <a:xfrm>
                  <a:off x="5210" y="1240"/>
                  <a:ext cx="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2" name="Rectangle 244"/>
                <p:cNvSpPr>
                  <a:spLocks noChangeArrowheads="1"/>
                </p:cNvSpPr>
                <p:nvPr/>
              </p:nvSpPr>
              <p:spPr bwMode="auto">
                <a:xfrm>
                  <a:off x="4764" y="1241"/>
                  <a:ext cx="1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3" name="Rectangle 245"/>
                <p:cNvSpPr>
                  <a:spLocks noChangeArrowheads="1"/>
                </p:cNvSpPr>
                <p:nvPr/>
              </p:nvSpPr>
              <p:spPr bwMode="auto">
                <a:xfrm>
                  <a:off x="4786" y="1241"/>
                  <a:ext cx="11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4" name="Rectangle 246"/>
                <p:cNvSpPr>
                  <a:spLocks noChangeArrowheads="1"/>
                </p:cNvSpPr>
                <p:nvPr/>
              </p:nvSpPr>
              <p:spPr bwMode="auto">
                <a:xfrm>
                  <a:off x="5207" y="1241"/>
                  <a:ext cx="3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5" name="Rectangle 247"/>
                <p:cNvSpPr>
                  <a:spLocks noChangeArrowheads="1"/>
                </p:cNvSpPr>
                <p:nvPr/>
              </p:nvSpPr>
              <p:spPr bwMode="auto">
                <a:xfrm>
                  <a:off x="4764" y="1243"/>
                  <a:ext cx="1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6" name="Rectangle 248"/>
                <p:cNvSpPr>
                  <a:spLocks noChangeArrowheads="1"/>
                </p:cNvSpPr>
                <p:nvPr/>
              </p:nvSpPr>
              <p:spPr bwMode="auto">
                <a:xfrm>
                  <a:off x="4783" y="1243"/>
                  <a:ext cx="11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7" name="Rectangle 249"/>
                <p:cNvSpPr>
                  <a:spLocks noChangeArrowheads="1"/>
                </p:cNvSpPr>
                <p:nvPr/>
              </p:nvSpPr>
              <p:spPr bwMode="auto">
                <a:xfrm>
                  <a:off x="4935" y="1241"/>
                  <a:ext cx="12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8" name="Rectangle 250"/>
                <p:cNvSpPr>
                  <a:spLocks noChangeArrowheads="1"/>
                </p:cNvSpPr>
                <p:nvPr/>
              </p:nvSpPr>
              <p:spPr bwMode="auto">
                <a:xfrm>
                  <a:off x="5204" y="1243"/>
                  <a:ext cx="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499" name="Rectangle 251"/>
                <p:cNvSpPr>
                  <a:spLocks noChangeArrowheads="1"/>
                </p:cNvSpPr>
                <p:nvPr/>
              </p:nvSpPr>
              <p:spPr bwMode="auto">
                <a:xfrm>
                  <a:off x="4764" y="1244"/>
                  <a:ext cx="1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0" name="Rectangle 252"/>
                <p:cNvSpPr>
                  <a:spLocks noChangeArrowheads="1"/>
                </p:cNvSpPr>
                <p:nvPr/>
              </p:nvSpPr>
              <p:spPr bwMode="auto">
                <a:xfrm>
                  <a:off x="4780" y="1244"/>
                  <a:ext cx="1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1" name="Rectangle 253"/>
                <p:cNvSpPr>
                  <a:spLocks noChangeArrowheads="1"/>
                </p:cNvSpPr>
                <p:nvPr/>
              </p:nvSpPr>
              <p:spPr bwMode="auto">
                <a:xfrm>
                  <a:off x="4933" y="1244"/>
                  <a:ext cx="1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2" name="Rectangle 254"/>
                <p:cNvSpPr>
                  <a:spLocks noChangeArrowheads="1"/>
                </p:cNvSpPr>
                <p:nvPr/>
              </p:nvSpPr>
              <p:spPr bwMode="auto">
                <a:xfrm>
                  <a:off x="5201" y="1244"/>
                  <a:ext cx="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3" name="Rectangle 255"/>
                <p:cNvSpPr>
                  <a:spLocks noChangeArrowheads="1"/>
                </p:cNvSpPr>
                <p:nvPr/>
              </p:nvSpPr>
              <p:spPr bwMode="auto">
                <a:xfrm>
                  <a:off x="4764" y="1246"/>
                  <a:ext cx="1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4" name="Rectangle 256"/>
                <p:cNvSpPr>
                  <a:spLocks noChangeArrowheads="1"/>
                </p:cNvSpPr>
                <p:nvPr/>
              </p:nvSpPr>
              <p:spPr bwMode="auto">
                <a:xfrm>
                  <a:off x="4777" y="1246"/>
                  <a:ext cx="12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5" name="Rectangle 257"/>
                <p:cNvSpPr>
                  <a:spLocks noChangeArrowheads="1"/>
                </p:cNvSpPr>
                <p:nvPr/>
              </p:nvSpPr>
              <p:spPr bwMode="auto">
                <a:xfrm>
                  <a:off x="5198" y="1246"/>
                  <a:ext cx="4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6" name="Rectangle 258"/>
                <p:cNvSpPr>
                  <a:spLocks noChangeArrowheads="1"/>
                </p:cNvSpPr>
                <p:nvPr/>
              </p:nvSpPr>
              <p:spPr bwMode="auto">
                <a:xfrm>
                  <a:off x="4764" y="1247"/>
                  <a:ext cx="1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7" name="Rectangle 259"/>
                <p:cNvSpPr>
                  <a:spLocks noChangeArrowheads="1"/>
                </p:cNvSpPr>
                <p:nvPr/>
              </p:nvSpPr>
              <p:spPr bwMode="auto">
                <a:xfrm>
                  <a:off x="4774" y="1247"/>
                  <a:ext cx="1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8" name="Rectangle 260"/>
                <p:cNvSpPr>
                  <a:spLocks noChangeArrowheads="1"/>
                </p:cNvSpPr>
                <p:nvPr/>
              </p:nvSpPr>
              <p:spPr bwMode="auto">
                <a:xfrm>
                  <a:off x="4932" y="1246"/>
                  <a:ext cx="12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09" name="Rectangle 261"/>
                <p:cNvSpPr>
                  <a:spLocks noChangeArrowheads="1"/>
                </p:cNvSpPr>
                <p:nvPr/>
              </p:nvSpPr>
              <p:spPr bwMode="auto">
                <a:xfrm>
                  <a:off x="5195" y="1247"/>
                  <a:ext cx="5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0" name="Rectangle 262"/>
                <p:cNvSpPr>
                  <a:spLocks noChangeArrowheads="1"/>
                </p:cNvSpPr>
                <p:nvPr/>
              </p:nvSpPr>
              <p:spPr bwMode="auto">
                <a:xfrm>
                  <a:off x="4764" y="1249"/>
                  <a:ext cx="1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1" name="Rectangle 263"/>
                <p:cNvSpPr>
                  <a:spLocks noChangeArrowheads="1"/>
                </p:cNvSpPr>
                <p:nvPr/>
              </p:nvSpPr>
              <p:spPr bwMode="auto">
                <a:xfrm>
                  <a:off x="4773" y="1249"/>
                  <a:ext cx="1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2" name="Rectangle 264"/>
                <p:cNvSpPr>
                  <a:spLocks noChangeArrowheads="1"/>
                </p:cNvSpPr>
                <p:nvPr/>
              </p:nvSpPr>
              <p:spPr bwMode="auto">
                <a:xfrm>
                  <a:off x="4930" y="1249"/>
                  <a:ext cx="13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3" name="Rectangle 265"/>
                <p:cNvSpPr>
                  <a:spLocks noChangeArrowheads="1"/>
                </p:cNvSpPr>
                <p:nvPr/>
              </p:nvSpPr>
              <p:spPr bwMode="auto">
                <a:xfrm>
                  <a:off x="5192" y="1249"/>
                  <a:ext cx="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4" name="Rectangle 266"/>
                <p:cNvSpPr>
                  <a:spLocks noChangeArrowheads="1"/>
                </p:cNvSpPr>
                <p:nvPr/>
              </p:nvSpPr>
              <p:spPr bwMode="auto">
                <a:xfrm>
                  <a:off x="4764" y="1251"/>
                  <a:ext cx="1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5" name="Rectangle 267"/>
                <p:cNvSpPr>
                  <a:spLocks noChangeArrowheads="1"/>
                </p:cNvSpPr>
                <p:nvPr/>
              </p:nvSpPr>
              <p:spPr bwMode="auto">
                <a:xfrm>
                  <a:off x="4770" y="1251"/>
                  <a:ext cx="13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6" name="Rectangle 268"/>
                <p:cNvSpPr>
                  <a:spLocks noChangeArrowheads="1"/>
                </p:cNvSpPr>
                <p:nvPr/>
              </p:nvSpPr>
              <p:spPr bwMode="auto">
                <a:xfrm>
                  <a:off x="4929" y="1251"/>
                  <a:ext cx="13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7" name="Rectangle 269"/>
                <p:cNvSpPr>
                  <a:spLocks noChangeArrowheads="1"/>
                </p:cNvSpPr>
                <p:nvPr/>
              </p:nvSpPr>
              <p:spPr bwMode="auto">
                <a:xfrm>
                  <a:off x="5189" y="1251"/>
                  <a:ext cx="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8" name="Rectangle 270"/>
                <p:cNvSpPr>
                  <a:spLocks noChangeArrowheads="1"/>
                </p:cNvSpPr>
                <p:nvPr/>
              </p:nvSpPr>
              <p:spPr bwMode="auto">
                <a:xfrm>
                  <a:off x="5189" y="1251"/>
                  <a:ext cx="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19" name="Rectangle 271"/>
                <p:cNvSpPr>
                  <a:spLocks noChangeArrowheads="1"/>
                </p:cNvSpPr>
                <p:nvPr/>
              </p:nvSpPr>
              <p:spPr bwMode="auto">
                <a:xfrm>
                  <a:off x="4764" y="1252"/>
                  <a:ext cx="1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0" name="Rectangle 272"/>
                <p:cNvSpPr>
                  <a:spLocks noChangeArrowheads="1"/>
                </p:cNvSpPr>
                <p:nvPr/>
              </p:nvSpPr>
              <p:spPr bwMode="auto">
                <a:xfrm>
                  <a:off x="4767" y="1252"/>
                  <a:ext cx="1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1" name="Rectangle 273"/>
                <p:cNvSpPr>
                  <a:spLocks noChangeArrowheads="1"/>
                </p:cNvSpPr>
                <p:nvPr/>
              </p:nvSpPr>
              <p:spPr bwMode="auto">
                <a:xfrm>
                  <a:off x="5186" y="1252"/>
                  <a:ext cx="5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2" name="Rectangle 274"/>
                <p:cNvSpPr>
                  <a:spLocks noChangeArrowheads="1"/>
                </p:cNvSpPr>
                <p:nvPr/>
              </p:nvSpPr>
              <p:spPr bwMode="auto">
                <a:xfrm>
                  <a:off x="5186" y="1252"/>
                  <a:ext cx="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3" name="Rectangle 275"/>
                <p:cNvSpPr>
                  <a:spLocks noChangeArrowheads="1"/>
                </p:cNvSpPr>
                <p:nvPr/>
              </p:nvSpPr>
              <p:spPr bwMode="auto">
                <a:xfrm>
                  <a:off x="4764" y="1254"/>
                  <a:ext cx="1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4" name="Rectangle 276"/>
                <p:cNvSpPr>
                  <a:spLocks noChangeArrowheads="1"/>
                </p:cNvSpPr>
                <p:nvPr/>
              </p:nvSpPr>
              <p:spPr bwMode="auto">
                <a:xfrm>
                  <a:off x="4764" y="1254"/>
                  <a:ext cx="14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5" name="Rectangle 277"/>
                <p:cNvSpPr>
                  <a:spLocks noChangeArrowheads="1"/>
                </p:cNvSpPr>
                <p:nvPr/>
              </p:nvSpPr>
              <p:spPr bwMode="auto">
                <a:xfrm>
                  <a:off x="4927" y="1252"/>
                  <a:ext cx="136"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6" name="Rectangle 278"/>
                <p:cNvSpPr>
                  <a:spLocks noChangeArrowheads="1"/>
                </p:cNvSpPr>
                <p:nvPr/>
              </p:nvSpPr>
              <p:spPr bwMode="auto">
                <a:xfrm>
                  <a:off x="5183" y="1254"/>
                  <a:ext cx="6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7" name="Rectangle 279"/>
                <p:cNvSpPr>
                  <a:spLocks noChangeArrowheads="1"/>
                </p:cNvSpPr>
                <p:nvPr/>
              </p:nvSpPr>
              <p:spPr bwMode="auto">
                <a:xfrm>
                  <a:off x="5183" y="1254"/>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8" name="Rectangle 280"/>
                <p:cNvSpPr>
                  <a:spLocks noChangeArrowheads="1"/>
                </p:cNvSpPr>
                <p:nvPr/>
              </p:nvSpPr>
              <p:spPr bwMode="auto">
                <a:xfrm>
                  <a:off x="4764" y="1255"/>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29" name="Rectangle 281"/>
                <p:cNvSpPr>
                  <a:spLocks noChangeArrowheads="1"/>
                </p:cNvSpPr>
                <p:nvPr/>
              </p:nvSpPr>
              <p:spPr bwMode="auto">
                <a:xfrm>
                  <a:off x="4764" y="1255"/>
                  <a:ext cx="1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0" name="Rectangle 282"/>
                <p:cNvSpPr>
                  <a:spLocks noChangeArrowheads="1"/>
                </p:cNvSpPr>
                <p:nvPr/>
              </p:nvSpPr>
              <p:spPr bwMode="auto">
                <a:xfrm>
                  <a:off x="4926" y="1255"/>
                  <a:ext cx="1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1" name="Rectangle 283"/>
                <p:cNvSpPr>
                  <a:spLocks noChangeArrowheads="1"/>
                </p:cNvSpPr>
                <p:nvPr/>
              </p:nvSpPr>
              <p:spPr bwMode="auto">
                <a:xfrm>
                  <a:off x="5180" y="1255"/>
                  <a:ext cx="6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2" name="Rectangle 284"/>
                <p:cNvSpPr>
                  <a:spLocks noChangeArrowheads="1"/>
                </p:cNvSpPr>
                <p:nvPr/>
              </p:nvSpPr>
              <p:spPr bwMode="auto">
                <a:xfrm>
                  <a:off x="5180" y="1255"/>
                  <a:ext cx="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3" name="Rectangle 285"/>
                <p:cNvSpPr>
                  <a:spLocks noChangeArrowheads="1"/>
                </p:cNvSpPr>
                <p:nvPr/>
              </p:nvSpPr>
              <p:spPr bwMode="auto">
                <a:xfrm>
                  <a:off x="4764" y="1257"/>
                  <a:ext cx="1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4" name="Rectangle 286"/>
                <p:cNvSpPr>
                  <a:spLocks noChangeArrowheads="1"/>
                </p:cNvSpPr>
                <p:nvPr/>
              </p:nvSpPr>
              <p:spPr bwMode="auto">
                <a:xfrm>
                  <a:off x="4924" y="1257"/>
                  <a:ext cx="1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5" name="Rectangle 287"/>
                <p:cNvSpPr>
                  <a:spLocks noChangeArrowheads="1"/>
                </p:cNvSpPr>
                <p:nvPr/>
              </p:nvSpPr>
              <p:spPr bwMode="auto">
                <a:xfrm>
                  <a:off x="5177" y="1257"/>
                  <a:ext cx="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6" name="Rectangle 288"/>
                <p:cNvSpPr>
                  <a:spLocks noChangeArrowheads="1"/>
                </p:cNvSpPr>
                <p:nvPr/>
              </p:nvSpPr>
              <p:spPr bwMode="auto">
                <a:xfrm>
                  <a:off x="5177" y="1257"/>
                  <a:ext cx="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7" name="Rectangle 289"/>
                <p:cNvSpPr>
                  <a:spLocks noChangeArrowheads="1"/>
                </p:cNvSpPr>
                <p:nvPr/>
              </p:nvSpPr>
              <p:spPr bwMode="auto">
                <a:xfrm>
                  <a:off x="4764" y="1258"/>
                  <a:ext cx="1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8" name="Rectangle 290"/>
                <p:cNvSpPr>
                  <a:spLocks noChangeArrowheads="1"/>
                </p:cNvSpPr>
                <p:nvPr/>
              </p:nvSpPr>
              <p:spPr bwMode="auto">
                <a:xfrm>
                  <a:off x="4924" y="1258"/>
                  <a:ext cx="1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39" name="Rectangle 291"/>
                <p:cNvSpPr>
                  <a:spLocks noChangeArrowheads="1"/>
                </p:cNvSpPr>
                <p:nvPr/>
              </p:nvSpPr>
              <p:spPr bwMode="auto">
                <a:xfrm>
                  <a:off x="5174" y="1258"/>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0" name="Rectangle 292"/>
                <p:cNvSpPr>
                  <a:spLocks noChangeArrowheads="1"/>
                </p:cNvSpPr>
                <p:nvPr/>
              </p:nvSpPr>
              <p:spPr bwMode="auto">
                <a:xfrm>
                  <a:off x="5174" y="1258"/>
                  <a:ext cx="2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1" name="Rectangle 293"/>
                <p:cNvSpPr>
                  <a:spLocks noChangeArrowheads="1"/>
                </p:cNvSpPr>
                <p:nvPr/>
              </p:nvSpPr>
              <p:spPr bwMode="auto">
                <a:xfrm>
                  <a:off x="4764" y="1260"/>
                  <a:ext cx="15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2" name="Rectangle 294"/>
                <p:cNvSpPr>
                  <a:spLocks noChangeArrowheads="1"/>
                </p:cNvSpPr>
                <p:nvPr/>
              </p:nvSpPr>
              <p:spPr bwMode="auto">
                <a:xfrm>
                  <a:off x="4923" y="1260"/>
                  <a:ext cx="14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3" name="Rectangle 295"/>
                <p:cNvSpPr>
                  <a:spLocks noChangeArrowheads="1"/>
                </p:cNvSpPr>
                <p:nvPr/>
              </p:nvSpPr>
              <p:spPr bwMode="auto">
                <a:xfrm>
                  <a:off x="5171" y="1260"/>
                  <a:ext cx="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4" name="Rectangle 296"/>
                <p:cNvSpPr>
                  <a:spLocks noChangeArrowheads="1"/>
                </p:cNvSpPr>
                <p:nvPr/>
              </p:nvSpPr>
              <p:spPr bwMode="auto">
                <a:xfrm>
                  <a:off x="5171" y="1260"/>
                  <a:ext cx="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5" name="Rectangle 297"/>
                <p:cNvSpPr>
                  <a:spLocks noChangeArrowheads="1"/>
                </p:cNvSpPr>
                <p:nvPr/>
              </p:nvSpPr>
              <p:spPr bwMode="auto">
                <a:xfrm>
                  <a:off x="4764" y="1262"/>
                  <a:ext cx="1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6" name="Rectangle 298"/>
                <p:cNvSpPr>
                  <a:spLocks noChangeArrowheads="1"/>
                </p:cNvSpPr>
                <p:nvPr/>
              </p:nvSpPr>
              <p:spPr bwMode="auto">
                <a:xfrm>
                  <a:off x="4921" y="1262"/>
                  <a:ext cx="14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7" name="Rectangle 299"/>
                <p:cNvSpPr>
                  <a:spLocks noChangeArrowheads="1"/>
                </p:cNvSpPr>
                <p:nvPr/>
              </p:nvSpPr>
              <p:spPr bwMode="auto">
                <a:xfrm>
                  <a:off x="5168" y="1262"/>
                  <a:ext cx="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8" name="Rectangle 300"/>
                <p:cNvSpPr>
                  <a:spLocks noChangeArrowheads="1"/>
                </p:cNvSpPr>
                <p:nvPr/>
              </p:nvSpPr>
              <p:spPr bwMode="auto">
                <a:xfrm>
                  <a:off x="5168" y="1262"/>
                  <a:ext cx="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49" name="Rectangle 301"/>
                <p:cNvSpPr>
                  <a:spLocks noChangeArrowheads="1"/>
                </p:cNvSpPr>
                <p:nvPr/>
              </p:nvSpPr>
              <p:spPr bwMode="auto">
                <a:xfrm>
                  <a:off x="4764" y="1263"/>
                  <a:ext cx="15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0" name="Rectangle 302"/>
                <p:cNvSpPr>
                  <a:spLocks noChangeArrowheads="1"/>
                </p:cNvSpPr>
                <p:nvPr/>
              </p:nvSpPr>
              <p:spPr bwMode="auto">
                <a:xfrm>
                  <a:off x="5165" y="1263"/>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1" name="Rectangle 303"/>
                <p:cNvSpPr>
                  <a:spLocks noChangeArrowheads="1"/>
                </p:cNvSpPr>
                <p:nvPr/>
              </p:nvSpPr>
              <p:spPr bwMode="auto">
                <a:xfrm>
                  <a:off x="5165" y="1263"/>
                  <a:ext cx="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2" name="Rectangle 304"/>
                <p:cNvSpPr>
                  <a:spLocks noChangeArrowheads="1"/>
                </p:cNvSpPr>
                <p:nvPr/>
              </p:nvSpPr>
              <p:spPr bwMode="auto">
                <a:xfrm>
                  <a:off x="4764" y="1265"/>
                  <a:ext cx="1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3" name="Rectangle 305"/>
                <p:cNvSpPr>
                  <a:spLocks noChangeArrowheads="1"/>
                </p:cNvSpPr>
                <p:nvPr/>
              </p:nvSpPr>
              <p:spPr bwMode="auto">
                <a:xfrm>
                  <a:off x="4920" y="1263"/>
                  <a:ext cx="14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4" name="Rectangle 306"/>
                <p:cNvSpPr>
                  <a:spLocks noChangeArrowheads="1"/>
                </p:cNvSpPr>
                <p:nvPr/>
              </p:nvSpPr>
              <p:spPr bwMode="auto">
                <a:xfrm>
                  <a:off x="5163" y="1265"/>
                  <a:ext cx="7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5" name="Rectangle 307"/>
                <p:cNvSpPr>
                  <a:spLocks noChangeArrowheads="1"/>
                </p:cNvSpPr>
                <p:nvPr/>
              </p:nvSpPr>
              <p:spPr bwMode="auto">
                <a:xfrm>
                  <a:off x="5163" y="1265"/>
                  <a:ext cx="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6" name="Rectangle 308"/>
                <p:cNvSpPr>
                  <a:spLocks noChangeArrowheads="1"/>
                </p:cNvSpPr>
                <p:nvPr/>
              </p:nvSpPr>
              <p:spPr bwMode="auto">
                <a:xfrm>
                  <a:off x="4586" y="1266"/>
                  <a:ext cx="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7" name="Rectangle 309"/>
                <p:cNvSpPr>
                  <a:spLocks noChangeArrowheads="1"/>
                </p:cNvSpPr>
                <p:nvPr/>
              </p:nvSpPr>
              <p:spPr bwMode="auto">
                <a:xfrm>
                  <a:off x="5160" y="1266"/>
                  <a:ext cx="8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8" name="Rectangle 310"/>
                <p:cNvSpPr>
                  <a:spLocks noChangeArrowheads="1"/>
                </p:cNvSpPr>
                <p:nvPr/>
              </p:nvSpPr>
              <p:spPr bwMode="auto">
                <a:xfrm>
                  <a:off x="5160" y="1266"/>
                  <a:ext cx="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59" name="Rectangle 311"/>
                <p:cNvSpPr>
                  <a:spLocks noChangeArrowheads="1"/>
                </p:cNvSpPr>
                <p:nvPr/>
              </p:nvSpPr>
              <p:spPr bwMode="auto">
                <a:xfrm>
                  <a:off x="4588" y="1268"/>
                  <a:ext cx="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0" name="Rectangle 312"/>
                <p:cNvSpPr>
                  <a:spLocks noChangeArrowheads="1"/>
                </p:cNvSpPr>
                <p:nvPr/>
              </p:nvSpPr>
              <p:spPr bwMode="auto">
                <a:xfrm>
                  <a:off x="5157" y="1268"/>
                  <a:ext cx="8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1" name="Rectangle 313"/>
                <p:cNvSpPr>
                  <a:spLocks noChangeArrowheads="1"/>
                </p:cNvSpPr>
                <p:nvPr/>
              </p:nvSpPr>
              <p:spPr bwMode="auto">
                <a:xfrm>
                  <a:off x="5157" y="1268"/>
                  <a:ext cx="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2" name="Rectangle 314"/>
                <p:cNvSpPr>
                  <a:spLocks noChangeArrowheads="1"/>
                </p:cNvSpPr>
                <p:nvPr/>
              </p:nvSpPr>
              <p:spPr bwMode="auto">
                <a:xfrm>
                  <a:off x="4588" y="1269"/>
                  <a:ext cx="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3" name="Rectangle 315"/>
                <p:cNvSpPr>
                  <a:spLocks noChangeArrowheads="1"/>
                </p:cNvSpPr>
                <p:nvPr/>
              </p:nvSpPr>
              <p:spPr bwMode="auto">
                <a:xfrm>
                  <a:off x="5154" y="1269"/>
                  <a:ext cx="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4" name="Rectangle 316"/>
                <p:cNvSpPr>
                  <a:spLocks noChangeArrowheads="1"/>
                </p:cNvSpPr>
                <p:nvPr/>
              </p:nvSpPr>
              <p:spPr bwMode="auto">
                <a:xfrm>
                  <a:off x="5154" y="1269"/>
                  <a:ext cx="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5" name="Rectangle 317"/>
                <p:cNvSpPr>
                  <a:spLocks noChangeArrowheads="1"/>
                </p:cNvSpPr>
                <p:nvPr/>
              </p:nvSpPr>
              <p:spPr bwMode="auto">
                <a:xfrm>
                  <a:off x="4589" y="1271"/>
                  <a:ext cx="2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6" name="Rectangle 318"/>
                <p:cNvSpPr>
                  <a:spLocks noChangeArrowheads="1"/>
                </p:cNvSpPr>
                <p:nvPr/>
              </p:nvSpPr>
              <p:spPr bwMode="auto">
                <a:xfrm>
                  <a:off x="4764" y="1266"/>
                  <a:ext cx="302"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7" name="Rectangle 319"/>
                <p:cNvSpPr>
                  <a:spLocks noChangeArrowheads="1"/>
                </p:cNvSpPr>
                <p:nvPr/>
              </p:nvSpPr>
              <p:spPr bwMode="auto">
                <a:xfrm>
                  <a:off x="4909" y="1269"/>
                  <a:ext cx="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8" name="Rectangle 320"/>
                <p:cNvSpPr>
                  <a:spLocks noChangeArrowheads="1"/>
                </p:cNvSpPr>
                <p:nvPr/>
              </p:nvSpPr>
              <p:spPr bwMode="auto">
                <a:xfrm>
                  <a:off x="4894" y="1271"/>
                  <a:ext cx="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69" name="Rectangle 321"/>
                <p:cNvSpPr>
                  <a:spLocks noChangeArrowheads="1"/>
                </p:cNvSpPr>
                <p:nvPr/>
              </p:nvSpPr>
              <p:spPr bwMode="auto">
                <a:xfrm>
                  <a:off x="5151" y="1271"/>
                  <a:ext cx="8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0" name="Rectangle 322"/>
                <p:cNvSpPr>
                  <a:spLocks noChangeArrowheads="1"/>
                </p:cNvSpPr>
                <p:nvPr/>
              </p:nvSpPr>
              <p:spPr bwMode="auto">
                <a:xfrm>
                  <a:off x="5151" y="1271"/>
                  <a:ext cx="6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1" name="Rectangle 323"/>
                <p:cNvSpPr>
                  <a:spLocks noChangeArrowheads="1"/>
                </p:cNvSpPr>
                <p:nvPr/>
              </p:nvSpPr>
              <p:spPr bwMode="auto">
                <a:xfrm>
                  <a:off x="4589" y="1272"/>
                  <a:ext cx="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2" name="Rectangle 324"/>
                <p:cNvSpPr>
                  <a:spLocks noChangeArrowheads="1"/>
                </p:cNvSpPr>
                <p:nvPr/>
              </p:nvSpPr>
              <p:spPr bwMode="auto">
                <a:xfrm>
                  <a:off x="5148" y="1272"/>
                  <a:ext cx="9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3" name="Rectangle 325"/>
                <p:cNvSpPr>
                  <a:spLocks noChangeArrowheads="1"/>
                </p:cNvSpPr>
                <p:nvPr/>
              </p:nvSpPr>
              <p:spPr bwMode="auto">
                <a:xfrm>
                  <a:off x="5148" y="1272"/>
                  <a:ext cx="6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4" name="Rectangle 326"/>
                <p:cNvSpPr>
                  <a:spLocks noChangeArrowheads="1"/>
                </p:cNvSpPr>
                <p:nvPr/>
              </p:nvSpPr>
              <p:spPr bwMode="auto">
                <a:xfrm>
                  <a:off x="4591" y="1274"/>
                  <a:ext cx="3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5" name="Rectangle 327"/>
                <p:cNvSpPr>
                  <a:spLocks noChangeArrowheads="1"/>
                </p:cNvSpPr>
                <p:nvPr/>
              </p:nvSpPr>
              <p:spPr bwMode="auto">
                <a:xfrm>
                  <a:off x="5145" y="1274"/>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6" name="Rectangle 328"/>
                <p:cNvSpPr>
                  <a:spLocks noChangeArrowheads="1"/>
                </p:cNvSpPr>
                <p:nvPr/>
              </p:nvSpPr>
              <p:spPr bwMode="auto">
                <a:xfrm>
                  <a:off x="5145" y="1274"/>
                  <a:ext cx="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7" name="Rectangle 329"/>
                <p:cNvSpPr>
                  <a:spLocks noChangeArrowheads="1"/>
                </p:cNvSpPr>
                <p:nvPr/>
              </p:nvSpPr>
              <p:spPr bwMode="auto">
                <a:xfrm>
                  <a:off x="4591" y="1276"/>
                  <a:ext cx="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8" name="Rectangle 330"/>
                <p:cNvSpPr>
                  <a:spLocks noChangeArrowheads="1"/>
                </p:cNvSpPr>
                <p:nvPr/>
              </p:nvSpPr>
              <p:spPr bwMode="auto">
                <a:xfrm>
                  <a:off x="5142" y="1276"/>
                  <a:ext cx="9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79" name="Rectangle 331"/>
                <p:cNvSpPr>
                  <a:spLocks noChangeArrowheads="1"/>
                </p:cNvSpPr>
                <p:nvPr/>
              </p:nvSpPr>
              <p:spPr bwMode="auto">
                <a:xfrm>
                  <a:off x="5142" y="1276"/>
                  <a:ext cx="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0" name="Rectangle 332"/>
                <p:cNvSpPr>
                  <a:spLocks noChangeArrowheads="1"/>
                </p:cNvSpPr>
                <p:nvPr/>
              </p:nvSpPr>
              <p:spPr bwMode="auto">
                <a:xfrm>
                  <a:off x="4592" y="1277"/>
                  <a:ext cx="4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1" name="Rectangle 333"/>
                <p:cNvSpPr>
                  <a:spLocks noChangeArrowheads="1"/>
                </p:cNvSpPr>
                <p:nvPr/>
              </p:nvSpPr>
              <p:spPr bwMode="auto">
                <a:xfrm>
                  <a:off x="5139" y="1277"/>
                  <a:ext cx="9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2" name="Rectangle 334"/>
                <p:cNvSpPr>
                  <a:spLocks noChangeArrowheads="1"/>
                </p:cNvSpPr>
                <p:nvPr/>
              </p:nvSpPr>
              <p:spPr bwMode="auto">
                <a:xfrm>
                  <a:off x="5139" y="1277"/>
                  <a:ext cx="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3" name="Rectangle 335"/>
                <p:cNvSpPr>
                  <a:spLocks noChangeArrowheads="1"/>
                </p:cNvSpPr>
                <p:nvPr/>
              </p:nvSpPr>
              <p:spPr bwMode="auto">
                <a:xfrm>
                  <a:off x="4594" y="1279"/>
                  <a:ext cx="4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4" name="Rectangle 336"/>
                <p:cNvSpPr>
                  <a:spLocks noChangeArrowheads="1"/>
                </p:cNvSpPr>
                <p:nvPr/>
              </p:nvSpPr>
              <p:spPr bwMode="auto">
                <a:xfrm>
                  <a:off x="4764" y="1272"/>
                  <a:ext cx="303"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5" name="Rectangle 337"/>
                <p:cNvSpPr>
                  <a:spLocks noChangeArrowheads="1"/>
                </p:cNvSpPr>
                <p:nvPr/>
              </p:nvSpPr>
              <p:spPr bwMode="auto">
                <a:xfrm>
                  <a:off x="4884" y="1272"/>
                  <a:ext cx="9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6" name="Rectangle 338"/>
                <p:cNvSpPr>
                  <a:spLocks noChangeArrowheads="1"/>
                </p:cNvSpPr>
                <p:nvPr/>
              </p:nvSpPr>
              <p:spPr bwMode="auto">
                <a:xfrm>
                  <a:off x="4876" y="1274"/>
                  <a:ext cx="1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7" name="Rectangle 339"/>
                <p:cNvSpPr>
                  <a:spLocks noChangeArrowheads="1"/>
                </p:cNvSpPr>
                <p:nvPr/>
              </p:nvSpPr>
              <p:spPr bwMode="auto">
                <a:xfrm>
                  <a:off x="4869" y="1276"/>
                  <a:ext cx="1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8" name="Rectangle 340"/>
                <p:cNvSpPr>
                  <a:spLocks noChangeArrowheads="1"/>
                </p:cNvSpPr>
                <p:nvPr/>
              </p:nvSpPr>
              <p:spPr bwMode="auto">
                <a:xfrm>
                  <a:off x="4863" y="1277"/>
                  <a:ext cx="1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89" name="Rectangle 341"/>
                <p:cNvSpPr>
                  <a:spLocks noChangeArrowheads="1"/>
                </p:cNvSpPr>
                <p:nvPr/>
              </p:nvSpPr>
              <p:spPr bwMode="auto">
                <a:xfrm>
                  <a:off x="4857" y="1279"/>
                  <a:ext cx="14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0" name="Rectangle 342"/>
                <p:cNvSpPr>
                  <a:spLocks noChangeArrowheads="1"/>
                </p:cNvSpPr>
                <p:nvPr/>
              </p:nvSpPr>
              <p:spPr bwMode="auto">
                <a:xfrm>
                  <a:off x="5136" y="1279"/>
                  <a:ext cx="1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1" name="Rectangle 343"/>
                <p:cNvSpPr>
                  <a:spLocks noChangeArrowheads="1"/>
                </p:cNvSpPr>
                <p:nvPr/>
              </p:nvSpPr>
              <p:spPr bwMode="auto">
                <a:xfrm>
                  <a:off x="5136" y="1279"/>
                  <a:ext cx="8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2" name="Rectangle 344"/>
                <p:cNvSpPr>
                  <a:spLocks noChangeArrowheads="1"/>
                </p:cNvSpPr>
                <p:nvPr/>
              </p:nvSpPr>
              <p:spPr bwMode="auto">
                <a:xfrm>
                  <a:off x="4594" y="1280"/>
                  <a:ext cx="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3" name="Rectangle 345"/>
                <p:cNvSpPr>
                  <a:spLocks noChangeArrowheads="1"/>
                </p:cNvSpPr>
                <p:nvPr/>
              </p:nvSpPr>
              <p:spPr bwMode="auto">
                <a:xfrm>
                  <a:off x="4639" y="1280"/>
                  <a:ext cx="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4" name="Rectangle 346"/>
                <p:cNvSpPr>
                  <a:spLocks noChangeArrowheads="1"/>
                </p:cNvSpPr>
                <p:nvPr/>
              </p:nvSpPr>
              <p:spPr bwMode="auto">
                <a:xfrm>
                  <a:off x="5133" y="1280"/>
                  <a:ext cx="1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5" name="Rectangle 347"/>
                <p:cNvSpPr>
                  <a:spLocks noChangeArrowheads="1"/>
                </p:cNvSpPr>
                <p:nvPr/>
              </p:nvSpPr>
              <p:spPr bwMode="auto">
                <a:xfrm>
                  <a:off x="5133" y="1280"/>
                  <a:ext cx="8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6" name="Rectangle 348"/>
                <p:cNvSpPr>
                  <a:spLocks noChangeArrowheads="1"/>
                </p:cNvSpPr>
                <p:nvPr/>
              </p:nvSpPr>
              <p:spPr bwMode="auto">
                <a:xfrm>
                  <a:off x="4595" y="1282"/>
                  <a:ext cx="5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7" name="Rectangle 349"/>
                <p:cNvSpPr>
                  <a:spLocks noChangeArrowheads="1"/>
                </p:cNvSpPr>
                <p:nvPr/>
              </p:nvSpPr>
              <p:spPr bwMode="auto">
                <a:xfrm>
                  <a:off x="4637" y="1282"/>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8" name="Rectangle 350"/>
                <p:cNvSpPr>
                  <a:spLocks noChangeArrowheads="1"/>
                </p:cNvSpPr>
                <p:nvPr/>
              </p:nvSpPr>
              <p:spPr bwMode="auto">
                <a:xfrm>
                  <a:off x="5130" y="1282"/>
                  <a:ext cx="10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599" name="Rectangle 351"/>
                <p:cNvSpPr>
                  <a:spLocks noChangeArrowheads="1"/>
                </p:cNvSpPr>
                <p:nvPr/>
              </p:nvSpPr>
              <p:spPr bwMode="auto">
                <a:xfrm>
                  <a:off x="5130" y="1282"/>
                  <a:ext cx="9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0" name="Rectangle 352"/>
                <p:cNvSpPr>
                  <a:spLocks noChangeArrowheads="1"/>
                </p:cNvSpPr>
                <p:nvPr/>
              </p:nvSpPr>
              <p:spPr bwMode="auto">
                <a:xfrm>
                  <a:off x="5130" y="1282"/>
                  <a:ext cx="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1" name="Rectangle 353"/>
                <p:cNvSpPr>
                  <a:spLocks noChangeArrowheads="1"/>
                </p:cNvSpPr>
                <p:nvPr/>
              </p:nvSpPr>
              <p:spPr bwMode="auto">
                <a:xfrm>
                  <a:off x="4595" y="1283"/>
                  <a:ext cx="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2" name="Rectangle 354"/>
                <p:cNvSpPr>
                  <a:spLocks noChangeArrowheads="1"/>
                </p:cNvSpPr>
                <p:nvPr/>
              </p:nvSpPr>
              <p:spPr bwMode="auto">
                <a:xfrm>
                  <a:off x="4636" y="1283"/>
                  <a:ext cx="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3" name="Rectangle 355"/>
                <p:cNvSpPr>
                  <a:spLocks noChangeArrowheads="1"/>
                </p:cNvSpPr>
                <p:nvPr/>
              </p:nvSpPr>
              <p:spPr bwMode="auto">
                <a:xfrm>
                  <a:off x="5127" y="1283"/>
                  <a:ext cx="10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4" name="Rectangle 356"/>
                <p:cNvSpPr>
                  <a:spLocks noChangeArrowheads="1"/>
                </p:cNvSpPr>
                <p:nvPr/>
              </p:nvSpPr>
              <p:spPr bwMode="auto">
                <a:xfrm>
                  <a:off x="5127" y="1283"/>
                  <a:ext cx="9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5" name="Rectangle 357"/>
                <p:cNvSpPr>
                  <a:spLocks noChangeArrowheads="1"/>
                </p:cNvSpPr>
                <p:nvPr/>
              </p:nvSpPr>
              <p:spPr bwMode="auto">
                <a:xfrm>
                  <a:off x="5127" y="1283"/>
                  <a:ext cx="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6" name="Rectangle 358"/>
                <p:cNvSpPr>
                  <a:spLocks noChangeArrowheads="1"/>
                </p:cNvSpPr>
                <p:nvPr/>
              </p:nvSpPr>
              <p:spPr bwMode="auto">
                <a:xfrm>
                  <a:off x="4597" y="1285"/>
                  <a:ext cx="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7" name="Rectangle 359"/>
                <p:cNvSpPr>
                  <a:spLocks noChangeArrowheads="1"/>
                </p:cNvSpPr>
                <p:nvPr/>
              </p:nvSpPr>
              <p:spPr bwMode="auto">
                <a:xfrm>
                  <a:off x="4636" y="1285"/>
                  <a:ext cx="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8" name="Rectangle 360"/>
                <p:cNvSpPr>
                  <a:spLocks noChangeArrowheads="1"/>
                </p:cNvSpPr>
                <p:nvPr/>
              </p:nvSpPr>
              <p:spPr bwMode="auto">
                <a:xfrm>
                  <a:off x="5124" y="1285"/>
                  <a:ext cx="1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09" name="Rectangle 361"/>
                <p:cNvSpPr>
                  <a:spLocks noChangeArrowheads="1"/>
                </p:cNvSpPr>
                <p:nvPr/>
              </p:nvSpPr>
              <p:spPr bwMode="auto">
                <a:xfrm>
                  <a:off x="5124" y="1285"/>
                  <a:ext cx="1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0" name="Rectangle 362"/>
                <p:cNvSpPr>
                  <a:spLocks noChangeArrowheads="1"/>
                </p:cNvSpPr>
                <p:nvPr/>
              </p:nvSpPr>
              <p:spPr bwMode="auto">
                <a:xfrm>
                  <a:off x="5124" y="1285"/>
                  <a:ext cx="1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1" name="Rectangle 363"/>
                <p:cNvSpPr>
                  <a:spLocks noChangeArrowheads="1"/>
                </p:cNvSpPr>
                <p:nvPr/>
              </p:nvSpPr>
              <p:spPr bwMode="auto">
                <a:xfrm>
                  <a:off x="4597" y="1286"/>
                  <a:ext cx="7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2" name="Rectangle 364"/>
                <p:cNvSpPr>
                  <a:spLocks noChangeArrowheads="1"/>
                </p:cNvSpPr>
                <p:nvPr/>
              </p:nvSpPr>
              <p:spPr bwMode="auto">
                <a:xfrm>
                  <a:off x="4634" y="1286"/>
                  <a:ext cx="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3" name="Rectangle 365"/>
                <p:cNvSpPr>
                  <a:spLocks noChangeArrowheads="1"/>
                </p:cNvSpPr>
                <p:nvPr/>
              </p:nvSpPr>
              <p:spPr bwMode="auto">
                <a:xfrm>
                  <a:off x="4764" y="1280"/>
                  <a:ext cx="305"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4" name="Rectangle 366"/>
                <p:cNvSpPr>
                  <a:spLocks noChangeArrowheads="1"/>
                </p:cNvSpPr>
                <p:nvPr/>
              </p:nvSpPr>
              <p:spPr bwMode="auto">
                <a:xfrm>
                  <a:off x="4852" y="1280"/>
                  <a:ext cx="15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5" name="Rectangle 367"/>
                <p:cNvSpPr>
                  <a:spLocks noChangeArrowheads="1"/>
                </p:cNvSpPr>
                <p:nvPr/>
              </p:nvSpPr>
              <p:spPr bwMode="auto">
                <a:xfrm>
                  <a:off x="4846" y="1282"/>
                  <a:ext cx="16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6" name="Rectangle 368"/>
                <p:cNvSpPr>
                  <a:spLocks noChangeArrowheads="1"/>
                </p:cNvSpPr>
                <p:nvPr/>
              </p:nvSpPr>
              <p:spPr bwMode="auto">
                <a:xfrm>
                  <a:off x="4842" y="1283"/>
                  <a:ext cx="17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7" name="Rectangle 369"/>
                <p:cNvSpPr>
                  <a:spLocks noChangeArrowheads="1"/>
                </p:cNvSpPr>
                <p:nvPr/>
              </p:nvSpPr>
              <p:spPr bwMode="auto">
                <a:xfrm>
                  <a:off x="4837" y="1285"/>
                  <a:ext cx="18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8" name="Rectangle 370"/>
                <p:cNvSpPr>
                  <a:spLocks noChangeArrowheads="1"/>
                </p:cNvSpPr>
                <p:nvPr/>
              </p:nvSpPr>
              <p:spPr bwMode="auto">
                <a:xfrm>
                  <a:off x="4834" y="1286"/>
                  <a:ext cx="1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19" name="Rectangle 371"/>
                <p:cNvSpPr>
                  <a:spLocks noChangeArrowheads="1"/>
                </p:cNvSpPr>
                <p:nvPr/>
              </p:nvSpPr>
              <p:spPr bwMode="auto">
                <a:xfrm>
                  <a:off x="5121" y="1286"/>
                  <a:ext cx="1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0" name="Rectangle 372"/>
                <p:cNvSpPr>
                  <a:spLocks noChangeArrowheads="1"/>
                </p:cNvSpPr>
                <p:nvPr/>
              </p:nvSpPr>
              <p:spPr bwMode="auto">
                <a:xfrm>
                  <a:off x="5121" y="1286"/>
                  <a:ext cx="10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1" name="Rectangle 373"/>
                <p:cNvSpPr>
                  <a:spLocks noChangeArrowheads="1"/>
                </p:cNvSpPr>
                <p:nvPr/>
              </p:nvSpPr>
              <p:spPr bwMode="auto">
                <a:xfrm>
                  <a:off x="5121" y="1286"/>
                  <a:ext cx="2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2" name="Rectangle 374"/>
                <p:cNvSpPr>
                  <a:spLocks noChangeArrowheads="1"/>
                </p:cNvSpPr>
                <p:nvPr/>
              </p:nvSpPr>
              <p:spPr bwMode="auto">
                <a:xfrm>
                  <a:off x="4598" y="1288"/>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3" name="Rectangle 375"/>
                <p:cNvSpPr>
                  <a:spLocks noChangeArrowheads="1"/>
                </p:cNvSpPr>
                <p:nvPr/>
              </p:nvSpPr>
              <p:spPr bwMode="auto">
                <a:xfrm>
                  <a:off x="4633" y="1288"/>
                  <a:ext cx="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4" name="Rectangle 376"/>
                <p:cNvSpPr>
                  <a:spLocks noChangeArrowheads="1"/>
                </p:cNvSpPr>
                <p:nvPr/>
              </p:nvSpPr>
              <p:spPr bwMode="auto">
                <a:xfrm>
                  <a:off x="5118" y="1288"/>
                  <a:ext cx="1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5" name="Rectangle 377"/>
                <p:cNvSpPr>
                  <a:spLocks noChangeArrowheads="1"/>
                </p:cNvSpPr>
                <p:nvPr/>
              </p:nvSpPr>
              <p:spPr bwMode="auto">
                <a:xfrm>
                  <a:off x="5118" y="1288"/>
                  <a:ext cx="10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6" name="Rectangle 378"/>
                <p:cNvSpPr>
                  <a:spLocks noChangeArrowheads="1"/>
                </p:cNvSpPr>
                <p:nvPr/>
              </p:nvSpPr>
              <p:spPr bwMode="auto">
                <a:xfrm>
                  <a:off x="5118" y="1288"/>
                  <a:ext cx="2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7" name="Rectangle 379"/>
                <p:cNvSpPr>
                  <a:spLocks noChangeArrowheads="1"/>
                </p:cNvSpPr>
                <p:nvPr/>
              </p:nvSpPr>
              <p:spPr bwMode="auto">
                <a:xfrm>
                  <a:off x="4600" y="1290"/>
                  <a:ext cx="7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8" name="Rectangle 380"/>
                <p:cNvSpPr>
                  <a:spLocks noChangeArrowheads="1"/>
                </p:cNvSpPr>
                <p:nvPr/>
              </p:nvSpPr>
              <p:spPr bwMode="auto">
                <a:xfrm>
                  <a:off x="4631" y="1290"/>
                  <a:ext cx="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29" name="Rectangle 381"/>
                <p:cNvSpPr>
                  <a:spLocks noChangeArrowheads="1"/>
                </p:cNvSpPr>
                <p:nvPr/>
              </p:nvSpPr>
              <p:spPr bwMode="auto">
                <a:xfrm>
                  <a:off x="5115" y="1290"/>
                  <a:ext cx="11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0" name="Rectangle 382"/>
                <p:cNvSpPr>
                  <a:spLocks noChangeArrowheads="1"/>
                </p:cNvSpPr>
                <p:nvPr/>
              </p:nvSpPr>
              <p:spPr bwMode="auto">
                <a:xfrm>
                  <a:off x="5115" y="1290"/>
                  <a:ext cx="1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1" name="Rectangle 383"/>
                <p:cNvSpPr>
                  <a:spLocks noChangeArrowheads="1"/>
                </p:cNvSpPr>
                <p:nvPr/>
              </p:nvSpPr>
              <p:spPr bwMode="auto">
                <a:xfrm>
                  <a:off x="5115" y="1290"/>
                  <a:ext cx="2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2" name="Rectangle 384"/>
                <p:cNvSpPr>
                  <a:spLocks noChangeArrowheads="1"/>
                </p:cNvSpPr>
                <p:nvPr/>
              </p:nvSpPr>
              <p:spPr bwMode="auto">
                <a:xfrm>
                  <a:off x="4600" y="1291"/>
                  <a:ext cx="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3" name="Rectangle 385"/>
                <p:cNvSpPr>
                  <a:spLocks noChangeArrowheads="1"/>
                </p:cNvSpPr>
                <p:nvPr/>
              </p:nvSpPr>
              <p:spPr bwMode="auto">
                <a:xfrm>
                  <a:off x="4630" y="1291"/>
                  <a:ext cx="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4" name="Rectangle 386"/>
                <p:cNvSpPr>
                  <a:spLocks noChangeArrowheads="1"/>
                </p:cNvSpPr>
                <p:nvPr/>
              </p:nvSpPr>
              <p:spPr bwMode="auto">
                <a:xfrm>
                  <a:off x="5112" y="1291"/>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5" name="Rectangle 387"/>
                <p:cNvSpPr>
                  <a:spLocks noChangeArrowheads="1"/>
                </p:cNvSpPr>
                <p:nvPr/>
              </p:nvSpPr>
              <p:spPr bwMode="auto">
                <a:xfrm>
                  <a:off x="5112" y="1291"/>
                  <a:ext cx="1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6" name="Rectangle 388"/>
                <p:cNvSpPr>
                  <a:spLocks noChangeArrowheads="1"/>
                </p:cNvSpPr>
                <p:nvPr/>
              </p:nvSpPr>
              <p:spPr bwMode="auto">
                <a:xfrm>
                  <a:off x="5112" y="1291"/>
                  <a:ext cx="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7" name="Rectangle 389"/>
                <p:cNvSpPr>
                  <a:spLocks noChangeArrowheads="1"/>
                </p:cNvSpPr>
                <p:nvPr/>
              </p:nvSpPr>
              <p:spPr bwMode="auto">
                <a:xfrm>
                  <a:off x="4601" y="1293"/>
                  <a:ext cx="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8" name="Rectangle 390"/>
                <p:cNvSpPr>
                  <a:spLocks noChangeArrowheads="1"/>
                </p:cNvSpPr>
                <p:nvPr/>
              </p:nvSpPr>
              <p:spPr bwMode="auto">
                <a:xfrm>
                  <a:off x="4628" y="1293"/>
                  <a:ext cx="6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39" name="Rectangle 391"/>
                <p:cNvSpPr>
                  <a:spLocks noChangeArrowheads="1"/>
                </p:cNvSpPr>
                <p:nvPr/>
              </p:nvSpPr>
              <p:spPr bwMode="auto">
                <a:xfrm>
                  <a:off x="4764" y="1288"/>
                  <a:ext cx="306"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0" name="Rectangle 392"/>
                <p:cNvSpPr>
                  <a:spLocks noChangeArrowheads="1"/>
                </p:cNvSpPr>
                <p:nvPr/>
              </p:nvSpPr>
              <p:spPr bwMode="auto">
                <a:xfrm>
                  <a:off x="4830" y="1288"/>
                  <a:ext cx="20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1" name="Rectangle 393"/>
                <p:cNvSpPr>
                  <a:spLocks noChangeArrowheads="1"/>
                </p:cNvSpPr>
                <p:nvPr/>
              </p:nvSpPr>
              <p:spPr bwMode="auto">
                <a:xfrm>
                  <a:off x="4827" y="1290"/>
                  <a:ext cx="20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2" name="Rectangle 394"/>
                <p:cNvSpPr>
                  <a:spLocks noChangeArrowheads="1"/>
                </p:cNvSpPr>
                <p:nvPr/>
              </p:nvSpPr>
              <p:spPr bwMode="auto">
                <a:xfrm>
                  <a:off x="4822" y="1291"/>
                  <a:ext cx="2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3" name="Rectangle 395"/>
                <p:cNvSpPr>
                  <a:spLocks noChangeArrowheads="1"/>
                </p:cNvSpPr>
                <p:nvPr/>
              </p:nvSpPr>
              <p:spPr bwMode="auto">
                <a:xfrm>
                  <a:off x="4819" y="1293"/>
                  <a:ext cx="22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4" name="Rectangle 396"/>
                <p:cNvSpPr>
                  <a:spLocks noChangeArrowheads="1"/>
                </p:cNvSpPr>
                <p:nvPr/>
              </p:nvSpPr>
              <p:spPr bwMode="auto">
                <a:xfrm>
                  <a:off x="5109" y="1293"/>
                  <a:ext cx="12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5" name="Rectangle 397"/>
                <p:cNvSpPr>
                  <a:spLocks noChangeArrowheads="1"/>
                </p:cNvSpPr>
                <p:nvPr/>
              </p:nvSpPr>
              <p:spPr bwMode="auto">
                <a:xfrm>
                  <a:off x="5109" y="1293"/>
                  <a:ext cx="12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6" name="Rectangle 398"/>
                <p:cNvSpPr>
                  <a:spLocks noChangeArrowheads="1"/>
                </p:cNvSpPr>
                <p:nvPr/>
              </p:nvSpPr>
              <p:spPr bwMode="auto">
                <a:xfrm>
                  <a:off x="5109" y="1293"/>
                  <a:ext cx="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7" name="Rectangle 399"/>
                <p:cNvSpPr>
                  <a:spLocks noChangeArrowheads="1"/>
                </p:cNvSpPr>
                <p:nvPr/>
              </p:nvSpPr>
              <p:spPr bwMode="auto">
                <a:xfrm>
                  <a:off x="4601" y="1294"/>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8" name="Rectangle 400"/>
                <p:cNvSpPr>
                  <a:spLocks noChangeArrowheads="1"/>
                </p:cNvSpPr>
                <p:nvPr/>
              </p:nvSpPr>
              <p:spPr bwMode="auto">
                <a:xfrm>
                  <a:off x="4628" y="1294"/>
                  <a:ext cx="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49" name="Rectangle 401"/>
                <p:cNvSpPr>
                  <a:spLocks noChangeArrowheads="1"/>
                </p:cNvSpPr>
                <p:nvPr/>
              </p:nvSpPr>
              <p:spPr bwMode="auto">
                <a:xfrm>
                  <a:off x="5106" y="1294"/>
                  <a:ext cx="1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50" name="Rectangle 402"/>
                <p:cNvSpPr>
                  <a:spLocks noChangeArrowheads="1"/>
                </p:cNvSpPr>
                <p:nvPr/>
              </p:nvSpPr>
              <p:spPr bwMode="auto">
                <a:xfrm>
                  <a:off x="5106" y="1294"/>
                  <a:ext cx="12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51" name="Rectangle 403"/>
                <p:cNvSpPr>
                  <a:spLocks noChangeArrowheads="1"/>
                </p:cNvSpPr>
                <p:nvPr/>
              </p:nvSpPr>
              <p:spPr bwMode="auto">
                <a:xfrm>
                  <a:off x="5106" y="1294"/>
                  <a:ext cx="4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52" name="Rectangle 404"/>
                <p:cNvSpPr>
                  <a:spLocks noChangeArrowheads="1"/>
                </p:cNvSpPr>
                <p:nvPr/>
              </p:nvSpPr>
              <p:spPr bwMode="auto">
                <a:xfrm>
                  <a:off x="4603" y="1296"/>
                  <a:ext cx="10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53" name="Rectangle 405"/>
                <p:cNvSpPr>
                  <a:spLocks noChangeArrowheads="1"/>
                </p:cNvSpPr>
                <p:nvPr/>
              </p:nvSpPr>
              <p:spPr bwMode="auto">
                <a:xfrm>
                  <a:off x="4627" y="1296"/>
                  <a:ext cx="7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54" name="Rectangle 406"/>
                <p:cNvSpPr>
                  <a:spLocks noChangeArrowheads="1"/>
                </p:cNvSpPr>
                <p:nvPr/>
              </p:nvSpPr>
              <p:spPr bwMode="auto">
                <a:xfrm>
                  <a:off x="5103" y="1296"/>
                  <a:ext cx="1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6" name="Group 407"/>
              <p:cNvGrpSpPr>
                <a:grpSpLocks/>
              </p:cNvGrpSpPr>
              <p:nvPr/>
            </p:nvGrpSpPr>
            <p:grpSpPr bwMode="auto">
              <a:xfrm>
                <a:off x="3906" y="1071"/>
                <a:ext cx="580" cy="70"/>
                <a:chOff x="4603" y="1294"/>
                <a:chExt cx="628" cy="83"/>
              </a:xfrm>
            </p:grpSpPr>
            <p:sp>
              <p:nvSpPr>
                <p:cNvPr id="309656" name="Rectangle 408"/>
                <p:cNvSpPr>
                  <a:spLocks noChangeArrowheads="1"/>
                </p:cNvSpPr>
                <p:nvPr/>
              </p:nvSpPr>
              <p:spPr bwMode="auto">
                <a:xfrm>
                  <a:off x="5103" y="1296"/>
                  <a:ext cx="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57" name="Rectangle 409"/>
                <p:cNvSpPr>
                  <a:spLocks noChangeArrowheads="1"/>
                </p:cNvSpPr>
                <p:nvPr/>
              </p:nvSpPr>
              <p:spPr bwMode="auto">
                <a:xfrm>
                  <a:off x="4603" y="1297"/>
                  <a:ext cx="1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58" name="Rectangle 410"/>
                <p:cNvSpPr>
                  <a:spLocks noChangeArrowheads="1"/>
                </p:cNvSpPr>
                <p:nvPr/>
              </p:nvSpPr>
              <p:spPr bwMode="auto">
                <a:xfrm>
                  <a:off x="4625" y="1297"/>
                  <a:ext cx="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59" name="Rectangle 411"/>
                <p:cNvSpPr>
                  <a:spLocks noChangeArrowheads="1"/>
                </p:cNvSpPr>
                <p:nvPr/>
              </p:nvSpPr>
              <p:spPr bwMode="auto">
                <a:xfrm>
                  <a:off x="4706" y="1297"/>
                  <a:ext cx="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0" name="Rectangle 412"/>
                <p:cNvSpPr>
                  <a:spLocks noChangeArrowheads="1"/>
                </p:cNvSpPr>
                <p:nvPr/>
              </p:nvSpPr>
              <p:spPr bwMode="auto">
                <a:xfrm>
                  <a:off x="5100" y="1297"/>
                  <a:ext cx="13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1" name="Rectangle 413"/>
                <p:cNvSpPr>
                  <a:spLocks noChangeArrowheads="1"/>
                </p:cNvSpPr>
                <p:nvPr/>
              </p:nvSpPr>
              <p:spPr bwMode="auto">
                <a:xfrm>
                  <a:off x="5100" y="1297"/>
                  <a:ext cx="5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2" name="Rectangle 414"/>
                <p:cNvSpPr>
                  <a:spLocks noChangeArrowheads="1"/>
                </p:cNvSpPr>
                <p:nvPr/>
              </p:nvSpPr>
              <p:spPr bwMode="auto">
                <a:xfrm>
                  <a:off x="4604" y="1299"/>
                  <a:ext cx="1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3" name="Rectangle 415"/>
                <p:cNvSpPr>
                  <a:spLocks noChangeArrowheads="1"/>
                </p:cNvSpPr>
                <p:nvPr/>
              </p:nvSpPr>
              <p:spPr bwMode="auto">
                <a:xfrm>
                  <a:off x="4624" y="1299"/>
                  <a:ext cx="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4" name="Rectangle 416"/>
                <p:cNvSpPr>
                  <a:spLocks noChangeArrowheads="1"/>
                </p:cNvSpPr>
                <p:nvPr/>
              </p:nvSpPr>
              <p:spPr bwMode="auto">
                <a:xfrm>
                  <a:off x="4705" y="1299"/>
                  <a:ext cx="1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5" name="Rectangle 417"/>
                <p:cNvSpPr>
                  <a:spLocks noChangeArrowheads="1"/>
                </p:cNvSpPr>
                <p:nvPr/>
              </p:nvSpPr>
              <p:spPr bwMode="auto">
                <a:xfrm>
                  <a:off x="5097" y="1299"/>
                  <a:ext cx="1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6" name="Rectangle 418"/>
                <p:cNvSpPr>
                  <a:spLocks noChangeArrowheads="1"/>
                </p:cNvSpPr>
                <p:nvPr/>
              </p:nvSpPr>
              <p:spPr bwMode="auto">
                <a:xfrm>
                  <a:off x="5097" y="1299"/>
                  <a:ext cx="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7" name="Rectangle 419"/>
                <p:cNvSpPr>
                  <a:spLocks noChangeArrowheads="1"/>
                </p:cNvSpPr>
                <p:nvPr/>
              </p:nvSpPr>
              <p:spPr bwMode="auto">
                <a:xfrm>
                  <a:off x="4606" y="1300"/>
                  <a:ext cx="1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8" name="Rectangle 420"/>
                <p:cNvSpPr>
                  <a:spLocks noChangeArrowheads="1"/>
                </p:cNvSpPr>
                <p:nvPr/>
              </p:nvSpPr>
              <p:spPr bwMode="auto">
                <a:xfrm>
                  <a:off x="4622" y="1300"/>
                  <a:ext cx="9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69" name="Rectangle 421"/>
                <p:cNvSpPr>
                  <a:spLocks noChangeArrowheads="1"/>
                </p:cNvSpPr>
                <p:nvPr/>
              </p:nvSpPr>
              <p:spPr bwMode="auto">
                <a:xfrm>
                  <a:off x="4703" y="1300"/>
                  <a:ext cx="1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0" name="Rectangle 422"/>
                <p:cNvSpPr>
                  <a:spLocks noChangeArrowheads="1"/>
                </p:cNvSpPr>
                <p:nvPr/>
              </p:nvSpPr>
              <p:spPr bwMode="auto">
                <a:xfrm>
                  <a:off x="4764" y="1294"/>
                  <a:ext cx="308"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1" name="Rectangle 423"/>
                <p:cNvSpPr>
                  <a:spLocks noChangeArrowheads="1"/>
                </p:cNvSpPr>
                <p:nvPr/>
              </p:nvSpPr>
              <p:spPr bwMode="auto">
                <a:xfrm>
                  <a:off x="4816" y="1294"/>
                  <a:ext cx="22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2" name="Rectangle 424"/>
                <p:cNvSpPr>
                  <a:spLocks noChangeArrowheads="1"/>
                </p:cNvSpPr>
                <p:nvPr/>
              </p:nvSpPr>
              <p:spPr bwMode="auto">
                <a:xfrm>
                  <a:off x="4813" y="1296"/>
                  <a:ext cx="23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3" name="Rectangle 425"/>
                <p:cNvSpPr>
                  <a:spLocks noChangeArrowheads="1"/>
                </p:cNvSpPr>
                <p:nvPr/>
              </p:nvSpPr>
              <p:spPr bwMode="auto">
                <a:xfrm>
                  <a:off x="4810" y="1297"/>
                  <a:ext cx="23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4" name="Rectangle 426"/>
                <p:cNvSpPr>
                  <a:spLocks noChangeArrowheads="1"/>
                </p:cNvSpPr>
                <p:nvPr/>
              </p:nvSpPr>
              <p:spPr bwMode="auto">
                <a:xfrm>
                  <a:off x="4807" y="1299"/>
                  <a:ext cx="24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5" name="Rectangle 427"/>
                <p:cNvSpPr>
                  <a:spLocks noChangeArrowheads="1"/>
                </p:cNvSpPr>
                <p:nvPr/>
              </p:nvSpPr>
              <p:spPr bwMode="auto">
                <a:xfrm>
                  <a:off x="4804" y="1300"/>
                  <a:ext cx="25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6" name="Rectangle 428"/>
                <p:cNvSpPr>
                  <a:spLocks noChangeArrowheads="1"/>
                </p:cNvSpPr>
                <p:nvPr/>
              </p:nvSpPr>
              <p:spPr bwMode="auto">
                <a:xfrm>
                  <a:off x="5094" y="1300"/>
                  <a:ext cx="1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7" name="Rectangle 429"/>
                <p:cNvSpPr>
                  <a:spLocks noChangeArrowheads="1"/>
                </p:cNvSpPr>
                <p:nvPr/>
              </p:nvSpPr>
              <p:spPr bwMode="auto">
                <a:xfrm>
                  <a:off x="5094" y="1300"/>
                  <a:ext cx="6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8" name="Rectangle 430"/>
                <p:cNvSpPr>
                  <a:spLocks noChangeArrowheads="1"/>
                </p:cNvSpPr>
                <p:nvPr/>
              </p:nvSpPr>
              <p:spPr bwMode="auto">
                <a:xfrm>
                  <a:off x="4606" y="1302"/>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79" name="Rectangle 431"/>
                <p:cNvSpPr>
                  <a:spLocks noChangeArrowheads="1"/>
                </p:cNvSpPr>
                <p:nvPr/>
              </p:nvSpPr>
              <p:spPr bwMode="auto">
                <a:xfrm>
                  <a:off x="4622" y="1302"/>
                  <a:ext cx="10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0" name="Rectangle 432"/>
                <p:cNvSpPr>
                  <a:spLocks noChangeArrowheads="1"/>
                </p:cNvSpPr>
                <p:nvPr/>
              </p:nvSpPr>
              <p:spPr bwMode="auto">
                <a:xfrm>
                  <a:off x="4702" y="1302"/>
                  <a:ext cx="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1" name="Rectangle 433"/>
                <p:cNvSpPr>
                  <a:spLocks noChangeArrowheads="1"/>
                </p:cNvSpPr>
                <p:nvPr/>
              </p:nvSpPr>
              <p:spPr bwMode="auto">
                <a:xfrm>
                  <a:off x="5091" y="1302"/>
                  <a:ext cx="1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2" name="Rectangle 434"/>
                <p:cNvSpPr>
                  <a:spLocks noChangeArrowheads="1"/>
                </p:cNvSpPr>
                <p:nvPr/>
              </p:nvSpPr>
              <p:spPr bwMode="auto">
                <a:xfrm>
                  <a:off x="5091" y="1302"/>
                  <a:ext cx="6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3" name="Rectangle 435"/>
                <p:cNvSpPr>
                  <a:spLocks noChangeArrowheads="1"/>
                </p:cNvSpPr>
                <p:nvPr/>
              </p:nvSpPr>
              <p:spPr bwMode="auto">
                <a:xfrm>
                  <a:off x="4607" y="1304"/>
                  <a:ext cx="12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4" name="Rectangle 436"/>
                <p:cNvSpPr>
                  <a:spLocks noChangeArrowheads="1"/>
                </p:cNvSpPr>
                <p:nvPr/>
              </p:nvSpPr>
              <p:spPr bwMode="auto">
                <a:xfrm>
                  <a:off x="4621" y="1304"/>
                  <a:ext cx="1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5" name="Rectangle 437"/>
                <p:cNvSpPr>
                  <a:spLocks noChangeArrowheads="1"/>
                </p:cNvSpPr>
                <p:nvPr/>
              </p:nvSpPr>
              <p:spPr bwMode="auto">
                <a:xfrm>
                  <a:off x="4700" y="1304"/>
                  <a:ext cx="3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6" name="Rectangle 438"/>
                <p:cNvSpPr>
                  <a:spLocks noChangeArrowheads="1"/>
                </p:cNvSpPr>
                <p:nvPr/>
              </p:nvSpPr>
              <p:spPr bwMode="auto">
                <a:xfrm>
                  <a:off x="5088" y="1304"/>
                  <a:ext cx="1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7" name="Rectangle 439"/>
                <p:cNvSpPr>
                  <a:spLocks noChangeArrowheads="1"/>
                </p:cNvSpPr>
                <p:nvPr/>
              </p:nvSpPr>
              <p:spPr bwMode="auto">
                <a:xfrm>
                  <a:off x="5088" y="1304"/>
                  <a:ext cx="7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8" name="Rectangle 440"/>
                <p:cNvSpPr>
                  <a:spLocks noChangeArrowheads="1"/>
                </p:cNvSpPr>
                <p:nvPr/>
              </p:nvSpPr>
              <p:spPr bwMode="auto">
                <a:xfrm>
                  <a:off x="4607" y="1305"/>
                  <a:ext cx="13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89" name="Rectangle 441"/>
                <p:cNvSpPr>
                  <a:spLocks noChangeArrowheads="1"/>
                </p:cNvSpPr>
                <p:nvPr/>
              </p:nvSpPr>
              <p:spPr bwMode="auto">
                <a:xfrm>
                  <a:off x="4619" y="1305"/>
                  <a:ext cx="12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0" name="Rectangle 442"/>
                <p:cNvSpPr>
                  <a:spLocks noChangeArrowheads="1"/>
                </p:cNvSpPr>
                <p:nvPr/>
              </p:nvSpPr>
              <p:spPr bwMode="auto">
                <a:xfrm>
                  <a:off x="4699" y="1305"/>
                  <a:ext cx="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1" name="Rectangle 443"/>
                <p:cNvSpPr>
                  <a:spLocks noChangeArrowheads="1"/>
                </p:cNvSpPr>
                <p:nvPr/>
              </p:nvSpPr>
              <p:spPr bwMode="auto">
                <a:xfrm>
                  <a:off x="5085" y="1305"/>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2" name="Rectangle 444"/>
                <p:cNvSpPr>
                  <a:spLocks noChangeArrowheads="1"/>
                </p:cNvSpPr>
                <p:nvPr/>
              </p:nvSpPr>
              <p:spPr bwMode="auto">
                <a:xfrm>
                  <a:off x="5085" y="1305"/>
                  <a:ext cx="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3" name="Rectangle 445"/>
                <p:cNvSpPr>
                  <a:spLocks noChangeArrowheads="1"/>
                </p:cNvSpPr>
                <p:nvPr/>
              </p:nvSpPr>
              <p:spPr bwMode="auto">
                <a:xfrm>
                  <a:off x="4609" y="1307"/>
                  <a:ext cx="1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4" name="Rectangle 446"/>
                <p:cNvSpPr>
                  <a:spLocks noChangeArrowheads="1"/>
                </p:cNvSpPr>
                <p:nvPr/>
              </p:nvSpPr>
              <p:spPr bwMode="auto">
                <a:xfrm>
                  <a:off x="4618" y="1307"/>
                  <a:ext cx="1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5" name="Rectangle 447"/>
                <p:cNvSpPr>
                  <a:spLocks noChangeArrowheads="1"/>
                </p:cNvSpPr>
                <p:nvPr/>
              </p:nvSpPr>
              <p:spPr bwMode="auto">
                <a:xfrm>
                  <a:off x="4697" y="1307"/>
                  <a:ext cx="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6" name="Rectangle 448"/>
                <p:cNvSpPr>
                  <a:spLocks noChangeArrowheads="1"/>
                </p:cNvSpPr>
                <p:nvPr/>
              </p:nvSpPr>
              <p:spPr bwMode="auto">
                <a:xfrm>
                  <a:off x="4764" y="1302"/>
                  <a:ext cx="309"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7" name="Rectangle 449"/>
                <p:cNvSpPr>
                  <a:spLocks noChangeArrowheads="1"/>
                </p:cNvSpPr>
                <p:nvPr/>
              </p:nvSpPr>
              <p:spPr bwMode="auto">
                <a:xfrm>
                  <a:off x="4801" y="1302"/>
                  <a:ext cx="25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8" name="Rectangle 450"/>
                <p:cNvSpPr>
                  <a:spLocks noChangeArrowheads="1"/>
                </p:cNvSpPr>
                <p:nvPr/>
              </p:nvSpPr>
              <p:spPr bwMode="auto">
                <a:xfrm>
                  <a:off x="4798" y="1304"/>
                  <a:ext cx="26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699" name="Rectangle 451"/>
                <p:cNvSpPr>
                  <a:spLocks noChangeArrowheads="1"/>
                </p:cNvSpPr>
                <p:nvPr/>
              </p:nvSpPr>
              <p:spPr bwMode="auto">
                <a:xfrm>
                  <a:off x="4795" y="1305"/>
                  <a:ext cx="26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0" name="Rectangle 452"/>
                <p:cNvSpPr>
                  <a:spLocks noChangeArrowheads="1"/>
                </p:cNvSpPr>
                <p:nvPr/>
              </p:nvSpPr>
              <p:spPr bwMode="auto">
                <a:xfrm>
                  <a:off x="4792" y="1307"/>
                  <a:ext cx="27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1" name="Rectangle 453"/>
                <p:cNvSpPr>
                  <a:spLocks noChangeArrowheads="1"/>
                </p:cNvSpPr>
                <p:nvPr/>
              </p:nvSpPr>
              <p:spPr bwMode="auto">
                <a:xfrm>
                  <a:off x="5082" y="1307"/>
                  <a:ext cx="1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2" name="Rectangle 454"/>
                <p:cNvSpPr>
                  <a:spLocks noChangeArrowheads="1"/>
                </p:cNvSpPr>
                <p:nvPr/>
              </p:nvSpPr>
              <p:spPr bwMode="auto">
                <a:xfrm>
                  <a:off x="5082" y="1307"/>
                  <a:ext cx="8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3" name="Rectangle 455"/>
                <p:cNvSpPr>
                  <a:spLocks noChangeArrowheads="1"/>
                </p:cNvSpPr>
                <p:nvPr/>
              </p:nvSpPr>
              <p:spPr bwMode="auto">
                <a:xfrm>
                  <a:off x="4609" y="1308"/>
                  <a:ext cx="14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4" name="Rectangle 456"/>
                <p:cNvSpPr>
                  <a:spLocks noChangeArrowheads="1"/>
                </p:cNvSpPr>
                <p:nvPr/>
              </p:nvSpPr>
              <p:spPr bwMode="auto">
                <a:xfrm>
                  <a:off x="4618" y="1308"/>
                  <a:ext cx="1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5" name="Rectangle 457"/>
                <p:cNvSpPr>
                  <a:spLocks noChangeArrowheads="1"/>
                </p:cNvSpPr>
                <p:nvPr/>
              </p:nvSpPr>
              <p:spPr bwMode="auto">
                <a:xfrm>
                  <a:off x="4696" y="1308"/>
                  <a:ext cx="5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6" name="Rectangle 458"/>
                <p:cNvSpPr>
                  <a:spLocks noChangeArrowheads="1"/>
                </p:cNvSpPr>
                <p:nvPr/>
              </p:nvSpPr>
              <p:spPr bwMode="auto">
                <a:xfrm>
                  <a:off x="5079" y="1308"/>
                  <a:ext cx="1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7" name="Rectangle 459"/>
                <p:cNvSpPr>
                  <a:spLocks noChangeArrowheads="1"/>
                </p:cNvSpPr>
                <p:nvPr/>
              </p:nvSpPr>
              <p:spPr bwMode="auto">
                <a:xfrm>
                  <a:off x="5079" y="1308"/>
                  <a:ext cx="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8" name="Rectangle 460"/>
                <p:cNvSpPr>
                  <a:spLocks noChangeArrowheads="1"/>
                </p:cNvSpPr>
                <p:nvPr/>
              </p:nvSpPr>
              <p:spPr bwMode="auto">
                <a:xfrm>
                  <a:off x="4610" y="1310"/>
                  <a:ext cx="1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09" name="Rectangle 461"/>
                <p:cNvSpPr>
                  <a:spLocks noChangeArrowheads="1"/>
                </p:cNvSpPr>
                <p:nvPr/>
              </p:nvSpPr>
              <p:spPr bwMode="auto">
                <a:xfrm>
                  <a:off x="4616" y="1310"/>
                  <a:ext cx="1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0" name="Rectangle 462"/>
                <p:cNvSpPr>
                  <a:spLocks noChangeArrowheads="1"/>
                </p:cNvSpPr>
                <p:nvPr/>
              </p:nvSpPr>
              <p:spPr bwMode="auto">
                <a:xfrm>
                  <a:off x="4694" y="1310"/>
                  <a:ext cx="6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1" name="Rectangle 463"/>
                <p:cNvSpPr>
                  <a:spLocks noChangeArrowheads="1"/>
                </p:cNvSpPr>
                <p:nvPr/>
              </p:nvSpPr>
              <p:spPr bwMode="auto">
                <a:xfrm>
                  <a:off x="4764" y="1308"/>
                  <a:ext cx="311"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2" name="Rectangle 464"/>
                <p:cNvSpPr>
                  <a:spLocks noChangeArrowheads="1"/>
                </p:cNvSpPr>
                <p:nvPr/>
              </p:nvSpPr>
              <p:spPr bwMode="auto">
                <a:xfrm>
                  <a:off x="4791" y="1308"/>
                  <a:ext cx="27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3" name="Rectangle 465"/>
                <p:cNvSpPr>
                  <a:spLocks noChangeArrowheads="1"/>
                </p:cNvSpPr>
                <p:nvPr/>
              </p:nvSpPr>
              <p:spPr bwMode="auto">
                <a:xfrm>
                  <a:off x="4788" y="1310"/>
                  <a:ext cx="28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4" name="Rectangle 466"/>
                <p:cNvSpPr>
                  <a:spLocks noChangeArrowheads="1"/>
                </p:cNvSpPr>
                <p:nvPr/>
              </p:nvSpPr>
              <p:spPr bwMode="auto">
                <a:xfrm>
                  <a:off x="5076" y="1310"/>
                  <a:ext cx="1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5" name="Rectangle 467"/>
                <p:cNvSpPr>
                  <a:spLocks noChangeArrowheads="1"/>
                </p:cNvSpPr>
                <p:nvPr/>
              </p:nvSpPr>
              <p:spPr bwMode="auto">
                <a:xfrm>
                  <a:off x="5076" y="1310"/>
                  <a:ext cx="8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6" name="Rectangle 468"/>
                <p:cNvSpPr>
                  <a:spLocks noChangeArrowheads="1"/>
                </p:cNvSpPr>
                <p:nvPr/>
              </p:nvSpPr>
              <p:spPr bwMode="auto">
                <a:xfrm>
                  <a:off x="4612" y="1311"/>
                  <a:ext cx="6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7" name="Rectangle 469"/>
                <p:cNvSpPr>
                  <a:spLocks noChangeArrowheads="1"/>
                </p:cNvSpPr>
                <p:nvPr/>
              </p:nvSpPr>
              <p:spPr bwMode="auto">
                <a:xfrm>
                  <a:off x="4615" y="1311"/>
                  <a:ext cx="6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8" name="Rectangle 470"/>
                <p:cNvSpPr>
                  <a:spLocks noChangeArrowheads="1"/>
                </p:cNvSpPr>
                <p:nvPr/>
              </p:nvSpPr>
              <p:spPr bwMode="auto">
                <a:xfrm>
                  <a:off x="4693" y="1311"/>
                  <a:ext cx="4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19" name="Rectangle 471"/>
                <p:cNvSpPr>
                  <a:spLocks noChangeArrowheads="1"/>
                </p:cNvSpPr>
                <p:nvPr/>
              </p:nvSpPr>
              <p:spPr bwMode="auto">
                <a:xfrm>
                  <a:off x="4785" y="1311"/>
                  <a:ext cx="29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0" name="Rectangle 472"/>
                <p:cNvSpPr>
                  <a:spLocks noChangeArrowheads="1"/>
                </p:cNvSpPr>
                <p:nvPr/>
              </p:nvSpPr>
              <p:spPr bwMode="auto">
                <a:xfrm>
                  <a:off x="4612" y="1313"/>
                  <a:ext cx="6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1" name="Rectangle 473"/>
                <p:cNvSpPr>
                  <a:spLocks noChangeArrowheads="1"/>
                </p:cNvSpPr>
                <p:nvPr/>
              </p:nvSpPr>
              <p:spPr bwMode="auto">
                <a:xfrm>
                  <a:off x="4613" y="1313"/>
                  <a:ext cx="6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2" name="Rectangle 474"/>
                <p:cNvSpPr>
                  <a:spLocks noChangeArrowheads="1"/>
                </p:cNvSpPr>
                <p:nvPr/>
              </p:nvSpPr>
              <p:spPr bwMode="auto">
                <a:xfrm>
                  <a:off x="4691" y="1313"/>
                  <a:ext cx="4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3" name="Rectangle 475"/>
                <p:cNvSpPr>
                  <a:spLocks noChangeArrowheads="1"/>
                </p:cNvSpPr>
                <p:nvPr/>
              </p:nvSpPr>
              <p:spPr bwMode="auto">
                <a:xfrm>
                  <a:off x="4783" y="1313"/>
                  <a:ext cx="2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4" name="Rectangle 476"/>
                <p:cNvSpPr>
                  <a:spLocks noChangeArrowheads="1"/>
                </p:cNvSpPr>
                <p:nvPr/>
              </p:nvSpPr>
              <p:spPr bwMode="auto">
                <a:xfrm>
                  <a:off x="4613" y="1315"/>
                  <a:ext cx="61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5" name="Rectangle 477"/>
                <p:cNvSpPr>
                  <a:spLocks noChangeArrowheads="1"/>
                </p:cNvSpPr>
                <p:nvPr/>
              </p:nvSpPr>
              <p:spPr bwMode="auto">
                <a:xfrm>
                  <a:off x="4613" y="1315"/>
                  <a:ext cx="614"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6" name="Rectangle 478"/>
                <p:cNvSpPr>
                  <a:spLocks noChangeArrowheads="1"/>
                </p:cNvSpPr>
                <p:nvPr/>
              </p:nvSpPr>
              <p:spPr bwMode="auto">
                <a:xfrm>
                  <a:off x="4690" y="1315"/>
                  <a:ext cx="47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7" name="Rectangle 479"/>
                <p:cNvSpPr>
                  <a:spLocks noChangeArrowheads="1"/>
                </p:cNvSpPr>
                <p:nvPr/>
              </p:nvSpPr>
              <p:spPr bwMode="auto">
                <a:xfrm>
                  <a:off x="4688" y="1316"/>
                  <a:ext cx="48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8" name="Rectangle 480"/>
                <p:cNvSpPr>
                  <a:spLocks noChangeArrowheads="1"/>
                </p:cNvSpPr>
                <p:nvPr/>
              </p:nvSpPr>
              <p:spPr bwMode="auto">
                <a:xfrm>
                  <a:off x="4780" y="1315"/>
                  <a:ext cx="2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29" name="Rectangle 481"/>
                <p:cNvSpPr>
                  <a:spLocks noChangeArrowheads="1"/>
                </p:cNvSpPr>
                <p:nvPr/>
              </p:nvSpPr>
              <p:spPr bwMode="auto">
                <a:xfrm>
                  <a:off x="4779" y="1316"/>
                  <a:ext cx="30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0" name="Rectangle 482"/>
                <p:cNvSpPr>
                  <a:spLocks noChangeArrowheads="1"/>
                </p:cNvSpPr>
                <p:nvPr/>
              </p:nvSpPr>
              <p:spPr bwMode="auto">
                <a:xfrm>
                  <a:off x="4615" y="1318"/>
                  <a:ext cx="6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1" name="Rectangle 483"/>
                <p:cNvSpPr>
                  <a:spLocks noChangeArrowheads="1"/>
                </p:cNvSpPr>
                <p:nvPr/>
              </p:nvSpPr>
              <p:spPr bwMode="auto">
                <a:xfrm>
                  <a:off x="4688" y="1318"/>
                  <a:ext cx="48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2" name="Rectangle 484"/>
                <p:cNvSpPr>
                  <a:spLocks noChangeArrowheads="1"/>
                </p:cNvSpPr>
                <p:nvPr/>
              </p:nvSpPr>
              <p:spPr bwMode="auto">
                <a:xfrm>
                  <a:off x="4776" y="1318"/>
                  <a:ext cx="30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3" name="Rectangle 485"/>
                <p:cNvSpPr>
                  <a:spLocks noChangeArrowheads="1"/>
                </p:cNvSpPr>
                <p:nvPr/>
              </p:nvSpPr>
              <p:spPr bwMode="auto">
                <a:xfrm>
                  <a:off x="4615" y="1319"/>
                  <a:ext cx="61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4" name="Rectangle 486"/>
                <p:cNvSpPr>
                  <a:spLocks noChangeArrowheads="1"/>
                </p:cNvSpPr>
                <p:nvPr/>
              </p:nvSpPr>
              <p:spPr bwMode="auto">
                <a:xfrm>
                  <a:off x="4687" y="1319"/>
                  <a:ext cx="48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5" name="Rectangle 487"/>
                <p:cNvSpPr>
                  <a:spLocks noChangeArrowheads="1"/>
                </p:cNvSpPr>
                <p:nvPr/>
              </p:nvSpPr>
              <p:spPr bwMode="auto">
                <a:xfrm>
                  <a:off x="4774" y="1319"/>
                  <a:ext cx="3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6" name="Rectangle 488"/>
                <p:cNvSpPr>
                  <a:spLocks noChangeArrowheads="1"/>
                </p:cNvSpPr>
                <p:nvPr/>
              </p:nvSpPr>
              <p:spPr bwMode="auto">
                <a:xfrm>
                  <a:off x="4616" y="1321"/>
                  <a:ext cx="6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7" name="Rectangle 489"/>
                <p:cNvSpPr>
                  <a:spLocks noChangeArrowheads="1"/>
                </p:cNvSpPr>
                <p:nvPr/>
              </p:nvSpPr>
              <p:spPr bwMode="auto">
                <a:xfrm>
                  <a:off x="4685" y="1321"/>
                  <a:ext cx="48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8" name="Rectangle 490"/>
                <p:cNvSpPr>
                  <a:spLocks noChangeArrowheads="1"/>
                </p:cNvSpPr>
                <p:nvPr/>
              </p:nvSpPr>
              <p:spPr bwMode="auto">
                <a:xfrm>
                  <a:off x="4771" y="1321"/>
                  <a:ext cx="31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39" name="Rectangle 491"/>
                <p:cNvSpPr>
                  <a:spLocks noChangeArrowheads="1"/>
                </p:cNvSpPr>
                <p:nvPr/>
              </p:nvSpPr>
              <p:spPr bwMode="auto">
                <a:xfrm>
                  <a:off x="4618" y="1322"/>
                  <a:ext cx="607"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0" name="Rectangle 492"/>
                <p:cNvSpPr>
                  <a:spLocks noChangeArrowheads="1"/>
                </p:cNvSpPr>
                <p:nvPr/>
              </p:nvSpPr>
              <p:spPr bwMode="auto">
                <a:xfrm>
                  <a:off x="4684" y="1322"/>
                  <a:ext cx="49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1" name="Rectangle 493"/>
                <p:cNvSpPr>
                  <a:spLocks noChangeArrowheads="1"/>
                </p:cNvSpPr>
                <p:nvPr/>
              </p:nvSpPr>
              <p:spPr bwMode="auto">
                <a:xfrm>
                  <a:off x="4682" y="1324"/>
                  <a:ext cx="49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2" name="Rectangle 494"/>
                <p:cNvSpPr>
                  <a:spLocks noChangeArrowheads="1"/>
                </p:cNvSpPr>
                <p:nvPr/>
              </p:nvSpPr>
              <p:spPr bwMode="auto">
                <a:xfrm>
                  <a:off x="4770" y="1322"/>
                  <a:ext cx="32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3" name="Rectangle 495"/>
                <p:cNvSpPr>
                  <a:spLocks noChangeArrowheads="1"/>
                </p:cNvSpPr>
                <p:nvPr/>
              </p:nvSpPr>
              <p:spPr bwMode="auto">
                <a:xfrm>
                  <a:off x="4768" y="1324"/>
                  <a:ext cx="32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4" name="Rectangle 496"/>
                <p:cNvSpPr>
                  <a:spLocks noChangeArrowheads="1"/>
                </p:cNvSpPr>
                <p:nvPr/>
              </p:nvSpPr>
              <p:spPr bwMode="auto">
                <a:xfrm>
                  <a:off x="4619" y="1325"/>
                  <a:ext cx="605"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5" name="Rectangle 497"/>
                <p:cNvSpPr>
                  <a:spLocks noChangeArrowheads="1"/>
                </p:cNvSpPr>
                <p:nvPr/>
              </p:nvSpPr>
              <p:spPr bwMode="auto">
                <a:xfrm>
                  <a:off x="4681" y="1325"/>
                  <a:ext cx="49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6" name="Rectangle 498"/>
                <p:cNvSpPr>
                  <a:spLocks noChangeArrowheads="1"/>
                </p:cNvSpPr>
                <p:nvPr/>
              </p:nvSpPr>
              <p:spPr bwMode="auto">
                <a:xfrm>
                  <a:off x="4679" y="1327"/>
                  <a:ext cx="5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7" name="Rectangle 499"/>
                <p:cNvSpPr>
                  <a:spLocks noChangeArrowheads="1"/>
                </p:cNvSpPr>
                <p:nvPr/>
              </p:nvSpPr>
              <p:spPr bwMode="auto">
                <a:xfrm>
                  <a:off x="4765" y="1325"/>
                  <a:ext cx="32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8" name="Rectangle 500"/>
                <p:cNvSpPr>
                  <a:spLocks noChangeArrowheads="1"/>
                </p:cNvSpPr>
                <p:nvPr/>
              </p:nvSpPr>
              <p:spPr bwMode="auto">
                <a:xfrm>
                  <a:off x="4764" y="1327"/>
                  <a:ext cx="33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49" name="Rectangle 501"/>
                <p:cNvSpPr>
                  <a:spLocks noChangeArrowheads="1"/>
                </p:cNvSpPr>
                <p:nvPr/>
              </p:nvSpPr>
              <p:spPr bwMode="auto">
                <a:xfrm>
                  <a:off x="4621" y="1329"/>
                  <a:ext cx="60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0" name="Rectangle 502"/>
                <p:cNvSpPr>
                  <a:spLocks noChangeArrowheads="1"/>
                </p:cNvSpPr>
                <p:nvPr/>
              </p:nvSpPr>
              <p:spPr bwMode="auto">
                <a:xfrm>
                  <a:off x="4678" y="1329"/>
                  <a:ext cx="50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1" name="Rectangle 503"/>
                <p:cNvSpPr>
                  <a:spLocks noChangeArrowheads="1"/>
                </p:cNvSpPr>
                <p:nvPr/>
              </p:nvSpPr>
              <p:spPr bwMode="auto">
                <a:xfrm>
                  <a:off x="4762" y="1329"/>
                  <a:ext cx="33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2" name="Rectangle 504"/>
                <p:cNvSpPr>
                  <a:spLocks noChangeArrowheads="1"/>
                </p:cNvSpPr>
                <p:nvPr/>
              </p:nvSpPr>
              <p:spPr bwMode="auto">
                <a:xfrm>
                  <a:off x="4621" y="1330"/>
                  <a:ext cx="6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3" name="Rectangle 505"/>
                <p:cNvSpPr>
                  <a:spLocks noChangeArrowheads="1"/>
                </p:cNvSpPr>
                <p:nvPr/>
              </p:nvSpPr>
              <p:spPr bwMode="auto">
                <a:xfrm>
                  <a:off x="4676" y="1330"/>
                  <a:ext cx="50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4" name="Rectangle 506"/>
                <p:cNvSpPr>
                  <a:spLocks noChangeArrowheads="1"/>
                </p:cNvSpPr>
                <p:nvPr/>
              </p:nvSpPr>
              <p:spPr bwMode="auto">
                <a:xfrm>
                  <a:off x="4759" y="1330"/>
                  <a:ext cx="3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5" name="Rectangle 507"/>
                <p:cNvSpPr>
                  <a:spLocks noChangeArrowheads="1"/>
                </p:cNvSpPr>
                <p:nvPr/>
              </p:nvSpPr>
              <p:spPr bwMode="auto">
                <a:xfrm>
                  <a:off x="4622" y="1332"/>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6" name="Rectangle 508"/>
                <p:cNvSpPr>
                  <a:spLocks noChangeArrowheads="1"/>
                </p:cNvSpPr>
                <p:nvPr/>
              </p:nvSpPr>
              <p:spPr bwMode="auto">
                <a:xfrm>
                  <a:off x="4676" y="1332"/>
                  <a:ext cx="5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7" name="Rectangle 509"/>
                <p:cNvSpPr>
                  <a:spLocks noChangeArrowheads="1"/>
                </p:cNvSpPr>
                <p:nvPr/>
              </p:nvSpPr>
              <p:spPr bwMode="auto">
                <a:xfrm>
                  <a:off x="4758" y="1332"/>
                  <a:ext cx="34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8" name="Rectangle 510"/>
                <p:cNvSpPr>
                  <a:spLocks noChangeArrowheads="1"/>
                </p:cNvSpPr>
                <p:nvPr/>
              </p:nvSpPr>
              <p:spPr bwMode="auto">
                <a:xfrm>
                  <a:off x="4911" y="1332"/>
                  <a:ext cx="3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59" name="Rectangle 511"/>
                <p:cNvSpPr>
                  <a:spLocks noChangeArrowheads="1"/>
                </p:cNvSpPr>
                <p:nvPr/>
              </p:nvSpPr>
              <p:spPr bwMode="auto">
                <a:xfrm>
                  <a:off x="4624" y="1333"/>
                  <a:ext cx="59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0" name="Rectangle 512"/>
                <p:cNvSpPr>
                  <a:spLocks noChangeArrowheads="1"/>
                </p:cNvSpPr>
                <p:nvPr/>
              </p:nvSpPr>
              <p:spPr bwMode="auto">
                <a:xfrm>
                  <a:off x="4675" y="1333"/>
                  <a:ext cx="50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1" name="Rectangle 513"/>
                <p:cNvSpPr>
                  <a:spLocks noChangeArrowheads="1"/>
                </p:cNvSpPr>
                <p:nvPr/>
              </p:nvSpPr>
              <p:spPr bwMode="auto">
                <a:xfrm>
                  <a:off x="4673" y="1335"/>
                  <a:ext cx="51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2" name="Rectangle 514"/>
                <p:cNvSpPr>
                  <a:spLocks noChangeArrowheads="1"/>
                </p:cNvSpPr>
                <p:nvPr/>
              </p:nvSpPr>
              <p:spPr bwMode="auto">
                <a:xfrm>
                  <a:off x="4756" y="1333"/>
                  <a:ext cx="3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3" name="Rectangle 515"/>
                <p:cNvSpPr>
                  <a:spLocks noChangeArrowheads="1"/>
                </p:cNvSpPr>
                <p:nvPr/>
              </p:nvSpPr>
              <p:spPr bwMode="auto">
                <a:xfrm>
                  <a:off x="4755" y="1335"/>
                  <a:ext cx="35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4" name="Rectangle 516"/>
                <p:cNvSpPr>
                  <a:spLocks noChangeArrowheads="1"/>
                </p:cNvSpPr>
                <p:nvPr/>
              </p:nvSpPr>
              <p:spPr bwMode="auto">
                <a:xfrm>
                  <a:off x="4899" y="1333"/>
                  <a:ext cx="6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5" name="Rectangle 517"/>
                <p:cNvSpPr>
                  <a:spLocks noChangeArrowheads="1"/>
                </p:cNvSpPr>
                <p:nvPr/>
              </p:nvSpPr>
              <p:spPr bwMode="auto">
                <a:xfrm>
                  <a:off x="4890" y="1335"/>
                  <a:ext cx="8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6" name="Rectangle 518"/>
                <p:cNvSpPr>
                  <a:spLocks noChangeArrowheads="1"/>
                </p:cNvSpPr>
                <p:nvPr/>
              </p:nvSpPr>
              <p:spPr bwMode="auto">
                <a:xfrm>
                  <a:off x="4625" y="1336"/>
                  <a:ext cx="596"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7" name="Rectangle 519"/>
                <p:cNvSpPr>
                  <a:spLocks noChangeArrowheads="1"/>
                </p:cNvSpPr>
                <p:nvPr/>
              </p:nvSpPr>
              <p:spPr bwMode="auto">
                <a:xfrm>
                  <a:off x="4672" y="1336"/>
                  <a:ext cx="51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8" name="Rectangle 520"/>
                <p:cNvSpPr>
                  <a:spLocks noChangeArrowheads="1"/>
                </p:cNvSpPr>
                <p:nvPr/>
              </p:nvSpPr>
              <p:spPr bwMode="auto">
                <a:xfrm>
                  <a:off x="4670" y="1338"/>
                  <a:ext cx="5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69" name="Rectangle 521"/>
                <p:cNvSpPr>
                  <a:spLocks noChangeArrowheads="1"/>
                </p:cNvSpPr>
                <p:nvPr/>
              </p:nvSpPr>
              <p:spPr bwMode="auto">
                <a:xfrm>
                  <a:off x="4753" y="1336"/>
                  <a:ext cx="3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0" name="Rectangle 522"/>
                <p:cNvSpPr>
                  <a:spLocks noChangeArrowheads="1"/>
                </p:cNvSpPr>
                <p:nvPr/>
              </p:nvSpPr>
              <p:spPr bwMode="auto">
                <a:xfrm>
                  <a:off x="4752" y="1338"/>
                  <a:ext cx="35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1" name="Rectangle 523"/>
                <p:cNvSpPr>
                  <a:spLocks noChangeArrowheads="1"/>
                </p:cNvSpPr>
                <p:nvPr/>
              </p:nvSpPr>
              <p:spPr bwMode="auto">
                <a:xfrm>
                  <a:off x="4882" y="1336"/>
                  <a:ext cx="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2" name="Rectangle 524"/>
                <p:cNvSpPr>
                  <a:spLocks noChangeArrowheads="1"/>
                </p:cNvSpPr>
                <p:nvPr/>
              </p:nvSpPr>
              <p:spPr bwMode="auto">
                <a:xfrm>
                  <a:off x="4876" y="1338"/>
                  <a:ext cx="1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3" name="Rectangle 525"/>
                <p:cNvSpPr>
                  <a:spLocks noChangeArrowheads="1"/>
                </p:cNvSpPr>
                <p:nvPr/>
              </p:nvSpPr>
              <p:spPr bwMode="auto">
                <a:xfrm>
                  <a:off x="4627" y="1339"/>
                  <a:ext cx="5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4" name="Rectangle 526"/>
                <p:cNvSpPr>
                  <a:spLocks noChangeArrowheads="1"/>
                </p:cNvSpPr>
                <p:nvPr/>
              </p:nvSpPr>
              <p:spPr bwMode="auto">
                <a:xfrm>
                  <a:off x="4670" y="1339"/>
                  <a:ext cx="5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5" name="Rectangle 527"/>
                <p:cNvSpPr>
                  <a:spLocks noChangeArrowheads="1"/>
                </p:cNvSpPr>
                <p:nvPr/>
              </p:nvSpPr>
              <p:spPr bwMode="auto">
                <a:xfrm>
                  <a:off x="4748" y="1339"/>
                  <a:ext cx="36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6" name="Rectangle 528"/>
                <p:cNvSpPr>
                  <a:spLocks noChangeArrowheads="1"/>
                </p:cNvSpPr>
                <p:nvPr/>
              </p:nvSpPr>
              <p:spPr bwMode="auto">
                <a:xfrm>
                  <a:off x="4870" y="1339"/>
                  <a:ext cx="1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7" name="Rectangle 529"/>
                <p:cNvSpPr>
                  <a:spLocks noChangeArrowheads="1"/>
                </p:cNvSpPr>
                <p:nvPr/>
              </p:nvSpPr>
              <p:spPr bwMode="auto">
                <a:xfrm>
                  <a:off x="4627" y="1341"/>
                  <a:ext cx="59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8" name="Rectangle 530"/>
                <p:cNvSpPr>
                  <a:spLocks noChangeArrowheads="1"/>
                </p:cNvSpPr>
                <p:nvPr/>
              </p:nvSpPr>
              <p:spPr bwMode="auto">
                <a:xfrm>
                  <a:off x="4669" y="1341"/>
                  <a:ext cx="5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79" name="Rectangle 531"/>
                <p:cNvSpPr>
                  <a:spLocks noChangeArrowheads="1"/>
                </p:cNvSpPr>
                <p:nvPr/>
              </p:nvSpPr>
              <p:spPr bwMode="auto">
                <a:xfrm>
                  <a:off x="4747" y="1341"/>
                  <a:ext cx="3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0" name="Rectangle 532"/>
                <p:cNvSpPr>
                  <a:spLocks noChangeArrowheads="1"/>
                </p:cNvSpPr>
                <p:nvPr/>
              </p:nvSpPr>
              <p:spPr bwMode="auto">
                <a:xfrm>
                  <a:off x="4866" y="1341"/>
                  <a:ext cx="12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1" name="Rectangle 533"/>
                <p:cNvSpPr>
                  <a:spLocks noChangeArrowheads="1"/>
                </p:cNvSpPr>
                <p:nvPr/>
              </p:nvSpPr>
              <p:spPr bwMode="auto">
                <a:xfrm>
                  <a:off x="4628" y="1343"/>
                  <a:ext cx="5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2" name="Rectangle 534"/>
                <p:cNvSpPr>
                  <a:spLocks noChangeArrowheads="1"/>
                </p:cNvSpPr>
                <p:nvPr/>
              </p:nvSpPr>
              <p:spPr bwMode="auto">
                <a:xfrm>
                  <a:off x="4667" y="1343"/>
                  <a:ext cx="52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3" name="Rectangle 535"/>
                <p:cNvSpPr>
                  <a:spLocks noChangeArrowheads="1"/>
                </p:cNvSpPr>
                <p:nvPr/>
              </p:nvSpPr>
              <p:spPr bwMode="auto">
                <a:xfrm>
                  <a:off x="4745" y="1343"/>
                  <a:ext cx="36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4" name="Rectangle 536"/>
                <p:cNvSpPr>
                  <a:spLocks noChangeArrowheads="1"/>
                </p:cNvSpPr>
                <p:nvPr/>
              </p:nvSpPr>
              <p:spPr bwMode="auto">
                <a:xfrm>
                  <a:off x="4861" y="1343"/>
                  <a:ext cx="13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5" name="Rectangle 537"/>
                <p:cNvSpPr>
                  <a:spLocks noChangeArrowheads="1"/>
                </p:cNvSpPr>
                <p:nvPr/>
              </p:nvSpPr>
              <p:spPr bwMode="auto">
                <a:xfrm>
                  <a:off x="4630" y="1344"/>
                  <a:ext cx="58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6" name="Rectangle 538"/>
                <p:cNvSpPr>
                  <a:spLocks noChangeArrowheads="1"/>
                </p:cNvSpPr>
                <p:nvPr/>
              </p:nvSpPr>
              <p:spPr bwMode="auto">
                <a:xfrm>
                  <a:off x="4666" y="1344"/>
                  <a:ext cx="528"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7" name="Rectangle 539"/>
                <p:cNvSpPr>
                  <a:spLocks noChangeArrowheads="1"/>
                </p:cNvSpPr>
                <p:nvPr/>
              </p:nvSpPr>
              <p:spPr bwMode="auto">
                <a:xfrm>
                  <a:off x="4744" y="1344"/>
                  <a:ext cx="3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8" name="Rectangle 540"/>
                <p:cNvSpPr>
                  <a:spLocks noChangeArrowheads="1"/>
                </p:cNvSpPr>
                <p:nvPr/>
              </p:nvSpPr>
              <p:spPr bwMode="auto">
                <a:xfrm>
                  <a:off x="4742" y="1346"/>
                  <a:ext cx="37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89" name="Rectangle 541"/>
                <p:cNvSpPr>
                  <a:spLocks noChangeArrowheads="1"/>
                </p:cNvSpPr>
                <p:nvPr/>
              </p:nvSpPr>
              <p:spPr bwMode="auto">
                <a:xfrm>
                  <a:off x="4857" y="1344"/>
                  <a:ext cx="14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0" name="Rectangle 542"/>
                <p:cNvSpPr>
                  <a:spLocks noChangeArrowheads="1"/>
                </p:cNvSpPr>
                <p:nvPr/>
              </p:nvSpPr>
              <p:spPr bwMode="auto">
                <a:xfrm>
                  <a:off x="4852" y="1346"/>
                  <a:ext cx="15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1" name="Rectangle 543"/>
                <p:cNvSpPr>
                  <a:spLocks noChangeArrowheads="1"/>
                </p:cNvSpPr>
                <p:nvPr/>
              </p:nvSpPr>
              <p:spPr bwMode="auto">
                <a:xfrm>
                  <a:off x="4631" y="1347"/>
                  <a:ext cx="587"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2" name="Rectangle 544"/>
                <p:cNvSpPr>
                  <a:spLocks noChangeArrowheads="1"/>
                </p:cNvSpPr>
                <p:nvPr/>
              </p:nvSpPr>
              <p:spPr bwMode="auto">
                <a:xfrm>
                  <a:off x="4664" y="1347"/>
                  <a:ext cx="53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3" name="Rectangle 545"/>
                <p:cNvSpPr>
                  <a:spLocks noChangeArrowheads="1"/>
                </p:cNvSpPr>
                <p:nvPr/>
              </p:nvSpPr>
              <p:spPr bwMode="auto">
                <a:xfrm>
                  <a:off x="4663" y="1349"/>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4" name="Rectangle 546"/>
                <p:cNvSpPr>
                  <a:spLocks noChangeArrowheads="1"/>
                </p:cNvSpPr>
                <p:nvPr/>
              </p:nvSpPr>
              <p:spPr bwMode="auto">
                <a:xfrm>
                  <a:off x="4741" y="1347"/>
                  <a:ext cx="3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5" name="Rectangle 547"/>
                <p:cNvSpPr>
                  <a:spLocks noChangeArrowheads="1"/>
                </p:cNvSpPr>
                <p:nvPr/>
              </p:nvSpPr>
              <p:spPr bwMode="auto">
                <a:xfrm>
                  <a:off x="4739" y="1349"/>
                  <a:ext cx="38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6" name="Rectangle 548"/>
                <p:cNvSpPr>
                  <a:spLocks noChangeArrowheads="1"/>
                </p:cNvSpPr>
                <p:nvPr/>
              </p:nvSpPr>
              <p:spPr bwMode="auto">
                <a:xfrm>
                  <a:off x="4849" y="1347"/>
                  <a:ext cx="16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7" name="Rectangle 549"/>
                <p:cNvSpPr>
                  <a:spLocks noChangeArrowheads="1"/>
                </p:cNvSpPr>
                <p:nvPr/>
              </p:nvSpPr>
              <p:spPr bwMode="auto">
                <a:xfrm>
                  <a:off x="4845" y="1349"/>
                  <a:ext cx="17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8" name="Rectangle 550"/>
                <p:cNvSpPr>
                  <a:spLocks noChangeArrowheads="1"/>
                </p:cNvSpPr>
                <p:nvPr/>
              </p:nvSpPr>
              <p:spPr bwMode="auto">
                <a:xfrm>
                  <a:off x="4633" y="1350"/>
                  <a:ext cx="5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799" name="Rectangle 551"/>
                <p:cNvSpPr>
                  <a:spLocks noChangeArrowheads="1"/>
                </p:cNvSpPr>
                <p:nvPr/>
              </p:nvSpPr>
              <p:spPr bwMode="auto">
                <a:xfrm>
                  <a:off x="4661" y="1350"/>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0" name="Rectangle 552"/>
                <p:cNvSpPr>
                  <a:spLocks noChangeArrowheads="1"/>
                </p:cNvSpPr>
                <p:nvPr/>
              </p:nvSpPr>
              <p:spPr bwMode="auto">
                <a:xfrm>
                  <a:off x="4738" y="1350"/>
                  <a:ext cx="38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1" name="Rectangle 553"/>
                <p:cNvSpPr>
                  <a:spLocks noChangeArrowheads="1"/>
                </p:cNvSpPr>
                <p:nvPr/>
              </p:nvSpPr>
              <p:spPr bwMode="auto">
                <a:xfrm>
                  <a:off x="4842" y="1350"/>
                  <a:ext cx="17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2" name="Rectangle 554"/>
                <p:cNvSpPr>
                  <a:spLocks noChangeArrowheads="1"/>
                </p:cNvSpPr>
                <p:nvPr/>
              </p:nvSpPr>
              <p:spPr bwMode="auto">
                <a:xfrm>
                  <a:off x="4634" y="1352"/>
                  <a:ext cx="5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3" name="Rectangle 555"/>
                <p:cNvSpPr>
                  <a:spLocks noChangeArrowheads="1"/>
                </p:cNvSpPr>
                <p:nvPr/>
              </p:nvSpPr>
              <p:spPr bwMode="auto">
                <a:xfrm>
                  <a:off x="4661" y="1352"/>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4" name="Rectangle 556"/>
                <p:cNvSpPr>
                  <a:spLocks noChangeArrowheads="1"/>
                </p:cNvSpPr>
                <p:nvPr/>
              </p:nvSpPr>
              <p:spPr bwMode="auto">
                <a:xfrm>
                  <a:off x="4736" y="1352"/>
                  <a:ext cx="38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5" name="Rectangle 557"/>
                <p:cNvSpPr>
                  <a:spLocks noChangeArrowheads="1"/>
                </p:cNvSpPr>
                <p:nvPr/>
              </p:nvSpPr>
              <p:spPr bwMode="auto">
                <a:xfrm>
                  <a:off x="4839" y="1352"/>
                  <a:ext cx="18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6" name="Rectangle 558"/>
                <p:cNvSpPr>
                  <a:spLocks noChangeArrowheads="1"/>
                </p:cNvSpPr>
                <p:nvPr/>
              </p:nvSpPr>
              <p:spPr bwMode="auto">
                <a:xfrm>
                  <a:off x="4634" y="1354"/>
                  <a:ext cx="5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7" name="Rectangle 559"/>
                <p:cNvSpPr>
                  <a:spLocks noChangeArrowheads="1"/>
                </p:cNvSpPr>
                <p:nvPr/>
              </p:nvSpPr>
              <p:spPr bwMode="auto">
                <a:xfrm>
                  <a:off x="4660" y="1354"/>
                  <a:ext cx="54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8" name="Rectangle 560"/>
                <p:cNvSpPr>
                  <a:spLocks noChangeArrowheads="1"/>
                </p:cNvSpPr>
                <p:nvPr/>
              </p:nvSpPr>
              <p:spPr bwMode="auto">
                <a:xfrm>
                  <a:off x="4735" y="1354"/>
                  <a:ext cx="3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09" name="Rectangle 561"/>
                <p:cNvSpPr>
                  <a:spLocks noChangeArrowheads="1"/>
                </p:cNvSpPr>
                <p:nvPr/>
              </p:nvSpPr>
              <p:spPr bwMode="auto">
                <a:xfrm>
                  <a:off x="4836" y="1354"/>
                  <a:ext cx="18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0" name="Rectangle 562"/>
                <p:cNvSpPr>
                  <a:spLocks noChangeArrowheads="1"/>
                </p:cNvSpPr>
                <p:nvPr/>
              </p:nvSpPr>
              <p:spPr bwMode="auto">
                <a:xfrm>
                  <a:off x="4636" y="1355"/>
                  <a:ext cx="580"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1" name="Rectangle 563"/>
                <p:cNvSpPr>
                  <a:spLocks noChangeArrowheads="1"/>
                </p:cNvSpPr>
                <p:nvPr/>
              </p:nvSpPr>
              <p:spPr bwMode="auto">
                <a:xfrm>
                  <a:off x="4658" y="1355"/>
                  <a:ext cx="5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2" name="Rectangle 564"/>
                <p:cNvSpPr>
                  <a:spLocks noChangeArrowheads="1"/>
                </p:cNvSpPr>
                <p:nvPr/>
              </p:nvSpPr>
              <p:spPr bwMode="auto">
                <a:xfrm>
                  <a:off x="4657" y="1357"/>
                  <a:ext cx="54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3" name="Rectangle 565"/>
                <p:cNvSpPr>
                  <a:spLocks noChangeArrowheads="1"/>
                </p:cNvSpPr>
                <p:nvPr/>
              </p:nvSpPr>
              <p:spPr bwMode="auto">
                <a:xfrm>
                  <a:off x="4733" y="1355"/>
                  <a:ext cx="393"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4" name="Rectangle 566"/>
                <p:cNvSpPr>
                  <a:spLocks noChangeArrowheads="1"/>
                </p:cNvSpPr>
                <p:nvPr/>
              </p:nvSpPr>
              <p:spPr bwMode="auto">
                <a:xfrm>
                  <a:off x="4833" y="1355"/>
                  <a:ext cx="19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5" name="Rectangle 567"/>
                <p:cNvSpPr>
                  <a:spLocks noChangeArrowheads="1"/>
                </p:cNvSpPr>
                <p:nvPr/>
              </p:nvSpPr>
              <p:spPr bwMode="auto">
                <a:xfrm>
                  <a:off x="4830" y="1357"/>
                  <a:ext cx="20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6" name="Rectangle 568"/>
                <p:cNvSpPr>
                  <a:spLocks noChangeArrowheads="1"/>
                </p:cNvSpPr>
                <p:nvPr/>
              </p:nvSpPr>
              <p:spPr bwMode="auto">
                <a:xfrm>
                  <a:off x="4637" y="1358"/>
                  <a:ext cx="57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7" name="Rectangle 569"/>
                <p:cNvSpPr>
                  <a:spLocks noChangeArrowheads="1"/>
                </p:cNvSpPr>
                <p:nvPr/>
              </p:nvSpPr>
              <p:spPr bwMode="auto">
                <a:xfrm>
                  <a:off x="4657" y="1358"/>
                  <a:ext cx="54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8" name="Rectangle 570"/>
                <p:cNvSpPr>
                  <a:spLocks noChangeArrowheads="1"/>
                </p:cNvSpPr>
                <p:nvPr/>
              </p:nvSpPr>
              <p:spPr bwMode="auto">
                <a:xfrm>
                  <a:off x="4655" y="1360"/>
                  <a:ext cx="54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19" name="Rectangle 571"/>
                <p:cNvSpPr>
                  <a:spLocks noChangeArrowheads="1"/>
                </p:cNvSpPr>
                <p:nvPr/>
              </p:nvSpPr>
              <p:spPr bwMode="auto">
                <a:xfrm>
                  <a:off x="4732" y="1358"/>
                  <a:ext cx="3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0" name="Rectangle 572"/>
                <p:cNvSpPr>
                  <a:spLocks noChangeArrowheads="1"/>
                </p:cNvSpPr>
                <p:nvPr/>
              </p:nvSpPr>
              <p:spPr bwMode="auto">
                <a:xfrm>
                  <a:off x="4730" y="1360"/>
                  <a:ext cx="3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1" name="Rectangle 573"/>
                <p:cNvSpPr>
                  <a:spLocks noChangeArrowheads="1"/>
                </p:cNvSpPr>
                <p:nvPr/>
              </p:nvSpPr>
              <p:spPr bwMode="auto">
                <a:xfrm>
                  <a:off x="4827" y="1358"/>
                  <a:ext cx="20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2" name="Rectangle 574"/>
                <p:cNvSpPr>
                  <a:spLocks noChangeArrowheads="1"/>
                </p:cNvSpPr>
                <p:nvPr/>
              </p:nvSpPr>
              <p:spPr bwMode="auto">
                <a:xfrm>
                  <a:off x="4824" y="1360"/>
                  <a:ext cx="21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3" name="Rectangle 575"/>
                <p:cNvSpPr>
                  <a:spLocks noChangeArrowheads="1"/>
                </p:cNvSpPr>
                <p:nvPr/>
              </p:nvSpPr>
              <p:spPr bwMode="auto">
                <a:xfrm>
                  <a:off x="4639" y="1361"/>
                  <a:ext cx="57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4" name="Rectangle 576"/>
                <p:cNvSpPr>
                  <a:spLocks noChangeArrowheads="1"/>
                </p:cNvSpPr>
                <p:nvPr/>
              </p:nvSpPr>
              <p:spPr bwMode="auto">
                <a:xfrm>
                  <a:off x="4654" y="1361"/>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5" name="Rectangle 577"/>
                <p:cNvSpPr>
                  <a:spLocks noChangeArrowheads="1"/>
                </p:cNvSpPr>
                <p:nvPr/>
              </p:nvSpPr>
              <p:spPr bwMode="auto">
                <a:xfrm>
                  <a:off x="4729" y="1361"/>
                  <a:ext cx="4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6" name="Rectangle 578"/>
                <p:cNvSpPr>
                  <a:spLocks noChangeArrowheads="1"/>
                </p:cNvSpPr>
                <p:nvPr/>
              </p:nvSpPr>
              <p:spPr bwMode="auto">
                <a:xfrm>
                  <a:off x="4822" y="1361"/>
                  <a:ext cx="21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7" name="Rectangle 579"/>
                <p:cNvSpPr>
                  <a:spLocks noChangeArrowheads="1"/>
                </p:cNvSpPr>
                <p:nvPr/>
              </p:nvSpPr>
              <p:spPr bwMode="auto">
                <a:xfrm>
                  <a:off x="4640" y="1363"/>
                  <a:ext cx="5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8" name="Rectangle 580"/>
                <p:cNvSpPr>
                  <a:spLocks noChangeArrowheads="1"/>
                </p:cNvSpPr>
                <p:nvPr/>
              </p:nvSpPr>
              <p:spPr bwMode="auto">
                <a:xfrm>
                  <a:off x="4654" y="1363"/>
                  <a:ext cx="55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29" name="Rectangle 581"/>
                <p:cNvSpPr>
                  <a:spLocks noChangeArrowheads="1"/>
                </p:cNvSpPr>
                <p:nvPr/>
              </p:nvSpPr>
              <p:spPr bwMode="auto">
                <a:xfrm>
                  <a:off x="4727" y="1363"/>
                  <a:ext cx="40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0" name="Rectangle 582"/>
                <p:cNvSpPr>
                  <a:spLocks noChangeArrowheads="1"/>
                </p:cNvSpPr>
                <p:nvPr/>
              </p:nvSpPr>
              <p:spPr bwMode="auto">
                <a:xfrm>
                  <a:off x="4819" y="1363"/>
                  <a:ext cx="22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1" name="Rectangle 583"/>
                <p:cNvSpPr>
                  <a:spLocks noChangeArrowheads="1"/>
                </p:cNvSpPr>
                <p:nvPr/>
              </p:nvSpPr>
              <p:spPr bwMode="auto">
                <a:xfrm>
                  <a:off x="4640" y="1364"/>
                  <a:ext cx="5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2" name="Rectangle 584"/>
                <p:cNvSpPr>
                  <a:spLocks noChangeArrowheads="1"/>
                </p:cNvSpPr>
                <p:nvPr/>
              </p:nvSpPr>
              <p:spPr bwMode="auto">
                <a:xfrm>
                  <a:off x="4652" y="1364"/>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3" name="Rectangle 585"/>
                <p:cNvSpPr>
                  <a:spLocks noChangeArrowheads="1"/>
                </p:cNvSpPr>
                <p:nvPr/>
              </p:nvSpPr>
              <p:spPr bwMode="auto">
                <a:xfrm>
                  <a:off x="4726" y="1364"/>
                  <a:ext cx="4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4" name="Rectangle 586"/>
                <p:cNvSpPr>
                  <a:spLocks noChangeArrowheads="1"/>
                </p:cNvSpPr>
                <p:nvPr/>
              </p:nvSpPr>
              <p:spPr bwMode="auto">
                <a:xfrm>
                  <a:off x="4816" y="1364"/>
                  <a:ext cx="22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5" name="Rectangle 587"/>
                <p:cNvSpPr>
                  <a:spLocks noChangeArrowheads="1"/>
                </p:cNvSpPr>
                <p:nvPr/>
              </p:nvSpPr>
              <p:spPr bwMode="auto">
                <a:xfrm>
                  <a:off x="4642" y="1366"/>
                  <a:ext cx="571"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6" name="Rectangle 588"/>
                <p:cNvSpPr>
                  <a:spLocks noChangeArrowheads="1"/>
                </p:cNvSpPr>
                <p:nvPr/>
              </p:nvSpPr>
              <p:spPr bwMode="auto">
                <a:xfrm>
                  <a:off x="4652" y="1366"/>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7" name="Rectangle 589"/>
                <p:cNvSpPr>
                  <a:spLocks noChangeArrowheads="1"/>
                </p:cNvSpPr>
                <p:nvPr/>
              </p:nvSpPr>
              <p:spPr bwMode="auto">
                <a:xfrm>
                  <a:off x="4651" y="1368"/>
                  <a:ext cx="55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8" name="Rectangle 590"/>
                <p:cNvSpPr>
                  <a:spLocks noChangeArrowheads="1"/>
                </p:cNvSpPr>
                <p:nvPr/>
              </p:nvSpPr>
              <p:spPr bwMode="auto">
                <a:xfrm>
                  <a:off x="4724" y="1366"/>
                  <a:ext cx="4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39" name="Rectangle 591"/>
                <p:cNvSpPr>
                  <a:spLocks noChangeArrowheads="1"/>
                </p:cNvSpPr>
                <p:nvPr/>
              </p:nvSpPr>
              <p:spPr bwMode="auto">
                <a:xfrm>
                  <a:off x="4723" y="1368"/>
                  <a:ext cx="4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0" name="Rectangle 592"/>
                <p:cNvSpPr>
                  <a:spLocks noChangeArrowheads="1"/>
                </p:cNvSpPr>
                <p:nvPr/>
              </p:nvSpPr>
              <p:spPr bwMode="auto">
                <a:xfrm>
                  <a:off x="4815" y="1366"/>
                  <a:ext cx="23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1" name="Rectangle 593"/>
                <p:cNvSpPr>
                  <a:spLocks noChangeArrowheads="1"/>
                </p:cNvSpPr>
                <p:nvPr/>
              </p:nvSpPr>
              <p:spPr bwMode="auto">
                <a:xfrm>
                  <a:off x="4812" y="1368"/>
                  <a:ext cx="23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2" name="Rectangle 594"/>
                <p:cNvSpPr>
                  <a:spLocks noChangeArrowheads="1"/>
                </p:cNvSpPr>
                <p:nvPr/>
              </p:nvSpPr>
              <p:spPr bwMode="auto">
                <a:xfrm>
                  <a:off x="4643" y="1369"/>
                  <a:ext cx="56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3" name="Rectangle 595"/>
                <p:cNvSpPr>
                  <a:spLocks noChangeArrowheads="1"/>
                </p:cNvSpPr>
                <p:nvPr/>
              </p:nvSpPr>
              <p:spPr bwMode="auto">
                <a:xfrm>
                  <a:off x="4649" y="1369"/>
                  <a:ext cx="561"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4" name="Rectangle 596"/>
                <p:cNvSpPr>
                  <a:spLocks noChangeArrowheads="1"/>
                </p:cNvSpPr>
                <p:nvPr/>
              </p:nvSpPr>
              <p:spPr bwMode="auto">
                <a:xfrm>
                  <a:off x="4721" y="1369"/>
                  <a:ext cx="41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5" name="Rectangle 597"/>
                <p:cNvSpPr>
                  <a:spLocks noChangeArrowheads="1"/>
                </p:cNvSpPr>
                <p:nvPr/>
              </p:nvSpPr>
              <p:spPr bwMode="auto">
                <a:xfrm>
                  <a:off x="4810" y="1369"/>
                  <a:ext cx="23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6" name="Rectangle 598"/>
                <p:cNvSpPr>
                  <a:spLocks noChangeArrowheads="1"/>
                </p:cNvSpPr>
                <p:nvPr/>
              </p:nvSpPr>
              <p:spPr bwMode="auto">
                <a:xfrm>
                  <a:off x="4807" y="1371"/>
                  <a:ext cx="24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7" name="Rectangle 599"/>
                <p:cNvSpPr>
                  <a:spLocks noChangeArrowheads="1"/>
                </p:cNvSpPr>
                <p:nvPr/>
              </p:nvSpPr>
              <p:spPr bwMode="auto">
                <a:xfrm>
                  <a:off x="4645" y="1372"/>
                  <a:ext cx="56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8" name="Rectangle 600"/>
                <p:cNvSpPr>
                  <a:spLocks noChangeArrowheads="1"/>
                </p:cNvSpPr>
                <p:nvPr/>
              </p:nvSpPr>
              <p:spPr bwMode="auto">
                <a:xfrm>
                  <a:off x="4648" y="1372"/>
                  <a:ext cx="56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49" name="Rectangle 601"/>
                <p:cNvSpPr>
                  <a:spLocks noChangeArrowheads="1"/>
                </p:cNvSpPr>
                <p:nvPr/>
              </p:nvSpPr>
              <p:spPr bwMode="auto">
                <a:xfrm>
                  <a:off x="4720" y="1372"/>
                  <a:ext cx="4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50" name="Rectangle 602"/>
                <p:cNvSpPr>
                  <a:spLocks noChangeArrowheads="1"/>
                </p:cNvSpPr>
                <p:nvPr/>
              </p:nvSpPr>
              <p:spPr bwMode="auto">
                <a:xfrm>
                  <a:off x="4806" y="1372"/>
                  <a:ext cx="24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51" name="Rectangle 603"/>
                <p:cNvSpPr>
                  <a:spLocks noChangeArrowheads="1"/>
                </p:cNvSpPr>
                <p:nvPr/>
              </p:nvSpPr>
              <p:spPr bwMode="auto">
                <a:xfrm>
                  <a:off x="4646" y="1374"/>
                  <a:ext cx="5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52" name="Rectangle 604"/>
                <p:cNvSpPr>
                  <a:spLocks noChangeArrowheads="1"/>
                </p:cNvSpPr>
                <p:nvPr/>
              </p:nvSpPr>
              <p:spPr bwMode="auto">
                <a:xfrm>
                  <a:off x="4646" y="1374"/>
                  <a:ext cx="56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53" name="Rectangle 605"/>
                <p:cNvSpPr>
                  <a:spLocks noChangeArrowheads="1"/>
                </p:cNvSpPr>
                <p:nvPr/>
              </p:nvSpPr>
              <p:spPr bwMode="auto">
                <a:xfrm>
                  <a:off x="4718" y="1374"/>
                  <a:ext cx="42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54" name="Rectangle 606"/>
                <p:cNvSpPr>
                  <a:spLocks noChangeArrowheads="1"/>
                </p:cNvSpPr>
                <p:nvPr/>
              </p:nvSpPr>
              <p:spPr bwMode="auto">
                <a:xfrm>
                  <a:off x="4804" y="1374"/>
                  <a:ext cx="25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55" name="Rectangle 607"/>
                <p:cNvSpPr>
                  <a:spLocks noChangeArrowheads="1"/>
                </p:cNvSpPr>
                <p:nvPr/>
              </p:nvSpPr>
              <p:spPr bwMode="auto">
                <a:xfrm>
                  <a:off x="4646" y="1375"/>
                  <a:ext cx="5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7" name="Group 608"/>
              <p:cNvGrpSpPr>
                <a:grpSpLocks/>
              </p:cNvGrpSpPr>
              <p:nvPr/>
            </p:nvGrpSpPr>
            <p:grpSpPr bwMode="auto">
              <a:xfrm>
                <a:off x="3788" y="1139"/>
                <a:ext cx="679" cy="68"/>
                <a:chOff x="4475" y="1375"/>
                <a:chExt cx="735" cy="80"/>
              </a:xfrm>
            </p:grpSpPr>
            <p:sp>
              <p:nvSpPr>
                <p:cNvPr id="309857" name="Rectangle 609"/>
                <p:cNvSpPr>
                  <a:spLocks noChangeArrowheads="1"/>
                </p:cNvSpPr>
                <p:nvPr/>
              </p:nvSpPr>
              <p:spPr bwMode="auto">
                <a:xfrm>
                  <a:off x="4646" y="1375"/>
                  <a:ext cx="56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58" name="Rectangle 610"/>
                <p:cNvSpPr>
                  <a:spLocks noChangeArrowheads="1"/>
                </p:cNvSpPr>
                <p:nvPr/>
              </p:nvSpPr>
              <p:spPr bwMode="auto">
                <a:xfrm>
                  <a:off x="4717" y="1375"/>
                  <a:ext cx="4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59" name="Rectangle 611"/>
                <p:cNvSpPr>
                  <a:spLocks noChangeArrowheads="1"/>
                </p:cNvSpPr>
                <p:nvPr/>
              </p:nvSpPr>
              <p:spPr bwMode="auto">
                <a:xfrm>
                  <a:off x="4801" y="1375"/>
                  <a:ext cx="25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0" name="Rectangle 612"/>
                <p:cNvSpPr>
                  <a:spLocks noChangeArrowheads="1"/>
                </p:cNvSpPr>
                <p:nvPr/>
              </p:nvSpPr>
              <p:spPr bwMode="auto">
                <a:xfrm>
                  <a:off x="4648" y="1377"/>
                  <a:ext cx="562"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1" name="Rectangle 613"/>
                <p:cNvSpPr>
                  <a:spLocks noChangeArrowheads="1"/>
                </p:cNvSpPr>
                <p:nvPr/>
              </p:nvSpPr>
              <p:spPr bwMode="auto">
                <a:xfrm>
                  <a:off x="4715" y="1377"/>
                  <a:ext cx="429"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2" name="Rectangle 614"/>
                <p:cNvSpPr>
                  <a:spLocks noChangeArrowheads="1"/>
                </p:cNvSpPr>
                <p:nvPr/>
              </p:nvSpPr>
              <p:spPr bwMode="auto">
                <a:xfrm>
                  <a:off x="4800" y="1377"/>
                  <a:ext cx="26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3" name="Rectangle 615"/>
                <p:cNvSpPr>
                  <a:spLocks noChangeArrowheads="1"/>
                </p:cNvSpPr>
                <p:nvPr/>
              </p:nvSpPr>
              <p:spPr bwMode="auto">
                <a:xfrm>
                  <a:off x="4798" y="1378"/>
                  <a:ext cx="26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4" name="Rectangle 616"/>
                <p:cNvSpPr>
                  <a:spLocks noChangeArrowheads="1"/>
                </p:cNvSpPr>
                <p:nvPr/>
              </p:nvSpPr>
              <p:spPr bwMode="auto">
                <a:xfrm>
                  <a:off x="4649" y="1380"/>
                  <a:ext cx="5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5" name="Rectangle 617"/>
                <p:cNvSpPr>
                  <a:spLocks noChangeArrowheads="1"/>
                </p:cNvSpPr>
                <p:nvPr/>
              </p:nvSpPr>
              <p:spPr bwMode="auto">
                <a:xfrm>
                  <a:off x="4714" y="1380"/>
                  <a:ext cx="4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6" name="Rectangle 618"/>
                <p:cNvSpPr>
                  <a:spLocks noChangeArrowheads="1"/>
                </p:cNvSpPr>
                <p:nvPr/>
              </p:nvSpPr>
              <p:spPr bwMode="auto">
                <a:xfrm>
                  <a:off x="4797" y="1380"/>
                  <a:ext cx="26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7" name="Rectangle 619"/>
                <p:cNvSpPr>
                  <a:spLocks noChangeArrowheads="1"/>
                </p:cNvSpPr>
                <p:nvPr/>
              </p:nvSpPr>
              <p:spPr bwMode="auto">
                <a:xfrm>
                  <a:off x="4649" y="1382"/>
                  <a:ext cx="5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8" name="Rectangle 620"/>
                <p:cNvSpPr>
                  <a:spLocks noChangeArrowheads="1"/>
                </p:cNvSpPr>
                <p:nvPr/>
              </p:nvSpPr>
              <p:spPr bwMode="auto">
                <a:xfrm>
                  <a:off x="4712" y="1382"/>
                  <a:ext cx="43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69" name="Rectangle 621"/>
                <p:cNvSpPr>
                  <a:spLocks noChangeArrowheads="1"/>
                </p:cNvSpPr>
                <p:nvPr/>
              </p:nvSpPr>
              <p:spPr bwMode="auto">
                <a:xfrm>
                  <a:off x="4794" y="1382"/>
                  <a:ext cx="27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0" name="Rectangle 622"/>
                <p:cNvSpPr>
                  <a:spLocks noChangeArrowheads="1"/>
                </p:cNvSpPr>
                <p:nvPr/>
              </p:nvSpPr>
              <p:spPr bwMode="auto">
                <a:xfrm>
                  <a:off x="4651" y="1383"/>
                  <a:ext cx="55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1" name="Rectangle 623"/>
                <p:cNvSpPr>
                  <a:spLocks noChangeArrowheads="1"/>
                </p:cNvSpPr>
                <p:nvPr/>
              </p:nvSpPr>
              <p:spPr bwMode="auto">
                <a:xfrm>
                  <a:off x="4711" y="1383"/>
                  <a:ext cx="4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2" name="Rectangle 624"/>
                <p:cNvSpPr>
                  <a:spLocks noChangeArrowheads="1"/>
                </p:cNvSpPr>
                <p:nvPr/>
              </p:nvSpPr>
              <p:spPr bwMode="auto">
                <a:xfrm>
                  <a:off x="4792" y="1383"/>
                  <a:ext cx="27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3" name="Rectangle 625"/>
                <p:cNvSpPr>
                  <a:spLocks noChangeArrowheads="1"/>
                </p:cNvSpPr>
                <p:nvPr/>
              </p:nvSpPr>
              <p:spPr bwMode="auto">
                <a:xfrm>
                  <a:off x="4652" y="1385"/>
                  <a:ext cx="5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4" name="Rectangle 626"/>
                <p:cNvSpPr>
                  <a:spLocks noChangeArrowheads="1"/>
                </p:cNvSpPr>
                <p:nvPr/>
              </p:nvSpPr>
              <p:spPr bwMode="auto">
                <a:xfrm>
                  <a:off x="4711" y="1385"/>
                  <a:ext cx="4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5" name="Rectangle 627"/>
                <p:cNvSpPr>
                  <a:spLocks noChangeArrowheads="1"/>
                </p:cNvSpPr>
                <p:nvPr/>
              </p:nvSpPr>
              <p:spPr bwMode="auto">
                <a:xfrm>
                  <a:off x="4791" y="1385"/>
                  <a:ext cx="27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6" name="Rectangle 628"/>
                <p:cNvSpPr>
                  <a:spLocks noChangeArrowheads="1"/>
                </p:cNvSpPr>
                <p:nvPr/>
              </p:nvSpPr>
              <p:spPr bwMode="auto">
                <a:xfrm>
                  <a:off x="4652" y="1386"/>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7" name="Rectangle 629"/>
                <p:cNvSpPr>
                  <a:spLocks noChangeArrowheads="1"/>
                </p:cNvSpPr>
                <p:nvPr/>
              </p:nvSpPr>
              <p:spPr bwMode="auto">
                <a:xfrm>
                  <a:off x="4709" y="1386"/>
                  <a:ext cx="4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8" name="Rectangle 630"/>
                <p:cNvSpPr>
                  <a:spLocks noChangeArrowheads="1"/>
                </p:cNvSpPr>
                <p:nvPr/>
              </p:nvSpPr>
              <p:spPr bwMode="auto">
                <a:xfrm>
                  <a:off x="4789" y="1386"/>
                  <a:ext cx="2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79" name="Rectangle 631"/>
                <p:cNvSpPr>
                  <a:spLocks noChangeArrowheads="1"/>
                </p:cNvSpPr>
                <p:nvPr/>
              </p:nvSpPr>
              <p:spPr bwMode="auto">
                <a:xfrm>
                  <a:off x="4654" y="1388"/>
                  <a:ext cx="553"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0" name="Rectangle 632"/>
                <p:cNvSpPr>
                  <a:spLocks noChangeArrowheads="1"/>
                </p:cNvSpPr>
                <p:nvPr/>
              </p:nvSpPr>
              <p:spPr bwMode="auto">
                <a:xfrm>
                  <a:off x="4708" y="1388"/>
                  <a:ext cx="4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1" name="Rectangle 633"/>
                <p:cNvSpPr>
                  <a:spLocks noChangeArrowheads="1"/>
                </p:cNvSpPr>
                <p:nvPr/>
              </p:nvSpPr>
              <p:spPr bwMode="auto">
                <a:xfrm>
                  <a:off x="4706" y="1389"/>
                  <a:ext cx="4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2" name="Rectangle 634"/>
                <p:cNvSpPr>
                  <a:spLocks noChangeArrowheads="1"/>
                </p:cNvSpPr>
                <p:nvPr/>
              </p:nvSpPr>
              <p:spPr bwMode="auto">
                <a:xfrm>
                  <a:off x="4788" y="1388"/>
                  <a:ext cx="28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3" name="Rectangle 635"/>
                <p:cNvSpPr>
                  <a:spLocks noChangeArrowheads="1"/>
                </p:cNvSpPr>
                <p:nvPr/>
              </p:nvSpPr>
              <p:spPr bwMode="auto">
                <a:xfrm>
                  <a:off x="4786" y="1389"/>
                  <a:ext cx="2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4" name="Rectangle 636"/>
                <p:cNvSpPr>
                  <a:spLocks noChangeArrowheads="1"/>
                </p:cNvSpPr>
                <p:nvPr/>
              </p:nvSpPr>
              <p:spPr bwMode="auto">
                <a:xfrm>
                  <a:off x="4655" y="1391"/>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5" name="Rectangle 637"/>
                <p:cNvSpPr>
                  <a:spLocks noChangeArrowheads="1"/>
                </p:cNvSpPr>
                <p:nvPr/>
              </p:nvSpPr>
              <p:spPr bwMode="auto">
                <a:xfrm>
                  <a:off x="4706" y="1391"/>
                  <a:ext cx="4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6" name="Rectangle 638"/>
                <p:cNvSpPr>
                  <a:spLocks noChangeArrowheads="1"/>
                </p:cNvSpPr>
                <p:nvPr/>
              </p:nvSpPr>
              <p:spPr bwMode="auto">
                <a:xfrm>
                  <a:off x="4785" y="1391"/>
                  <a:ext cx="29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7" name="Rectangle 639"/>
                <p:cNvSpPr>
                  <a:spLocks noChangeArrowheads="1"/>
                </p:cNvSpPr>
                <p:nvPr/>
              </p:nvSpPr>
              <p:spPr bwMode="auto">
                <a:xfrm>
                  <a:off x="4655" y="1393"/>
                  <a:ext cx="5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8" name="Rectangle 640"/>
                <p:cNvSpPr>
                  <a:spLocks noChangeArrowheads="1"/>
                </p:cNvSpPr>
                <p:nvPr/>
              </p:nvSpPr>
              <p:spPr bwMode="auto">
                <a:xfrm>
                  <a:off x="4705" y="1393"/>
                  <a:ext cx="44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89" name="Rectangle 641"/>
                <p:cNvSpPr>
                  <a:spLocks noChangeArrowheads="1"/>
                </p:cNvSpPr>
                <p:nvPr/>
              </p:nvSpPr>
              <p:spPr bwMode="auto">
                <a:xfrm>
                  <a:off x="4783" y="1393"/>
                  <a:ext cx="2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0" name="Rectangle 642"/>
                <p:cNvSpPr>
                  <a:spLocks noChangeArrowheads="1"/>
                </p:cNvSpPr>
                <p:nvPr/>
              </p:nvSpPr>
              <p:spPr bwMode="auto">
                <a:xfrm>
                  <a:off x="4657" y="1394"/>
                  <a:ext cx="5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1" name="Rectangle 643"/>
                <p:cNvSpPr>
                  <a:spLocks noChangeArrowheads="1"/>
                </p:cNvSpPr>
                <p:nvPr/>
              </p:nvSpPr>
              <p:spPr bwMode="auto">
                <a:xfrm>
                  <a:off x="4703" y="1394"/>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2" name="Rectangle 644"/>
                <p:cNvSpPr>
                  <a:spLocks noChangeArrowheads="1"/>
                </p:cNvSpPr>
                <p:nvPr/>
              </p:nvSpPr>
              <p:spPr bwMode="auto">
                <a:xfrm>
                  <a:off x="4782" y="1394"/>
                  <a:ext cx="29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3" name="Rectangle 645"/>
                <p:cNvSpPr>
                  <a:spLocks noChangeArrowheads="1"/>
                </p:cNvSpPr>
                <p:nvPr/>
              </p:nvSpPr>
              <p:spPr bwMode="auto">
                <a:xfrm>
                  <a:off x="4914" y="1394"/>
                  <a:ext cx="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4" name="Rectangle 646"/>
                <p:cNvSpPr>
                  <a:spLocks noChangeArrowheads="1"/>
                </p:cNvSpPr>
                <p:nvPr/>
              </p:nvSpPr>
              <p:spPr bwMode="auto">
                <a:xfrm>
                  <a:off x="4658" y="1396"/>
                  <a:ext cx="548"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5" name="Rectangle 647"/>
                <p:cNvSpPr>
                  <a:spLocks noChangeArrowheads="1"/>
                </p:cNvSpPr>
                <p:nvPr/>
              </p:nvSpPr>
              <p:spPr bwMode="auto">
                <a:xfrm>
                  <a:off x="4703" y="1396"/>
                  <a:ext cx="45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6" name="Rectangle 648"/>
                <p:cNvSpPr>
                  <a:spLocks noChangeArrowheads="1"/>
                </p:cNvSpPr>
                <p:nvPr/>
              </p:nvSpPr>
              <p:spPr bwMode="auto">
                <a:xfrm>
                  <a:off x="4702" y="1397"/>
                  <a:ext cx="45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7" name="Rectangle 649"/>
                <p:cNvSpPr>
                  <a:spLocks noChangeArrowheads="1"/>
                </p:cNvSpPr>
                <p:nvPr/>
              </p:nvSpPr>
              <p:spPr bwMode="auto">
                <a:xfrm>
                  <a:off x="4780" y="1396"/>
                  <a:ext cx="2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8" name="Rectangle 650"/>
                <p:cNvSpPr>
                  <a:spLocks noChangeArrowheads="1"/>
                </p:cNvSpPr>
                <p:nvPr/>
              </p:nvSpPr>
              <p:spPr bwMode="auto">
                <a:xfrm>
                  <a:off x="4779" y="1397"/>
                  <a:ext cx="30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899" name="Rectangle 651"/>
                <p:cNvSpPr>
                  <a:spLocks noChangeArrowheads="1"/>
                </p:cNvSpPr>
                <p:nvPr/>
              </p:nvSpPr>
              <p:spPr bwMode="auto">
                <a:xfrm>
                  <a:off x="4903" y="1396"/>
                  <a:ext cx="5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0" name="Rectangle 652"/>
                <p:cNvSpPr>
                  <a:spLocks noChangeArrowheads="1"/>
                </p:cNvSpPr>
                <p:nvPr/>
              </p:nvSpPr>
              <p:spPr bwMode="auto">
                <a:xfrm>
                  <a:off x="4896" y="1397"/>
                  <a:ext cx="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1" name="Rectangle 653"/>
                <p:cNvSpPr>
                  <a:spLocks noChangeArrowheads="1"/>
                </p:cNvSpPr>
                <p:nvPr/>
              </p:nvSpPr>
              <p:spPr bwMode="auto">
                <a:xfrm>
                  <a:off x="4660" y="1399"/>
                  <a:ext cx="54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2" name="Rectangle 654"/>
                <p:cNvSpPr>
                  <a:spLocks noChangeArrowheads="1"/>
                </p:cNvSpPr>
                <p:nvPr/>
              </p:nvSpPr>
              <p:spPr bwMode="auto">
                <a:xfrm>
                  <a:off x="4700" y="1399"/>
                  <a:ext cx="459"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3" name="Rectangle 655"/>
                <p:cNvSpPr>
                  <a:spLocks noChangeArrowheads="1"/>
                </p:cNvSpPr>
                <p:nvPr/>
              </p:nvSpPr>
              <p:spPr bwMode="auto">
                <a:xfrm>
                  <a:off x="4777" y="1399"/>
                  <a:ext cx="3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4" name="Rectangle 656"/>
                <p:cNvSpPr>
                  <a:spLocks noChangeArrowheads="1"/>
                </p:cNvSpPr>
                <p:nvPr/>
              </p:nvSpPr>
              <p:spPr bwMode="auto">
                <a:xfrm>
                  <a:off x="4776" y="1400"/>
                  <a:ext cx="30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5" name="Rectangle 657"/>
                <p:cNvSpPr>
                  <a:spLocks noChangeArrowheads="1"/>
                </p:cNvSpPr>
                <p:nvPr/>
              </p:nvSpPr>
              <p:spPr bwMode="auto">
                <a:xfrm>
                  <a:off x="4890" y="1399"/>
                  <a:ext cx="8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6" name="Rectangle 658"/>
                <p:cNvSpPr>
                  <a:spLocks noChangeArrowheads="1"/>
                </p:cNvSpPr>
                <p:nvPr/>
              </p:nvSpPr>
              <p:spPr bwMode="auto">
                <a:xfrm>
                  <a:off x="4884" y="1400"/>
                  <a:ext cx="9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7" name="Rectangle 659"/>
                <p:cNvSpPr>
                  <a:spLocks noChangeArrowheads="1"/>
                </p:cNvSpPr>
                <p:nvPr/>
              </p:nvSpPr>
              <p:spPr bwMode="auto">
                <a:xfrm>
                  <a:off x="4661" y="1402"/>
                  <a:ext cx="54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8" name="Rectangle 660"/>
                <p:cNvSpPr>
                  <a:spLocks noChangeArrowheads="1"/>
                </p:cNvSpPr>
                <p:nvPr/>
              </p:nvSpPr>
              <p:spPr bwMode="auto">
                <a:xfrm>
                  <a:off x="4699" y="1402"/>
                  <a:ext cx="46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09" name="Rectangle 661"/>
                <p:cNvSpPr>
                  <a:spLocks noChangeArrowheads="1"/>
                </p:cNvSpPr>
                <p:nvPr/>
              </p:nvSpPr>
              <p:spPr bwMode="auto">
                <a:xfrm>
                  <a:off x="4774" y="1402"/>
                  <a:ext cx="3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0" name="Rectangle 662"/>
                <p:cNvSpPr>
                  <a:spLocks noChangeArrowheads="1"/>
                </p:cNvSpPr>
                <p:nvPr/>
              </p:nvSpPr>
              <p:spPr bwMode="auto">
                <a:xfrm>
                  <a:off x="4879" y="1402"/>
                  <a:ext cx="10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1" name="Rectangle 663"/>
                <p:cNvSpPr>
                  <a:spLocks noChangeArrowheads="1"/>
                </p:cNvSpPr>
                <p:nvPr/>
              </p:nvSpPr>
              <p:spPr bwMode="auto">
                <a:xfrm>
                  <a:off x="4661" y="1403"/>
                  <a:ext cx="5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2" name="Rectangle 664"/>
                <p:cNvSpPr>
                  <a:spLocks noChangeArrowheads="1"/>
                </p:cNvSpPr>
                <p:nvPr/>
              </p:nvSpPr>
              <p:spPr bwMode="auto">
                <a:xfrm>
                  <a:off x="4697" y="1403"/>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3" name="Rectangle 665"/>
                <p:cNvSpPr>
                  <a:spLocks noChangeArrowheads="1"/>
                </p:cNvSpPr>
                <p:nvPr/>
              </p:nvSpPr>
              <p:spPr bwMode="auto">
                <a:xfrm>
                  <a:off x="4773" y="1403"/>
                  <a:ext cx="31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4" name="Rectangle 666"/>
                <p:cNvSpPr>
                  <a:spLocks noChangeArrowheads="1"/>
                </p:cNvSpPr>
                <p:nvPr/>
              </p:nvSpPr>
              <p:spPr bwMode="auto">
                <a:xfrm>
                  <a:off x="4876" y="1403"/>
                  <a:ext cx="10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5" name="Rectangle 667"/>
                <p:cNvSpPr>
                  <a:spLocks noChangeArrowheads="1"/>
                </p:cNvSpPr>
                <p:nvPr/>
              </p:nvSpPr>
              <p:spPr bwMode="auto">
                <a:xfrm>
                  <a:off x="4663" y="1405"/>
                  <a:ext cx="5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6" name="Rectangle 668"/>
                <p:cNvSpPr>
                  <a:spLocks noChangeArrowheads="1"/>
                </p:cNvSpPr>
                <p:nvPr/>
              </p:nvSpPr>
              <p:spPr bwMode="auto">
                <a:xfrm>
                  <a:off x="4697" y="1405"/>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7" name="Rectangle 669"/>
                <p:cNvSpPr>
                  <a:spLocks noChangeArrowheads="1"/>
                </p:cNvSpPr>
                <p:nvPr/>
              </p:nvSpPr>
              <p:spPr bwMode="auto">
                <a:xfrm>
                  <a:off x="4771" y="1405"/>
                  <a:ext cx="3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8" name="Rectangle 670"/>
                <p:cNvSpPr>
                  <a:spLocks noChangeArrowheads="1"/>
                </p:cNvSpPr>
                <p:nvPr/>
              </p:nvSpPr>
              <p:spPr bwMode="auto">
                <a:xfrm>
                  <a:off x="4872" y="1405"/>
                  <a:ext cx="11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19" name="Rectangle 671"/>
                <p:cNvSpPr>
                  <a:spLocks noChangeArrowheads="1"/>
                </p:cNvSpPr>
                <p:nvPr/>
              </p:nvSpPr>
              <p:spPr bwMode="auto">
                <a:xfrm>
                  <a:off x="4664" y="1407"/>
                  <a:ext cx="53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0" name="Rectangle 672"/>
                <p:cNvSpPr>
                  <a:spLocks noChangeArrowheads="1"/>
                </p:cNvSpPr>
                <p:nvPr/>
              </p:nvSpPr>
              <p:spPr bwMode="auto">
                <a:xfrm>
                  <a:off x="4696" y="1407"/>
                  <a:ext cx="46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1" name="Rectangle 673"/>
                <p:cNvSpPr>
                  <a:spLocks noChangeArrowheads="1"/>
                </p:cNvSpPr>
                <p:nvPr/>
              </p:nvSpPr>
              <p:spPr bwMode="auto">
                <a:xfrm>
                  <a:off x="4770" y="1407"/>
                  <a:ext cx="320" cy="3"/>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2" name="Rectangle 674"/>
                <p:cNvSpPr>
                  <a:spLocks noChangeArrowheads="1"/>
                </p:cNvSpPr>
                <p:nvPr/>
              </p:nvSpPr>
              <p:spPr bwMode="auto">
                <a:xfrm>
                  <a:off x="4869" y="1407"/>
                  <a:ext cx="12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3" name="Rectangle 675"/>
                <p:cNvSpPr>
                  <a:spLocks noChangeArrowheads="1"/>
                </p:cNvSpPr>
                <p:nvPr/>
              </p:nvSpPr>
              <p:spPr bwMode="auto">
                <a:xfrm>
                  <a:off x="4864" y="1408"/>
                  <a:ext cx="1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4" name="Rectangle 676"/>
                <p:cNvSpPr>
                  <a:spLocks noChangeArrowheads="1"/>
                </p:cNvSpPr>
                <p:nvPr/>
              </p:nvSpPr>
              <p:spPr bwMode="auto">
                <a:xfrm>
                  <a:off x="4666" y="1410"/>
                  <a:ext cx="53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5" name="Rectangle 677"/>
                <p:cNvSpPr>
                  <a:spLocks noChangeArrowheads="1"/>
                </p:cNvSpPr>
                <p:nvPr/>
              </p:nvSpPr>
              <p:spPr bwMode="auto">
                <a:xfrm>
                  <a:off x="4694" y="1410"/>
                  <a:ext cx="471"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6" name="Rectangle 678"/>
                <p:cNvSpPr>
                  <a:spLocks noChangeArrowheads="1"/>
                </p:cNvSpPr>
                <p:nvPr/>
              </p:nvSpPr>
              <p:spPr bwMode="auto">
                <a:xfrm>
                  <a:off x="4768" y="1410"/>
                  <a:ext cx="3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7" name="Rectangle 679"/>
                <p:cNvSpPr>
                  <a:spLocks noChangeArrowheads="1"/>
                </p:cNvSpPr>
                <p:nvPr/>
              </p:nvSpPr>
              <p:spPr bwMode="auto">
                <a:xfrm>
                  <a:off x="4767" y="1411"/>
                  <a:ext cx="32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8" name="Rectangle 680"/>
                <p:cNvSpPr>
                  <a:spLocks noChangeArrowheads="1"/>
                </p:cNvSpPr>
                <p:nvPr/>
              </p:nvSpPr>
              <p:spPr bwMode="auto">
                <a:xfrm>
                  <a:off x="4861" y="1410"/>
                  <a:ext cx="13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29" name="Rectangle 681"/>
                <p:cNvSpPr>
                  <a:spLocks noChangeArrowheads="1"/>
                </p:cNvSpPr>
                <p:nvPr/>
              </p:nvSpPr>
              <p:spPr bwMode="auto">
                <a:xfrm>
                  <a:off x="4858" y="1411"/>
                  <a:ext cx="14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0" name="Rectangle 682"/>
                <p:cNvSpPr>
                  <a:spLocks noChangeArrowheads="1"/>
                </p:cNvSpPr>
                <p:nvPr/>
              </p:nvSpPr>
              <p:spPr bwMode="auto">
                <a:xfrm>
                  <a:off x="4667" y="1413"/>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1" name="Rectangle 683"/>
                <p:cNvSpPr>
                  <a:spLocks noChangeArrowheads="1"/>
                </p:cNvSpPr>
                <p:nvPr/>
              </p:nvSpPr>
              <p:spPr bwMode="auto">
                <a:xfrm>
                  <a:off x="4693" y="1413"/>
                  <a:ext cx="47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2" name="Rectangle 684"/>
                <p:cNvSpPr>
                  <a:spLocks noChangeArrowheads="1"/>
                </p:cNvSpPr>
                <p:nvPr/>
              </p:nvSpPr>
              <p:spPr bwMode="auto">
                <a:xfrm>
                  <a:off x="4765" y="1413"/>
                  <a:ext cx="32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3" name="Rectangle 685"/>
                <p:cNvSpPr>
                  <a:spLocks noChangeArrowheads="1"/>
                </p:cNvSpPr>
                <p:nvPr/>
              </p:nvSpPr>
              <p:spPr bwMode="auto">
                <a:xfrm>
                  <a:off x="4857" y="1413"/>
                  <a:ext cx="14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4" name="Rectangle 686"/>
                <p:cNvSpPr>
                  <a:spLocks noChangeArrowheads="1"/>
                </p:cNvSpPr>
                <p:nvPr/>
              </p:nvSpPr>
              <p:spPr bwMode="auto">
                <a:xfrm>
                  <a:off x="4667" y="1414"/>
                  <a:ext cx="5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5" name="Rectangle 687"/>
                <p:cNvSpPr>
                  <a:spLocks noChangeArrowheads="1"/>
                </p:cNvSpPr>
                <p:nvPr/>
              </p:nvSpPr>
              <p:spPr bwMode="auto">
                <a:xfrm>
                  <a:off x="4691" y="1414"/>
                  <a:ext cx="4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6" name="Rectangle 688"/>
                <p:cNvSpPr>
                  <a:spLocks noChangeArrowheads="1"/>
                </p:cNvSpPr>
                <p:nvPr/>
              </p:nvSpPr>
              <p:spPr bwMode="auto">
                <a:xfrm>
                  <a:off x="4764" y="1414"/>
                  <a:ext cx="33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7" name="Rectangle 689"/>
                <p:cNvSpPr>
                  <a:spLocks noChangeArrowheads="1"/>
                </p:cNvSpPr>
                <p:nvPr/>
              </p:nvSpPr>
              <p:spPr bwMode="auto">
                <a:xfrm>
                  <a:off x="4854" y="1414"/>
                  <a:ext cx="15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8" name="Rectangle 690"/>
                <p:cNvSpPr>
                  <a:spLocks noChangeArrowheads="1"/>
                </p:cNvSpPr>
                <p:nvPr/>
              </p:nvSpPr>
              <p:spPr bwMode="auto">
                <a:xfrm>
                  <a:off x="4669" y="1416"/>
                  <a:ext cx="5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39" name="Rectangle 691"/>
                <p:cNvSpPr>
                  <a:spLocks noChangeArrowheads="1"/>
                </p:cNvSpPr>
                <p:nvPr/>
              </p:nvSpPr>
              <p:spPr bwMode="auto">
                <a:xfrm>
                  <a:off x="4691" y="1416"/>
                  <a:ext cx="4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0" name="Rectangle 692"/>
                <p:cNvSpPr>
                  <a:spLocks noChangeArrowheads="1"/>
                </p:cNvSpPr>
                <p:nvPr/>
              </p:nvSpPr>
              <p:spPr bwMode="auto">
                <a:xfrm>
                  <a:off x="4764" y="1416"/>
                  <a:ext cx="33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1" name="Rectangle 693"/>
                <p:cNvSpPr>
                  <a:spLocks noChangeArrowheads="1"/>
                </p:cNvSpPr>
                <p:nvPr/>
              </p:nvSpPr>
              <p:spPr bwMode="auto">
                <a:xfrm>
                  <a:off x="4851" y="1416"/>
                  <a:ext cx="15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2" name="Rectangle 694"/>
                <p:cNvSpPr>
                  <a:spLocks noChangeArrowheads="1"/>
                </p:cNvSpPr>
                <p:nvPr/>
              </p:nvSpPr>
              <p:spPr bwMode="auto">
                <a:xfrm>
                  <a:off x="4670" y="1417"/>
                  <a:ext cx="530" cy="4"/>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3" name="Rectangle 695"/>
                <p:cNvSpPr>
                  <a:spLocks noChangeArrowheads="1"/>
                </p:cNvSpPr>
                <p:nvPr/>
              </p:nvSpPr>
              <p:spPr bwMode="auto">
                <a:xfrm>
                  <a:off x="4690" y="1417"/>
                  <a:ext cx="479" cy="4"/>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4" name="Rectangle 696"/>
                <p:cNvSpPr>
                  <a:spLocks noChangeArrowheads="1"/>
                </p:cNvSpPr>
                <p:nvPr/>
              </p:nvSpPr>
              <p:spPr bwMode="auto">
                <a:xfrm>
                  <a:off x="4762" y="1417"/>
                  <a:ext cx="33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5" name="Rectangle 697"/>
                <p:cNvSpPr>
                  <a:spLocks noChangeArrowheads="1"/>
                </p:cNvSpPr>
                <p:nvPr/>
              </p:nvSpPr>
              <p:spPr bwMode="auto">
                <a:xfrm>
                  <a:off x="4761" y="1419"/>
                  <a:ext cx="33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6" name="Rectangle 698"/>
                <p:cNvSpPr>
                  <a:spLocks noChangeArrowheads="1"/>
                </p:cNvSpPr>
                <p:nvPr/>
              </p:nvSpPr>
              <p:spPr bwMode="auto">
                <a:xfrm>
                  <a:off x="4849" y="1417"/>
                  <a:ext cx="16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7" name="Rectangle 699"/>
                <p:cNvSpPr>
                  <a:spLocks noChangeArrowheads="1"/>
                </p:cNvSpPr>
                <p:nvPr/>
              </p:nvSpPr>
              <p:spPr bwMode="auto">
                <a:xfrm>
                  <a:off x="4846" y="1419"/>
                  <a:ext cx="1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8" name="Rectangle 700"/>
                <p:cNvSpPr>
                  <a:spLocks noChangeArrowheads="1"/>
                </p:cNvSpPr>
                <p:nvPr/>
              </p:nvSpPr>
              <p:spPr bwMode="auto">
                <a:xfrm>
                  <a:off x="4672" y="1421"/>
                  <a:ext cx="526"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49" name="Rectangle 701"/>
                <p:cNvSpPr>
                  <a:spLocks noChangeArrowheads="1"/>
                </p:cNvSpPr>
                <p:nvPr/>
              </p:nvSpPr>
              <p:spPr bwMode="auto">
                <a:xfrm>
                  <a:off x="4688" y="1421"/>
                  <a:ext cx="483"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0" name="Rectangle 702"/>
                <p:cNvSpPr>
                  <a:spLocks noChangeArrowheads="1"/>
                </p:cNvSpPr>
                <p:nvPr/>
              </p:nvSpPr>
              <p:spPr bwMode="auto">
                <a:xfrm>
                  <a:off x="4759" y="1421"/>
                  <a:ext cx="341" cy="3"/>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1" name="Rectangle 703"/>
                <p:cNvSpPr>
                  <a:spLocks noChangeArrowheads="1"/>
                </p:cNvSpPr>
                <p:nvPr/>
              </p:nvSpPr>
              <p:spPr bwMode="auto">
                <a:xfrm>
                  <a:off x="4843" y="1421"/>
                  <a:ext cx="17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2" name="Rectangle 704"/>
                <p:cNvSpPr>
                  <a:spLocks noChangeArrowheads="1"/>
                </p:cNvSpPr>
                <p:nvPr/>
              </p:nvSpPr>
              <p:spPr bwMode="auto">
                <a:xfrm>
                  <a:off x="4842" y="1422"/>
                  <a:ext cx="17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3" name="Rectangle 705"/>
                <p:cNvSpPr>
                  <a:spLocks noChangeArrowheads="1"/>
                </p:cNvSpPr>
                <p:nvPr/>
              </p:nvSpPr>
              <p:spPr bwMode="auto">
                <a:xfrm>
                  <a:off x="4673" y="1424"/>
                  <a:ext cx="52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4" name="Rectangle 706"/>
                <p:cNvSpPr>
                  <a:spLocks noChangeArrowheads="1"/>
                </p:cNvSpPr>
                <p:nvPr/>
              </p:nvSpPr>
              <p:spPr bwMode="auto">
                <a:xfrm>
                  <a:off x="4687" y="1424"/>
                  <a:ext cx="485"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5" name="Rectangle 707"/>
                <p:cNvSpPr>
                  <a:spLocks noChangeArrowheads="1"/>
                </p:cNvSpPr>
                <p:nvPr/>
              </p:nvSpPr>
              <p:spPr bwMode="auto">
                <a:xfrm>
                  <a:off x="4758" y="1424"/>
                  <a:ext cx="34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6" name="Rectangle 708"/>
                <p:cNvSpPr>
                  <a:spLocks noChangeArrowheads="1"/>
                </p:cNvSpPr>
                <p:nvPr/>
              </p:nvSpPr>
              <p:spPr bwMode="auto">
                <a:xfrm>
                  <a:off x="4756" y="1425"/>
                  <a:ext cx="34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7" name="Rectangle 709"/>
                <p:cNvSpPr>
                  <a:spLocks noChangeArrowheads="1"/>
                </p:cNvSpPr>
                <p:nvPr/>
              </p:nvSpPr>
              <p:spPr bwMode="auto">
                <a:xfrm>
                  <a:off x="4840" y="1424"/>
                  <a:ext cx="17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8" name="Rectangle 710"/>
                <p:cNvSpPr>
                  <a:spLocks noChangeArrowheads="1"/>
                </p:cNvSpPr>
                <p:nvPr/>
              </p:nvSpPr>
              <p:spPr bwMode="auto">
                <a:xfrm>
                  <a:off x="4837" y="1425"/>
                  <a:ext cx="18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59" name="Rectangle 711"/>
                <p:cNvSpPr>
                  <a:spLocks noChangeArrowheads="1"/>
                </p:cNvSpPr>
                <p:nvPr/>
              </p:nvSpPr>
              <p:spPr bwMode="auto">
                <a:xfrm>
                  <a:off x="4663" y="1427"/>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0" name="Rectangle 712"/>
                <p:cNvSpPr>
                  <a:spLocks noChangeArrowheads="1"/>
                </p:cNvSpPr>
                <p:nvPr/>
              </p:nvSpPr>
              <p:spPr bwMode="auto">
                <a:xfrm>
                  <a:off x="4685" y="1427"/>
                  <a:ext cx="4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1" name="Rectangle 713"/>
                <p:cNvSpPr>
                  <a:spLocks noChangeArrowheads="1"/>
                </p:cNvSpPr>
                <p:nvPr/>
              </p:nvSpPr>
              <p:spPr bwMode="auto">
                <a:xfrm>
                  <a:off x="4755" y="1427"/>
                  <a:ext cx="35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2" name="Rectangle 714"/>
                <p:cNvSpPr>
                  <a:spLocks noChangeArrowheads="1"/>
                </p:cNvSpPr>
                <p:nvPr/>
              </p:nvSpPr>
              <p:spPr bwMode="auto">
                <a:xfrm>
                  <a:off x="4836" y="1427"/>
                  <a:ext cx="18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3" name="Rectangle 715"/>
                <p:cNvSpPr>
                  <a:spLocks noChangeArrowheads="1"/>
                </p:cNvSpPr>
                <p:nvPr/>
              </p:nvSpPr>
              <p:spPr bwMode="auto">
                <a:xfrm>
                  <a:off x="4649" y="1428"/>
                  <a:ext cx="5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4" name="Rectangle 716"/>
                <p:cNvSpPr>
                  <a:spLocks noChangeArrowheads="1"/>
                </p:cNvSpPr>
                <p:nvPr/>
              </p:nvSpPr>
              <p:spPr bwMode="auto">
                <a:xfrm>
                  <a:off x="4685" y="1428"/>
                  <a:ext cx="48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5" name="Rectangle 717"/>
                <p:cNvSpPr>
                  <a:spLocks noChangeArrowheads="1"/>
                </p:cNvSpPr>
                <p:nvPr/>
              </p:nvSpPr>
              <p:spPr bwMode="auto">
                <a:xfrm>
                  <a:off x="4755" y="1428"/>
                  <a:ext cx="35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6" name="Rectangle 718"/>
                <p:cNvSpPr>
                  <a:spLocks noChangeArrowheads="1"/>
                </p:cNvSpPr>
                <p:nvPr/>
              </p:nvSpPr>
              <p:spPr bwMode="auto">
                <a:xfrm>
                  <a:off x="4834" y="1428"/>
                  <a:ext cx="19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7" name="Rectangle 719"/>
                <p:cNvSpPr>
                  <a:spLocks noChangeArrowheads="1"/>
                </p:cNvSpPr>
                <p:nvPr/>
              </p:nvSpPr>
              <p:spPr bwMode="auto">
                <a:xfrm>
                  <a:off x="4636" y="1430"/>
                  <a:ext cx="5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8" name="Rectangle 720"/>
                <p:cNvSpPr>
                  <a:spLocks noChangeArrowheads="1"/>
                </p:cNvSpPr>
                <p:nvPr/>
              </p:nvSpPr>
              <p:spPr bwMode="auto">
                <a:xfrm>
                  <a:off x="4684" y="1430"/>
                  <a:ext cx="4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69" name="Rectangle 721"/>
                <p:cNvSpPr>
                  <a:spLocks noChangeArrowheads="1"/>
                </p:cNvSpPr>
                <p:nvPr/>
              </p:nvSpPr>
              <p:spPr bwMode="auto">
                <a:xfrm>
                  <a:off x="4753" y="1430"/>
                  <a:ext cx="35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0" name="Rectangle 722"/>
                <p:cNvSpPr>
                  <a:spLocks noChangeArrowheads="1"/>
                </p:cNvSpPr>
                <p:nvPr/>
              </p:nvSpPr>
              <p:spPr bwMode="auto">
                <a:xfrm>
                  <a:off x="4833" y="1430"/>
                  <a:ext cx="19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1" name="Rectangle 723"/>
                <p:cNvSpPr>
                  <a:spLocks noChangeArrowheads="1"/>
                </p:cNvSpPr>
                <p:nvPr/>
              </p:nvSpPr>
              <p:spPr bwMode="auto">
                <a:xfrm>
                  <a:off x="4622" y="1431"/>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2" name="Rectangle 724"/>
                <p:cNvSpPr>
                  <a:spLocks noChangeArrowheads="1"/>
                </p:cNvSpPr>
                <p:nvPr/>
              </p:nvSpPr>
              <p:spPr bwMode="auto">
                <a:xfrm>
                  <a:off x="4684" y="1431"/>
                  <a:ext cx="4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3" name="Rectangle 725"/>
                <p:cNvSpPr>
                  <a:spLocks noChangeArrowheads="1"/>
                </p:cNvSpPr>
                <p:nvPr/>
              </p:nvSpPr>
              <p:spPr bwMode="auto">
                <a:xfrm>
                  <a:off x="4752" y="1431"/>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4" name="Rectangle 726"/>
                <p:cNvSpPr>
                  <a:spLocks noChangeArrowheads="1"/>
                </p:cNvSpPr>
                <p:nvPr/>
              </p:nvSpPr>
              <p:spPr bwMode="auto">
                <a:xfrm>
                  <a:off x="4830" y="1431"/>
                  <a:ext cx="20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5" name="Rectangle 727"/>
                <p:cNvSpPr>
                  <a:spLocks noChangeArrowheads="1"/>
                </p:cNvSpPr>
                <p:nvPr/>
              </p:nvSpPr>
              <p:spPr bwMode="auto">
                <a:xfrm>
                  <a:off x="4609" y="1433"/>
                  <a:ext cx="5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6" name="Rectangle 728"/>
                <p:cNvSpPr>
                  <a:spLocks noChangeArrowheads="1"/>
                </p:cNvSpPr>
                <p:nvPr/>
              </p:nvSpPr>
              <p:spPr bwMode="auto">
                <a:xfrm>
                  <a:off x="4619" y="1433"/>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7" name="Rectangle 729"/>
                <p:cNvSpPr>
                  <a:spLocks noChangeArrowheads="1"/>
                </p:cNvSpPr>
                <p:nvPr/>
              </p:nvSpPr>
              <p:spPr bwMode="auto">
                <a:xfrm>
                  <a:off x="4682" y="1433"/>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8" name="Rectangle 730"/>
                <p:cNvSpPr>
                  <a:spLocks noChangeArrowheads="1"/>
                </p:cNvSpPr>
                <p:nvPr/>
              </p:nvSpPr>
              <p:spPr bwMode="auto">
                <a:xfrm>
                  <a:off x="4752" y="1433"/>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79" name="Rectangle 731"/>
                <p:cNvSpPr>
                  <a:spLocks noChangeArrowheads="1"/>
                </p:cNvSpPr>
                <p:nvPr/>
              </p:nvSpPr>
              <p:spPr bwMode="auto">
                <a:xfrm>
                  <a:off x="4828" y="1433"/>
                  <a:ext cx="20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0" name="Rectangle 732"/>
                <p:cNvSpPr>
                  <a:spLocks noChangeArrowheads="1"/>
                </p:cNvSpPr>
                <p:nvPr/>
              </p:nvSpPr>
              <p:spPr bwMode="auto">
                <a:xfrm>
                  <a:off x="4595" y="1435"/>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1" name="Rectangle 733"/>
                <p:cNvSpPr>
                  <a:spLocks noChangeArrowheads="1"/>
                </p:cNvSpPr>
                <p:nvPr/>
              </p:nvSpPr>
              <p:spPr bwMode="auto">
                <a:xfrm>
                  <a:off x="4619" y="1435"/>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2" name="Rectangle 734"/>
                <p:cNvSpPr>
                  <a:spLocks noChangeArrowheads="1"/>
                </p:cNvSpPr>
                <p:nvPr/>
              </p:nvSpPr>
              <p:spPr bwMode="auto">
                <a:xfrm>
                  <a:off x="4682" y="1435"/>
                  <a:ext cx="49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3" name="Rectangle 735"/>
                <p:cNvSpPr>
                  <a:spLocks noChangeArrowheads="1"/>
                </p:cNvSpPr>
                <p:nvPr/>
              </p:nvSpPr>
              <p:spPr bwMode="auto">
                <a:xfrm>
                  <a:off x="4750" y="1435"/>
                  <a:ext cx="35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4" name="Rectangle 736"/>
                <p:cNvSpPr>
                  <a:spLocks noChangeArrowheads="1"/>
                </p:cNvSpPr>
                <p:nvPr/>
              </p:nvSpPr>
              <p:spPr bwMode="auto">
                <a:xfrm>
                  <a:off x="4827" y="1435"/>
                  <a:ext cx="20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5" name="Rectangle 737"/>
                <p:cNvSpPr>
                  <a:spLocks noChangeArrowheads="1"/>
                </p:cNvSpPr>
                <p:nvPr/>
              </p:nvSpPr>
              <p:spPr bwMode="auto">
                <a:xfrm>
                  <a:off x="4582" y="1436"/>
                  <a:ext cx="6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6" name="Rectangle 738"/>
                <p:cNvSpPr>
                  <a:spLocks noChangeArrowheads="1"/>
                </p:cNvSpPr>
                <p:nvPr/>
              </p:nvSpPr>
              <p:spPr bwMode="auto">
                <a:xfrm>
                  <a:off x="4619" y="1436"/>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7" name="Rectangle 739"/>
                <p:cNvSpPr>
                  <a:spLocks noChangeArrowheads="1"/>
                </p:cNvSpPr>
                <p:nvPr/>
              </p:nvSpPr>
              <p:spPr bwMode="auto">
                <a:xfrm>
                  <a:off x="4681" y="1436"/>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8" name="Rectangle 740"/>
                <p:cNvSpPr>
                  <a:spLocks noChangeArrowheads="1"/>
                </p:cNvSpPr>
                <p:nvPr/>
              </p:nvSpPr>
              <p:spPr bwMode="auto">
                <a:xfrm>
                  <a:off x="4750" y="1436"/>
                  <a:ext cx="35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89" name="Rectangle 741"/>
                <p:cNvSpPr>
                  <a:spLocks noChangeArrowheads="1"/>
                </p:cNvSpPr>
                <p:nvPr/>
              </p:nvSpPr>
              <p:spPr bwMode="auto">
                <a:xfrm>
                  <a:off x="4825" y="1436"/>
                  <a:ext cx="20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0" name="Rectangle 742"/>
                <p:cNvSpPr>
                  <a:spLocks noChangeArrowheads="1"/>
                </p:cNvSpPr>
                <p:nvPr/>
              </p:nvSpPr>
              <p:spPr bwMode="auto">
                <a:xfrm>
                  <a:off x="4570" y="1438"/>
                  <a:ext cx="62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1" name="Rectangle 743"/>
                <p:cNvSpPr>
                  <a:spLocks noChangeArrowheads="1"/>
                </p:cNvSpPr>
                <p:nvPr/>
              </p:nvSpPr>
              <p:spPr bwMode="auto">
                <a:xfrm>
                  <a:off x="4618" y="1438"/>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2" name="Rectangle 744"/>
                <p:cNvSpPr>
                  <a:spLocks noChangeArrowheads="1"/>
                </p:cNvSpPr>
                <p:nvPr/>
              </p:nvSpPr>
              <p:spPr bwMode="auto">
                <a:xfrm>
                  <a:off x="4681" y="1438"/>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3" name="Rectangle 745"/>
                <p:cNvSpPr>
                  <a:spLocks noChangeArrowheads="1"/>
                </p:cNvSpPr>
                <p:nvPr/>
              </p:nvSpPr>
              <p:spPr bwMode="auto">
                <a:xfrm>
                  <a:off x="4748" y="1438"/>
                  <a:ext cx="36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4" name="Rectangle 746"/>
                <p:cNvSpPr>
                  <a:spLocks noChangeArrowheads="1"/>
                </p:cNvSpPr>
                <p:nvPr/>
              </p:nvSpPr>
              <p:spPr bwMode="auto">
                <a:xfrm>
                  <a:off x="4824" y="1438"/>
                  <a:ext cx="21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5" name="Rectangle 747"/>
                <p:cNvSpPr>
                  <a:spLocks noChangeArrowheads="1"/>
                </p:cNvSpPr>
                <p:nvPr/>
              </p:nvSpPr>
              <p:spPr bwMode="auto">
                <a:xfrm>
                  <a:off x="4556" y="1439"/>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6" name="Rectangle 748"/>
                <p:cNvSpPr>
                  <a:spLocks noChangeArrowheads="1"/>
                </p:cNvSpPr>
                <p:nvPr/>
              </p:nvSpPr>
              <p:spPr bwMode="auto">
                <a:xfrm>
                  <a:off x="4618" y="1439"/>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7" name="Rectangle 749"/>
                <p:cNvSpPr>
                  <a:spLocks noChangeArrowheads="1"/>
                </p:cNvSpPr>
                <p:nvPr/>
              </p:nvSpPr>
              <p:spPr bwMode="auto">
                <a:xfrm>
                  <a:off x="4681" y="1439"/>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8" name="Rectangle 750"/>
                <p:cNvSpPr>
                  <a:spLocks noChangeArrowheads="1"/>
                </p:cNvSpPr>
                <p:nvPr/>
              </p:nvSpPr>
              <p:spPr bwMode="auto">
                <a:xfrm>
                  <a:off x="4747" y="1439"/>
                  <a:ext cx="36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09999" name="Rectangle 751"/>
                <p:cNvSpPr>
                  <a:spLocks noChangeArrowheads="1"/>
                </p:cNvSpPr>
                <p:nvPr/>
              </p:nvSpPr>
              <p:spPr bwMode="auto">
                <a:xfrm>
                  <a:off x="4822" y="1439"/>
                  <a:ext cx="21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0" name="Rectangle 752"/>
                <p:cNvSpPr>
                  <a:spLocks noChangeArrowheads="1"/>
                </p:cNvSpPr>
                <p:nvPr/>
              </p:nvSpPr>
              <p:spPr bwMode="auto">
                <a:xfrm>
                  <a:off x="4543" y="1441"/>
                  <a:ext cx="65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1" name="Rectangle 753"/>
                <p:cNvSpPr>
                  <a:spLocks noChangeArrowheads="1"/>
                </p:cNvSpPr>
                <p:nvPr/>
              </p:nvSpPr>
              <p:spPr bwMode="auto">
                <a:xfrm>
                  <a:off x="4555" y="1441"/>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2" name="Rectangle 754"/>
                <p:cNvSpPr>
                  <a:spLocks noChangeArrowheads="1"/>
                </p:cNvSpPr>
                <p:nvPr/>
              </p:nvSpPr>
              <p:spPr bwMode="auto">
                <a:xfrm>
                  <a:off x="4616" y="1441"/>
                  <a:ext cx="57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3" name="Rectangle 755"/>
                <p:cNvSpPr>
                  <a:spLocks noChangeArrowheads="1"/>
                </p:cNvSpPr>
                <p:nvPr/>
              </p:nvSpPr>
              <p:spPr bwMode="auto">
                <a:xfrm>
                  <a:off x="4679" y="1441"/>
                  <a:ext cx="5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4" name="Rectangle 756"/>
                <p:cNvSpPr>
                  <a:spLocks noChangeArrowheads="1"/>
                </p:cNvSpPr>
                <p:nvPr/>
              </p:nvSpPr>
              <p:spPr bwMode="auto">
                <a:xfrm>
                  <a:off x="4747" y="1441"/>
                  <a:ext cx="36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5" name="Rectangle 757"/>
                <p:cNvSpPr>
                  <a:spLocks noChangeArrowheads="1"/>
                </p:cNvSpPr>
                <p:nvPr/>
              </p:nvSpPr>
              <p:spPr bwMode="auto">
                <a:xfrm>
                  <a:off x="4822" y="1441"/>
                  <a:ext cx="21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6" name="Rectangle 758"/>
                <p:cNvSpPr>
                  <a:spLocks noChangeArrowheads="1"/>
                </p:cNvSpPr>
                <p:nvPr/>
              </p:nvSpPr>
              <p:spPr bwMode="auto">
                <a:xfrm>
                  <a:off x="4529" y="1442"/>
                  <a:ext cx="6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7" name="Rectangle 759"/>
                <p:cNvSpPr>
                  <a:spLocks noChangeArrowheads="1"/>
                </p:cNvSpPr>
                <p:nvPr/>
              </p:nvSpPr>
              <p:spPr bwMode="auto">
                <a:xfrm>
                  <a:off x="4553" y="1442"/>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8" name="Rectangle 760"/>
                <p:cNvSpPr>
                  <a:spLocks noChangeArrowheads="1"/>
                </p:cNvSpPr>
                <p:nvPr/>
              </p:nvSpPr>
              <p:spPr bwMode="auto">
                <a:xfrm>
                  <a:off x="4616" y="1442"/>
                  <a:ext cx="57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09" name="Rectangle 761"/>
                <p:cNvSpPr>
                  <a:spLocks noChangeArrowheads="1"/>
                </p:cNvSpPr>
                <p:nvPr/>
              </p:nvSpPr>
              <p:spPr bwMode="auto">
                <a:xfrm>
                  <a:off x="4679" y="1442"/>
                  <a:ext cx="5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0" name="Rectangle 762"/>
                <p:cNvSpPr>
                  <a:spLocks noChangeArrowheads="1"/>
                </p:cNvSpPr>
                <p:nvPr/>
              </p:nvSpPr>
              <p:spPr bwMode="auto">
                <a:xfrm>
                  <a:off x="4745" y="1442"/>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1" name="Rectangle 763"/>
                <p:cNvSpPr>
                  <a:spLocks noChangeArrowheads="1"/>
                </p:cNvSpPr>
                <p:nvPr/>
              </p:nvSpPr>
              <p:spPr bwMode="auto">
                <a:xfrm>
                  <a:off x="4821" y="1442"/>
                  <a:ext cx="21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2" name="Rectangle 764"/>
                <p:cNvSpPr>
                  <a:spLocks noChangeArrowheads="1"/>
                </p:cNvSpPr>
                <p:nvPr/>
              </p:nvSpPr>
              <p:spPr bwMode="auto">
                <a:xfrm>
                  <a:off x="4515" y="1444"/>
                  <a:ext cx="67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3" name="Rectangle 765"/>
                <p:cNvSpPr>
                  <a:spLocks noChangeArrowheads="1"/>
                </p:cNvSpPr>
                <p:nvPr/>
              </p:nvSpPr>
              <p:spPr bwMode="auto">
                <a:xfrm>
                  <a:off x="4553" y="1444"/>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4" name="Rectangle 766"/>
                <p:cNvSpPr>
                  <a:spLocks noChangeArrowheads="1"/>
                </p:cNvSpPr>
                <p:nvPr/>
              </p:nvSpPr>
              <p:spPr bwMode="auto">
                <a:xfrm>
                  <a:off x="4616" y="1444"/>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5" name="Rectangle 767"/>
                <p:cNvSpPr>
                  <a:spLocks noChangeArrowheads="1"/>
                </p:cNvSpPr>
                <p:nvPr/>
              </p:nvSpPr>
              <p:spPr bwMode="auto">
                <a:xfrm>
                  <a:off x="4678" y="1444"/>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6" name="Rectangle 768"/>
                <p:cNvSpPr>
                  <a:spLocks noChangeArrowheads="1"/>
                </p:cNvSpPr>
                <p:nvPr/>
              </p:nvSpPr>
              <p:spPr bwMode="auto">
                <a:xfrm>
                  <a:off x="4745" y="1444"/>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7" name="Rectangle 769"/>
                <p:cNvSpPr>
                  <a:spLocks noChangeArrowheads="1"/>
                </p:cNvSpPr>
                <p:nvPr/>
              </p:nvSpPr>
              <p:spPr bwMode="auto">
                <a:xfrm>
                  <a:off x="4819" y="1444"/>
                  <a:ext cx="22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8" name="Rectangle 770"/>
                <p:cNvSpPr>
                  <a:spLocks noChangeArrowheads="1"/>
                </p:cNvSpPr>
                <p:nvPr/>
              </p:nvSpPr>
              <p:spPr bwMode="auto">
                <a:xfrm>
                  <a:off x="4502" y="1446"/>
                  <a:ext cx="6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19" name="Rectangle 771"/>
                <p:cNvSpPr>
                  <a:spLocks noChangeArrowheads="1"/>
                </p:cNvSpPr>
                <p:nvPr/>
              </p:nvSpPr>
              <p:spPr bwMode="auto">
                <a:xfrm>
                  <a:off x="4553" y="1446"/>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0" name="Rectangle 772"/>
                <p:cNvSpPr>
                  <a:spLocks noChangeArrowheads="1"/>
                </p:cNvSpPr>
                <p:nvPr/>
              </p:nvSpPr>
              <p:spPr bwMode="auto">
                <a:xfrm>
                  <a:off x="4616" y="1446"/>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1" name="Rectangle 773"/>
                <p:cNvSpPr>
                  <a:spLocks noChangeArrowheads="1"/>
                </p:cNvSpPr>
                <p:nvPr/>
              </p:nvSpPr>
              <p:spPr bwMode="auto">
                <a:xfrm>
                  <a:off x="4678" y="1446"/>
                  <a:ext cx="50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2" name="Rectangle 774"/>
                <p:cNvSpPr>
                  <a:spLocks noChangeArrowheads="1"/>
                </p:cNvSpPr>
                <p:nvPr/>
              </p:nvSpPr>
              <p:spPr bwMode="auto">
                <a:xfrm>
                  <a:off x="4744" y="1446"/>
                  <a:ext cx="37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3" name="Rectangle 775"/>
                <p:cNvSpPr>
                  <a:spLocks noChangeArrowheads="1"/>
                </p:cNvSpPr>
                <p:nvPr/>
              </p:nvSpPr>
              <p:spPr bwMode="auto">
                <a:xfrm>
                  <a:off x="4818" y="1446"/>
                  <a:ext cx="22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4" name="Rectangle 776"/>
                <p:cNvSpPr>
                  <a:spLocks noChangeArrowheads="1"/>
                </p:cNvSpPr>
                <p:nvPr/>
              </p:nvSpPr>
              <p:spPr bwMode="auto">
                <a:xfrm>
                  <a:off x="4488" y="1447"/>
                  <a:ext cx="70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5" name="Rectangle 777"/>
                <p:cNvSpPr>
                  <a:spLocks noChangeArrowheads="1"/>
                </p:cNvSpPr>
                <p:nvPr/>
              </p:nvSpPr>
              <p:spPr bwMode="auto">
                <a:xfrm>
                  <a:off x="4490" y="1447"/>
                  <a:ext cx="70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6" name="Rectangle 778"/>
                <p:cNvSpPr>
                  <a:spLocks noChangeArrowheads="1"/>
                </p:cNvSpPr>
                <p:nvPr/>
              </p:nvSpPr>
              <p:spPr bwMode="auto">
                <a:xfrm>
                  <a:off x="4553" y="1447"/>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7" name="Rectangle 779"/>
                <p:cNvSpPr>
                  <a:spLocks noChangeArrowheads="1"/>
                </p:cNvSpPr>
                <p:nvPr/>
              </p:nvSpPr>
              <p:spPr bwMode="auto">
                <a:xfrm>
                  <a:off x="4615" y="1447"/>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8" name="Rectangle 780"/>
                <p:cNvSpPr>
                  <a:spLocks noChangeArrowheads="1"/>
                </p:cNvSpPr>
                <p:nvPr/>
              </p:nvSpPr>
              <p:spPr bwMode="auto">
                <a:xfrm>
                  <a:off x="4678" y="1447"/>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29" name="Rectangle 781"/>
                <p:cNvSpPr>
                  <a:spLocks noChangeArrowheads="1"/>
                </p:cNvSpPr>
                <p:nvPr/>
              </p:nvSpPr>
              <p:spPr bwMode="auto">
                <a:xfrm>
                  <a:off x="4744" y="1447"/>
                  <a:ext cx="37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0" name="Rectangle 782"/>
                <p:cNvSpPr>
                  <a:spLocks noChangeArrowheads="1"/>
                </p:cNvSpPr>
                <p:nvPr/>
              </p:nvSpPr>
              <p:spPr bwMode="auto">
                <a:xfrm>
                  <a:off x="4816" y="1447"/>
                  <a:ext cx="22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1" name="Rectangle 783"/>
                <p:cNvSpPr>
                  <a:spLocks noChangeArrowheads="1"/>
                </p:cNvSpPr>
                <p:nvPr/>
              </p:nvSpPr>
              <p:spPr bwMode="auto">
                <a:xfrm>
                  <a:off x="4475" y="1449"/>
                  <a:ext cx="7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2" name="Rectangle 784"/>
                <p:cNvSpPr>
                  <a:spLocks noChangeArrowheads="1"/>
                </p:cNvSpPr>
                <p:nvPr/>
              </p:nvSpPr>
              <p:spPr bwMode="auto">
                <a:xfrm>
                  <a:off x="4490" y="1449"/>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3" name="Rectangle 785"/>
                <p:cNvSpPr>
                  <a:spLocks noChangeArrowheads="1"/>
                </p:cNvSpPr>
                <p:nvPr/>
              </p:nvSpPr>
              <p:spPr bwMode="auto">
                <a:xfrm>
                  <a:off x="4552" y="1449"/>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4" name="Rectangle 786"/>
                <p:cNvSpPr>
                  <a:spLocks noChangeArrowheads="1"/>
                </p:cNvSpPr>
                <p:nvPr/>
              </p:nvSpPr>
              <p:spPr bwMode="auto">
                <a:xfrm>
                  <a:off x="4615" y="1449"/>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5" name="Rectangle 787"/>
                <p:cNvSpPr>
                  <a:spLocks noChangeArrowheads="1"/>
                </p:cNvSpPr>
                <p:nvPr/>
              </p:nvSpPr>
              <p:spPr bwMode="auto">
                <a:xfrm>
                  <a:off x="4676" y="1449"/>
                  <a:ext cx="5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6" name="Rectangle 788"/>
                <p:cNvSpPr>
                  <a:spLocks noChangeArrowheads="1"/>
                </p:cNvSpPr>
                <p:nvPr/>
              </p:nvSpPr>
              <p:spPr bwMode="auto">
                <a:xfrm>
                  <a:off x="4742" y="1449"/>
                  <a:ext cx="37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7" name="Rectangle 789"/>
                <p:cNvSpPr>
                  <a:spLocks noChangeArrowheads="1"/>
                </p:cNvSpPr>
                <p:nvPr/>
              </p:nvSpPr>
              <p:spPr bwMode="auto">
                <a:xfrm>
                  <a:off x="4815" y="1449"/>
                  <a:ext cx="23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8" name="Rectangle 790"/>
                <p:cNvSpPr>
                  <a:spLocks noChangeArrowheads="1"/>
                </p:cNvSpPr>
                <p:nvPr/>
              </p:nvSpPr>
              <p:spPr bwMode="auto">
                <a:xfrm>
                  <a:off x="4476" y="1450"/>
                  <a:ext cx="71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39" name="Rectangle 791"/>
                <p:cNvSpPr>
                  <a:spLocks noChangeArrowheads="1"/>
                </p:cNvSpPr>
                <p:nvPr/>
              </p:nvSpPr>
              <p:spPr bwMode="auto">
                <a:xfrm>
                  <a:off x="4490" y="1450"/>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0" name="Rectangle 792"/>
                <p:cNvSpPr>
                  <a:spLocks noChangeArrowheads="1"/>
                </p:cNvSpPr>
                <p:nvPr/>
              </p:nvSpPr>
              <p:spPr bwMode="auto">
                <a:xfrm>
                  <a:off x="4552" y="1450"/>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1" name="Rectangle 793"/>
                <p:cNvSpPr>
                  <a:spLocks noChangeArrowheads="1"/>
                </p:cNvSpPr>
                <p:nvPr/>
              </p:nvSpPr>
              <p:spPr bwMode="auto">
                <a:xfrm>
                  <a:off x="4615" y="1450"/>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2" name="Rectangle 794"/>
                <p:cNvSpPr>
                  <a:spLocks noChangeArrowheads="1"/>
                </p:cNvSpPr>
                <p:nvPr/>
              </p:nvSpPr>
              <p:spPr bwMode="auto">
                <a:xfrm>
                  <a:off x="4676" y="1450"/>
                  <a:ext cx="5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3" name="Rectangle 795"/>
                <p:cNvSpPr>
                  <a:spLocks noChangeArrowheads="1"/>
                </p:cNvSpPr>
                <p:nvPr/>
              </p:nvSpPr>
              <p:spPr bwMode="auto">
                <a:xfrm>
                  <a:off x="4741" y="1450"/>
                  <a:ext cx="37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4" name="Rectangle 796"/>
                <p:cNvSpPr>
                  <a:spLocks noChangeArrowheads="1"/>
                </p:cNvSpPr>
                <p:nvPr/>
              </p:nvSpPr>
              <p:spPr bwMode="auto">
                <a:xfrm>
                  <a:off x="4813" y="1450"/>
                  <a:ext cx="23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5" name="Rectangle 797"/>
                <p:cNvSpPr>
                  <a:spLocks noChangeArrowheads="1"/>
                </p:cNvSpPr>
                <p:nvPr/>
              </p:nvSpPr>
              <p:spPr bwMode="auto">
                <a:xfrm>
                  <a:off x="4479" y="1452"/>
                  <a:ext cx="71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6" name="Rectangle 798"/>
                <p:cNvSpPr>
                  <a:spLocks noChangeArrowheads="1"/>
                </p:cNvSpPr>
                <p:nvPr/>
              </p:nvSpPr>
              <p:spPr bwMode="auto">
                <a:xfrm>
                  <a:off x="4490" y="1452"/>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7" name="Rectangle 799"/>
                <p:cNvSpPr>
                  <a:spLocks noChangeArrowheads="1"/>
                </p:cNvSpPr>
                <p:nvPr/>
              </p:nvSpPr>
              <p:spPr bwMode="auto">
                <a:xfrm>
                  <a:off x="4552" y="1452"/>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8" name="Rectangle 800"/>
                <p:cNvSpPr>
                  <a:spLocks noChangeArrowheads="1"/>
                </p:cNvSpPr>
                <p:nvPr/>
              </p:nvSpPr>
              <p:spPr bwMode="auto">
                <a:xfrm>
                  <a:off x="4613" y="1452"/>
                  <a:ext cx="57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49" name="Rectangle 801"/>
                <p:cNvSpPr>
                  <a:spLocks noChangeArrowheads="1"/>
                </p:cNvSpPr>
                <p:nvPr/>
              </p:nvSpPr>
              <p:spPr bwMode="auto">
                <a:xfrm>
                  <a:off x="4675" y="1452"/>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50" name="Rectangle 802"/>
                <p:cNvSpPr>
                  <a:spLocks noChangeArrowheads="1"/>
                </p:cNvSpPr>
                <p:nvPr/>
              </p:nvSpPr>
              <p:spPr bwMode="auto">
                <a:xfrm>
                  <a:off x="4741" y="1452"/>
                  <a:ext cx="37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51" name="Rectangle 803"/>
                <p:cNvSpPr>
                  <a:spLocks noChangeArrowheads="1"/>
                </p:cNvSpPr>
                <p:nvPr/>
              </p:nvSpPr>
              <p:spPr bwMode="auto">
                <a:xfrm>
                  <a:off x="4812" y="1452"/>
                  <a:ext cx="23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52" name="Rectangle 804"/>
                <p:cNvSpPr>
                  <a:spLocks noChangeArrowheads="1"/>
                </p:cNvSpPr>
                <p:nvPr/>
              </p:nvSpPr>
              <p:spPr bwMode="auto">
                <a:xfrm>
                  <a:off x="4481" y="1453"/>
                  <a:ext cx="71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53" name="Rectangle 805"/>
                <p:cNvSpPr>
                  <a:spLocks noChangeArrowheads="1"/>
                </p:cNvSpPr>
                <p:nvPr/>
              </p:nvSpPr>
              <p:spPr bwMode="auto">
                <a:xfrm>
                  <a:off x="4488" y="1453"/>
                  <a:ext cx="7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54" name="Rectangle 806"/>
                <p:cNvSpPr>
                  <a:spLocks noChangeArrowheads="1"/>
                </p:cNvSpPr>
                <p:nvPr/>
              </p:nvSpPr>
              <p:spPr bwMode="auto">
                <a:xfrm>
                  <a:off x="4552" y="1453"/>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55" name="Rectangle 807"/>
                <p:cNvSpPr>
                  <a:spLocks noChangeArrowheads="1"/>
                </p:cNvSpPr>
                <p:nvPr/>
              </p:nvSpPr>
              <p:spPr bwMode="auto">
                <a:xfrm>
                  <a:off x="4613" y="1453"/>
                  <a:ext cx="57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56" name="Rectangle 808"/>
                <p:cNvSpPr>
                  <a:spLocks noChangeArrowheads="1"/>
                </p:cNvSpPr>
                <p:nvPr/>
              </p:nvSpPr>
              <p:spPr bwMode="auto">
                <a:xfrm>
                  <a:off x="4675" y="1453"/>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8" name="Group 809"/>
              <p:cNvGrpSpPr>
                <a:grpSpLocks/>
              </p:cNvGrpSpPr>
              <p:nvPr/>
            </p:nvGrpSpPr>
            <p:grpSpPr bwMode="auto">
              <a:xfrm>
                <a:off x="3794" y="1205"/>
                <a:ext cx="853" cy="39"/>
                <a:chOff x="4482" y="1453"/>
                <a:chExt cx="923" cy="46"/>
              </a:xfrm>
            </p:grpSpPr>
            <p:sp>
              <p:nvSpPr>
                <p:cNvPr id="310058" name="Rectangle 810"/>
                <p:cNvSpPr>
                  <a:spLocks noChangeArrowheads="1"/>
                </p:cNvSpPr>
                <p:nvPr/>
              </p:nvSpPr>
              <p:spPr bwMode="auto">
                <a:xfrm>
                  <a:off x="4739" y="1453"/>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59" name="Rectangle 811"/>
                <p:cNvSpPr>
                  <a:spLocks noChangeArrowheads="1"/>
                </p:cNvSpPr>
                <p:nvPr/>
              </p:nvSpPr>
              <p:spPr bwMode="auto">
                <a:xfrm>
                  <a:off x="4812" y="1453"/>
                  <a:ext cx="23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0" name="Rectangle 812"/>
                <p:cNvSpPr>
                  <a:spLocks noChangeArrowheads="1"/>
                </p:cNvSpPr>
                <p:nvPr/>
              </p:nvSpPr>
              <p:spPr bwMode="auto">
                <a:xfrm>
                  <a:off x="4482" y="1455"/>
                  <a:ext cx="70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1" name="Rectangle 813"/>
                <p:cNvSpPr>
                  <a:spLocks noChangeArrowheads="1"/>
                </p:cNvSpPr>
                <p:nvPr/>
              </p:nvSpPr>
              <p:spPr bwMode="auto">
                <a:xfrm>
                  <a:off x="4488" y="1455"/>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2" name="Rectangle 814"/>
                <p:cNvSpPr>
                  <a:spLocks noChangeArrowheads="1"/>
                </p:cNvSpPr>
                <p:nvPr/>
              </p:nvSpPr>
              <p:spPr bwMode="auto">
                <a:xfrm>
                  <a:off x="4550" y="1455"/>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3" name="Rectangle 815"/>
                <p:cNvSpPr>
                  <a:spLocks noChangeArrowheads="1"/>
                </p:cNvSpPr>
                <p:nvPr/>
              </p:nvSpPr>
              <p:spPr bwMode="auto">
                <a:xfrm>
                  <a:off x="4613" y="1455"/>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4" name="Rectangle 816"/>
                <p:cNvSpPr>
                  <a:spLocks noChangeArrowheads="1"/>
                </p:cNvSpPr>
                <p:nvPr/>
              </p:nvSpPr>
              <p:spPr bwMode="auto">
                <a:xfrm>
                  <a:off x="4675" y="1455"/>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5" name="Rectangle 817"/>
                <p:cNvSpPr>
                  <a:spLocks noChangeArrowheads="1"/>
                </p:cNvSpPr>
                <p:nvPr/>
              </p:nvSpPr>
              <p:spPr bwMode="auto">
                <a:xfrm>
                  <a:off x="4739" y="1455"/>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6" name="Rectangle 818"/>
                <p:cNvSpPr>
                  <a:spLocks noChangeArrowheads="1"/>
                </p:cNvSpPr>
                <p:nvPr/>
              </p:nvSpPr>
              <p:spPr bwMode="auto">
                <a:xfrm>
                  <a:off x="4810" y="1455"/>
                  <a:ext cx="23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7" name="Rectangle 819"/>
                <p:cNvSpPr>
                  <a:spLocks noChangeArrowheads="1"/>
                </p:cNvSpPr>
                <p:nvPr/>
              </p:nvSpPr>
              <p:spPr bwMode="auto">
                <a:xfrm>
                  <a:off x="4484" y="1456"/>
                  <a:ext cx="70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8" name="Rectangle 820"/>
                <p:cNvSpPr>
                  <a:spLocks noChangeArrowheads="1"/>
                </p:cNvSpPr>
                <p:nvPr/>
              </p:nvSpPr>
              <p:spPr bwMode="auto">
                <a:xfrm>
                  <a:off x="4488" y="1456"/>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69" name="Rectangle 821"/>
                <p:cNvSpPr>
                  <a:spLocks noChangeArrowheads="1"/>
                </p:cNvSpPr>
                <p:nvPr/>
              </p:nvSpPr>
              <p:spPr bwMode="auto">
                <a:xfrm>
                  <a:off x="4550" y="1456"/>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0" name="Rectangle 822"/>
                <p:cNvSpPr>
                  <a:spLocks noChangeArrowheads="1"/>
                </p:cNvSpPr>
                <p:nvPr/>
              </p:nvSpPr>
              <p:spPr bwMode="auto">
                <a:xfrm>
                  <a:off x="4612" y="1456"/>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1" name="Rectangle 823"/>
                <p:cNvSpPr>
                  <a:spLocks noChangeArrowheads="1"/>
                </p:cNvSpPr>
                <p:nvPr/>
              </p:nvSpPr>
              <p:spPr bwMode="auto">
                <a:xfrm>
                  <a:off x="4673" y="1456"/>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2" name="Rectangle 824"/>
                <p:cNvSpPr>
                  <a:spLocks noChangeArrowheads="1"/>
                </p:cNvSpPr>
                <p:nvPr/>
              </p:nvSpPr>
              <p:spPr bwMode="auto">
                <a:xfrm>
                  <a:off x="4739" y="1456"/>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3" name="Rectangle 825"/>
                <p:cNvSpPr>
                  <a:spLocks noChangeArrowheads="1"/>
                </p:cNvSpPr>
                <p:nvPr/>
              </p:nvSpPr>
              <p:spPr bwMode="auto">
                <a:xfrm>
                  <a:off x="4809" y="1456"/>
                  <a:ext cx="24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4" name="Rectangle 826"/>
                <p:cNvSpPr>
                  <a:spLocks noChangeArrowheads="1"/>
                </p:cNvSpPr>
                <p:nvPr/>
              </p:nvSpPr>
              <p:spPr bwMode="auto">
                <a:xfrm>
                  <a:off x="4917" y="1456"/>
                  <a:ext cx="2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5" name="Rectangle 827"/>
                <p:cNvSpPr>
                  <a:spLocks noChangeArrowheads="1"/>
                </p:cNvSpPr>
                <p:nvPr/>
              </p:nvSpPr>
              <p:spPr bwMode="auto">
                <a:xfrm>
                  <a:off x="4487" y="1458"/>
                  <a:ext cx="70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6" name="Rectangle 828"/>
                <p:cNvSpPr>
                  <a:spLocks noChangeArrowheads="1"/>
                </p:cNvSpPr>
                <p:nvPr/>
              </p:nvSpPr>
              <p:spPr bwMode="auto">
                <a:xfrm>
                  <a:off x="4488" y="1458"/>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7" name="Rectangle 829"/>
                <p:cNvSpPr>
                  <a:spLocks noChangeArrowheads="1"/>
                </p:cNvSpPr>
                <p:nvPr/>
              </p:nvSpPr>
              <p:spPr bwMode="auto">
                <a:xfrm>
                  <a:off x="4550" y="1458"/>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8" name="Rectangle 830"/>
                <p:cNvSpPr>
                  <a:spLocks noChangeArrowheads="1"/>
                </p:cNvSpPr>
                <p:nvPr/>
              </p:nvSpPr>
              <p:spPr bwMode="auto">
                <a:xfrm>
                  <a:off x="4612" y="1458"/>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79" name="Rectangle 831"/>
                <p:cNvSpPr>
                  <a:spLocks noChangeArrowheads="1"/>
                </p:cNvSpPr>
                <p:nvPr/>
              </p:nvSpPr>
              <p:spPr bwMode="auto">
                <a:xfrm>
                  <a:off x="4673" y="1458"/>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0" name="Rectangle 832"/>
                <p:cNvSpPr>
                  <a:spLocks noChangeArrowheads="1"/>
                </p:cNvSpPr>
                <p:nvPr/>
              </p:nvSpPr>
              <p:spPr bwMode="auto">
                <a:xfrm>
                  <a:off x="4738" y="1458"/>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1" name="Rectangle 833"/>
                <p:cNvSpPr>
                  <a:spLocks noChangeArrowheads="1"/>
                </p:cNvSpPr>
                <p:nvPr/>
              </p:nvSpPr>
              <p:spPr bwMode="auto">
                <a:xfrm>
                  <a:off x="4807" y="1458"/>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2" name="Rectangle 834"/>
                <p:cNvSpPr>
                  <a:spLocks noChangeArrowheads="1"/>
                </p:cNvSpPr>
                <p:nvPr/>
              </p:nvSpPr>
              <p:spPr bwMode="auto">
                <a:xfrm>
                  <a:off x="4909" y="1458"/>
                  <a:ext cx="4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3" name="Rectangle 835"/>
                <p:cNvSpPr>
                  <a:spLocks noChangeArrowheads="1"/>
                </p:cNvSpPr>
                <p:nvPr/>
              </p:nvSpPr>
              <p:spPr bwMode="auto">
                <a:xfrm>
                  <a:off x="4488" y="1460"/>
                  <a:ext cx="69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4" name="Rectangle 836"/>
                <p:cNvSpPr>
                  <a:spLocks noChangeArrowheads="1"/>
                </p:cNvSpPr>
                <p:nvPr/>
              </p:nvSpPr>
              <p:spPr bwMode="auto">
                <a:xfrm>
                  <a:off x="4488" y="1460"/>
                  <a:ext cx="6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5" name="Rectangle 837"/>
                <p:cNvSpPr>
                  <a:spLocks noChangeArrowheads="1"/>
                </p:cNvSpPr>
                <p:nvPr/>
              </p:nvSpPr>
              <p:spPr bwMode="auto">
                <a:xfrm>
                  <a:off x="4550" y="1460"/>
                  <a:ext cx="6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6" name="Rectangle 838"/>
                <p:cNvSpPr>
                  <a:spLocks noChangeArrowheads="1"/>
                </p:cNvSpPr>
                <p:nvPr/>
              </p:nvSpPr>
              <p:spPr bwMode="auto">
                <a:xfrm>
                  <a:off x="4612" y="1460"/>
                  <a:ext cx="57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7" name="Rectangle 839"/>
                <p:cNvSpPr>
                  <a:spLocks noChangeArrowheads="1"/>
                </p:cNvSpPr>
                <p:nvPr/>
              </p:nvSpPr>
              <p:spPr bwMode="auto">
                <a:xfrm>
                  <a:off x="4673" y="1460"/>
                  <a:ext cx="5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8" name="Rectangle 840"/>
                <p:cNvSpPr>
                  <a:spLocks noChangeArrowheads="1"/>
                </p:cNvSpPr>
                <p:nvPr/>
              </p:nvSpPr>
              <p:spPr bwMode="auto">
                <a:xfrm>
                  <a:off x="4738" y="1460"/>
                  <a:ext cx="38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89" name="Rectangle 841"/>
                <p:cNvSpPr>
                  <a:spLocks noChangeArrowheads="1"/>
                </p:cNvSpPr>
                <p:nvPr/>
              </p:nvSpPr>
              <p:spPr bwMode="auto">
                <a:xfrm>
                  <a:off x="4807" y="1460"/>
                  <a:ext cx="24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0" name="Rectangle 842"/>
                <p:cNvSpPr>
                  <a:spLocks noChangeArrowheads="1"/>
                </p:cNvSpPr>
                <p:nvPr/>
              </p:nvSpPr>
              <p:spPr bwMode="auto">
                <a:xfrm>
                  <a:off x="4903" y="1460"/>
                  <a:ext cx="5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1" name="Rectangle 843"/>
                <p:cNvSpPr>
                  <a:spLocks noChangeArrowheads="1"/>
                </p:cNvSpPr>
                <p:nvPr/>
              </p:nvSpPr>
              <p:spPr bwMode="auto">
                <a:xfrm>
                  <a:off x="4490" y="1461"/>
                  <a:ext cx="6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2" name="Rectangle 844"/>
                <p:cNvSpPr>
                  <a:spLocks noChangeArrowheads="1"/>
                </p:cNvSpPr>
                <p:nvPr/>
              </p:nvSpPr>
              <p:spPr bwMode="auto">
                <a:xfrm>
                  <a:off x="4549" y="1461"/>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3" name="Rectangle 845"/>
                <p:cNvSpPr>
                  <a:spLocks noChangeArrowheads="1"/>
                </p:cNvSpPr>
                <p:nvPr/>
              </p:nvSpPr>
              <p:spPr bwMode="auto">
                <a:xfrm>
                  <a:off x="4612" y="1461"/>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4" name="Rectangle 846"/>
                <p:cNvSpPr>
                  <a:spLocks noChangeArrowheads="1"/>
                </p:cNvSpPr>
                <p:nvPr/>
              </p:nvSpPr>
              <p:spPr bwMode="auto">
                <a:xfrm>
                  <a:off x="4672" y="1461"/>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5" name="Rectangle 847"/>
                <p:cNvSpPr>
                  <a:spLocks noChangeArrowheads="1"/>
                </p:cNvSpPr>
                <p:nvPr/>
              </p:nvSpPr>
              <p:spPr bwMode="auto">
                <a:xfrm>
                  <a:off x="4736" y="1461"/>
                  <a:ext cx="3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6" name="Rectangle 848"/>
                <p:cNvSpPr>
                  <a:spLocks noChangeArrowheads="1"/>
                </p:cNvSpPr>
                <p:nvPr/>
              </p:nvSpPr>
              <p:spPr bwMode="auto">
                <a:xfrm>
                  <a:off x="4806" y="1461"/>
                  <a:ext cx="24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7" name="Rectangle 849"/>
                <p:cNvSpPr>
                  <a:spLocks noChangeArrowheads="1"/>
                </p:cNvSpPr>
                <p:nvPr/>
              </p:nvSpPr>
              <p:spPr bwMode="auto">
                <a:xfrm>
                  <a:off x="4899" y="1461"/>
                  <a:ext cx="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8" name="Rectangle 850"/>
                <p:cNvSpPr>
                  <a:spLocks noChangeArrowheads="1"/>
                </p:cNvSpPr>
                <p:nvPr/>
              </p:nvSpPr>
              <p:spPr bwMode="auto">
                <a:xfrm>
                  <a:off x="4491" y="1463"/>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099" name="Rectangle 851"/>
                <p:cNvSpPr>
                  <a:spLocks noChangeArrowheads="1"/>
                </p:cNvSpPr>
                <p:nvPr/>
              </p:nvSpPr>
              <p:spPr bwMode="auto">
                <a:xfrm>
                  <a:off x="4549" y="1463"/>
                  <a:ext cx="6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0" name="Rectangle 852"/>
                <p:cNvSpPr>
                  <a:spLocks noChangeArrowheads="1"/>
                </p:cNvSpPr>
                <p:nvPr/>
              </p:nvSpPr>
              <p:spPr bwMode="auto">
                <a:xfrm>
                  <a:off x="4610" y="1463"/>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1" name="Rectangle 853"/>
                <p:cNvSpPr>
                  <a:spLocks noChangeArrowheads="1"/>
                </p:cNvSpPr>
                <p:nvPr/>
              </p:nvSpPr>
              <p:spPr bwMode="auto">
                <a:xfrm>
                  <a:off x="4672" y="1463"/>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2" name="Rectangle 854"/>
                <p:cNvSpPr>
                  <a:spLocks noChangeArrowheads="1"/>
                </p:cNvSpPr>
                <p:nvPr/>
              </p:nvSpPr>
              <p:spPr bwMode="auto">
                <a:xfrm>
                  <a:off x="4736" y="1463"/>
                  <a:ext cx="3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3" name="Rectangle 855"/>
                <p:cNvSpPr>
                  <a:spLocks noChangeArrowheads="1"/>
                </p:cNvSpPr>
                <p:nvPr/>
              </p:nvSpPr>
              <p:spPr bwMode="auto">
                <a:xfrm>
                  <a:off x="4804" y="1463"/>
                  <a:ext cx="25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4" name="Rectangle 856"/>
                <p:cNvSpPr>
                  <a:spLocks noChangeArrowheads="1"/>
                </p:cNvSpPr>
                <p:nvPr/>
              </p:nvSpPr>
              <p:spPr bwMode="auto">
                <a:xfrm>
                  <a:off x="4894" y="1463"/>
                  <a:ext cx="7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5" name="Rectangle 857"/>
                <p:cNvSpPr>
                  <a:spLocks noChangeArrowheads="1"/>
                </p:cNvSpPr>
                <p:nvPr/>
              </p:nvSpPr>
              <p:spPr bwMode="auto">
                <a:xfrm>
                  <a:off x="4494" y="1464"/>
                  <a:ext cx="69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6" name="Rectangle 858"/>
                <p:cNvSpPr>
                  <a:spLocks noChangeArrowheads="1"/>
                </p:cNvSpPr>
                <p:nvPr/>
              </p:nvSpPr>
              <p:spPr bwMode="auto">
                <a:xfrm>
                  <a:off x="4549" y="1464"/>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7" name="Rectangle 859"/>
                <p:cNvSpPr>
                  <a:spLocks noChangeArrowheads="1"/>
                </p:cNvSpPr>
                <p:nvPr/>
              </p:nvSpPr>
              <p:spPr bwMode="auto">
                <a:xfrm>
                  <a:off x="4610" y="1464"/>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8" name="Rectangle 860"/>
                <p:cNvSpPr>
                  <a:spLocks noChangeArrowheads="1"/>
                </p:cNvSpPr>
                <p:nvPr/>
              </p:nvSpPr>
              <p:spPr bwMode="auto">
                <a:xfrm>
                  <a:off x="4672" y="1464"/>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09" name="Rectangle 861"/>
                <p:cNvSpPr>
                  <a:spLocks noChangeArrowheads="1"/>
                </p:cNvSpPr>
                <p:nvPr/>
              </p:nvSpPr>
              <p:spPr bwMode="auto">
                <a:xfrm>
                  <a:off x="4735" y="1464"/>
                  <a:ext cx="38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0" name="Rectangle 862"/>
                <p:cNvSpPr>
                  <a:spLocks noChangeArrowheads="1"/>
                </p:cNvSpPr>
                <p:nvPr/>
              </p:nvSpPr>
              <p:spPr bwMode="auto">
                <a:xfrm>
                  <a:off x="4803" y="1464"/>
                  <a:ext cx="25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1" name="Rectangle 863"/>
                <p:cNvSpPr>
                  <a:spLocks noChangeArrowheads="1"/>
                </p:cNvSpPr>
                <p:nvPr/>
              </p:nvSpPr>
              <p:spPr bwMode="auto">
                <a:xfrm>
                  <a:off x="4891" y="1464"/>
                  <a:ext cx="7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2" name="Rectangle 864"/>
                <p:cNvSpPr>
                  <a:spLocks noChangeArrowheads="1"/>
                </p:cNvSpPr>
                <p:nvPr/>
              </p:nvSpPr>
              <p:spPr bwMode="auto">
                <a:xfrm>
                  <a:off x="4496" y="1466"/>
                  <a:ext cx="6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3" name="Rectangle 865"/>
                <p:cNvSpPr>
                  <a:spLocks noChangeArrowheads="1"/>
                </p:cNvSpPr>
                <p:nvPr/>
              </p:nvSpPr>
              <p:spPr bwMode="auto">
                <a:xfrm>
                  <a:off x="4549" y="1466"/>
                  <a:ext cx="6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4" name="Rectangle 866"/>
                <p:cNvSpPr>
                  <a:spLocks noChangeArrowheads="1"/>
                </p:cNvSpPr>
                <p:nvPr/>
              </p:nvSpPr>
              <p:spPr bwMode="auto">
                <a:xfrm>
                  <a:off x="4610" y="1466"/>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5" name="Rectangle 867"/>
                <p:cNvSpPr>
                  <a:spLocks noChangeArrowheads="1"/>
                </p:cNvSpPr>
                <p:nvPr/>
              </p:nvSpPr>
              <p:spPr bwMode="auto">
                <a:xfrm>
                  <a:off x="4670" y="1466"/>
                  <a:ext cx="51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6" name="Rectangle 868"/>
                <p:cNvSpPr>
                  <a:spLocks noChangeArrowheads="1"/>
                </p:cNvSpPr>
                <p:nvPr/>
              </p:nvSpPr>
              <p:spPr bwMode="auto">
                <a:xfrm>
                  <a:off x="4735" y="1466"/>
                  <a:ext cx="38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7" name="Rectangle 869"/>
                <p:cNvSpPr>
                  <a:spLocks noChangeArrowheads="1"/>
                </p:cNvSpPr>
                <p:nvPr/>
              </p:nvSpPr>
              <p:spPr bwMode="auto">
                <a:xfrm>
                  <a:off x="4803" y="1466"/>
                  <a:ext cx="25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8" name="Rectangle 870"/>
                <p:cNvSpPr>
                  <a:spLocks noChangeArrowheads="1"/>
                </p:cNvSpPr>
                <p:nvPr/>
              </p:nvSpPr>
              <p:spPr bwMode="auto">
                <a:xfrm>
                  <a:off x="4888" y="1466"/>
                  <a:ext cx="8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19" name="Rectangle 871"/>
                <p:cNvSpPr>
                  <a:spLocks noChangeArrowheads="1"/>
                </p:cNvSpPr>
                <p:nvPr/>
              </p:nvSpPr>
              <p:spPr bwMode="auto">
                <a:xfrm>
                  <a:off x="4497" y="1467"/>
                  <a:ext cx="68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0" name="Rectangle 872"/>
                <p:cNvSpPr>
                  <a:spLocks noChangeArrowheads="1"/>
                </p:cNvSpPr>
                <p:nvPr/>
              </p:nvSpPr>
              <p:spPr bwMode="auto">
                <a:xfrm>
                  <a:off x="4547" y="1467"/>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1" name="Rectangle 873"/>
                <p:cNvSpPr>
                  <a:spLocks noChangeArrowheads="1"/>
                </p:cNvSpPr>
                <p:nvPr/>
              </p:nvSpPr>
              <p:spPr bwMode="auto">
                <a:xfrm>
                  <a:off x="4610" y="1467"/>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2" name="Rectangle 874"/>
                <p:cNvSpPr>
                  <a:spLocks noChangeArrowheads="1"/>
                </p:cNvSpPr>
                <p:nvPr/>
              </p:nvSpPr>
              <p:spPr bwMode="auto">
                <a:xfrm>
                  <a:off x="4670" y="1467"/>
                  <a:ext cx="51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3" name="Rectangle 875"/>
                <p:cNvSpPr>
                  <a:spLocks noChangeArrowheads="1"/>
                </p:cNvSpPr>
                <p:nvPr/>
              </p:nvSpPr>
              <p:spPr bwMode="auto">
                <a:xfrm>
                  <a:off x="4733" y="1467"/>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4" name="Rectangle 876"/>
                <p:cNvSpPr>
                  <a:spLocks noChangeArrowheads="1"/>
                </p:cNvSpPr>
                <p:nvPr/>
              </p:nvSpPr>
              <p:spPr bwMode="auto">
                <a:xfrm>
                  <a:off x="4801" y="1467"/>
                  <a:ext cx="25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5" name="Rectangle 877"/>
                <p:cNvSpPr>
                  <a:spLocks noChangeArrowheads="1"/>
                </p:cNvSpPr>
                <p:nvPr/>
              </p:nvSpPr>
              <p:spPr bwMode="auto">
                <a:xfrm>
                  <a:off x="4885" y="1467"/>
                  <a:ext cx="8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6" name="Rectangle 878"/>
                <p:cNvSpPr>
                  <a:spLocks noChangeArrowheads="1"/>
                </p:cNvSpPr>
                <p:nvPr/>
              </p:nvSpPr>
              <p:spPr bwMode="auto">
                <a:xfrm>
                  <a:off x="4499" y="1469"/>
                  <a:ext cx="68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7" name="Rectangle 879"/>
                <p:cNvSpPr>
                  <a:spLocks noChangeArrowheads="1"/>
                </p:cNvSpPr>
                <p:nvPr/>
              </p:nvSpPr>
              <p:spPr bwMode="auto">
                <a:xfrm>
                  <a:off x="4547" y="1469"/>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8" name="Rectangle 880"/>
                <p:cNvSpPr>
                  <a:spLocks noChangeArrowheads="1"/>
                </p:cNvSpPr>
                <p:nvPr/>
              </p:nvSpPr>
              <p:spPr bwMode="auto">
                <a:xfrm>
                  <a:off x="4609" y="1469"/>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29" name="Rectangle 881"/>
                <p:cNvSpPr>
                  <a:spLocks noChangeArrowheads="1"/>
                </p:cNvSpPr>
                <p:nvPr/>
              </p:nvSpPr>
              <p:spPr bwMode="auto">
                <a:xfrm>
                  <a:off x="4670" y="1469"/>
                  <a:ext cx="51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0" name="Rectangle 882"/>
                <p:cNvSpPr>
                  <a:spLocks noChangeArrowheads="1"/>
                </p:cNvSpPr>
                <p:nvPr/>
              </p:nvSpPr>
              <p:spPr bwMode="auto">
                <a:xfrm>
                  <a:off x="4733" y="1469"/>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1" name="Rectangle 883"/>
                <p:cNvSpPr>
                  <a:spLocks noChangeArrowheads="1"/>
                </p:cNvSpPr>
                <p:nvPr/>
              </p:nvSpPr>
              <p:spPr bwMode="auto">
                <a:xfrm>
                  <a:off x="4801" y="1469"/>
                  <a:ext cx="25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2" name="Rectangle 884"/>
                <p:cNvSpPr>
                  <a:spLocks noChangeArrowheads="1"/>
                </p:cNvSpPr>
                <p:nvPr/>
              </p:nvSpPr>
              <p:spPr bwMode="auto">
                <a:xfrm>
                  <a:off x="4882" y="1469"/>
                  <a:ext cx="9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3" name="Rectangle 885"/>
                <p:cNvSpPr>
                  <a:spLocks noChangeArrowheads="1"/>
                </p:cNvSpPr>
                <p:nvPr/>
              </p:nvSpPr>
              <p:spPr bwMode="auto">
                <a:xfrm>
                  <a:off x="4502" y="1470"/>
                  <a:ext cx="6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4" name="Rectangle 886"/>
                <p:cNvSpPr>
                  <a:spLocks noChangeArrowheads="1"/>
                </p:cNvSpPr>
                <p:nvPr/>
              </p:nvSpPr>
              <p:spPr bwMode="auto">
                <a:xfrm>
                  <a:off x="4547" y="1470"/>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5" name="Rectangle 887"/>
                <p:cNvSpPr>
                  <a:spLocks noChangeArrowheads="1"/>
                </p:cNvSpPr>
                <p:nvPr/>
              </p:nvSpPr>
              <p:spPr bwMode="auto">
                <a:xfrm>
                  <a:off x="4609" y="1470"/>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6" name="Rectangle 888"/>
                <p:cNvSpPr>
                  <a:spLocks noChangeArrowheads="1"/>
                </p:cNvSpPr>
                <p:nvPr/>
              </p:nvSpPr>
              <p:spPr bwMode="auto">
                <a:xfrm>
                  <a:off x="4669" y="1470"/>
                  <a:ext cx="5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7" name="Rectangle 889"/>
                <p:cNvSpPr>
                  <a:spLocks noChangeArrowheads="1"/>
                </p:cNvSpPr>
                <p:nvPr/>
              </p:nvSpPr>
              <p:spPr bwMode="auto">
                <a:xfrm>
                  <a:off x="4733" y="1470"/>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8" name="Rectangle 890"/>
                <p:cNvSpPr>
                  <a:spLocks noChangeArrowheads="1"/>
                </p:cNvSpPr>
                <p:nvPr/>
              </p:nvSpPr>
              <p:spPr bwMode="auto">
                <a:xfrm>
                  <a:off x="4800" y="1470"/>
                  <a:ext cx="26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39" name="Rectangle 891"/>
                <p:cNvSpPr>
                  <a:spLocks noChangeArrowheads="1"/>
                </p:cNvSpPr>
                <p:nvPr/>
              </p:nvSpPr>
              <p:spPr bwMode="auto">
                <a:xfrm>
                  <a:off x="4881" y="1470"/>
                  <a:ext cx="9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0" name="Rectangle 892"/>
                <p:cNvSpPr>
                  <a:spLocks noChangeArrowheads="1"/>
                </p:cNvSpPr>
                <p:nvPr/>
              </p:nvSpPr>
              <p:spPr bwMode="auto">
                <a:xfrm>
                  <a:off x="4503" y="1472"/>
                  <a:ext cx="6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1" name="Rectangle 893"/>
                <p:cNvSpPr>
                  <a:spLocks noChangeArrowheads="1"/>
                </p:cNvSpPr>
                <p:nvPr/>
              </p:nvSpPr>
              <p:spPr bwMode="auto">
                <a:xfrm>
                  <a:off x="4547" y="1472"/>
                  <a:ext cx="6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2" name="Rectangle 894"/>
                <p:cNvSpPr>
                  <a:spLocks noChangeArrowheads="1"/>
                </p:cNvSpPr>
                <p:nvPr/>
              </p:nvSpPr>
              <p:spPr bwMode="auto">
                <a:xfrm>
                  <a:off x="4609" y="1472"/>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3" name="Rectangle 895"/>
                <p:cNvSpPr>
                  <a:spLocks noChangeArrowheads="1"/>
                </p:cNvSpPr>
                <p:nvPr/>
              </p:nvSpPr>
              <p:spPr bwMode="auto">
                <a:xfrm>
                  <a:off x="4669" y="1472"/>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4" name="Rectangle 896"/>
                <p:cNvSpPr>
                  <a:spLocks noChangeArrowheads="1"/>
                </p:cNvSpPr>
                <p:nvPr/>
              </p:nvSpPr>
              <p:spPr bwMode="auto">
                <a:xfrm>
                  <a:off x="4732" y="1472"/>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5" name="Rectangle 897"/>
                <p:cNvSpPr>
                  <a:spLocks noChangeArrowheads="1"/>
                </p:cNvSpPr>
                <p:nvPr/>
              </p:nvSpPr>
              <p:spPr bwMode="auto">
                <a:xfrm>
                  <a:off x="4798" y="1472"/>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6" name="Rectangle 898"/>
                <p:cNvSpPr>
                  <a:spLocks noChangeArrowheads="1"/>
                </p:cNvSpPr>
                <p:nvPr/>
              </p:nvSpPr>
              <p:spPr bwMode="auto">
                <a:xfrm>
                  <a:off x="4878" y="1472"/>
                  <a:ext cx="10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7" name="Rectangle 899"/>
                <p:cNvSpPr>
                  <a:spLocks noChangeArrowheads="1"/>
                </p:cNvSpPr>
                <p:nvPr/>
              </p:nvSpPr>
              <p:spPr bwMode="auto">
                <a:xfrm>
                  <a:off x="4505" y="1474"/>
                  <a:ext cx="6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8" name="Rectangle 900"/>
                <p:cNvSpPr>
                  <a:spLocks noChangeArrowheads="1"/>
                </p:cNvSpPr>
                <p:nvPr/>
              </p:nvSpPr>
              <p:spPr bwMode="auto">
                <a:xfrm>
                  <a:off x="4547" y="1474"/>
                  <a:ext cx="65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49" name="Rectangle 901"/>
                <p:cNvSpPr>
                  <a:spLocks noChangeArrowheads="1"/>
                </p:cNvSpPr>
                <p:nvPr/>
              </p:nvSpPr>
              <p:spPr bwMode="auto">
                <a:xfrm>
                  <a:off x="4609" y="1474"/>
                  <a:ext cx="58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0" name="Rectangle 902"/>
                <p:cNvSpPr>
                  <a:spLocks noChangeArrowheads="1"/>
                </p:cNvSpPr>
                <p:nvPr/>
              </p:nvSpPr>
              <p:spPr bwMode="auto">
                <a:xfrm>
                  <a:off x="4669" y="1474"/>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1" name="Rectangle 903"/>
                <p:cNvSpPr>
                  <a:spLocks noChangeArrowheads="1"/>
                </p:cNvSpPr>
                <p:nvPr/>
              </p:nvSpPr>
              <p:spPr bwMode="auto">
                <a:xfrm>
                  <a:off x="4732" y="1474"/>
                  <a:ext cx="39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2" name="Rectangle 904"/>
                <p:cNvSpPr>
                  <a:spLocks noChangeArrowheads="1"/>
                </p:cNvSpPr>
                <p:nvPr/>
              </p:nvSpPr>
              <p:spPr bwMode="auto">
                <a:xfrm>
                  <a:off x="4798" y="1474"/>
                  <a:ext cx="26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3" name="Rectangle 905"/>
                <p:cNvSpPr>
                  <a:spLocks noChangeArrowheads="1"/>
                </p:cNvSpPr>
                <p:nvPr/>
              </p:nvSpPr>
              <p:spPr bwMode="auto">
                <a:xfrm>
                  <a:off x="4876" y="1474"/>
                  <a:ext cx="10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4" name="Rectangle 906"/>
                <p:cNvSpPr>
                  <a:spLocks noChangeArrowheads="1"/>
                </p:cNvSpPr>
                <p:nvPr/>
              </p:nvSpPr>
              <p:spPr bwMode="auto">
                <a:xfrm>
                  <a:off x="4506" y="1475"/>
                  <a:ext cx="7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5" name="Rectangle 907"/>
                <p:cNvSpPr>
                  <a:spLocks noChangeArrowheads="1"/>
                </p:cNvSpPr>
                <p:nvPr/>
              </p:nvSpPr>
              <p:spPr bwMode="auto">
                <a:xfrm>
                  <a:off x="4546" y="1475"/>
                  <a:ext cx="66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6" name="Rectangle 908"/>
                <p:cNvSpPr>
                  <a:spLocks noChangeArrowheads="1"/>
                </p:cNvSpPr>
                <p:nvPr/>
              </p:nvSpPr>
              <p:spPr bwMode="auto">
                <a:xfrm>
                  <a:off x="4607" y="1475"/>
                  <a:ext cx="6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7" name="Rectangle 909"/>
                <p:cNvSpPr>
                  <a:spLocks noChangeArrowheads="1"/>
                </p:cNvSpPr>
                <p:nvPr/>
              </p:nvSpPr>
              <p:spPr bwMode="auto">
                <a:xfrm>
                  <a:off x="4669" y="1475"/>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8" name="Rectangle 910"/>
                <p:cNvSpPr>
                  <a:spLocks noChangeArrowheads="1"/>
                </p:cNvSpPr>
                <p:nvPr/>
              </p:nvSpPr>
              <p:spPr bwMode="auto">
                <a:xfrm>
                  <a:off x="4730" y="1475"/>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59" name="Rectangle 911"/>
                <p:cNvSpPr>
                  <a:spLocks noChangeArrowheads="1"/>
                </p:cNvSpPr>
                <p:nvPr/>
              </p:nvSpPr>
              <p:spPr bwMode="auto">
                <a:xfrm>
                  <a:off x="4797" y="1475"/>
                  <a:ext cx="26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0" name="Rectangle 912"/>
                <p:cNvSpPr>
                  <a:spLocks noChangeArrowheads="1"/>
                </p:cNvSpPr>
                <p:nvPr/>
              </p:nvSpPr>
              <p:spPr bwMode="auto">
                <a:xfrm>
                  <a:off x="4873" y="1475"/>
                  <a:ext cx="11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1" name="Rectangle 913"/>
                <p:cNvSpPr>
                  <a:spLocks noChangeArrowheads="1"/>
                </p:cNvSpPr>
                <p:nvPr/>
              </p:nvSpPr>
              <p:spPr bwMode="auto">
                <a:xfrm>
                  <a:off x="4509" y="1477"/>
                  <a:ext cx="7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2" name="Rectangle 914"/>
                <p:cNvSpPr>
                  <a:spLocks noChangeArrowheads="1"/>
                </p:cNvSpPr>
                <p:nvPr/>
              </p:nvSpPr>
              <p:spPr bwMode="auto">
                <a:xfrm>
                  <a:off x="4546" y="1477"/>
                  <a:ext cx="68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3" name="Rectangle 915"/>
                <p:cNvSpPr>
                  <a:spLocks noChangeArrowheads="1"/>
                </p:cNvSpPr>
                <p:nvPr/>
              </p:nvSpPr>
              <p:spPr bwMode="auto">
                <a:xfrm>
                  <a:off x="4607" y="1477"/>
                  <a:ext cx="62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4" name="Rectangle 916"/>
                <p:cNvSpPr>
                  <a:spLocks noChangeArrowheads="1"/>
                </p:cNvSpPr>
                <p:nvPr/>
              </p:nvSpPr>
              <p:spPr bwMode="auto">
                <a:xfrm>
                  <a:off x="4667" y="1477"/>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5" name="Rectangle 917"/>
                <p:cNvSpPr>
                  <a:spLocks noChangeArrowheads="1"/>
                </p:cNvSpPr>
                <p:nvPr/>
              </p:nvSpPr>
              <p:spPr bwMode="auto">
                <a:xfrm>
                  <a:off x="4730" y="1477"/>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6" name="Rectangle 918"/>
                <p:cNvSpPr>
                  <a:spLocks noChangeArrowheads="1"/>
                </p:cNvSpPr>
                <p:nvPr/>
              </p:nvSpPr>
              <p:spPr bwMode="auto">
                <a:xfrm>
                  <a:off x="4797" y="1477"/>
                  <a:ext cx="26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7" name="Rectangle 919"/>
                <p:cNvSpPr>
                  <a:spLocks noChangeArrowheads="1"/>
                </p:cNvSpPr>
                <p:nvPr/>
              </p:nvSpPr>
              <p:spPr bwMode="auto">
                <a:xfrm>
                  <a:off x="4872" y="1477"/>
                  <a:ext cx="11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8" name="Rectangle 920"/>
                <p:cNvSpPr>
                  <a:spLocks noChangeArrowheads="1"/>
                </p:cNvSpPr>
                <p:nvPr/>
              </p:nvSpPr>
              <p:spPr bwMode="auto">
                <a:xfrm>
                  <a:off x="4511" y="1478"/>
                  <a:ext cx="7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69" name="Rectangle 921"/>
                <p:cNvSpPr>
                  <a:spLocks noChangeArrowheads="1"/>
                </p:cNvSpPr>
                <p:nvPr/>
              </p:nvSpPr>
              <p:spPr bwMode="auto">
                <a:xfrm>
                  <a:off x="4546" y="1478"/>
                  <a:ext cx="6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0" name="Rectangle 922"/>
                <p:cNvSpPr>
                  <a:spLocks noChangeArrowheads="1"/>
                </p:cNvSpPr>
                <p:nvPr/>
              </p:nvSpPr>
              <p:spPr bwMode="auto">
                <a:xfrm>
                  <a:off x="4607" y="1478"/>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1" name="Rectangle 923"/>
                <p:cNvSpPr>
                  <a:spLocks noChangeArrowheads="1"/>
                </p:cNvSpPr>
                <p:nvPr/>
              </p:nvSpPr>
              <p:spPr bwMode="auto">
                <a:xfrm>
                  <a:off x="4667" y="1478"/>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2" name="Rectangle 924"/>
                <p:cNvSpPr>
                  <a:spLocks noChangeArrowheads="1"/>
                </p:cNvSpPr>
                <p:nvPr/>
              </p:nvSpPr>
              <p:spPr bwMode="auto">
                <a:xfrm>
                  <a:off x="4730" y="1478"/>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3" name="Rectangle 925"/>
                <p:cNvSpPr>
                  <a:spLocks noChangeArrowheads="1"/>
                </p:cNvSpPr>
                <p:nvPr/>
              </p:nvSpPr>
              <p:spPr bwMode="auto">
                <a:xfrm>
                  <a:off x="4795" y="1478"/>
                  <a:ext cx="26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4" name="Rectangle 926"/>
                <p:cNvSpPr>
                  <a:spLocks noChangeArrowheads="1"/>
                </p:cNvSpPr>
                <p:nvPr/>
              </p:nvSpPr>
              <p:spPr bwMode="auto">
                <a:xfrm>
                  <a:off x="4870" y="1478"/>
                  <a:ext cx="11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5" name="Rectangle 927"/>
                <p:cNvSpPr>
                  <a:spLocks noChangeArrowheads="1"/>
                </p:cNvSpPr>
                <p:nvPr/>
              </p:nvSpPr>
              <p:spPr bwMode="auto">
                <a:xfrm>
                  <a:off x="4512" y="1480"/>
                  <a:ext cx="7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6" name="Rectangle 928"/>
                <p:cNvSpPr>
                  <a:spLocks noChangeArrowheads="1"/>
                </p:cNvSpPr>
                <p:nvPr/>
              </p:nvSpPr>
              <p:spPr bwMode="auto">
                <a:xfrm>
                  <a:off x="4546" y="1480"/>
                  <a:ext cx="7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7" name="Rectangle 929"/>
                <p:cNvSpPr>
                  <a:spLocks noChangeArrowheads="1"/>
                </p:cNvSpPr>
                <p:nvPr/>
              </p:nvSpPr>
              <p:spPr bwMode="auto">
                <a:xfrm>
                  <a:off x="4607" y="1480"/>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8" name="Rectangle 930"/>
                <p:cNvSpPr>
                  <a:spLocks noChangeArrowheads="1"/>
                </p:cNvSpPr>
                <p:nvPr/>
              </p:nvSpPr>
              <p:spPr bwMode="auto">
                <a:xfrm>
                  <a:off x="4667" y="1480"/>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79" name="Rectangle 931"/>
                <p:cNvSpPr>
                  <a:spLocks noChangeArrowheads="1"/>
                </p:cNvSpPr>
                <p:nvPr/>
              </p:nvSpPr>
              <p:spPr bwMode="auto">
                <a:xfrm>
                  <a:off x="4729" y="1480"/>
                  <a:ext cx="40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0" name="Rectangle 932"/>
                <p:cNvSpPr>
                  <a:spLocks noChangeArrowheads="1"/>
                </p:cNvSpPr>
                <p:nvPr/>
              </p:nvSpPr>
              <p:spPr bwMode="auto">
                <a:xfrm>
                  <a:off x="4795" y="1480"/>
                  <a:ext cx="26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1" name="Rectangle 933"/>
                <p:cNvSpPr>
                  <a:spLocks noChangeArrowheads="1"/>
                </p:cNvSpPr>
                <p:nvPr/>
              </p:nvSpPr>
              <p:spPr bwMode="auto">
                <a:xfrm>
                  <a:off x="4869" y="1480"/>
                  <a:ext cx="12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2" name="Rectangle 934"/>
                <p:cNvSpPr>
                  <a:spLocks noChangeArrowheads="1"/>
                </p:cNvSpPr>
                <p:nvPr/>
              </p:nvSpPr>
              <p:spPr bwMode="auto">
                <a:xfrm>
                  <a:off x="4514" y="1481"/>
                  <a:ext cx="7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3" name="Rectangle 935"/>
                <p:cNvSpPr>
                  <a:spLocks noChangeArrowheads="1"/>
                </p:cNvSpPr>
                <p:nvPr/>
              </p:nvSpPr>
              <p:spPr bwMode="auto">
                <a:xfrm>
                  <a:off x="4546" y="1481"/>
                  <a:ext cx="7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4" name="Rectangle 936"/>
                <p:cNvSpPr>
                  <a:spLocks noChangeArrowheads="1"/>
                </p:cNvSpPr>
                <p:nvPr/>
              </p:nvSpPr>
              <p:spPr bwMode="auto">
                <a:xfrm>
                  <a:off x="4606" y="1481"/>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5" name="Rectangle 937"/>
                <p:cNvSpPr>
                  <a:spLocks noChangeArrowheads="1"/>
                </p:cNvSpPr>
                <p:nvPr/>
              </p:nvSpPr>
              <p:spPr bwMode="auto">
                <a:xfrm>
                  <a:off x="4666" y="1481"/>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6" name="Rectangle 938"/>
                <p:cNvSpPr>
                  <a:spLocks noChangeArrowheads="1"/>
                </p:cNvSpPr>
                <p:nvPr/>
              </p:nvSpPr>
              <p:spPr bwMode="auto">
                <a:xfrm>
                  <a:off x="4729" y="1481"/>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7" name="Rectangle 939"/>
                <p:cNvSpPr>
                  <a:spLocks noChangeArrowheads="1"/>
                </p:cNvSpPr>
                <p:nvPr/>
              </p:nvSpPr>
              <p:spPr bwMode="auto">
                <a:xfrm>
                  <a:off x="4794" y="1481"/>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8" name="Rectangle 940"/>
                <p:cNvSpPr>
                  <a:spLocks noChangeArrowheads="1"/>
                </p:cNvSpPr>
                <p:nvPr/>
              </p:nvSpPr>
              <p:spPr bwMode="auto">
                <a:xfrm>
                  <a:off x="4867" y="1481"/>
                  <a:ext cx="12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89" name="Rectangle 941"/>
                <p:cNvSpPr>
                  <a:spLocks noChangeArrowheads="1"/>
                </p:cNvSpPr>
                <p:nvPr/>
              </p:nvSpPr>
              <p:spPr bwMode="auto">
                <a:xfrm>
                  <a:off x="4517" y="1483"/>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0" name="Rectangle 942"/>
                <p:cNvSpPr>
                  <a:spLocks noChangeArrowheads="1"/>
                </p:cNvSpPr>
                <p:nvPr/>
              </p:nvSpPr>
              <p:spPr bwMode="auto">
                <a:xfrm>
                  <a:off x="4546" y="1483"/>
                  <a:ext cx="7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1" name="Rectangle 943"/>
                <p:cNvSpPr>
                  <a:spLocks noChangeArrowheads="1"/>
                </p:cNvSpPr>
                <p:nvPr/>
              </p:nvSpPr>
              <p:spPr bwMode="auto">
                <a:xfrm>
                  <a:off x="4606" y="1483"/>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2" name="Rectangle 944"/>
                <p:cNvSpPr>
                  <a:spLocks noChangeArrowheads="1"/>
                </p:cNvSpPr>
                <p:nvPr/>
              </p:nvSpPr>
              <p:spPr bwMode="auto">
                <a:xfrm>
                  <a:off x="4666" y="1483"/>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3" name="Rectangle 945"/>
                <p:cNvSpPr>
                  <a:spLocks noChangeArrowheads="1"/>
                </p:cNvSpPr>
                <p:nvPr/>
              </p:nvSpPr>
              <p:spPr bwMode="auto">
                <a:xfrm>
                  <a:off x="4729" y="1483"/>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4" name="Rectangle 946"/>
                <p:cNvSpPr>
                  <a:spLocks noChangeArrowheads="1"/>
                </p:cNvSpPr>
                <p:nvPr/>
              </p:nvSpPr>
              <p:spPr bwMode="auto">
                <a:xfrm>
                  <a:off x="4794" y="1483"/>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5" name="Rectangle 947"/>
                <p:cNvSpPr>
                  <a:spLocks noChangeArrowheads="1"/>
                </p:cNvSpPr>
                <p:nvPr/>
              </p:nvSpPr>
              <p:spPr bwMode="auto">
                <a:xfrm>
                  <a:off x="4866" y="1483"/>
                  <a:ext cx="12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6" name="Rectangle 948"/>
                <p:cNvSpPr>
                  <a:spLocks noChangeArrowheads="1"/>
                </p:cNvSpPr>
                <p:nvPr/>
              </p:nvSpPr>
              <p:spPr bwMode="auto">
                <a:xfrm>
                  <a:off x="4518" y="1485"/>
                  <a:ext cx="78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7" name="Rectangle 949"/>
                <p:cNvSpPr>
                  <a:spLocks noChangeArrowheads="1"/>
                </p:cNvSpPr>
                <p:nvPr/>
              </p:nvSpPr>
              <p:spPr bwMode="auto">
                <a:xfrm>
                  <a:off x="4544" y="1485"/>
                  <a:ext cx="75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8" name="Rectangle 950"/>
                <p:cNvSpPr>
                  <a:spLocks noChangeArrowheads="1"/>
                </p:cNvSpPr>
                <p:nvPr/>
              </p:nvSpPr>
              <p:spPr bwMode="auto">
                <a:xfrm>
                  <a:off x="4606" y="1485"/>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199" name="Rectangle 951"/>
                <p:cNvSpPr>
                  <a:spLocks noChangeArrowheads="1"/>
                </p:cNvSpPr>
                <p:nvPr/>
              </p:nvSpPr>
              <p:spPr bwMode="auto">
                <a:xfrm>
                  <a:off x="4666" y="1485"/>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0" name="Rectangle 952"/>
                <p:cNvSpPr>
                  <a:spLocks noChangeArrowheads="1"/>
                </p:cNvSpPr>
                <p:nvPr/>
              </p:nvSpPr>
              <p:spPr bwMode="auto">
                <a:xfrm>
                  <a:off x="4727" y="1485"/>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1" name="Rectangle 953"/>
                <p:cNvSpPr>
                  <a:spLocks noChangeArrowheads="1"/>
                </p:cNvSpPr>
                <p:nvPr/>
              </p:nvSpPr>
              <p:spPr bwMode="auto">
                <a:xfrm>
                  <a:off x="4792" y="1485"/>
                  <a:ext cx="27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2" name="Rectangle 954"/>
                <p:cNvSpPr>
                  <a:spLocks noChangeArrowheads="1"/>
                </p:cNvSpPr>
                <p:nvPr/>
              </p:nvSpPr>
              <p:spPr bwMode="auto">
                <a:xfrm>
                  <a:off x="4864" y="1485"/>
                  <a:ext cx="13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3" name="Rectangle 955"/>
                <p:cNvSpPr>
                  <a:spLocks noChangeArrowheads="1"/>
                </p:cNvSpPr>
                <p:nvPr/>
              </p:nvSpPr>
              <p:spPr bwMode="auto">
                <a:xfrm>
                  <a:off x="4520" y="1486"/>
                  <a:ext cx="7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4" name="Rectangle 956"/>
                <p:cNvSpPr>
                  <a:spLocks noChangeArrowheads="1"/>
                </p:cNvSpPr>
                <p:nvPr/>
              </p:nvSpPr>
              <p:spPr bwMode="auto">
                <a:xfrm>
                  <a:off x="4544" y="1486"/>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5" name="Rectangle 957"/>
                <p:cNvSpPr>
                  <a:spLocks noChangeArrowheads="1"/>
                </p:cNvSpPr>
                <p:nvPr/>
              </p:nvSpPr>
              <p:spPr bwMode="auto">
                <a:xfrm>
                  <a:off x="4606" y="1486"/>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6" name="Rectangle 958"/>
                <p:cNvSpPr>
                  <a:spLocks noChangeArrowheads="1"/>
                </p:cNvSpPr>
                <p:nvPr/>
              </p:nvSpPr>
              <p:spPr bwMode="auto">
                <a:xfrm>
                  <a:off x="4666" y="1486"/>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7" name="Rectangle 959"/>
                <p:cNvSpPr>
                  <a:spLocks noChangeArrowheads="1"/>
                </p:cNvSpPr>
                <p:nvPr/>
              </p:nvSpPr>
              <p:spPr bwMode="auto">
                <a:xfrm>
                  <a:off x="4727" y="1486"/>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8" name="Rectangle 960"/>
                <p:cNvSpPr>
                  <a:spLocks noChangeArrowheads="1"/>
                </p:cNvSpPr>
                <p:nvPr/>
              </p:nvSpPr>
              <p:spPr bwMode="auto">
                <a:xfrm>
                  <a:off x="4792" y="1486"/>
                  <a:ext cx="27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09" name="Rectangle 961"/>
                <p:cNvSpPr>
                  <a:spLocks noChangeArrowheads="1"/>
                </p:cNvSpPr>
                <p:nvPr/>
              </p:nvSpPr>
              <p:spPr bwMode="auto">
                <a:xfrm>
                  <a:off x="4863" y="1486"/>
                  <a:ext cx="13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0" name="Rectangle 962"/>
                <p:cNvSpPr>
                  <a:spLocks noChangeArrowheads="1"/>
                </p:cNvSpPr>
                <p:nvPr/>
              </p:nvSpPr>
              <p:spPr bwMode="auto">
                <a:xfrm>
                  <a:off x="4521" y="1488"/>
                  <a:ext cx="80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1" name="Rectangle 963"/>
                <p:cNvSpPr>
                  <a:spLocks noChangeArrowheads="1"/>
                </p:cNvSpPr>
                <p:nvPr/>
              </p:nvSpPr>
              <p:spPr bwMode="auto">
                <a:xfrm>
                  <a:off x="4544" y="1488"/>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2" name="Rectangle 964"/>
                <p:cNvSpPr>
                  <a:spLocks noChangeArrowheads="1"/>
                </p:cNvSpPr>
                <p:nvPr/>
              </p:nvSpPr>
              <p:spPr bwMode="auto">
                <a:xfrm>
                  <a:off x="4606" y="1488"/>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3" name="Rectangle 965"/>
                <p:cNvSpPr>
                  <a:spLocks noChangeArrowheads="1"/>
                </p:cNvSpPr>
                <p:nvPr/>
              </p:nvSpPr>
              <p:spPr bwMode="auto">
                <a:xfrm>
                  <a:off x="4666" y="1488"/>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4" name="Rectangle 966"/>
                <p:cNvSpPr>
                  <a:spLocks noChangeArrowheads="1"/>
                </p:cNvSpPr>
                <p:nvPr/>
              </p:nvSpPr>
              <p:spPr bwMode="auto">
                <a:xfrm>
                  <a:off x="4727" y="1488"/>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5" name="Rectangle 967"/>
                <p:cNvSpPr>
                  <a:spLocks noChangeArrowheads="1"/>
                </p:cNvSpPr>
                <p:nvPr/>
              </p:nvSpPr>
              <p:spPr bwMode="auto">
                <a:xfrm>
                  <a:off x="4791" y="1488"/>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6" name="Rectangle 968"/>
                <p:cNvSpPr>
                  <a:spLocks noChangeArrowheads="1"/>
                </p:cNvSpPr>
                <p:nvPr/>
              </p:nvSpPr>
              <p:spPr bwMode="auto">
                <a:xfrm>
                  <a:off x="4861" y="1488"/>
                  <a:ext cx="13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7" name="Rectangle 969"/>
                <p:cNvSpPr>
                  <a:spLocks noChangeArrowheads="1"/>
                </p:cNvSpPr>
                <p:nvPr/>
              </p:nvSpPr>
              <p:spPr bwMode="auto">
                <a:xfrm>
                  <a:off x="4524" y="1489"/>
                  <a:ext cx="8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8" name="Rectangle 970"/>
                <p:cNvSpPr>
                  <a:spLocks noChangeArrowheads="1"/>
                </p:cNvSpPr>
                <p:nvPr/>
              </p:nvSpPr>
              <p:spPr bwMode="auto">
                <a:xfrm>
                  <a:off x="4544" y="1489"/>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19" name="Rectangle 971"/>
                <p:cNvSpPr>
                  <a:spLocks noChangeArrowheads="1"/>
                </p:cNvSpPr>
                <p:nvPr/>
              </p:nvSpPr>
              <p:spPr bwMode="auto">
                <a:xfrm>
                  <a:off x="4606" y="1489"/>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0" name="Rectangle 972"/>
                <p:cNvSpPr>
                  <a:spLocks noChangeArrowheads="1"/>
                </p:cNvSpPr>
                <p:nvPr/>
              </p:nvSpPr>
              <p:spPr bwMode="auto">
                <a:xfrm>
                  <a:off x="4664" y="1489"/>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1" name="Rectangle 973"/>
                <p:cNvSpPr>
                  <a:spLocks noChangeArrowheads="1"/>
                </p:cNvSpPr>
                <p:nvPr/>
              </p:nvSpPr>
              <p:spPr bwMode="auto">
                <a:xfrm>
                  <a:off x="4727" y="1489"/>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2" name="Rectangle 974"/>
                <p:cNvSpPr>
                  <a:spLocks noChangeArrowheads="1"/>
                </p:cNvSpPr>
                <p:nvPr/>
              </p:nvSpPr>
              <p:spPr bwMode="auto">
                <a:xfrm>
                  <a:off x="4791" y="1489"/>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3" name="Rectangle 975"/>
                <p:cNvSpPr>
                  <a:spLocks noChangeArrowheads="1"/>
                </p:cNvSpPr>
                <p:nvPr/>
              </p:nvSpPr>
              <p:spPr bwMode="auto">
                <a:xfrm>
                  <a:off x="4860" y="1489"/>
                  <a:ext cx="14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4" name="Rectangle 976"/>
                <p:cNvSpPr>
                  <a:spLocks noChangeArrowheads="1"/>
                </p:cNvSpPr>
                <p:nvPr/>
              </p:nvSpPr>
              <p:spPr bwMode="auto">
                <a:xfrm>
                  <a:off x="4526" y="1491"/>
                  <a:ext cx="83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5" name="Rectangle 977"/>
                <p:cNvSpPr>
                  <a:spLocks noChangeArrowheads="1"/>
                </p:cNvSpPr>
                <p:nvPr/>
              </p:nvSpPr>
              <p:spPr bwMode="auto">
                <a:xfrm>
                  <a:off x="4544" y="1491"/>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6" name="Rectangle 978"/>
                <p:cNvSpPr>
                  <a:spLocks noChangeArrowheads="1"/>
                </p:cNvSpPr>
                <p:nvPr/>
              </p:nvSpPr>
              <p:spPr bwMode="auto">
                <a:xfrm>
                  <a:off x="4604" y="1491"/>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7" name="Rectangle 979"/>
                <p:cNvSpPr>
                  <a:spLocks noChangeArrowheads="1"/>
                </p:cNvSpPr>
                <p:nvPr/>
              </p:nvSpPr>
              <p:spPr bwMode="auto">
                <a:xfrm>
                  <a:off x="4664" y="1491"/>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8" name="Rectangle 980"/>
                <p:cNvSpPr>
                  <a:spLocks noChangeArrowheads="1"/>
                </p:cNvSpPr>
                <p:nvPr/>
              </p:nvSpPr>
              <p:spPr bwMode="auto">
                <a:xfrm>
                  <a:off x="4726" y="1491"/>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29" name="Rectangle 981"/>
                <p:cNvSpPr>
                  <a:spLocks noChangeArrowheads="1"/>
                </p:cNvSpPr>
                <p:nvPr/>
              </p:nvSpPr>
              <p:spPr bwMode="auto">
                <a:xfrm>
                  <a:off x="4791" y="1491"/>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0" name="Rectangle 982"/>
                <p:cNvSpPr>
                  <a:spLocks noChangeArrowheads="1"/>
                </p:cNvSpPr>
                <p:nvPr/>
              </p:nvSpPr>
              <p:spPr bwMode="auto">
                <a:xfrm>
                  <a:off x="4860" y="1491"/>
                  <a:ext cx="14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1" name="Rectangle 983"/>
                <p:cNvSpPr>
                  <a:spLocks noChangeArrowheads="1"/>
                </p:cNvSpPr>
                <p:nvPr/>
              </p:nvSpPr>
              <p:spPr bwMode="auto">
                <a:xfrm>
                  <a:off x="4527" y="1492"/>
                  <a:ext cx="8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2" name="Rectangle 984"/>
                <p:cNvSpPr>
                  <a:spLocks noChangeArrowheads="1"/>
                </p:cNvSpPr>
                <p:nvPr/>
              </p:nvSpPr>
              <p:spPr bwMode="auto">
                <a:xfrm>
                  <a:off x="4544" y="1492"/>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3" name="Rectangle 985"/>
                <p:cNvSpPr>
                  <a:spLocks noChangeArrowheads="1"/>
                </p:cNvSpPr>
                <p:nvPr/>
              </p:nvSpPr>
              <p:spPr bwMode="auto">
                <a:xfrm>
                  <a:off x="4604" y="1492"/>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4" name="Rectangle 986"/>
                <p:cNvSpPr>
                  <a:spLocks noChangeArrowheads="1"/>
                </p:cNvSpPr>
                <p:nvPr/>
              </p:nvSpPr>
              <p:spPr bwMode="auto">
                <a:xfrm>
                  <a:off x="4664" y="1492"/>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5" name="Rectangle 987"/>
                <p:cNvSpPr>
                  <a:spLocks noChangeArrowheads="1"/>
                </p:cNvSpPr>
                <p:nvPr/>
              </p:nvSpPr>
              <p:spPr bwMode="auto">
                <a:xfrm>
                  <a:off x="4726" y="1492"/>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6" name="Rectangle 988"/>
                <p:cNvSpPr>
                  <a:spLocks noChangeArrowheads="1"/>
                </p:cNvSpPr>
                <p:nvPr/>
              </p:nvSpPr>
              <p:spPr bwMode="auto">
                <a:xfrm>
                  <a:off x="4789" y="1492"/>
                  <a:ext cx="28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7" name="Rectangle 989"/>
                <p:cNvSpPr>
                  <a:spLocks noChangeArrowheads="1"/>
                </p:cNvSpPr>
                <p:nvPr/>
              </p:nvSpPr>
              <p:spPr bwMode="auto">
                <a:xfrm>
                  <a:off x="4858" y="1492"/>
                  <a:ext cx="14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8" name="Rectangle 990"/>
                <p:cNvSpPr>
                  <a:spLocks noChangeArrowheads="1"/>
                </p:cNvSpPr>
                <p:nvPr/>
              </p:nvSpPr>
              <p:spPr bwMode="auto">
                <a:xfrm>
                  <a:off x="4529" y="1494"/>
                  <a:ext cx="86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39" name="Rectangle 991"/>
                <p:cNvSpPr>
                  <a:spLocks noChangeArrowheads="1"/>
                </p:cNvSpPr>
                <p:nvPr/>
              </p:nvSpPr>
              <p:spPr bwMode="auto">
                <a:xfrm>
                  <a:off x="4529" y="1494"/>
                  <a:ext cx="8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0" name="Rectangle 992"/>
                <p:cNvSpPr>
                  <a:spLocks noChangeArrowheads="1"/>
                </p:cNvSpPr>
                <p:nvPr/>
              </p:nvSpPr>
              <p:spPr bwMode="auto">
                <a:xfrm>
                  <a:off x="4544" y="1494"/>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1" name="Rectangle 993"/>
                <p:cNvSpPr>
                  <a:spLocks noChangeArrowheads="1"/>
                </p:cNvSpPr>
                <p:nvPr/>
              </p:nvSpPr>
              <p:spPr bwMode="auto">
                <a:xfrm>
                  <a:off x="4604" y="1494"/>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2" name="Rectangle 994"/>
                <p:cNvSpPr>
                  <a:spLocks noChangeArrowheads="1"/>
                </p:cNvSpPr>
                <p:nvPr/>
              </p:nvSpPr>
              <p:spPr bwMode="auto">
                <a:xfrm>
                  <a:off x="4664" y="1494"/>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3" name="Rectangle 995"/>
                <p:cNvSpPr>
                  <a:spLocks noChangeArrowheads="1"/>
                </p:cNvSpPr>
                <p:nvPr/>
              </p:nvSpPr>
              <p:spPr bwMode="auto">
                <a:xfrm>
                  <a:off x="4726" y="1494"/>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4" name="Rectangle 996"/>
                <p:cNvSpPr>
                  <a:spLocks noChangeArrowheads="1"/>
                </p:cNvSpPr>
                <p:nvPr/>
              </p:nvSpPr>
              <p:spPr bwMode="auto">
                <a:xfrm>
                  <a:off x="4789" y="1494"/>
                  <a:ext cx="28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5" name="Rectangle 997"/>
                <p:cNvSpPr>
                  <a:spLocks noChangeArrowheads="1"/>
                </p:cNvSpPr>
                <p:nvPr/>
              </p:nvSpPr>
              <p:spPr bwMode="auto">
                <a:xfrm>
                  <a:off x="4857" y="1494"/>
                  <a:ext cx="14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6" name="Rectangle 998"/>
                <p:cNvSpPr>
                  <a:spLocks noChangeArrowheads="1"/>
                </p:cNvSpPr>
                <p:nvPr/>
              </p:nvSpPr>
              <p:spPr bwMode="auto">
                <a:xfrm>
                  <a:off x="4532" y="1495"/>
                  <a:ext cx="87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7" name="Rectangle 999"/>
                <p:cNvSpPr>
                  <a:spLocks noChangeArrowheads="1"/>
                </p:cNvSpPr>
                <p:nvPr/>
              </p:nvSpPr>
              <p:spPr bwMode="auto">
                <a:xfrm>
                  <a:off x="4532" y="1495"/>
                  <a:ext cx="8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8" name="Rectangle 1000"/>
                <p:cNvSpPr>
                  <a:spLocks noChangeArrowheads="1"/>
                </p:cNvSpPr>
                <p:nvPr/>
              </p:nvSpPr>
              <p:spPr bwMode="auto">
                <a:xfrm>
                  <a:off x="4543" y="1495"/>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49" name="Rectangle 1001"/>
                <p:cNvSpPr>
                  <a:spLocks noChangeArrowheads="1"/>
                </p:cNvSpPr>
                <p:nvPr/>
              </p:nvSpPr>
              <p:spPr bwMode="auto">
                <a:xfrm>
                  <a:off x="4604" y="1495"/>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50" name="Rectangle 1002"/>
                <p:cNvSpPr>
                  <a:spLocks noChangeArrowheads="1"/>
                </p:cNvSpPr>
                <p:nvPr/>
              </p:nvSpPr>
              <p:spPr bwMode="auto">
                <a:xfrm>
                  <a:off x="4663" y="1495"/>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51" name="Rectangle 1003"/>
                <p:cNvSpPr>
                  <a:spLocks noChangeArrowheads="1"/>
                </p:cNvSpPr>
                <p:nvPr/>
              </p:nvSpPr>
              <p:spPr bwMode="auto">
                <a:xfrm>
                  <a:off x="4724" y="1495"/>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52" name="Rectangle 1004"/>
                <p:cNvSpPr>
                  <a:spLocks noChangeArrowheads="1"/>
                </p:cNvSpPr>
                <p:nvPr/>
              </p:nvSpPr>
              <p:spPr bwMode="auto">
                <a:xfrm>
                  <a:off x="4788" y="1495"/>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53" name="Rectangle 1005"/>
                <p:cNvSpPr>
                  <a:spLocks noChangeArrowheads="1"/>
                </p:cNvSpPr>
                <p:nvPr/>
              </p:nvSpPr>
              <p:spPr bwMode="auto">
                <a:xfrm>
                  <a:off x="4855" y="1495"/>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54" name="Rectangle 1006"/>
                <p:cNvSpPr>
                  <a:spLocks noChangeArrowheads="1"/>
                </p:cNvSpPr>
                <p:nvPr/>
              </p:nvSpPr>
              <p:spPr bwMode="auto">
                <a:xfrm>
                  <a:off x="4534" y="1497"/>
                  <a:ext cx="8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55" name="Rectangle 1007"/>
                <p:cNvSpPr>
                  <a:spLocks noChangeArrowheads="1"/>
                </p:cNvSpPr>
                <p:nvPr/>
              </p:nvSpPr>
              <p:spPr bwMode="auto">
                <a:xfrm>
                  <a:off x="4534" y="1497"/>
                  <a:ext cx="84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56" name="Rectangle 1008"/>
                <p:cNvSpPr>
                  <a:spLocks noChangeArrowheads="1"/>
                </p:cNvSpPr>
                <p:nvPr/>
              </p:nvSpPr>
              <p:spPr bwMode="auto">
                <a:xfrm>
                  <a:off x="4543" y="1497"/>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57" name="Rectangle 1009"/>
                <p:cNvSpPr>
                  <a:spLocks noChangeArrowheads="1"/>
                </p:cNvSpPr>
                <p:nvPr/>
              </p:nvSpPr>
              <p:spPr bwMode="auto">
                <a:xfrm>
                  <a:off x="4604" y="1497"/>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9" name="Group 1010"/>
              <p:cNvGrpSpPr>
                <a:grpSpLocks/>
              </p:cNvGrpSpPr>
              <p:nvPr/>
            </p:nvGrpSpPr>
            <p:grpSpPr bwMode="auto">
              <a:xfrm>
                <a:off x="3843" y="1242"/>
                <a:ext cx="801" cy="34"/>
                <a:chOff x="4535" y="1497"/>
                <a:chExt cx="867" cy="41"/>
              </a:xfrm>
            </p:grpSpPr>
            <p:sp>
              <p:nvSpPr>
                <p:cNvPr id="310259" name="Rectangle 1011"/>
                <p:cNvSpPr>
                  <a:spLocks noChangeArrowheads="1"/>
                </p:cNvSpPr>
                <p:nvPr/>
              </p:nvSpPr>
              <p:spPr bwMode="auto">
                <a:xfrm>
                  <a:off x="4663" y="1497"/>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0" name="Rectangle 1012"/>
                <p:cNvSpPr>
                  <a:spLocks noChangeArrowheads="1"/>
                </p:cNvSpPr>
                <p:nvPr/>
              </p:nvSpPr>
              <p:spPr bwMode="auto">
                <a:xfrm>
                  <a:off x="4724" y="1497"/>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1" name="Rectangle 1013"/>
                <p:cNvSpPr>
                  <a:spLocks noChangeArrowheads="1"/>
                </p:cNvSpPr>
                <p:nvPr/>
              </p:nvSpPr>
              <p:spPr bwMode="auto">
                <a:xfrm>
                  <a:off x="4788" y="1497"/>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2" name="Rectangle 1014"/>
                <p:cNvSpPr>
                  <a:spLocks noChangeArrowheads="1"/>
                </p:cNvSpPr>
                <p:nvPr/>
              </p:nvSpPr>
              <p:spPr bwMode="auto">
                <a:xfrm>
                  <a:off x="4855" y="1497"/>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3" name="Rectangle 1015"/>
                <p:cNvSpPr>
                  <a:spLocks noChangeArrowheads="1"/>
                </p:cNvSpPr>
                <p:nvPr/>
              </p:nvSpPr>
              <p:spPr bwMode="auto">
                <a:xfrm>
                  <a:off x="4535" y="1499"/>
                  <a:ext cx="86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4" name="Rectangle 1016"/>
                <p:cNvSpPr>
                  <a:spLocks noChangeArrowheads="1"/>
                </p:cNvSpPr>
                <p:nvPr/>
              </p:nvSpPr>
              <p:spPr bwMode="auto">
                <a:xfrm>
                  <a:off x="4535" y="1499"/>
                  <a:ext cx="8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5" name="Rectangle 1017"/>
                <p:cNvSpPr>
                  <a:spLocks noChangeArrowheads="1"/>
                </p:cNvSpPr>
                <p:nvPr/>
              </p:nvSpPr>
              <p:spPr bwMode="auto">
                <a:xfrm>
                  <a:off x="4543" y="1499"/>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6" name="Rectangle 1018"/>
                <p:cNvSpPr>
                  <a:spLocks noChangeArrowheads="1"/>
                </p:cNvSpPr>
                <p:nvPr/>
              </p:nvSpPr>
              <p:spPr bwMode="auto">
                <a:xfrm>
                  <a:off x="4604" y="1499"/>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7" name="Rectangle 1019"/>
                <p:cNvSpPr>
                  <a:spLocks noChangeArrowheads="1"/>
                </p:cNvSpPr>
                <p:nvPr/>
              </p:nvSpPr>
              <p:spPr bwMode="auto">
                <a:xfrm>
                  <a:off x="4663" y="1499"/>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8" name="Rectangle 1020"/>
                <p:cNvSpPr>
                  <a:spLocks noChangeArrowheads="1"/>
                </p:cNvSpPr>
                <p:nvPr/>
              </p:nvSpPr>
              <p:spPr bwMode="auto">
                <a:xfrm>
                  <a:off x="4724" y="1499"/>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69" name="Rectangle 1021"/>
                <p:cNvSpPr>
                  <a:spLocks noChangeArrowheads="1"/>
                </p:cNvSpPr>
                <p:nvPr/>
              </p:nvSpPr>
              <p:spPr bwMode="auto">
                <a:xfrm>
                  <a:off x="4788" y="1499"/>
                  <a:ext cx="28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0" name="Rectangle 1022"/>
                <p:cNvSpPr>
                  <a:spLocks noChangeArrowheads="1"/>
                </p:cNvSpPr>
                <p:nvPr/>
              </p:nvSpPr>
              <p:spPr bwMode="auto">
                <a:xfrm>
                  <a:off x="4854" y="1499"/>
                  <a:ext cx="15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1" name="Rectangle 1023"/>
                <p:cNvSpPr>
                  <a:spLocks noChangeArrowheads="1"/>
                </p:cNvSpPr>
                <p:nvPr/>
              </p:nvSpPr>
              <p:spPr bwMode="auto">
                <a:xfrm>
                  <a:off x="4537" y="1500"/>
                  <a:ext cx="86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2" name="Rectangle 1024"/>
                <p:cNvSpPr>
                  <a:spLocks noChangeArrowheads="1"/>
                </p:cNvSpPr>
                <p:nvPr/>
              </p:nvSpPr>
              <p:spPr bwMode="auto">
                <a:xfrm>
                  <a:off x="4537" y="1500"/>
                  <a:ext cx="8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3" name="Rectangle 1025"/>
                <p:cNvSpPr>
                  <a:spLocks noChangeArrowheads="1"/>
                </p:cNvSpPr>
                <p:nvPr/>
              </p:nvSpPr>
              <p:spPr bwMode="auto">
                <a:xfrm>
                  <a:off x="4543" y="1500"/>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4" name="Rectangle 1026"/>
                <p:cNvSpPr>
                  <a:spLocks noChangeArrowheads="1"/>
                </p:cNvSpPr>
                <p:nvPr/>
              </p:nvSpPr>
              <p:spPr bwMode="auto">
                <a:xfrm>
                  <a:off x="4603" y="1500"/>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5" name="Rectangle 1027"/>
                <p:cNvSpPr>
                  <a:spLocks noChangeArrowheads="1"/>
                </p:cNvSpPr>
                <p:nvPr/>
              </p:nvSpPr>
              <p:spPr bwMode="auto">
                <a:xfrm>
                  <a:off x="4663" y="1500"/>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6" name="Rectangle 1028"/>
                <p:cNvSpPr>
                  <a:spLocks noChangeArrowheads="1"/>
                </p:cNvSpPr>
                <p:nvPr/>
              </p:nvSpPr>
              <p:spPr bwMode="auto">
                <a:xfrm>
                  <a:off x="4724" y="1500"/>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7" name="Rectangle 1029"/>
                <p:cNvSpPr>
                  <a:spLocks noChangeArrowheads="1"/>
                </p:cNvSpPr>
                <p:nvPr/>
              </p:nvSpPr>
              <p:spPr bwMode="auto">
                <a:xfrm>
                  <a:off x="4786" y="1500"/>
                  <a:ext cx="28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8" name="Rectangle 1030"/>
                <p:cNvSpPr>
                  <a:spLocks noChangeArrowheads="1"/>
                </p:cNvSpPr>
                <p:nvPr/>
              </p:nvSpPr>
              <p:spPr bwMode="auto">
                <a:xfrm>
                  <a:off x="4852" y="1500"/>
                  <a:ext cx="15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79" name="Rectangle 1031"/>
                <p:cNvSpPr>
                  <a:spLocks noChangeArrowheads="1"/>
                </p:cNvSpPr>
                <p:nvPr/>
              </p:nvSpPr>
              <p:spPr bwMode="auto">
                <a:xfrm>
                  <a:off x="4540" y="1502"/>
                  <a:ext cx="85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0" name="Rectangle 1032"/>
                <p:cNvSpPr>
                  <a:spLocks noChangeArrowheads="1"/>
                </p:cNvSpPr>
                <p:nvPr/>
              </p:nvSpPr>
              <p:spPr bwMode="auto">
                <a:xfrm>
                  <a:off x="4540" y="1502"/>
                  <a:ext cx="83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1" name="Rectangle 1033"/>
                <p:cNvSpPr>
                  <a:spLocks noChangeArrowheads="1"/>
                </p:cNvSpPr>
                <p:nvPr/>
              </p:nvSpPr>
              <p:spPr bwMode="auto">
                <a:xfrm>
                  <a:off x="4543" y="1502"/>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2" name="Rectangle 1034"/>
                <p:cNvSpPr>
                  <a:spLocks noChangeArrowheads="1"/>
                </p:cNvSpPr>
                <p:nvPr/>
              </p:nvSpPr>
              <p:spPr bwMode="auto">
                <a:xfrm>
                  <a:off x="4603" y="1502"/>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3" name="Rectangle 1035"/>
                <p:cNvSpPr>
                  <a:spLocks noChangeArrowheads="1"/>
                </p:cNvSpPr>
                <p:nvPr/>
              </p:nvSpPr>
              <p:spPr bwMode="auto">
                <a:xfrm>
                  <a:off x="4663" y="1502"/>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4" name="Rectangle 1036"/>
                <p:cNvSpPr>
                  <a:spLocks noChangeArrowheads="1"/>
                </p:cNvSpPr>
                <p:nvPr/>
              </p:nvSpPr>
              <p:spPr bwMode="auto">
                <a:xfrm>
                  <a:off x="4723" y="1502"/>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5" name="Rectangle 1037"/>
                <p:cNvSpPr>
                  <a:spLocks noChangeArrowheads="1"/>
                </p:cNvSpPr>
                <p:nvPr/>
              </p:nvSpPr>
              <p:spPr bwMode="auto">
                <a:xfrm>
                  <a:off x="4786" y="1502"/>
                  <a:ext cx="28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6" name="Rectangle 1038"/>
                <p:cNvSpPr>
                  <a:spLocks noChangeArrowheads="1"/>
                </p:cNvSpPr>
                <p:nvPr/>
              </p:nvSpPr>
              <p:spPr bwMode="auto">
                <a:xfrm>
                  <a:off x="4852" y="1502"/>
                  <a:ext cx="15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7" name="Rectangle 1039"/>
                <p:cNvSpPr>
                  <a:spLocks noChangeArrowheads="1"/>
                </p:cNvSpPr>
                <p:nvPr/>
              </p:nvSpPr>
              <p:spPr bwMode="auto">
                <a:xfrm>
                  <a:off x="4541" y="1503"/>
                  <a:ext cx="85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8" name="Rectangle 1040"/>
                <p:cNvSpPr>
                  <a:spLocks noChangeArrowheads="1"/>
                </p:cNvSpPr>
                <p:nvPr/>
              </p:nvSpPr>
              <p:spPr bwMode="auto">
                <a:xfrm>
                  <a:off x="4541" y="1503"/>
                  <a:ext cx="83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89" name="Rectangle 1041"/>
                <p:cNvSpPr>
                  <a:spLocks noChangeArrowheads="1"/>
                </p:cNvSpPr>
                <p:nvPr/>
              </p:nvSpPr>
              <p:spPr bwMode="auto">
                <a:xfrm>
                  <a:off x="4543" y="1503"/>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0" name="Rectangle 1042"/>
                <p:cNvSpPr>
                  <a:spLocks noChangeArrowheads="1"/>
                </p:cNvSpPr>
                <p:nvPr/>
              </p:nvSpPr>
              <p:spPr bwMode="auto">
                <a:xfrm>
                  <a:off x="4603" y="1503"/>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1" name="Rectangle 1043"/>
                <p:cNvSpPr>
                  <a:spLocks noChangeArrowheads="1"/>
                </p:cNvSpPr>
                <p:nvPr/>
              </p:nvSpPr>
              <p:spPr bwMode="auto">
                <a:xfrm>
                  <a:off x="4663" y="1503"/>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2" name="Rectangle 1044"/>
                <p:cNvSpPr>
                  <a:spLocks noChangeArrowheads="1"/>
                </p:cNvSpPr>
                <p:nvPr/>
              </p:nvSpPr>
              <p:spPr bwMode="auto">
                <a:xfrm>
                  <a:off x="4723" y="1503"/>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3" name="Rectangle 1045"/>
                <p:cNvSpPr>
                  <a:spLocks noChangeArrowheads="1"/>
                </p:cNvSpPr>
                <p:nvPr/>
              </p:nvSpPr>
              <p:spPr bwMode="auto">
                <a:xfrm>
                  <a:off x="4786" y="1503"/>
                  <a:ext cx="28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4" name="Rectangle 1046"/>
                <p:cNvSpPr>
                  <a:spLocks noChangeArrowheads="1"/>
                </p:cNvSpPr>
                <p:nvPr/>
              </p:nvSpPr>
              <p:spPr bwMode="auto">
                <a:xfrm>
                  <a:off x="4851" y="1503"/>
                  <a:ext cx="15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5" name="Rectangle 1047"/>
                <p:cNvSpPr>
                  <a:spLocks noChangeArrowheads="1"/>
                </p:cNvSpPr>
                <p:nvPr/>
              </p:nvSpPr>
              <p:spPr bwMode="auto">
                <a:xfrm>
                  <a:off x="4543" y="1505"/>
                  <a:ext cx="85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6" name="Rectangle 1048"/>
                <p:cNvSpPr>
                  <a:spLocks noChangeArrowheads="1"/>
                </p:cNvSpPr>
                <p:nvPr/>
              </p:nvSpPr>
              <p:spPr bwMode="auto">
                <a:xfrm>
                  <a:off x="4543" y="1505"/>
                  <a:ext cx="8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7" name="Rectangle 1049"/>
                <p:cNvSpPr>
                  <a:spLocks noChangeArrowheads="1"/>
                </p:cNvSpPr>
                <p:nvPr/>
              </p:nvSpPr>
              <p:spPr bwMode="auto">
                <a:xfrm>
                  <a:off x="4543" y="1505"/>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8" name="Rectangle 1050"/>
                <p:cNvSpPr>
                  <a:spLocks noChangeArrowheads="1"/>
                </p:cNvSpPr>
                <p:nvPr/>
              </p:nvSpPr>
              <p:spPr bwMode="auto">
                <a:xfrm>
                  <a:off x="4603" y="1505"/>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299" name="Rectangle 1051"/>
                <p:cNvSpPr>
                  <a:spLocks noChangeArrowheads="1"/>
                </p:cNvSpPr>
                <p:nvPr/>
              </p:nvSpPr>
              <p:spPr bwMode="auto">
                <a:xfrm>
                  <a:off x="4661" y="1505"/>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0" name="Rectangle 1052"/>
                <p:cNvSpPr>
                  <a:spLocks noChangeArrowheads="1"/>
                </p:cNvSpPr>
                <p:nvPr/>
              </p:nvSpPr>
              <p:spPr bwMode="auto">
                <a:xfrm>
                  <a:off x="4723" y="1505"/>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1" name="Rectangle 1053"/>
                <p:cNvSpPr>
                  <a:spLocks noChangeArrowheads="1"/>
                </p:cNvSpPr>
                <p:nvPr/>
              </p:nvSpPr>
              <p:spPr bwMode="auto">
                <a:xfrm>
                  <a:off x="4785" y="1505"/>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2" name="Rectangle 1054"/>
                <p:cNvSpPr>
                  <a:spLocks noChangeArrowheads="1"/>
                </p:cNvSpPr>
                <p:nvPr/>
              </p:nvSpPr>
              <p:spPr bwMode="auto">
                <a:xfrm>
                  <a:off x="4849" y="1505"/>
                  <a:ext cx="1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3" name="Rectangle 1055"/>
                <p:cNvSpPr>
                  <a:spLocks noChangeArrowheads="1"/>
                </p:cNvSpPr>
                <p:nvPr/>
              </p:nvSpPr>
              <p:spPr bwMode="auto">
                <a:xfrm>
                  <a:off x="4544" y="1506"/>
                  <a:ext cx="85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4" name="Rectangle 1056"/>
                <p:cNvSpPr>
                  <a:spLocks noChangeArrowheads="1"/>
                </p:cNvSpPr>
                <p:nvPr/>
              </p:nvSpPr>
              <p:spPr bwMode="auto">
                <a:xfrm>
                  <a:off x="4544" y="1506"/>
                  <a:ext cx="83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5" name="Rectangle 1057"/>
                <p:cNvSpPr>
                  <a:spLocks noChangeArrowheads="1"/>
                </p:cNvSpPr>
                <p:nvPr/>
              </p:nvSpPr>
              <p:spPr bwMode="auto">
                <a:xfrm>
                  <a:off x="4544" y="1506"/>
                  <a:ext cx="7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6" name="Rectangle 1058"/>
                <p:cNvSpPr>
                  <a:spLocks noChangeArrowheads="1"/>
                </p:cNvSpPr>
                <p:nvPr/>
              </p:nvSpPr>
              <p:spPr bwMode="auto">
                <a:xfrm>
                  <a:off x="4603" y="1506"/>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7" name="Rectangle 1059"/>
                <p:cNvSpPr>
                  <a:spLocks noChangeArrowheads="1"/>
                </p:cNvSpPr>
                <p:nvPr/>
              </p:nvSpPr>
              <p:spPr bwMode="auto">
                <a:xfrm>
                  <a:off x="4661" y="1506"/>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8" name="Rectangle 1060"/>
                <p:cNvSpPr>
                  <a:spLocks noChangeArrowheads="1"/>
                </p:cNvSpPr>
                <p:nvPr/>
              </p:nvSpPr>
              <p:spPr bwMode="auto">
                <a:xfrm>
                  <a:off x="4723" y="1506"/>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09" name="Rectangle 1061"/>
                <p:cNvSpPr>
                  <a:spLocks noChangeArrowheads="1"/>
                </p:cNvSpPr>
                <p:nvPr/>
              </p:nvSpPr>
              <p:spPr bwMode="auto">
                <a:xfrm>
                  <a:off x="4785" y="1506"/>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0" name="Rectangle 1062"/>
                <p:cNvSpPr>
                  <a:spLocks noChangeArrowheads="1"/>
                </p:cNvSpPr>
                <p:nvPr/>
              </p:nvSpPr>
              <p:spPr bwMode="auto">
                <a:xfrm>
                  <a:off x="4849" y="1506"/>
                  <a:ext cx="1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1" name="Rectangle 1063"/>
                <p:cNvSpPr>
                  <a:spLocks noChangeArrowheads="1"/>
                </p:cNvSpPr>
                <p:nvPr/>
              </p:nvSpPr>
              <p:spPr bwMode="auto">
                <a:xfrm>
                  <a:off x="4547" y="1508"/>
                  <a:ext cx="8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2" name="Rectangle 1064"/>
                <p:cNvSpPr>
                  <a:spLocks noChangeArrowheads="1"/>
                </p:cNvSpPr>
                <p:nvPr/>
              </p:nvSpPr>
              <p:spPr bwMode="auto">
                <a:xfrm>
                  <a:off x="4547" y="1508"/>
                  <a:ext cx="83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3" name="Rectangle 1065"/>
                <p:cNvSpPr>
                  <a:spLocks noChangeArrowheads="1"/>
                </p:cNvSpPr>
                <p:nvPr/>
              </p:nvSpPr>
              <p:spPr bwMode="auto">
                <a:xfrm>
                  <a:off x="4547" y="1508"/>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4" name="Rectangle 1066"/>
                <p:cNvSpPr>
                  <a:spLocks noChangeArrowheads="1"/>
                </p:cNvSpPr>
                <p:nvPr/>
              </p:nvSpPr>
              <p:spPr bwMode="auto">
                <a:xfrm>
                  <a:off x="4603" y="1508"/>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5" name="Rectangle 1067"/>
                <p:cNvSpPr>
                  <a:spLocks noChangeArrowheads="1"/>
                </p:cNvSpPr>
                <p:nvPr/>
              </p:nvSpPr>
              <p:spPr bwMode="auto">
                <a:xfrm>
                  <a:off x="4661" y="1508"/>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6" name="Rectangle 1068"/>
                <p:cNvSpPr>
                  <a:spLocks noChangeArrowheads="1"/>
                </p:cNvSpPr>
                <p:nvPr/>
              </p:nvSpPr>
              <p:spPr bwMode="auto">
                <a:xfrm>
                  <a:off x="4723" y="1508"/>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7" name="Rectangle 1069"/>
                <p:cNvSpPr>
                  <a:spLocks noChangeArrowheads="1"/>
                </p:cNvSpPr>
                <p:nvPr/>
              </p:nvSpPr>
              <p:spPr bwMode="auto">
                <a:xfrm>
                  <a:off x="4785" y="1508"/>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8" name="Rectangle 1070"/>
                <p:cNvSpPr>
                  <a:spLocks noChangeArrowheads="1"/>
                </p:cNvSpPr>
                <p:nvPr/>
              </p:nvSpPr>
              <p:spPr bwMode="auto">
                <a:xfrm>
                  <a:off x="4848" y="1508"/>
                  <a:ext cx="164"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19" name="Rectangle 1071"/>
                <p:cNvSpPr>
                  <a:spLocks noChangeArrowheads="1"/>
                </p:cNvSpPr>
                <p:nvPr/>
              </p:nvSpPr>
              <p:spPr bwMode="auto">
                <a:xfrm>
                  <a:off x="4549" y="1509"/>
                  <a:ext cx="8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0" name="Rectangle 1072"/>
                <p:cNvSpPr>
                  <a:spLocks noChangeArrowheads="1"/>
                </p:cNvSpPr>
                <p:nvPr/>
              </p:nvSpPr>
              <p:spPr bwMode="auto">
                <a:xfrm>
                  <a:off x="4549" y="1509"/>
                  <a:ext cx="8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1" name="Rectangle 1073"/>
                <p:cNvSpPr>
                  <a:spLocks noChangeArrowheads="1"/>
                </p:cNvSpPr>
                <p:nvPr/>
              </p:nvSpPr>
              <p:spPr bwMode="auto">
                <a:xfrm>
                  <a:off x="4549" y="1509"/>
                  <a:ext cx="7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2" name="Rectangle 1074"/>
                <p:cNvSpPr>
                  <a:spLocks noChangeArrowheads="1"/>
                </p:cNvSpPr>
                <p:nvPr/>
              </p:nvSpPr>
              <p:spPr bwMode="auto">
                <a:xfrm>
                  <a:off x="4603" y="1509"/>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3" name="Rectangle 1075"/>
                <p:cNvSpPr>
                  <a:spLocks noChangeArrowheads="1"/>
                </p:cNvSpPr>
                <p:nvPr/>
              </p:nvSpPr>
              <p:spPr bwMode="auto">
                <a:xfrm>
                  <a:off x="4661" y="1509"/>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4" name="Rectangle 1076"/>
                <p:cNvSpPr>
                  <a:spLocks noChangeArrowheads="1"/>
                </p:cNvSpPr>
                <p:nvPr/>
              </p:nvSpPr>
              <p:spPr bwMode="auto">
                <a:xfrm>
                  <a:off x="4721" y="1509"/>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5" name="Rectangle 1077"/>
                <p:cNvSpPr>
                  <a:spLocks noChangeArrowheads="1"/>
                </p:cNvSpPr>
                <p:nvPr/>
              </p:nvSpPr>
              <p:spPr bwMode="auto">
                <a:xfrm>
                  <a:off x="4783" y="1509"/>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6" name="Rectangle 1078"/>
                <p:cNvSpPr>
                  <a:spLocks noChangeArrowheads="1"/>
                </p:cNvSpPr>
                <p:nvPr/>
              </p:nvSpPr>
              <p:spPr bwMode="auto">
                <a:xfrm>
                  <a:off x="4848" y="1509"/>
                  <a:ext cx="16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7" name="Rectangle 1079"/>
                <p:cNvSpPr>
                  <a:spLocks noChangeArrowheads="1"/>
                </p:cNvSpPr>
                <p:nvPr/>
              </p:nvSpPr>
              <p:spPr bwMode="auto">
                <a:xfrm>
                  <a:off x="4550" y="1511"/>
                  <a:ext cx="8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8" name="Rectangle 1080"/>
                <p:cNvSpPr>
                  <a:spLocks noChangeArrowheads="1"/>
                </p:cNvSpPr>
                <p:nvPr/>
              </p:nvSpPr>
              <p:spPr bwMode="auto">
                <a:xfrm>
                  <a:off x="4550" y="1511"/>
                  <a:ext cx="82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29" name="Rectangle 1081"/>
                <p:cNvSpPr>
                  <a:spLocks noChangeArrowheads="1"/>
                </p:cNvSpPr>
                <p:nvPr/>
              </p:nvSpPr>
              <p:spPr bwMode="auto">
                <a:xfrm>
                  <a:off x="4550" y="1511"/>
                  <a:ext cx="76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0" name="Rectangle 1082"/>
                <p:cNvSpPr>
                  <a:spLocks noChangeArrowheads="1"/>
                </p:cNvSpPr>
                <p:nvPr/>
              </p:nvSpPr>
              <p:spPr bwMode="auto">
                <a:xfrm>
                  <a:off x="4601" y="1511"/>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1" name="Rectangle 1083"/>
                <p:cNvSpPr>
                  <a:spLocks noChangeArrowheads="1"/>
                </p:cNvSpPr>
                <p:nvPr/>
              </p:nvSpPr>
              <p:spPr bwMode="auto">
                <a:xfrm>
                  <a:off x="4661" y="1511"/>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2" name="Rectangle 1084"/>
                <p:cNvSpPr>
                  <a:spLocks noChangeArrowheads="1"/>
                </p:cNvSpPr>
                <p:nvPr/>
              </p:nvSpPr>
              <p:spPr bwMode="auto">
                <a:xfrm>
                  <a:off x="4721" y="1511"/>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3" name="Rectangle 1085"/>
                <p:cNvSpPr>
                  <a:spLocks noChangeArrowheads="1"/>
                </p:cNvSpPr>
                <p:nvPr/>
              </p:nvSpPr>
              <p:spPr bwMode="auto">
                <a:xfrm>
                  <a:off x="4783" y="1511"/>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4" name="Rectangle 1086"/>
                <p:cNvSpPr>
                  <a:spLocks noChangeArrowheads="1"/>
                </p:cNvSpPr>
                <p:nvPr/>
              </p:nvSpPr>
              <p:spPr bwMode="auto">
                <a:xfrm>
                  <a:off x="4846" y="1511"/>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5" name="Rectangle 1087"/>
                <p:cNvSpPr>
                  <a:spLocks noChangeArrowheads="1"/>
                </p:cNvSpPr>
                <p:nvPr/>
              </p:nvSpPr>
              <p:spPr bwMode="auto">
                <a:xfrm>
                  <a:off x="4552" y="1513"/>
                  <a:ext cx="83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6" name="Rectangle 1088"/>
                <p:cNvSpPr>
                  <a:spLocks noChangeArrowheads="1"/>
                </p:cNvSpPr>
                <p:nvPr/>
              </p:nvSpPr>
              <p:spPr bwMode="auto">
                <a:xfrm>
                  <a:off x="4552" y="1513"/>
                  <a:ext cx="82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7" name="Rectangle 1089"/>
                <p:cNvSpPr>
                  <a:spLocks noChangeArrowheads="1"/>
                </p:cNvSpPr>
                <p:nvPr/>
              </p:nvSpPr>
              <p:spPr bwMode="auto">
                <a:xfrm>
                  <a:off x="4552" y="1513"/>
                  <a:ext cx="7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8" name="Rectangle 1090"/>
                <p:cNvSpPr>
                  <a:spLocks noChangeArrowheads="1"/>
                </p:cNvSpPr>
                <p:nvPr/>
              </p:nvSpPr>
              <p:spPr bwMode="auto">
                <a:xfrm>
                  <a:off x="4601" y="1513"/>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39" name="Rectangle 1091"/>
                <p:cNvSpPr>
                  <a:spLocks noChangeArrowheads="1"/>
                </p:cNvSpPr>
                <p:nvPr/>
              </p:nvSpPr>
              <p:spPr bwMode="auto">
                <a:xfrm>
                  <a:off x="4661" y="1513"/>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0" name="Rectangle 1092"/>
                <p:cNvSpPr>
                  <a:spLocks noChangeArrowheads="1"/>
                </p:cNvSpPr>
                <p:nvPr/>
              </p:nvSpPr>
              <p:spPr bwMode="auto">
                <a:xfrm>
                  <a:off x="4721" y="1513"/>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1" name="Rectangle 1093"/>
                <p:cNvSpPr>
                  <a:spLocks noChangeArrowheads="1"/>
                </p:cNvSpPr>
                <p:nvPr/>
              </p:nvSpPr>
              <p:spPr bwMode="auto">
                <a:xfrm>
                  <a:off x="4783" y="1513"/>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2" name="Rectangle 1094"/>
                <p:cNvSpPr>
                  <a:spLocks noChangeArrowheads="1"/>
                </p:cNvSpPr>
                <p:nvPr/>
              </p:nvSpPr>
              <p:spPr bwMode="auto">
                <a:xfrm>
                  <a:off x="4846" y="1513"/>
                  <a:ext cx="16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3" name="Rectangle 1095"/>
                <p:cNvSpPr>
                  <a:spLocks noChangeArrowheads="1"/>
                </p:cNvSpPr>
                <p:nvPr/>
              </p:nvSpPr>
              <p:spPr bwMode="auto">
                <a:xfrm>
                  <a:off x="4555" y="1514"/>
                  <a:ext cx="83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4" name="Rectangle 1096"/>
                <p:cNvSpPr>
                  <a:spLocks noChangeArrowheads="1"/>
                </p:cNvSpPr>
                <p:nvPr/>
              </p:nvSpPr>
              <p:spPr bwMode="auto">
                <a:xfrm>
                  <a:off x="4555" y="1514"/>
                  <a:ext cx="82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5" name="Rectangle 1097"/>
                <p:cNvSpPr>
                  <a:spLocks noChangeArrowheads="1"/>
                </p:cNvSpPr>
                <p:nvPr/>
              </p:nvSpPr>
              <p:spPr bwMode="auto">
                <a:xfrm>
                  <a:off x="4555" y="1514"/>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6" name="Rectangle 1098"/>
                <p:cNvSpPr>
                  <a:spLocks noChangeArrowheads="1"/>
                </p:cNvSpPr>
                <p:nvPr/>
              </p:nvSpPr>
              <p:spPr bwMode="auto">
                <a:xfrm>
                  <a:off x="4601" y="1514"/>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7" name="Rectangle 1099"/>
                <p:cNvSpPr>
                  <a:spLocks noChangeArrowheads="1"/>
                </p:cNvSpPr>
                <p:nvPr/>
              </p:nvSpPr>
              <p:spPr bwMode="auto">
                <a:xfrm>
                  <a:off x="4660" y="1514"/>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8" name="Rectangle 1100"/>
                <p:cNvSpPr>
                  <a:spLocks noChangeArrowheads="1"/>
                </p:cNvSpPr>
                <p:nvPr/>
              </p:nvSpPr>
              <p:spPr bwMode="auto">
                <a:xfrm>
                  <a:off x="4721" y="1514"/>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49" name="Rectangle 1101"/>
                <p:cNvSpPr>
                  <a:spLocks noChangeArrowheads="1"/>
                </p:cNvSpPr>
                <p:nvPr/>
              </p:nvSpPr>
              <p:spPr bwMode="auto">
                <a:xfrm>
                  <a:off x="4783" y="1514"/>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0" name="Rectangle 1102"/>
                <p:cNvSpPr>
                  <a:spLocks noChangeArrowheads="1"/>
                </p:cNvSpPr>
                <p:nvPr/>
              </p:nvSpPr>
              <p:spPr bwMode="auto">
                <a:xfrm>
                  <a:off x="4846" y="1514"/>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1" name="Rectangle 1103"/>
                <p:cNvSpPr>
                  <a:spLocks noChangeArrowheads="1"/>
                </p:cNvSpPr>
                <p:nvPr/>
              </p:nvSpPr>
              <p:spPr bwMode="auto">
                <a:xfrm>
                  <a:off x="4556" y="1516"/>
                  <a:ext cx="83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2" name="Rectangle 1104"/>
                <p:cNvSpPr>
                  <a:spLocks noChangeArrowheads="1"/>
                </p:cNvSpPr>
                <p:nvPr/>
              </p:nvSpPr>
              <p:spPr bwMode="auto">
                <a:xfrm>
                  <a:off x="4556" y="1516"/>
                  <a:ext cx="82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3" name="Rectangle 1105"/>
                <p:cNvSpPr>
                  <a:spLocks noChangeArrowheads="1"/>
                </p:cNvSpPr>
                <p:nvPr/>
              </p:nvSpPr>
              <p:spPr bwMode="auto">
                <a:xfrm>
                  <a:off x="4556" y="1516"/>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4" name="Rectangle 1106"/>
                <p:cNvSpPr>
                  <a:spLocks noChangeArrowheads="1"/>
                </p:cNvSpPr>
                <p:nvPr/>
              </p:nvSpPr>
              <p:spPr bwMode="auto">
                <a:xfrm>
                  <a:off x="4601" y="1516"/>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5" name="Rectangle 1107"/>
                <p:cNvSpPr>
                  <a:spLocks noChangeArrowheads="1"/>
                </p:cNvSpPr>
                <p:nvPr/>
              </p:nvSpPr>
              <p:spPr bwMode="auto">
                <a:xfrm>
                  <a:off x="4660" y="1516"/>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6" name="Rectangle 1108"/>
                <p:cNvSpPr>
                  <a:spLocks noChangeArrowheads="1"/>
                </p:cNvSpPr>
                <p:nvPr/>
              </p:nvSpPr>
              <p:spPr bwMode="auto">
                <a:xfrm>
                  <a:off x="4721" y="1516"/>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7" name="Rectangle 1109"/>
                <p:cNvSpPr>
                  <a:spLocks noChangeArrowheads="1"/>
                </p:cNvSpPr>
                <p:nvPr/>
              </p:nvSpPr>
              <p:spPr bwMode="auto">
                <a:xfrm>
                  <a:off x="4782" y="1516"/>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8" name="Rectangle 1110"/>
                <p:cNvSpPr>
                  <a:spLocks noChangeArrowheads="1"/>
                </p:cNvSpPr>
                <p:nvPr/>
              </p:nvSpPr>
              <p:spPr bwMode="auto">
                <a:xfrm>
                  <a:off x="4845" y="1516"/>
                  <a:ext cx="17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59" name="Rectangle 1111"/>
                <p:cNvSpPr>
                  <a:spLocks noChangeArrowheads="1"/>
                </p:cNvSpPr>
                <p:nvPr/>
              </p:nvSpPr>
              <p:spPr bwMode="auto">
                <a:xfrm>
                  <a:off x="4558" y="1517"/>
                  <a:ext cx="8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0" name="Rectangle 1112"/>
                <p:cNvSpPr>
                  <a:spLocks noChangeArrowheads="1"/>
                </p:cNvSpPr>
                <p:nvPr/>
              </p:nvSpPr>
              <p:spPr bwMode="auto">
                <a:xfrm>
                  <a:off x="4558" y="1517"/>
                  <a:ext cx="8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1" name="Rectangle 1113"/>
                <p:cNvSpPr>
                  <a:spLocks noChangeArrowheads="1"/>
                </p:cNvSpPr>
                <p:nvPr/>
              </p:nvSpPr>
              <p:spPr bwMode="auto">
                <a:xfrm>
                  <a:off x="4558" y="1517"/>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2" name="Rectangle 1114"/>
                <p:cNvSpPr>
                  <a:spLocks noChangeArrowheads="1"/>
                </p:cNvSpPr>
                <p:nvPr/>
              </p:nvSpPr>
              <p:spPr bwMode="auto">
                <a:xfrm>
                  <a:off x="4601" y="1517"/>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3" name="Rectangle 1115"/>
                <p:cNvSpPr>
                  <a:spLocks noChangeArrowheads="1"/>
                </p:cNvSpPr>
                <p:nvPr/>
              </p:nvSpPr>
              <p:spPr bwMode="auto">
                <a:xfrm>
                  <a:off x="4660" y="1517"/>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4" name="Rectangle 1116"/>
                <p:cNvSpPr>
                  <a:spLocks noChangeArrowheads="1"/>
                </p:cNvSpPr>
                <p:nvPr/>
              </p:nvSpPr>
              <p:spPr bwMode="auto">
                <a:xfrm>
                  <a:off x="4721" y="1517"/>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5" name="Rectangle 1117"/>
                <p:cNvSpPr>
                  <a:spLocks noChangeArrowheads="1"/>
                </p:cNvSpPr>
                <p:nvPr/>
              </p:nvSpPr>
              <p:spPr bwMode="auto">
                <a:xfrm>
                  <a:off x="4782" y="1517"/>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6" name="Rectangle 1118"/>
                <p:cNvSpPr>
                  <a:spLocks noChangeArrowheads="1"/>
                </p:cNvSpPr>
                <p:nvPr/>
              </p:nvSpPr>
              <p:spPr bwMode="auto">
                <a:xfrm>
                  <a:off x="4845" y="1517"/>
                  <a:ext cx="17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7" name="Rectangle 1119"/>
                <p:cNvSpPr>
                  <a:spLocks noChangeArrowheads="1"/>
                </p:cNvSpPr>
                <p:nvPr/>
              </p:nvSpPr>
              <p:spPr bwMode="auto">
                <a:xfrm>
                  <a:off x="4559" y="1519"/>
                  <a:ext cx="82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8" name="Rectangle 1120"/>
                <p:cNvSpPr>
                  <a:spLocks noChangeArrowheads="1"/>
                </p:cNvSpPr>
                <p:nvPr/>
              </p:nvSpPr>
              <p:spPr bwMode="auto">
                <a:xfrm>
                  <a:off x="4559" y="1519"/>
                  <a:ext cx="81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69" name="Rectangle 1121"/>
                <p:cNvSpPr>
                  <a:spLocks noChangeArrowheads="1"/>
                </p:cNvSpPr>
                <p:nvPr/>
              </p:nvSpPr>
              <p:spPr bwMode="auto">
                <a:xfrm>
                  <a:off x="4559" y="1519"/>
                  <a:ext cx="75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0" name="Rectangle 1122"/>
                <p:cNvSpPr>
                  <a:spLocks noChangeArrowheads="1"/>
                </p:cNvSpPr>
                <p:nvPr/>
              </p:nvSpPr>
              <p:spPr bwMode="auto">
                <a:xfrm>
                  <a:off x="4601" y="1519"/>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1" name="Rectangle 1123"/>
                <p:cNvSpPr>
                  <a:spLocks noChangeArrowheads="1"/>
                </p:cNvSpPr>
                <p:nvPr/>
              </p:nvSpPr>
              <p:spPr bwMode="auto">
                <a:xfrm>
                  <a:off x="4660" y="1519"/>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2" name="Rectangle 1124"/>
                <p:cNvSpPr>
                  <a:spLocks noChangeArrowheads="1"/>
                </p:cNvSpPr>
                <p:nvPr/>
              </p:nvSpPr>
              <p:spPr bwMode="auto">
                <a:xfrm>
                  <a:off x="4720" y="1519"/>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3" name="Rectangle 1125"/>
                <p:cNvSpPr>
                  <a:spLocks noChangeArrowheads="1"/>
                </p:cNvSpPr>
                <p:nvPr/>
              </p:nvSpPr>
              <p:spPr bwMode="auto">
                <a:xfrm>
                  <a:off x="4782" y="1519"/>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4" name="Rectangle 1126"/>
                <p:cNvSpPr>
                  <a:spLocks noChangeArrowheads="1"/>
                </p:cNvSpPr>
                <p:nvPr/>
              </p:nvSpPr>
              <p:spPr bwMode="auto">
                <a:xfrm>
                  <a:off x="4843" y="1519"/>
                  <a:ext cx="17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5" name="Rectangle 1127"/>
                <p:cNvSpPr>
                  <a:spLocks noChangeArrowheads="1"/>
                </p:cNvSpPr>
                <p:nvPr/>
              </p:nvSpPr>
              <p:spPr bwMode="auto">
                <a:xfrm>
                  <a:off x="4923" y="1519"/>
                  <a:ext cx="1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6" name="Rectangle 1128"/>
                <p:cNvSpPr>
                  <a:spLocks noChangeArrowheads="1"/>
                </p:cNvSpPr>
                <p:nvPr/>
              </p:nvSpPr>
              <p:spPr bwMode="auto">
                <a:xfrm>
                  <a:off x="4562" y="1520"/>
                  <a:ext cx="81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7" name="Rectangle 1129"/>
                <p:cNvSpPr>
                  <a:spLocks noChangeArrowheads="1"/>
                </p:cNvSpPr>
                <p:nvPr/>
              </p:nvSpPr>
              <p:spPr bwMode="auto">
                <a:xfrm>
                  <a:off x="4562" y="1520"/>
                  <a:ext cx="8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8" name="Rectangle 1130"/>
                <p:cNvSpPr>
                  <a:spLocks noChangeArrowheads="1"/>
                </p:cNvSpPr>
                <p:nvPr/>
              </p:nvSpPr>
              <p:spPr bwMode="auto">
                <a:xfrm>
                  <a:off x="4562" y="1520"/>
                  <a:ext cx="7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79" name="Rectangle 1131"/>
                <p:cNvSpPr>
                  <a:spLocks noChangeArrowheads="1"/>
                </p:cNvSpPr>
                <p:nvPr/>
              </p:nvSpPr>
              <p:spPr bwMode="auto">
                <a:xfrm>
                  <a:off x="4601" y="1520"/>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0" name="Rectangle 1132"/>
                <p:cNvSpPr>
                  <a:spLocks noChangeArrowheads="1"/>
                </p:cNvSpPr>
                <p:nvPr/>
              </p:nvSpPr>
              <p:spPr bwMode="auto">
                <a:xfrm>
                  <a:off x="4660" y="1520"/>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1" name="Rectangle 1133"/>
                <p:cNvSpPr>
                  <a:spLocks noChangeArrowheads="1"/>
                </p:cNvSpPr>
                <p:nvPr/>
              </p:nvSpPr>
              <p:spPr bwMode="auto">
                <a:xfrm>
                  <a:off x="4720" y="1520"/>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2" name="Rectangle 1134"/>
                <p:cNvSpPr>
                  <a:spLocks noChangeArrowheads="1"/>
                </p:cNvSpPr>
                <p:nvPr/>
              </p:nvSpPr>
              <p:spPr bwMode="auto">
                <a:xfrm>
                  <a:off x="4782" y="1520"/>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3" name="Rectangle 1135"/>
                <p:cNvSpPr>
                  <a:spLocks noChangeArrowheads="1"/>
                </p:cNvSpPr>
                <p:nvPr/>
              </p:nvSpPr>
              <p:spPr bwMode="auto">
                <a:xfrm>
                  <a:off x="4843" y="1520"/>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4" name="Rectangle 1136"/>
                <p:cNvSpPr>
                  <a:spLocks noChangeArrowheads="1"/>
                </p:cNvSpPr>
                <p:nvPr/>
              </p:nvSpPr>
              <p:spPr bwMode="auto">
                <a:xfrm>
                  <a:off x="4917" y="1520"/>
                  <a:ext cx="2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5" name="Rectangle 1137"/>
                <p:cNvSpPr>
                  <a:spLocks noChangeArrowheads="1"/>
                </p:cNvSpPr>
                <p:nvPr/>
              </p:nvSpPr>
              <p:spPr bwMode="auto">
                <a:xfrm>
                  <a:off x="4564" y="1522"/>
                  <a:ext cx="81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6" name="Rectangle 1138"/>
                <p:cNvSpPr>
                  <a:spLocks noChangeArrowheads="1"/>
                </p:cNvSpPr>
                <p:nvPr/>
              </p:nvSpPr>
              <p:spPr bwMode="auto">
                <a:xfrm>
                  <a:off x="4564" y="1522"/>
                  <a:ext cx="8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7" name="Rectangle 1139"/>
                <p:cNvSpPr>
                  <a:spLocks noChangeArrowheads="1"/>
                </p:cNvSpPr>
                <p:nvPr/>
              </p:nvSpPr>
              <p:spPr bwMode="auto">
                <a:xfrm>
                  <a:off x="4564" y="1522"/>
                  <a:ext cx="75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8" name="Rectangle 1140"/>
                <p:cNvSpPr>
                  <a:spLocks noChangeArrowheads="1"/>
                </p:cNvSpPr>
                <p:nvPr/>
              </p:nvSpPr>
              <p:spPr bwMode="auto">
                <a:xfrm>
                  <a:off x="4601" y="1522"/>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89" name="Rectangle 1141"/>
                <p:cNvSpPr>
                  <a:spLocks noChangeArrowheads="1"/>
                </p:cNvSpPr>
                <p:nvPr/>
              </p:nvSpPr>
              <p:spPr bwMode="auto">
                <a:xfrm>
                  <a:off x="4660" y="1522"/>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0" name="Rectangle 1142"/>
                <p:cNvSpPr>
                  <a:spLocks noChangeArrowheads="1"/>
                </p:cNvSpPr>
                <p:nvPr/>
              </p:nvSpPr>
              <p:spPr bwMode="auto">
                <a:xfrm>
                  <a:off x="4720" y="1522"/>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1" name="Rectangle 1143"/>
                <p:cNvSpPr>
                  <a:spLocks noChangeArrowheads="1"/>
                </p:cNvSpPr>
                <p:nvPr/>
              </p:nvSpPr>
              <p:spPr bwMode="auto">
                <a:xfrm>
                  <a:off x="4782" y="1522"/>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2" name="Rectangle 1144"/>
                <p:cNvSpPr>
                  <a:spLocks noChangeArrowheads="1"/>
                </p:cNvSpPr>
                <p:nvPr/>
              </p:nvSpPr>
              <p:spPr bwMode="auto">
                <a:xfrm>
                  <a:off x="4843" y="1522"/>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3" name="Rectangle 1145"/>
                <p:cNvSpPr>
                  <a:spLocks noChangeArrowheads="1"/>
                </p:cNvSpPr>
                <p:nvPr/>
              </p:nvSpPr>
              <p:spPr bwMode="auto">
                <a:xfrm>
                  <a:off x="4914" y="1522"/>
                  <a:ext cx="3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4" name="Rectangle 1146"/>
                <p:cNvSpPr>
                  <a:spLocks noChangeArrowheads="1"/>
                </p:cNvSpPr>
                <p:nvPr/>
              </p:nvSpPr>
              <p:spPr bwMode="auto">
                <a:xfrm>
                  <a:off x="4565" y="1524"/>
                  <a:ext cx="81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5" name="Rectangle 1147"/>
                <p:cNvSpPr>
                  <a:spLocks noChangeArrowheads="1"/>
                </p:cNvSpPr>
                <p:nvPr/>
              </p:nvSpPr>
              <p:spPr bwMode="auto">
                <a:xfrm>
                  <a:off x="4565" y="1524"/>
                  <a:ext cx="7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6" name="Rectangle 1148"/>
                <p:cNvSpPr>
                  <a:spLocks noChangeArrowheads="1"/>
                </p:cNvSpPr>
                <p:nvPr/>
              </p:nvSpPr>
              <p:spPr bwMode="auto">
                <a:xfrm>
                  <a:off x="4601" y="1524"/>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7" name="Rectangle 1149"/>
                <p:cNvSpPr>
                  <a:spLocks noChangeArrowheads="1"/>
                </p:cNvSpPr>
                <p:nvPr/>
              </p:nvSpPr>
              <p:spPr bwMode="auto">
                <a:xfrm>
                  <a:off x="4660" y="1524"/>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8" name="Rectangle 1150"/>
                <p:cNvSpPr>
                  <a:spLocks noChangeArrowheads="1"/>
                </p:cNvSpPr>
                <p:nvPr/>
              </p:nvSpPr>
              <p:spPr bwMode="auto">
                <a:xfrm>
                  <a:off x="4720" y="1524"/>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399" name="Rectangle 1151"/>
                <p:cNvSpPr>
                  <a:spLocks noChangeArrowheads="1"/>
                </p:cNvSpPr>
                <p:nvPr/>
              </p:nvSpPr>
              <p:spPr bwMode="auto">
                <a:xfrm>
                  <a:off x="4780" y="1524"/>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0" name="Rectangle 1152"/>
                <p:cNvSpPr>
                  <a:spLocks noChangeArrowheads="1"/>
                </p:cNvSpPr>
                <p:nvPr/>
              </p:nvSpPr>
              <p:spPr bwMode="auto">
                <a:xfrm>
                  <a:off x="4842" y="1524"/>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1" name="Rectangle 1153"/>
                <p:cNvSpPr>
                  <a:spLocks noChangeArrowheads="1"/>
                </p:cNvSpPr>
                <p:nvPr/>
              </p:nvSpPr>
              <p:spPr bwMode="auto">
                <a:xfrm>
                  <a:off x="4912" y="1524"/>
                  <a:ext cx="3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2" name="Rectangle 1154"/>
                <p:cNvSpPr>
                  <a:spLocks noChangeArrowheads="1"/>
                </p:cNvSpPr>
                <p:nvPr/>
              </p:nvSpPr>
              <p:spPr bwMode="auto">
                <a:xfrm>
                  <a:off x="4567" y="1525"/>
                  <a:ext cx="8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3" name="Rectangle 1155"/>
                <p:cNvSpPr>
                  <a:spLocks noChangeArrowheads="1"/>
                </p:cNvSpPr>
                <p:nvPr/>
              </p:nvSpPr>
              <p:spPr bwMode="auto">
                <a:xfrm>
                  <a:off x="4567" y="1525"/>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4" name="Rectangle 1156"/>
                <p:cNvSpPr>
                  <a:spLocks noChangeArrowheads="1"/>
                </p:cNvSpPr>
                <p:nvPr/>
              </p:nvSpPr>
              <p:spPr bwMode="auto">
                <a:xfrm>
                  <a:off x="4601" y="1525"/>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5" name="Rectangle 1157"/>
                <p:cNvSpPr>
                  <a:spLocks noChangeArrowheads="1"/>
                </p:cNvSpPr>
                <p:nvPr/>
              </p:nvSpPr>
              <p:spPr bwMode="auto">
                <a:xfrm>
                  <a:off x="4660" y="1525"/>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6" name="Rectangle 1158"/>
                <p:cNvSpPr>
                  <a:spLocks noChangeArrowheads="1"/>
                </p:cNvSpPr>
                <p:nvPr/>
              </p:nvSpPr>
              <p:spPr bwMode="auto">
                <a:xfrm>
                  <a:off x="4720" y="1525"/>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7" name="Rectangle 1159"/>
                <p:cNvSpPr>
                  <a:spLocks noChangeArrowheads="1"/>
                </p:cNvSpPr>
                <p:nvPr/>
              </p:nvSpPr>
              <p:spPr bwMode="auto">
                <a:xfrm>
                  <a:off x="4780" y="1525"/>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8" name="Rectangle 1160"/>
                <p:cNvSpPr>
                  <a:spLocks noChangeArrowheads="1"/>
                </p:cNvSpPr>
                <p:nvPr/>
              </p:nvSpPr>
              <p:spPr bwMode="auto">
                <a:xfrm>
                  <a:off x="4842" y="1525"/>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09" name="Rectangle 1161"/>
                <p:cNvSpPr>
                  <a:spLocks noChangeArrowheads="1"/>
                </p:cNvSpPr>
                <p:nvPr/>
              </p:nvSpPr>
              <p:spPr bwMode="auto">
                <a:xfrm>
                  <a:off x="4909" y="1525"/>
                  <a:ext cx="4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0" name="Rectangle 1162"/>
                <p:cNvSpPr>
                  <a:spLocks noChangeArrowheads="1"/>
                </p:cNvSpPr>
                <p:nvPr/>
              </p:nvSpPr>
              <p:spPr bwMode="auto">
                <a:xfrm>
                  <a:off x="4570" y="1527"/>
                  <a:ext cx="80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1" name="Rectangle 1163"/>
                <p:cNvSpPr>
                  <a:spLocks noChangeArrowheads="1"/>
                </p:cNvSpPr>
                <p:nvPr/>
              </p:nvSpPr>
              <p:spPr bwMode="auto">
                <a:xfrm>
                  <a:off x="4570" y="1527"/>
                  <a:ext cx="75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2" name="Rectangle 1164"/>
                <p:cNvSpPr>
                  <a:spLocks noChangeArrowheads="1"/>
                </p:cNvSpPr>
                <p:nvPr/>
              </p:nvSpPr>
              <p:spPr bwMode="auto">
                <a:xfrm>
                  <a:off x="4601" y="1527"/>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3" name="Rectangle 1165"/>
                <p:cNvSpPr>
                  <a:spLocks noChangeArrowheads="1"/>
                </p:cNvSpPr>
                <p:nvPr/>
              </p:nvSpPr>
              <p:spPr bwMode="auto">
                <a:xfrm>
                  <a:off x="4660" y="1527"/>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4" name="Rectangle 1166"/>
                <p:cNvSpPr>
                  <a:spLocks noChangeArrowheads="1"/>
                </p:cNvSpPr>
                <p:nvPr/>
              </p:nvSpPr>
              <p:spPr bwMode="auto">
                <a:xfrm>
                  <a:off x="4720" y="1527"/>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5" name="Rectangle 1167"/>
                <p:cNvSpPr>
                  <a:spLocks noChangeArrowheads="1"/>
                </p:cNvSpPr>
                <p:nvPr/>
              </p:nvSpPr>
              <p:spPr bwMode="auto">
                <a:xfrm>
                  <a:off x="4780" y="1527"/>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6" name="Rectangle 1168"/>
                <p:cNvSpPr>
                  <a:spLocks noChangeArrowheads="1"/>
                </p:cNvSpPr>
                <p:nvPr/>
              </p:nvSpPr>
              <p:spPr bwMode="auto">
                <a:xfrm>
                  <a:off x="4842" y="1527"/>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7" name="Rectangle 1169"/>
                <p:cNvSpPr>
                  <a:spLocks noChangeArrowheads="1"/>
                </p:cNvSpPr>
                <p:nvPr/>
              </p:nvSpPr>
              <p:spPr bwMode="auto">
                <a:xfrm>
                  <a:off x="4908" y="1527"/>
                  <a:ext cx="4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8" name="Rectangle 1170"/>
                <p:cNvSpPr>
                  <a:spLocks noChangeArrowheads="1"/>
                </p:cNvSpPr>
                <p:nvPr/>
              </p:nvSpPr>
              <p:spPr bwMode="auto">
                <a:xfrm>
                  <a:off x="4571" y="1528"/>
                  <a:ext cx="8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19" name="Rectangle 1171"/>
                <p:cNvSpPr>
                  <a:spLocks noChangeArrowheads="1"/>
                </p:cNvSpPr>
                <p:nvPr/>
              </p:nvSpPr>
              <p:spPr bwMode="auto">
                <a:xfrm>
                  <a:off x="4571" y="1528"/>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0" name="Rectangle 1172"/>
                <p:cNvSpPr>
                  <a:spLocks noChangeArrowheads="1"/>
                </p:cNvSpPr>
                <p:nvPr/>
              </p:nvSpPr>
              <p:spPr bwMode="auto">
                <a:xfrm>
                  <a:off x="4600" y="1528"/>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1" name="Rectangle 1173"/>
                <p:cNvSpPr>
                  <a:spLocks noChangeArrowheads="1"/>
                </p:cNvSpPr>
                <p:nvPr/>
              </p:nvSpPr>
              <p:spPr bwMode="auto">
                <a:xfrm>
                  <a:off x="4660" y="1528"/>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2" name="Rectangle 1174"/>
                <p:cNvSpPr>
                  <a:spLocks noChangeArrowheads="1"/>
                </p:cNvSpPr>
                <p:nvPr/>
              </p:nvSpPr>
              <p:spPr bwMode="auto">
                <a:xfrm>
                  <a:off x="4720" y="1528"/>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3" name="Rectangle 1175"/>
                <p:cNvSpPr>
                  <a:spLocks noChangeArrowheads="1"/>
                </p:cNvSpPr>
                <p:nvPr/>
              </p:nvSpPr>
              <p:spPr bwMode="auto">
                <a:xfrm>
                  <a:off x="4780" y="1528"/>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4" name="Rectangle 1176"/>
                <p:cNvSpPr>
                  <a:spLocks noChangeArrowheads="1"/>
                </p:cNvSpPr>
                <p:nvPr/>
              </p:nvSpPr>
              <p:spPr bwMode="auto">
                <a:xfrm>
                  <a:off x="4842" y="1528"/>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5" name="Rectangle 1177"/>
                <p:cNvSpPr>
                  <a:spLocks noChangeArrowheads="1"/>
                </p:cNvSpPr>
                <p:nvPr/>
              </p:nvSpPr>
              <p:spPr bwMode="auto">
                <a:xfrm>
                  <a:off x="4908" y="1528"/>
                  <a:ext cx="4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6" name="Rectangle 1178"/>
                <p:cNvSpPr>
                  <a:spLocks noChangeArrowheads="1"/>
                </p:cNvSpPr>
                <p:nvPr/>
              </p:nvSpPr>
              <p:spPr bwMode="auto">
                <a:xfrm>
                  <a:off x="4573" y="1530"/>
                  <a:ext cx="7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7" name="Rectangle 1179"/>
                <p:cNvSpPr>
                  <a:spLocks noChangeArrowheads="1"/>
                </p:cNvSpPr>
                <p:nvPr/>
              </p:nvSpPr>
              <p:spPr bwMode="auto">
                <a:xfrm>
                  <a:off x="4573" y="1530"/>
                  <a:ext cx="7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8" name="Rectangle 1180"/>
                <p:cNvSpPr>
                  <a:spLocks noChangeArrowheads="1"/>
                </p:cNvSpPr>
                <p:nvPr/>
              </p:nvSpPr>
              <p:spPr bwMode="auto">
                <a:xfrm>
                  <a:off x="4600" y="1530"/>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29" name="Rectangle 1181"/>
                <p:cNvSpPr>
                  <a:spLocks noChangeArrowheads="1"/>
                </p:cNvSpPr>
                <p:nvPr/>
              </p:nvSpPr>
              <p:spPr bwMode="auto">
                <a:xfrm>
                  <a:off x="4658" y="1530"/>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0" name="Rectangle 1182"/>
                <p:cNvSpPr>
                  <a:spLocks noChangeArrowheads="1"/>
                </p:cNvSpPr>
                <p:nvPr/>
              </p:nvSpPr>
              <p:spPr bwMode="auto">
                <a:xfrm>
                  <a:off x="4720" y="1530"/>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1" name="Rectangle 1183"/>
                <p:cNvSpPr>
                  <a:spLocks noChangeArrowheads="1"/>
                </p:cNvSpPr>
                <p:nvPr/>
              </p:nvSpPr>
              <p:spPr bwMode="auto">
                <a:xfrm>
                  <a:off x="4780" y="1530"/>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2" name="Rectangle 1184"/>
                <p:cNvSpPr>
                  <a:spLocks noChangeArrowheads="1"/>
                </p:cNvSpPr>
                <p:nvPr/>
              </p:nvSpPr>
              <p:spPr bwMode="auto">
                <a:xfrm>
                  <a:off x="4840" y="1530"/>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3" name="Rectangle 1185"/>
                <p:cNvSpPr>
                  <a:spLocks noChangeArrowheads="1"/>
                </p:cNvSpPr>
                <p:nvPr/>
              </p:nvSpPr>
              <p:spPr bwMode="auto">
                <a:xfrm>
                  <a:off x="4906" y="1530"/>
                  <a:ext cx="47"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4" name="Rectangle 1186"/>
                <p:cNvSpPr>
                  <a:spLocks noChangeArrowheads="1"/>
                </p:cNvSpPr>
                <p:nvPr/>
              </p:nvSpPr>
              <p:spPr bwMode="auto">
                <a:xfrm>
                  <a:off x="4574" y="1531"/>
                  <a:ext cx="7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5" name="Rectangle 1187"/>
                <p:cNvSpPr>
                  <a:spLocks noChangeArrowheads="1"/>
                </p:cNvSpPr>
                <p:nvPr/>
              </p:nvSpPr>
              <p:spPr bwMode="auto">
                <a:xfrm>
                  <a:off x="4574" y="1531"/>
                  <a:ext cx="7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6" name="Rectangle 1188"/>
                <p:cNvSpPr>
                  <a:spLocks noChangeArrowheads="1"/>
                </p:cNvSpPr>
                <p:nvPr/>
              </p:nvSpPr>
              <p:spPr bwMode="auto">
                <a:xfrm>
                  <a:off x="4600" y="1531"/>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7" name="Rectangle 1189"/>
                <p:cNvSpPr>
                  <a:spLocks noChangeArrowheads="1"/>
                </p:cNvSpPr>
                <p:nvPr/>
              </p:nvSpPr>
              <p:spPr bwMode="auto">
                <a:xfrm>
                  <a:off x="4658" y="1531"/>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8" name="Rectangle 1190"/>
                <p:cNvSpPr>
                  <a:spLocks noChangeArrowheads="1"/>
                </p:cNvSpPr>
                <p:nvPr/>
              </p:nvSpPr>
              <p:spPr bwMode="auto">
                <a:xfrm>
                  <a:off x="4720" y="1531"/>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39" name="Rectangle 1191"/>
                <p:cNvSpPr>
                  <a:spLocks noChangeArrowheads="1"/>
                </p:cNvSpPr>
                <p:nvPr/>
              </p:nvSpPr>
              <p:spPr bwMode="auto">
                <a:xfrm>
                  <a:off x="4780" y="1531"/>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0" name="Rectangle 1192"/>
                <p:cNvSpPr>
                  <a:spLocks noChangeArrowheads="1"/>
                </p:cNvSpPr>
                <p:nvPr/>
              </p:nvSpPr>
              <p:spPr bwMode="auto">
                <a:xfrm>
                  <a:off x="4840" y="1531"/>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1" name="Rectangle 1193"/>
                <p:cNvSpPr>
                  <a:spLocks noChangeArrowheads="1"/>
                </p:cNvSpPr>
                <p:nvPr/>
              </p:nvSpPr>
              <p:spPr bwMode="auto">
                <a:xfrm>
                  <a:off x="4905" y="1531"/>
                  <a:ext cx="4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2" name="Rectangle 1194"/>
                <p:cNvSpPr>
                  <a:spLocks noChangeArrowheads="1"/>
                </p:cNvSpPr>
                <p:nvPr/>
              </p:nvSpPr>
              <p:spPr bwMode="auto">
                <a:xfrm>
                  <a:off x="4577" y="1533"/>
                  <a:ext cx="7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3" name="Rectangle 1195"/>
                <p:cNvSpPr>
                  <a:spLocks noChangeArrowheads="1"/>
                </p:cNvSpPr>
                <p:nvPr/>
              </p:nvSpPr>
              <p:spPr bwMode="auto">
                <a:xfrm>
                  <a:off x="4577" y="1533"/>
                  <a:ext cx="7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4" name="Rectangle 1196"/>
                <p:cNvSpPr>
                  <a:spLocks noChangeArrowheads="1"/>
                </p:cNvSpPr>
                <p:nvPr/>
              </p:nvSpPr>
              <p:spPr bwMode="auto">
                <a:xfrm>
                  <a:off x="4600" y="1533"/>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5" name="Rectangle 1197"/>
                <p:cNvSpPr>
                  <a:spLocks noChangeArrowheads="1"/>
                </p:cNvSpPr>
                <p:nvPr/>
              </p:nvSpPr>
              <p:spPr bwMode="auto">
                <a:xfrm>
                  <a:off x="4658" y="1533"/>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6" name="Rectangle 1198"/>
                <p:cNvSpPr>
                  <a:spLocks noChangeArrowheads="1"/>
                </p:cNvSpPr>
                <p:nvPr/>
              </p:nvSpPr>
              <p:spPr bwMode="auto">
                <a:xfrm>
                  <a:off x="4718" y="1533"/>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7" name="Rectangle 1199"/>
                <p:cNvSpPr>
                  <a:spLocks noChangeArrowheads="1"/>
                </p:cNvSpPr>
                <p:nvPr/>
              </p:nvSpPr>
              <p:spPr bwMode="auto">
                <a:xfrm>
                  <a:off x="4780" y="1533"/>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8" name="Rectangle 1200"/>
                <p:cNvSpPr>
                  <a:spLocks noChangeArrowheads="1"/>
                </p:cNvSpPr>
                <p:nvPr/>
              </p:nvSpPr>
              <p:spPr bwMode="auto">
                <a:xfrm>
                  <a:off x="4840" y="1533"/>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49" name="Rectangle 1201"/>
                <p:cNvSpPr>
                  <a:spLocks noChangeArrowheads="1"/>
                </p:cNvSpPr>
                <p:nvPr/>
              </p:nvSpPr>
              <p:spPr bwMode="auto">
                <a:xfrm>
                  <a:off x="4903" y="1533"/>
                  <a:ext cx="5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50" name="Rectangle 1202"/>
                <p:cNvSpPr>
                  <a:spLocks noChangeArrowheads="1"/>
                </p:cNvSpPr>
                <p:nvPr/>
              </p:nvSpPr>
              <p:spPr bwMode="auto">
                <a:xfrm>
                  <a:off x="4579" y="1534"/>
                  <a:ext cx="78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51" name="Rectangle 1203"/>
                <p:cNvSpPr>
                  <a:spLocks noChangeArrowheads="1"/>
                </p:cNvSpPr>
                <p:nvPr/>
              </p:nvSpPr>
              <p:spPr bwMode="auto">
                <a:xfrm>
                  <a:off x="4579" y="1534"/>
                  <a:ext cx="7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52" name="Rectangle 1204"/>
                <p:cNvSpPr>
                  <a:spLocks noChangeArrowheads="1"/>
                </p:cNvSpPr>
                <p:nvPr/>
              </p:nvSpPr>
              <p:spPr bwMode="auto">
                <a:xfrm>
                  <a:off x="4600" y="1534"/>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53" name="Rectangle 1205"/>
                <p:cNvSpPr>
                  <a:spLocks noChangeArrowheads="1"/>
                </p:cNvSpPr>
                <p:nvPr/>
              </p:nvSpPr>
              <p:spPr bwMode="auto">
                <a:xfrm>
                  <a:off x="4658" y="1534"/>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54" name="Rectangle 1206"/>
                <p:cNvSpPr>
                  <a:spLocks noChangeArrowheads="1"/>
                </p:cNvSpPr>
                <p:nvPr/>
              </p:nvSpPr>
              <p:spPr bwMode="auto">
                <a:xfrm>
                  <a:off x="4718" y="1534"/>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55" name="Rectangle 1207"/>
                <p:cNvSpPr>
                  <a:spLocks noChangeArrowheads="1"/>
                </p:cNvSpPr>
                <p:nvPr/>
              </p:nvSpPr>
              <p:spPr bwMode="auto">
                <a:xfrm>
                  <a:off x="4780" y="1534"/>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56" name="Rectangle 1208"/>
                <p:cNvSpPr>
                  <a:spLocks noChangeArrowheads="1"/>
                </p:cNvSpPr>
                <p:nvPr/>
              </p:nvSpPr>
              <p:spPr bwMode="auto">
                <a:xfrm>
                  <a:off x="4840" y="1534"/>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57" name="Rectangle 1209"/>
                <p:cNvSpPr>
                  <a:spLocks noChangeArrowheads="1"/>
                </p:cNvSpPr>
                <p:nvPr/>
              </p:nvSpPr>
              <p:spPr bwMode="auto">
                <a:xfrm>
                  <a:off x="4903" y="1534"/>
                  <a:ext cx="5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58" name="Rectangle 1210"/>
                <p:cNvSpPr>
                  <a:spLocks noChangeArrowheads="1"/>
                </p:cNvSpPr>
                <p:nvPr/>
              </p:nvSpPr>
              <p:spPr bwMode="auto">
                <a:xfrm>
                  <a:off x="4580" y="1536"/>
                  <a:ext cx="7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10" name="Group 1211"/>
              <p:cNvGrpSpPr>
                <a:grpSpLocks/>
              </p:cNvGrpSpPr>
              <p:nvPr/>
            </p:nvGrpSpPr>
            <p:grpSpPr bwMode="auto">
              <a:xfrm>
                <a:off x="3868" y="1275"/>
                <a:ext cx="742" cy="34"/>
                <a:chOff x="4562" y="1536"/>
                <a:chExt cx="803" cy="41"/>
              </a:xfrm>
            </p:grpSpPr>
            <p:sp>
              <p:nvSpPr>
                <p:cNvPr id="310460" name="Rectangle 1212"/>
                <p:cNvSpPr>
                  <a:spLocks noChangeArrowheads="1"/>
                </p:cNvSpPr>
                <p:nvPr/>
              </p:nvSpPr>
              <p:spPr bwMode="auto">
                <a:xfrm>
                  <a:off x="4580" y="1536"/>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61" name="Rectangle 1213"/>
                <p:cNvSpPr>
                  <a:spLocks noChangeArrowheads="1"/>
                </p:cNvSpPr>
                <p:nvPr/>
              </p:nvSpPr>
              <p:spPr bwMode="auto">
                <a:xfrm>
                  <a:off x="4600" y="1536"/>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62" name="Rectangle 1214"/>
                <p:cNvSpPr>
                  <a:spLocks noChangeArrowheads="1"/>
                </p:cNvSpPr>
                <p:nvPr/>
              </p:nvSpPr>
              <p:spPr bwMode="auto">
                <a:xfrm>
                  <a:off x="4658" y="1536"/>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63" name="Rectangle 1215"/>
                <p:cNvSpPr>
                  <a:spLocks noChangeArrowheads="1"/>
                </p:cNvSpPr>
                <p:nvPr/>
              </p:nvSpPr>
              <p:spPr bwMode="auto">
                <a:xfrm>
                  <a:off x="4718" y="1536"/>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64" name="Rectangle 1216"/>
                <p:cNvSpPr>
                  <a:spLocks noChangeArrowheads="1"/>
                </p:cNvSpPr>
                <p:nvPr/>
              </p:nvSpPr>
              <p:spPr bwMode="auto">
                <a:xfrm>
                  <a:off x="4779" y="1536"/>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65" name="Rectangle 1217"/>
                <p:cNvSpPr>
                  <a:spLocks noChangeArrowheads="1"/>
                </p:cNvSpPr>
                <p:nvPr/>
              </p:nvSpPr>
              <p:spPr bwMode="auto">
                <a:xfrm>
                  <a:off x="4840" y="1536"/>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66" name="Rectangle 1218"/>
                <p:cNvSpPr>
                  <a:spLocks noChangeArrowheads="1"/>
                </p:cNvSpPr>
                <p:nvPr/>
              </p:nvSpPr>
              <p:spPr bwMode="auto">
                <a:xfrm>
                  <a:off x="4902" y="1536"/>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67" name="Rectangle 1219"/>
                <p:cNvSpPr>
                  <a:spLocks noChangeArrowheads="1"/>
                </p:cNvSpPr>
                <p:nvPr/>
              </p:nvSpPr>
              <p:spPr bwMode="auto">
                <a:xfrm>
                  <a:off x="4582" y="1538"/>
                  <a:ext cx="78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68" name="Rectangle 1220"/>
                <p:cNvSpPr>
                  <a:spLocks noChangeArrowheads="1"/>
                </p:cNvSpPr>
                <p:nvPr/>
              </p:nvSpPr>
              <p:spPr bwMode="auto">
                <a:xfrm>
                  <a:off x="4582" y="1538"/>
                  <a:ext cx="7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69" name="Rectangle 1221"/>
                <p:cNvSpPr>
                  <a:spLocks noChangeArrowheads="1"/>
                </p:cNvSpPr>
                <p:nvPr/>
              </p:nvSpPr>
              <p:spPr bwMode="auto">
                <a:xfrm>
                  <a:off x="4600" y="1538"/>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0" name="Rectangle 1222"/>
                <p:cNvSpPr>
                  <a:spLocks noChangeArrowheads="1"/>
                </p:cNvSpPr>
                <p:nvPr/>
              </p:nvSpPr>
              <p:spPr bwMode="auto">
                <a:xfrm>
                  <a:off x="4658" y="1538"/>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1" name="Rectangle 1223"/>
                <p:cNvSpPr>
                  <a:spLocks noChangeArrowheads="1"/>
                </p:cNvSpPr>
                <p:nvPr/>
              </p:nvSpPr>
              <p:spPr bwMode="auto">
                <a:xfrm>
                  <a:off x="4718" y="1538"/>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2" name="Rectangle 1224"/>
                <p:cNvSpPr>
                  <a:spLocks noChangeArrowheads="1"/>
                </p:cNvSpPr>
                <p:nvPr/>
              </p:nvSpPr>
              <p:spPr bwMode="auto">
                <a:xfrm>
                  <a:off x="4779" y="1538"/>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3" name="Rectangle 1225"/>
                <p:cNvSpPr>
                  <a:spLocks noChangeArrowheads="1"/>
                </p:cNvSpPr>
                <p:nvPr/>
              </p:nvSpPr>
              <p:spPr bwMode="auto">
                <a:xfrm>
                  <a:off x="4840" y="1538"/>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4" name="Rectangle 1226"/>
                <p:cNvSpPr>
                  <a:spLocks noChangeArrowheads="1"/>
                </p:cNvSpPr>
                <p:nvPr/>
              </p:nvSpPr>
              <p:spPr bwMode="auto">
                <a:xfrm>
                  <a:off x="4902" y="1538"/>
                  <a:ext cx="5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5" name="Rectangle 1227"/>
                <p:cNvSpPr>
                  <a:spLocks noChangeArrowheads="1"/>
                </p:cNvSpPr>
                <p:nvPr/>
              </p:nvSpPr>
              <p:spPr bwMode="auto">
                <a:xfrm>
                  <a:off x="4585" y="1539"/>
                  <a:ext cx="77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6" name="Rectangle 1228"/>
                <p:cNvSpPr>
                  <a:spLocks noChangeArrowheads="1"/>
                </p:cNvSpPr>
                <p:nvPr/>
              </p:nvSpPr>
              <p:spPr bwMode="auto">
                <a:xfrm>
                  <a:off x="4585" y="1539"/>
                  <a:ext cx="7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7" name="Rectangle 1229"/>
                <p:cNvSpPr>
                  <a:spLocks noChangeArrowheads="1"/>
                </p:cNvSpPr>
                <p:nvPr/>
              </p:nvSpPr>
              <p:spPr bwMode="auto">
                <a:xfrm>
                  <a:off x="4600" y="1539"/>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8" name="Rectangle 1230"/>
                <p:cNvSpPr>
                  <a:spLocks noChangeArrowheads="1"/>
                </p:cNvSpPr>
                <p:nvPr/>
              </p:nvSpPr>
              <p:spPr bwMode="auto">
                <a:xfrm>
                  <a:off x="4658" y="1539"/>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79" name="Rectangle 1231"/>
                <p:cNvSpPr>
                  <a:spLocks noChangeArrowheads="1"/>
                </p:cNvSpPr>
                <p:nvPr/>
              </p:nvSpPr>
              <p:spPr bwMode="auto">
                <a:xfrm>
                  <a:off x="4718" y="1539"/>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0" name="Rectangle 1232"/>
                <p:cNvSpPr>
                  <a:spLocks noChangeArrowheads="1"/>
                </p:cNvSpPr>
                <p:nvPr/>
              </p:nvSpPr>
              <p:spPr bwMode="auto">
                <a:xfrm>
                  <a:off x="4779" y="1539"/>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1" name="Rectangle 1233"/>
                <p:cNvSpPr>
                  <a:spLocks noChangeArrowheads="1"/>
                </p:cNvSpPr>
                <p:nvPr/>
              </p:nvSpPr>
              <p:spPr bwMode="auto">
                <a:xfrm>
                  <a:off x="4839" y="1539"/>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2" name="Rectangle 1234"/>
                <p:cNvSpPr>
                  <a:spLocks noChangeArrowheads="1"/>
                </p:cNvSpPr>
                <p:nvPr/>
              </p:nvSpPr>
              <p:spPr bwMode="auto">
                <a:xfrm>
                  <a:off x="4900" y="1539"/>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3" name="Rectangle 1235"/>
                <p:cNvSpPr>
                  <a:spLocks noChangeArrowheads="1"/>
                </p:cNvSpPr>
                <p:nvPr/>
              </p:nvSpPr>
              <p:spPr bwMode="auto">
                <a:xfrm>
                  <a:off x="4586" y="1541"/>
                  <a:ext cx="77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4" name="Rectangle 1236"/>
                <p:cNvSpPr>
                  <a:spLocks noChangeArrowheads="1"/>
                </p:cNvSpPr>
                <p:nvPr/>
              </p:nvSpPr>
              <p:spPr bwMode="auto">
                <a:xfrm>
                  <a:off x="4586" y="1541"/>
                  <a:ext cx="7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5" name="Rectangle 1237"/>
                <p:cNvSpPr>
                  <a:spLocks noChangeArrowheads="1"/>
                </p:cNvSpPr>
                <p:nvPr/>
              </p:nvSpPr>
              <p:spPr bwMode="auto">
                <a:xfrm>
                  <a:off x="4600" y="1541"/>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6" name="Rectangle 1238"/>
                <p:cNvSpPr>
                  <a:spLocks noChangeArrowheads="1"/>
                </p:cNvSpPr>
                <p:nvPr/>
              </p:nvSpPr>
              <p:spPr bwMode="auto">
                <a:xfrm>
                  <a:off x="4658" y="1541"/>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7" name="Rectangle 1239"/>
                <p:cNvSpPr>
                  <a:spLocks noChangeArrowheads="1"/>
                </p:cNvSpPr>
                <p:nvPr/>
              </p:nvSpPr>
              <p:spPr bwMode="auto">
                <a:xfrm>
                  <a:off x="4718" y="1541"/>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8" name="Rectangle 1240"/>
                <p:cNvSpPr>
                  <a:spLocks noChangeArrowheads="1"/>
                </p:cNvSpPr>
                <p:nvPr/>
              </p:nvSpPr>
              <p:spPr bwMode="auto">
                <a:xfrm>
                  <a:off x="4779" y="1541"/>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89" name="Rectangle 1241"/>
                <p:cNvSpPr>
                  <a:spLocks noChangeArrowheads="1"/>
                </p:cNvSpPr>
                <p:nvPr/>
              </p:nvSpPr>
              <p:spPr bwMode="auto">
                <a:xfrm>
                  <a:off x="4839" y="1541"/>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0" name="Rectangle 1242"/>
                <p:cNvSpPr>
                  <a:spLocks noChangeArrowheads="1"/>
                </p:cNvSpPr>
                <p:nvPr/>
              </p:nvSpPr>
              <p:spPr bwMode="auto">
                <a:xfrm>
                  <a:off x="4900" y="1541"/>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1" name="Rectangle 1243"/>
                <p:cNvSpPr>
                  <a:spLocks noChangeArrowheads="1"/>
                </p:cNvSpPr>
                <p:nvPr/>
              </p:nvSpPr>
              <p:spPr bwMode="auto">
                <a:xfrm>
                  <a:off x="4585" y="1542"/>
                  <a:ext cx="7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2" name="Rectangle 1244"/>
                <p:cNvSpPr>
                  <a:spLocks noChangeArrowheads="1"/>
                </p:cNvSpPr>
                <p:nvPr/>
              </p:nvSpPr>
              <p:spPr bwMode="auto">
                <a:xfrm>
                  <a:off x="4585" y="1542"/>
                  <a:ext cx="7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3" name="Rectangle 1245"/>
                <p:cNvSpPr>
                  <a:spLocks noChangeArrowheads="1"/>
                </p:cNvSpPr>
                <p:nvPr/>
              </p:nvSpPr>
              <p:spPr bwMode="auto">
                <a:xfrm>
                  <a:off x="4600" y="1542"/>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4" name="Rectangle 1246"/>
                <p:cNvSpPr>
                  <a:spLocks noChangeArrowheads="1"/>
                </p:cNvSpPr>
                <p:nvPr/>
              </p:nvSpPr>
              <p:spPr bwMode="auto">
                <a:xfrm>
                  <a:off x="4658" y="1542"/>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5" name="Rectangle 1247"/>
                <p:cNvSpPr>
                  <a:spLocks noChangeArrowheads="1"/>
                </p:cNvSpPr>
                <p:nvPr/>
              </p:nvSpPr>
              <p:spPr bwMode="auto">
                <a:xfrm>
                  <a:off x="4718" y="1542"/>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6" name="Rectangle 1248"/>
                <p:cNvSpPr>
                  <a:spLocks noChangeArrowheads="1"/>
                </p:cNvSpPr>
                <p:nvPr/>
              </p:nvSpPr>
              <p:spPr bwMode="auto">
                <a:xfrm>
                  <a:off x="4779" y="1542"/>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7" name="Rectangle 1249"/>
                <p:cNvSpPr>
                  <a:spLocks noChangeArrowheads="1"/>
                </p:cNvSpPr>
                <p:nvPr/>
              </p:nvSpPr>
              <p:spPr bwMode="auto">
                <a:xfrm>
                  <a:off x="4839" y="1542"/>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8" name="Rectangle 1250"/>
                <p:cNvSpPr>
                  <a:spLocks noChangeArrowheads="1"/>
                </p:cNvSpPr>
                <p:nvPr/>
              </p:nvSpPr>
              <p:spPr bwMode="auto">
                <a:xfrm>
                  <a:off x="4900" y="1542"/>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499" name="Rectangle 1251"/>
                <p:cNvSpPr>
                  <a:spLocks noChangeArrowheads="1"/>
                </p:cNvSpPr>
                <p:nvPr/>
              </p:nvSpPr>
              <p:spPr bwMode="auto">
                <a:xfrm>
                  <a:off x="4585" y="1544"/>
                  <a:ext cx="7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0" name="Rectangle 1252"/>
                <p:cNvSpPr>
                  <a:spLocks noChangeArrowheads="1"/>
                </p:cNvSpPr>
                <p:nvPr/>
              </p:nvSpPr>
              <p:spPr bwMode="auto">
                <a:xfrm>
                  <a:off x="4585" y="1544"/>
                  <a:ext cx="73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1" name="Rectangle 1253"/>
                <p:cNvSpPr>
                  <a:spLocks noChangeArrowheads="1"/>
                </p:cNvSpPr>
                <p:nvPr/>
              </p:nvSpPr>
              <p:spPr bwMode="auto">
                <a:xfrm>
                  <a:off x="4600" y="1544"/>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2" name="Rectangle 1254"/>
                <p:cNvSpPr>
                  <a:spLocks noChangeArrowheads="1"/>
                </p:cNvSpPr>
                <p:nvPr/>
              </p:nvSpPr>
              <p:spPr bwMode="auto">
                <a:xfrm>
                  <a:off x="4658" y="1544"/>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3" name="Rectangle 1255"/>
                <p:cNvSpPr>
                  <a:spLocks noChangeArrowheads="1"/>
                </p:cNvSpPr>
                <p:nvPr/>
              </p:nvSpPr>
              <p:spPr bwMode="auto">
                <a:xfrm>
                  <a:off x="4718" y="1544"/>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4" name="Rectangle 1256"/>
                <p:cNvSpPr>
                  <a:spLocks noChangeArrowheads="1"/>
                </p:cNvSpPr>
                <p:nvPr/>
              </p:nvSpPr>
              <p:spPr bwMode="auto">
                <a:xfrm>
                  <a:off x="4779" y="1544"/>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5" name="Rectangle 1257"/>
                <p:cNvSpPr>
                  <a:spLocks noChangeArrowheads="1"/>
                </p:cNvSpPr>
                <p:nvPr/>
              </p:nvSpPr>
              <p:spPr bwMode="auto">
                <a:xfrm>
                  <a:off x="4839" y="1544"/>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6" name="Rectangle 1258"/>
                <p:cNvSpPr>
                  <a:spLocks noChangeArrowheads="1"/>
                </p:cNvSpPr>
                <p:nvPr/>
              </p:nvSpPr>
              <p:spPr bwMode="auto">
                <a:xfrm>
                  <a:off x="4899" y="1544"/>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7" name="Rectangle 1259"/>
                <p:cNvSpPr>
                  <a:spLocks noChangeArrowheads="1"/>
                </p:cNvSpPr>
                <p:nvPr/>
              </p:nvSpPr>
              <p:spPr bwMode="auto">
                <a:xfrm>
                  <a:off x="4583" y="1545"/>
                  <a:ext cx="7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8" name="Rectangle 1260"/>
                <p:cNvSpPr>
                  <a:spLocks noChangeArrowheads="1"/>
                </p:cNvSpPr>
                <p:nvPr/>
              </p:nvSpPr>
              <p:spPr bwMode="auto">
                <a:xfrm>
                  <a:off x="4583" y="1545"/>
                  <a:ext cx="7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09" name="Rectangle 1261"/>
                <p:cNvSpPr>
                  <a:spLocks noChangeArrowheads="1"/>
                </p:cNvSpPr>
                <p:nvPr/>
              </p:nvSpPr>
              <p:spPr bwMode="auto">
                <a:xfrm>
                  <a:off x="4600" y="1545"/>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0" name="Rectangle 1262"/>
                <p:cNvSpPr>
                  <a:spLocks noChangeArrowheads="1"/>
                </p:cNvSpPr>
                <p:nvPr/>
              </p:nvSpPr>
              <p:spPr bwMode="auto">
                <a:xfrm>
                  <a:off x="4658" y="1545"/>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1" name="Rectangle 1263"/>
                <p:cNvSpPr>
                  <a:spLocks noChangeArrowheads="1"/>
                </p:cNvSpPr>
                <p:nvPr/>
              </p:nvSpPr>
              <p:spPr bwMode="auto">
                <a:xfrm>
                  <a:off x="4718" y="1545"/>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2" name="Rectangle 1264"/>
                <p:cNvSpPr>
                  <a:spLocks noChangeArrowheads="1"/>
                </p:cNvSpPr>
                <p:nvPr/>
              </p:nvSpPr>
              <p:spPr bwMode="auto">
                <a:xfrm>
                  <a:off x="4779" y="1545"/>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3" name="Rectangle 1265"/>
                <p:cNvSpPr>
                  <a:spLocks noChangeArrowheads="1"/>
                </p:cNvSpPr>
                <p:nvPr/>
              </p:nvSpPr>
              <p:spPr bwMode="auto">
                <a:xfrm>
                  <a:off x="4839" y="1545"/>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4" name="Rectangle 1266"/>
                <p:cNvSpPr>
                  <a:spLocks noChangeArrowheads="1"/>
                </p:cNvSpPr>
                <p:nvPr/>
              </p:nvSpPr>
              <p:spPr bwMode="auto">
                <a:xfrm>
                  <a:off x="4899" y="1545"/>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5" name="Rectangle 1267"/>
                <p:cNvSpPr>
                  <a:spLocks noChangeArrowheads="1"/>
                </p:cNvSpPr>
                <p:nvPr/>
              </p:nvSpPr>
              <p:spPr bwMode="auto">
                <a:xfrm>
                  <a:off x="4582" y="1547"/>
                  <a:ext cx="7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6" name="Rectangle 1268"/>
                <p:cNvSpPr>
                  <a:spLocks noChangeArrowheads="1"/>
                </p:cNvSpPr>
                <p:nvPr/>
              </p:nvSpPr>
              <p:spPr bwMode="auto">
                <a:xfrm>
                  <a:off x="4582" y="1547"/>
                  <a:ext cx="7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7" name="Rectangle 1269"/>
                <p:cNvSpPr>
                  <a:spLocks noChangeArrowheads="1"/>
                </p:cNvSpPr>
                <p:nvPr/>
              </p:nvSpPr>
              <p:spPr bwMode="auto">
                <a:xfrm>
                  <a:off x="4600" y="1547"/>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8" name="Rectangle 1270"/>
                <p:cNvSpPr>
                  <a:spLocks noChangeArrowheads="1"/>
                </p:cNvSpPr>
                <p:nvPr/>
              </p:nvSpPr>
              <p:spPr bwMode="auto">
                <a:xfrm>
                  <a:off x="4658" y="1547"/>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19" name="Rectangle 1271"/>
                <p:cNvSpPr>
                  <a:spLocks noChangeArrowheads="1"/>
                </p:cNvSpPr>
                <p:nvPr/>
              </p:nvSpPr>
              <p:spPr bwMode="auto">
                <a:xfrm>
                  <a:off x="4718" y="1547"/>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0" name="Rectangle 1272"/>
                <p:cNvSpPr>
                  <a:spLocks noChangeArrowheads="1"/>
                </p:cNvSpPr>
                <p:nvPr/>
              </p:nvSpPr>
              <p:spPr bwMode="auto">
                <a:xfrm>
                  <a:off x="4779" y="1547"/>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1" name="Rectangle 1273"/>
                <p:cNvSpPr>
                  <a:spLocks noChangeArrowheads="1"/>
                </p:cNvSpPr>
                <p:nvPr/>
              </p:nvSpPr>
              <p:spPr bwMode="auto">
                <a:xfrm>
                  <a:off x="4839" y="1547"/>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2" name="Rectangle 1274"/>
                <p:cNvSpPr>
                  <a:spLocks noChangeArrowheads="1"/>
                </p:cNvSpPr>
                <p:nvPr/>
              </p:nvSpPr>
              <p:spPr bwMode="auto">
                <a:xfrm>
                  <a:off x="4899" y="1547"/>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3" name="Rectangle 1275"/>
                <p:cNvSpPr>
                  <a:spLocks noChangeArrowheads="1"/>
                </p:cNvSpPr>
                <p:nvPr/>
              </p:nvSpPr>
              <p:spPr bwMode="auto">
                <a:xfrm>
                  <a:off x="4580" y="1548"/>
                  <a:ext cx="7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4" name="Rectangle 1276"/>
                <p:cNvSpPr>
                  <a:spLocks noChangeArrowheads="1"/>
                </p:cNvSpPr>
                <p:nvPr/>
              </p:nvSpPr>
              <p:spPr bwMode="auto">
                <a:xfrm>
                  <a:off x="4580" y="1548"/>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5" name="Rectangle 1277"/>
                <p:cNvSpPr>
                  <a:spLocks noChangeArrowheads="1"/>
                </p:cNvSpPr>
                <p:nvPr/>
              </p:nvSpPr>
              <p:spPr bwMode="auto">
                <a:xfrm>
                  <a:off x="4600" y="1548"/>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6" name="Rectangle 1278"/>
                <p:cNvSpPr>
                  <a:spLocks noChangeArrowheads="1"/>
                </p:cNvSpPr>
                <p:nvPr/>
              </p:nvSpPr>
              <p:spPr bwMode="auto">
                <a:xfrm>
                  <a:off x="4658" y="1548"/>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7" name="Rectangle 1279"/>
                <p:cNvSpPr>
                  <a:spLocks noChangeArrowheads="1"/>
                </p:cNvSpPr>
                <p:nvPr/>
              </p:nvSpPr>
              <p:spPr bwMode="auto">
                <a:xfrm>
                  <a:off x="4718" y="1548"/>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8" name="Rectangle 1280"/>
                <p:cNvSpPr>
                  <a:spLocks noChangeArrowheads="1"/>
                </p:cNvSpPr>
                <p:nvPr/>
              </p:nvSpPr>
              <p:spPr bwMode="auto">
                <a:xfrm>
                  <a:off x="4779" y="1548"/>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29" name="Rectangle 1281"/>
                <p:cNvSpPr>
                  <a:spLocks noChangeArrowheads="1"/>
                </p:cNvSpPr>
                <p:nvPr/>
              </p:nvSpPr>
              <p:spPr bwMode="auto">
                <a:xfrm>
                  <a:off x="4839" y="1548"/>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0" name="Rectangle 1282"/>
                <p:cNvSpPr>
                  <a:spLocks noChangeArrowheads="1"/>
                </p:cNvSpPr>
                <p:nvPr/>
              </p:nvSpPr>
              <p:spPr bwMode="auto">
                <a:xfrm>
                  <a:off x="4899" y="1548"/>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1" name="Rectangle 1283"/>
                <p:cNvSpPr>
                  <a:spLocks noChangeArrowheads="1"/>
                </p:cNvSpPr>
                <p:nvPr/>
              </p:nvSpPr>
              <p:spPr bwMode="auto">
                <a:xfrm>
                  <a:off x="4580" y="1550"/>
                  <a:ext cx="7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2" name="Rectangle 1284"/>
                <p:cNvSpPr>
                  <a:spLocks noChangeArrowheads="1"/>
                </p:cNvSpPr>
                <p:nvPr/>
              </p:nvSpPr>
              <p:spPr bwMode="auto">
                <a:xfrm>
                  <a:off x="4580" y="1550"/>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3" name="Rectangle 1285"/>
                <p:cNvSpPr>
                  <a:spLocks noChangeArrowheads="1"/>
                </p:cNvSpPr>
                <p:nvPr/>
              </p:nvSpPr>
              <p:spPr bwMode="auto">
                <a:xfrm>
                  <a:off x="4600" y="1550"/>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4" name="Rectangle 1286"/>
                <p:cNvSpPr>
                  <a:spLocks noChangeArrowheads="1"/>
                </p:cNvSpPr>
                <p:nvPr/>
              </p:nvSpPr>
              <p:spPr bwMode="auto">
                <a:xfrm>
                  <a:off x="4658" y="1550"/>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5" name="Rectangle 1287"/>
                <p:cNvSpPr>
                  <a:spLocks noChangeArrowheads="1"/>
                </p:cNvSpPr>
                <p:nvPr/>
              </p:nvSpPr>
              <p:spPr bwMode="auto">
                <a:xfrm>
                  <a:off x="4718" y="1550"/>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6" name="Rectangle 1288"/>
                <p:cNvSpPr>
                  <a:spLocks noChangeArrowheads="1"/>
                </p:cNvSpPr>
                <p:nvPr/>
              </p:nvSpPr>
              <p:spPr bwMode="auto">
                <a:xfrm>
                  <a:off x="4779" y="1550"/>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7" name="Rectangle 1289"/>
                <p:cNvSpPr>
                  <a:spLocks noChangeArrowheads="1"/>
                </p:cNvSpPr>
                <p:nvPr/>
              </p:nvSpPr>
              <p:spPr bwMode="auto">
                <a:xfrm>
                  <a:off x="4839" y="1550"/>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8" name="Rectangle 1290"/>
                <p:cNvSpPr>
                  <a:spLocks noChangeArrowheads="1"/>
                </p:cNvSpPr>
                <p:nvPr/>
              </p:nvSpPr>
              <p:spPr bwMode="auto">
                <a:xfrm>
                  <a:off x="4899" y="1550"/>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39" name="Rectangle 1291"/>
                <p:cNvSpPr>
                  <a:spLocks noChangeArrowheads="1"/>
                </p:cNvSpPr>
                <p:nvPr/>
              </p:nvSpPr>
              <p:spPr bwMode="auto">
                <a:xfrm>
                  <a:off x="4579" y="1552"/>
                  <a:ext cx="7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0" name="Rectangle 1292"/>
                <p:cNvSpPr>
                  <a:spLocks noChangeArrowheads="1"/>
                </p:cNvSpPr>
                <p:nvPr/>
              </p:nvSpPr>
              <p:spPr bwMode="auto">
                <a:xfrm>
                  <a:off x="4579" y="1552"/>
                  <a:ext cx="7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1" name="Rectangle 1293"/>
                <p:cNvSpPr>
                  <a:spLocks noChangeArrowheads="1"/>
                </p:cNvSpPr>
                <p:nvPr/>
              </p:nvSpPr>
              <p:spPr bwMode="auto">
                <a:xfrm>
                  <a:off x="4600" y="1552"/>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2" name="Rectangle 1294"/>
                <p:cNvSpPr>
                  <a:spLocks noChangeArrowheads="1"/>
                </p:cNvSpPr>
                <p:nvPr/>
              </p:nvSpPr>
              <p:spPr bwMode="auto">
                <a:xfrm>
                  <a:off x="4658" y="1552"/>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3" name="Rectangle 1295"/>
                <p:cNvSpPr>
                  <a:spLocks noChangeArrowheads="1"/>
                </p:cNvSpPr>
                <p:nvPr/>
              </p:nvSpPr>
              <p:spPr bwMode="auto">
                <a:xfrm>
                  <a:off x="4718" y="1552"/>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4" name="Rectangle 1296"/>
                <p:cNvSpPr>
                  <a:spLocks noChangeArrowheads="1"/>
                </p:cNvSpPr>
                <p:nvPr/>
              </p:nvSpPr>
              <p:spPr bwMode="auto">
                <a:xfrm>
                  <a:off x="4779" y="1552"/>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5" name="Rectangle 1297"/>
                <p:cNvSpPr>
                  <a:spLocks noChangeArrowheads="1"/>
                </p:cNvSpPr>
                <p:nvPr/>
              </p:nvSpPr>
              <p:spPr bwMode="auto">
                <a:xfrm>
                  <a:off x="4839" y="1552"/>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6" name="Rectangle 1298"/>
                <p:cNvSpPr>
                  <a:spLocks noChangeArrowheads="1"/>
                </p:cNvSpPr>
                <p:nvPr/>
              </p:nvSpPr>
              <p:spPr bwMode="auto">
                <a:xfrm>
                  <a:off x="4899" y="1552"/>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7" name="Rectangle 1299"/>
                <p:cNvSpPr>
                  <a:spLocks noChangeArrowheads="1"/>
                </p:cNvSpPr>
                <p:nvPr/>
              </p:nvSpPr>
              <p:spPr bwMode="auto">
                <a:xfrm>
                  <a:off x="4577" y="1553"/>
                  <a:ext cx="7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8" name="Rectangle 1300"/>
                <p:cNvSpPr>
                  <a:spLocks noChangeArrowheads="1"/>
                </p:cNvSpPr>
                <p:nvPr/>
              </p:nvSpPr>
              <p:spPr bwMode="auto">
                <a:xfrm>
                  <a:off x="4577" y="1553"/>
                  <a:ext cx="7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49" name="Rectangle 1301"/>
                <p:cNvSpPr>
                  <a:spLocks noChangeArrowheads="1"/>
                </p:cNvSpPr>
                <p:nvPr/>
              </p:nvSpPr>
              <p:spPr bwMode="auto">
                <a:xfrm>
                  <a:off x="4600" y="1553"/>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0" name="Rectangle 1302"/>
                <p:cNvSpPr>
                  <a:spLocks noChangeArrowheads="1"/>
                </p:cNvSpPr>
                <p:nvPr/>
              </p:nvSpPr>
              <p:spPr bwMode="auto">
                <a:xfrm>
                  <a:off x="4658" y="1553"/>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1" name="Rectangle 1303"/>
                <p:cNvSpPr>
                  <a:spLocks noChangeArrowheads="1"/>
                </p:cNvSpPr>
                <p:nvPr/>
              </p:nvSpPr>
              <p:spPr bwMode="auto">
                <a:xfrm>
                  <a:off x="4718" y="1553"/>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2" name="Rectangle 1304"/>
                <p:cNvSpPr>
                  <a:spLocks noChangeArrowheads="1"/>
                </p:cNvSpPr>
                <p:nvPr/>
              </p:nvSpPr>
              <p:spPr bwMode="auto">
                <a:xfrm>
                  <a:off x="4779" y="1553"/>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3" name="Rectangle 1305"/>
                <p:cNvSpPr>
                  <a:spLocks noChangeArrowheads="1"/>
                </p:cNvSpPr>
                <p:nvPr/>
              </p:nvSpPr>
              <p:spPr bwMode="auto">
                <a:xfrm>
                  <a:off x="4839" y="1553"/>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4" name="Rectangle 1306"/>
                <p:cNvSpPr>
                  <a:spLocks noChangeArrowheads="1"/>
                </p:cNvSpPr>
                <p:nvPr/>
              </p:nvSpPr>
              <p:spPr bwMode="auto">
                <a:xfrm>
                  <a:off x="4899" y="1553"/>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5" name="Rectangle 1307"/>
                <p:cNvSpPr>
                  <a:spLocks noChangeArrowheads="1"/>
                </p:cNvSpPr>
                <p:nvPr/>
              </p:nvSpPr>
              <p:spPr bwMode="auto">
                <a:xfrm>
                  <a:off x="4576" y="1555"/>
                  <a:ext cx="7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6" name="Rectangle 1308"/>
                <p:cNvSpPr>
                  <a:spLocks noChangeArrowheads="1"/>
                </p:cNvSpPr>
                <p:nvPr/>
              </p:nvSpPr>
              <p:spPr bwMode="auto">
                <a:xfrm>
                  <a:off x="4576" y="1555"/>
                  <a:ext cx="7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7" name="Rectangle 1309"/>
                <p:cNvSpPr>
                  <a:spLocks noChangeArrowheads="1"/>
                </p:cNvSpPr>
                <p:nvPr/>
              </p:nvSpPr>
              <p:spPr bwMode="auto">
                <a:xfrm>
                  <a:off x="4600" y="1555"/>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8" name="Rectangle 1310"/>
                <p:cNvSpPr>
                  <a:spLocks noChangeArrowheads="1"/>
                </p:cNvSpPr>
                <p:nvPr/>
              </p:nvSpPr>
              <p:spPr bwMode="auto">
                <a:xfrm>
                  <a:off x="4658" y="1555"/>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59" name="Rectangle 1311"/>
                <p:cNvSpPr>
                  <a:spLocks noChangeArrowheads="1"/>
                </p:cNvSpPr>
                <p:nvPr/>
              </p:nvSpPr>
              <p:spPr bwMode="auto">
                <a:xfrm>
                  <a:off x="4718" y="1555"/>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0" name="Rectangle 1312"/>
                <p:cNvSpPr>
                  <a:spLocks noChangeArrowheads="1"/>
                </p:cNvSpPr>
                <p:nvPr/>
              </p:nvSpPr>
              <p:spPr bwMode="auto">
                <a:xfrm>
                  <a:off x="4779" y="1555"/>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1" name="Rectangle 1313"/>
                <p:cNvSpPr>
                  <a:spLocks noChangeArrowheads="1"/>
                </p:cNvSpPr>
                <p:nvPr/>
              </p:nvSpPr>
              <p:spPr bwMode="auto">
                <a:xfrm>
                  <a:off x="4839" y="1555"/>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2" name="Rectangle 1314"/>
                <p:cNvSpPr>
                  <a:spLocks noChangeArrowheads="1"/>
                </p:cNvSpPr>
                <p:nvPr/>
              </p:nvSpPr>
              <p:spPr bwMode="auto">
                <a:xfrm>
                  <a:off x="4899" y="1555"/>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3" name="Rectangle 1315"/>
                <p:cNvSpPr>
                  <a:spLocks noChangeArrowheads="1"/>
                </p:cNvSpPr>
                <p:nvPr/>
              </p:nvSpPr>
              <p:spPr bwMode="auto">
                <a:xfrm>
                  <a:off x="4576" y="1556"/>
                  <a:ext cx="7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4" name="Rectangle 1316"/>
                <p:cNvSpPr>
                  <a:spLocks noChangeArrowheads="1"/>
                </p:cNvSpPr>
                <p:nvPr/>
              </p:nvSpPr>
              <p:spPr bwMode="auto">
                <a:xfrm>
                  <a:off x="4576" y="1556"/>
                  <a:ext cx="7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5" name="Rectangle 1317"/>
                <p:cNvSpPr>
                  <a:spLocks noChangeArrowheads="1"/>
                </p:cNvSpPr>
                <p:nvPr/>
              </p:nvSpPr>
              <p:spPr bwMode="auto">
                <a:xfrm>
                  <a:off x="4600" y="1556"/>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6" name="Rectangle 1318"/>
                <p:cNvSpPr>
                  <a:spLocks noChangeArrowheads="1"/>
                </p:cNvSpPr>
                <p:nvPr/>
              </p:nvSpPr>
              <p:spPr bwMode="auto">
                <a:xfrm>
                  <a:off x="4658" y="1556"/>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7" name="Rectangle 1319"/>
                <p:cNvSpPr>
                  <a:spLocks noChangeArrowheads="1"/>
                </p:cNvSpPr>
                <p:nvPr/>
              </p:nvSpPr>
              <p:spPr bwMode="auto">
                <a:xfrm>
                  <a:off x="4718" y="1556"/>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8" name="Rectangle 1320"/>
                <p:cNvSpPr>
                  <a:spLocks noChangeArrowheads="1"/>
                </p:cNvSpPr>
                <p:nvPr/>
              </p:nvSpPr>
              <p:spPr bwMode="auto">
                <a:xfrm>
                  <a:off x="4779" y="1556"/>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69" name="Rectangle 1321"/>
                <p:cNvSpPr>
                  <a:spLocks noChangeArrowheads="1"/>
                </p:cNvSpPr>
                <p:nvPr/>
              </p:nvSpPr>
              <p:spPr bwMode="auto">
                <a:xfrm>
                  <a:off x="4839" y="1556"/>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0" name="Rectangle 1322"/>
                <p:cNvSpPr>
                  <a:spLocks noChangeArrowheads="1"/>
                </p:cNvSpPr>
                <p:nvPr/>
              </p:nvSpPr>
              <p:spPr bwMode="auto">
                <a:xfrm>
                  <a:off x="4899" y="1556"/>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1" name="Rectangle 1323"/>
                <p:cNvSpPr>
                  <a:spLocks noChangeArrowheads="1"/>
                </p:cNvSpPr>
                <p:nvPr/>
              </p:nvSpPr>
              <p:spPr bwMode="auto">
                <a:xfrm>
                  <a:off x="4574" y="1558"/>
                  <a:ext cx="7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2" name="Rectangle 1324"/>
                <p:cNvSpPr>
                  <a:spLocks noChangeArrowheads="1"/>
                </p:cNvSpPr>
                <p:nvPr/>
              </p:nvSpPr>
              <p:spPr bwMode="auto">
                <a:xfrm>
                  <a:off x="4574" y="1558"/>
                  <a:ext cx="7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3" name="Rectangle 1325"/>
                <p:cNvSpPr>
                  <a:spLocks noChangeArrowheads="1"/>
                </p:cNvSpPr>
                <p:nvPr/>
              </p:nvSpPr>
              <p:spPr bwMode="auto">
                <a:xfrm>
                  <a:off x="4600" y="1558"/>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4" name="Rectangle 1326"/>
                <p:cNvSpPr>
                  <a:spLocks noChangeArrowheads="1"/>
                </p:cNvSpPr>
                <p:nvPr/>
              </p:nvSpPr>
              <p:spPr bwMode="auto">
                <a:xfrm>
                  <a:off x="4658" y="1558"/>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5" name="Rectangle 1327"/>
                <p:cNvSpPr>
                  <a:spLocks noChangeArrowheads="1"/>
                </p:cNvSpPr>
                <p:nvPr/>
              </p:nvSpPr>
              <p:spPr bwMode="auto">
                <a:xfrm>
                  <a:off x="4718" y="1558"/>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6" name="Rectangle 1328"/>
                <p:cNvSpPr>
                  <a:spLocks noChangeArrowheads="1"/>
                </p:cNvSpPr>
                <p:nvPr/>
              </p:nvSpPr>
              <p:spPr bwMode="auto">
                <a:xfrm>
                  <a:off x="4779" y="1558"/>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7" name="Rectangle 1329"/>
                <p:cNvSpPr>
                  <a:spLocks noChangeArrowheads="1"/>
                </p:cNvSpPr>
                <p:nvPr/>
              </p:nvSpPr>
              <p:spPr bwMode="auto">
                <a:xfrm>
                  <a:off x="4839" y="1558"/>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8" name="Rectangle 1330"/>
                <p:cNvSpPr>
                  <a:spLocks noChangeArrowheads="1"/>
                </p:cNvSpPr>
                <p:nvPr/>
              </p:nvSpPr>
              <p:spPr bwMode="auto">
                <a:xfrm>
                  <a:off x="4900" y="1558"/>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79" name="Rectangle 1331"/>
                <p:cNvSpPr>
                  <a:spLocks noChangeArrowheads="1"/>
                </p:cNvSpPr>
                <p:nvPr/>
              </p:nvSpPr>
              <p:spPr bwMode="auto">
                <a:xfrm>
                  <a:off x="4573" y="1559"/>
                  <a:ext cx="7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0" name="Rectangle 1332"/>
                <p:cNvSpPr>
                  <a:spLocks noChangeArrowheads="1"/>
                </p:cNvSpPr>
                <p:nvPr/>
              </p:nvSpPr>
              <p:spPr bwMode="auto">
                <a:xfrm>
                  <a:off x="4573" y="1559"/>
                  <a:ext cx="7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1" name="Rectangle 1333"/>
                <p:cNvSpPr>
                  <a:spLocks noChangeArrowheads="1"/>
                </p:cNvSpPr>
                <p:nvPr/>
              </p:nvSpPr>
              <p:spPr bwMode="auto">
                <a:xfrm>
                  <a:off x="4600" y="1559"/>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2" name="Rectangle 1334"/>
                <p:cNvSpPr>
                  <a:spLocks noChangeArrowheads="1"/>
                </p:cNvSpPr>
                <p:nvPr/>
              </p:nvSpPr>
              <p:spPr bwMode="auto">
                <a:xfrm>
                  <a:off x="4658" y="1559"/>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3" name="Rectangle 1335"/>
                <p:cNvSpPr>
                  <a:spLocks noChangeArrowheads="1"/>
                </p:cNvSpPr>
                <p:nvPr/>
              </p:nvSpPr>
              <p:spPr bwMode="auto">
                <a:xfrm>
                  <a:off x="4718" y="1559"/>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4" name="Rectangle 1336"/>
                <p:cNvSpPr>
                  <a:spLocks noChangeArrowheads="1"/>
                </p:cNvSpPr>
                <p:nvPr/>
              </p:nvSpPr>
              <p:spPr bwMode="auto">
                <a:xfrm>
                  <a:off x="4779" y="1559"/>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5" name="Rectangle 1337"/>
                <p:cNvSpPr>
                  <a:spLocks noChangeArrowheads="1"/>
                </p:cNvSpPr>
                <p:nvPr/>
              </p:nvSpPr>
              <p:spPr bwMode="auto">
                <a:xfrm>
                  <a:off x="4839" y="1559"/>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6" name="Rectangle 1338"/>
                <p:cNvSpPr>
                  <a:spLocks noChangeArrowheads="1"/>
                </p:cNvSpPr>
                <p:nvPr/>
              </p:nvSpPr>
              <p:spPr bwMode="auto">
                <a:xfrm>
                  <a:off x="4900" y="1559"/>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7" name="Rectangle 1339"/>
                <p:cNvSpPr>
                  <a:spLocks noChangeArrowheads="1"/>
                </p:cNvSpPr>
                <p:nvPr/>
              </p:nvSpPr>
              <p:spPr bwMode="auto">
                <a:xfrm>
                  <a:off x="4571" y="1561"/>
                  <a:ext cx="7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8" name="Rectangle 1340"/>
                <p:cNvSpPr>
                  <a:spLocks noChangeArrowheads="1"/>
                </p:cNvSpPr>
                <p:nvPr/>
              </p:nvSpPr>
              <p:spPr bwMode="auto">
                <a:xfrm>
                  <a:off x="4571" y="1561"/>
                  <a:ext cx="7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89" name="Rectangle 1341"/>
                <p:cNvSpPr>
                  <a:spLocks noChangeArrowheads="1"/>
                </p:cNvSpPr>
                <p:nvPr/>
              </p:nvSpPr>
              <p:spPr bwMode="auto">
                <a:xfrm>
                  <a:off x="4600" y="1561"/>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0" name="Rectangle 1342"/>
                <p:cNvSpPr>
                  <a:spLocks noChangeArrowheads="1"/>
                </p:cNvSpPr>
                <p:nvPr/>
              </p:nvSpPr>
              <p:spPr bwMode="auto">
                <a:xfrm>
                  <a:off x="4658" y="1561"/>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1" name="Rectangle 1343"/>
                <p:cNvSpPr>
                  <a:spLocks noChangeArrowheads="1"/>
                </p:cNvSpPr>
                <p:nvPr/>
              </p:nvSpPr>
              <p:spPr bwMode="auto">
                <a:xfrm>
                  <a:off x="4718" y="1561"/>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2" name="Rectangle 1344"/>
                <p:cNvSpPr>
                  <a:spLocks noChangeArrowheads="1"/>
                </p:cNvSpPr>
                <p:nvPr/>
              </p:nvSpPr>
              <p:spPr bwMode="auto">
                <a:xfrm>
                  <a:off x="4779" y="1561"/>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3" name="Rectangle 1345"/>
                <p:cNvSpPr>
                  <a:spLocks noChangeArrowheads="1"/>
                </p:cNvSpPr>
                <p:nvPr/>
              </p:nvSpPr>
              <p:spPr bwMode="auto">
                <a:xfrm>
                  <a:off x="4839" y="1561"/>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4" name="Rectangle 1346"/>
                <p:cNvSpPr>
                  <a:spLocks noChangeArrowheads="1"/>
                </p:cNvSpPr>
                <p:nvPr/>
              </p:nvSpPr>
              <p:spPr bwMode="auto">
                <a:xfrm>
                  <a:off x="4900" y="1561"/>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5" name="Rectangle 1347"/>
                <p:cNvSpPr>
                  <a:spLocks noChangeArrowheads="1"/>
                </p:cNvSpPr>
                <p:nvPr/>
              </p:nvSpPr>
              <p:spPr bwMode="auto">
                <a:xfrm>
                  <a:off x="4571" y="1562"/>
                  <a:ext cx="77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6" name="Rectangle 1348"/>
                <p:cNvSpPr>
                  <a:spLocks noChangeArrowheads="1"/>
                </p:cNvSpPr>
                <p:nvPr/>
              </p:nvSpPr>
              <p:spPr bwMode="auto">
                <a:xfrm>
                  <a:off x="4571" y="1562"/>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7" name="Rectangle 1349"/>
                <p:cNvSpPr>
                  <a:spLocks noChangeArrowheads="1"/>
                </p:cNvSpPr>
                <p:nvPr/>
              </p:nvSpPr>
              <p:spPr bwMode="auto">
                <a:xfrm>
                  <a:off x="4600" y="1562"/>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8" name="Rectangle 1350"/>
                <p:cNvSpPr>
                  <a:spLocks noChangeArrowheads="1"/>
                </p:cNvSpPr>
                <p:nvPr/>
              </p:nvSpPr>
              <p:spPr bwMode="auto">
                <a:xfrm>
                  <a:off x="4658" y="1562"/>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599" name="Rectangle 1351"/>
                <p:cNvSpPr>
                  <a:spLocks noChangeArrowheads="1"/>
                </p:cNvSpPr>
                <p:nvPr/>
              </p:nvSpPr>
              <p:spPr bwMode="auto">
                <a:xfrm>
                  <a:off x="4718" y="1562"/>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0" name="Rectangle 1352"/>
                <p:cNvSpPr>
                  <a:spLocks noChangeArrowheads="1"/>
                </p:cNvSpPr>
                <p:nvPr/>
              </p:nvSpPr>
              <p:spPr bwMode="auto">
                <a:xfrm>
                  <a:off x="4779" y="1562"/>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1" name="Rectangle 1353"/>
                <p:cNvSpPr>
                  <a:spLocks noChangeArrowheads="1"/>
                </p:cNvSpPr>
                <p:nvPr/>
              </p:nvSpPr>
              <p:spPr bwMode="auto">
                <a:xfrm>
                  <a:off x="4840" y="1562"/>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2" name="Rectangle 1354"/>
                <p:cNvSpPr>
                  <a:spLocks noChangeArrowheads="1"/>
                </p:cNvSpPr>
                <p:nvPr/>
              </p:nvSpPr>
              <p:spPr bwMode="auto">
                <a:xfrm>
                  <a:off x="4902" y="1562"/>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3" name="Rectangle 1355"/>
                <p:cNvSpPr>
                  <a:spLocks noChangeArrowheads="1"/>
                </p:cNvSpPr>
                <p:nvPr/>
              </p:nvSpPr>
              <p:spPr bwMode="auto">
                <a:xfrm>
                  <a:off x="4570" y="1564"/>
                  <a:ext cx="7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4" name="Rectangle 1356"/>
                <p:cNvSpPr>
                  <a:spLocks noChangeArrowheads="1"/>
                </p:cNvSpPr>
                <p:nvPr/>
              </p:nvSpPr>
              <p:spPr bwMode="auto">
                <a:xfrm>
                  <a:off x="4570" y="1564"/>
                  <a:ext cx="7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5" name="Rectangle 1357"/>
                <p:cNvSpPr>
                  <a:spLocks noChangeArrowheads="1"/>
                </p:cNvSpPr>
                <p:nvPr/>
              </p:nvSpPr>
              <p:spPr bwMode="auto">
                <a:xfrm>
                  <a:off x="4600" y="1564"/>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6" name="Rectangle 1358"/>
                <p:cNvSpPr>
                  <a:spLocks noChangeArrowheads="1"/>
                </p:cNvSpPr>
                <p:nvPr/>
              </p:nvSpPr>
              <p:spPr bwMode="auto">
                <a:xfrm>
                  <a:off x="4658" y="1564"/>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7" name="Rectangle 1359"/>
                <p:cNvSpPr>
                  <a:spLocks noChangeArrowheads="1"/>
                </p:cNvSpPr>
                <p:nvPr/>
              </p:nvSpPr>
              <p:spPr bwMode="auto">
                <a:xfrm>
                  <a:off x="4718" y="1564"/>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8" name="Rectangle 1360"/>
                <p:cNvSpPr>
                  <a:spLocks noChangeArrowheads="1"/>
                </p:cNvSpPr>
                <p:nvPr/>
              </p:nvSpPr>
              <p:spPr bwMode="auto">
                <a:xfrm>
                  <a:off x="4779" y="1564"/>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09" name="Rectangle 1361"/>
                <p:cNvSpPr>
                  <a:spLocks noChangeArrowheads="1"/>
                </p:cNvSpPr>
                <p:nvPr/>
              </p:nvSpPr>
              <p:spPr bwMode="auto">
                <a:xfrm>
                  <a:off x="4840" y="1564"/>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0" name="Rectangle 1362"/>
                <p:cNvSpPr>
                  <a:spLocks noChangeArrowheads="1"/>
                </p:cNvSpPr>
                <p:nvPr/>
              </p:nvSpPr>
              <p:spPr bwMode="auto">
                <a:xfrm>
                  <a:off x="4902" y="1564"/>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1" name="Rectangle 1363"/>
                <p:cNvSpPr>
                  <a:spLocks noChangeArrowheads="1"/>
                </p:cNvSpPr>
                <p:nvPr/>
              </p:nvSpPr>
              <p:spPr bwMode="auto">
                <a:xfrm>
                  <a:off x="4568" y="1566"/>
                  <a:ext cx="77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2" name="Rectangle 1364"/>
                <p:cNvSpPr>
                  <a:spLocks noChangeArrowheads="1"/>
                </p:cNvSpPr>
                <p:nvPr/>
              </p:nvSpPr>
              <p:spPr bwMode="auto">
                <a:xfrm>
                  <a:off x="4568" y="1566"/>
                  <a:ext cx="7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3" name="Rectangle 1365"/>
                <p:cNvSpPr>
                  <a:spLocks noChangeArrowheads="1"/>
                </p:cNvSpPr>
                <p:nvPr/>
              </p:nvSpPr>
              <p:spPr bwMode="auto">
                <a:xfrm>
                  <a:off x="4600" y="1566"/>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4" name="Rectangle 1366"/>
                <p:cNvSpPr>
                  <a:spLocks noChangeArrowheads="1"/>
                </p:cNvSpPr>
                <p:nvPr/>
              </p:nvSpPr>
              <p:spPr bwMode="auto">
                <a:xfrm>
                  <a:off x="4658" y="1566"/>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5" name="Rectangle 1367"/>
                <p:cNvSpPr>
                  <a:spLocks noChangeArrowheads="1"/>
                </p:cNvSpPr>
                <p:nvPr/>
              </p:nvSpPr>
              <p:spPr bwMode="auto">
                <a:xfrm>
                  <a:off x="4718" y="1566"/>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6" name="Rectangle 1368"/>
                <p:cNvSpPr>
                  <a:spLocks noChangeArrowheads="1"/>
                </p:cNvSpPr>
                <p:nvPr/>
              </p:nvSpPr>
              <p:spPr bwMode="auto">
                <a:xfrm>
                  <a:off x="4780" y="1566"/>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7" name="Rectangle 1369"/>
                <p:cNvSpPr>
                  <a:spLocks noChangeArrowheads="1"/>
                </p:cNvSpPr>
                <p:nvPr/>
              </p:nvSpPr>
              <p:spPr bwMode="auto">
                <a:xfrm>
                  <a:off x="4840" y="1566"/>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8" name="Rectangle 1370"/>
                <p:cNvSpPr>
                  <a:spLocks noChangeArrowheads="1"/>
                </p:cNvSpPr>
                <p:nvPr/>
              </p:nvSpPr>
              <p:spPr bwMode="auto">
                <a:xfrm>
                  <a:off x="4903" y="1566"/>
                  <a:ext cx="5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19" name="Rectangle 1371"/>
                <p:cNvSpPr>
                  <a:spLocks noChangeArrowheads="1"/>
                </p:cNvSpPr>
                <p:nvPr/>
              </p:nvSpPr>
              <p:spPr bwMode="auto">
                <a:xfrm>
                  <a:off x="4567" y="1567"/>
                  <a:ext cx="7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0" name="Rectangle 1372"/>
                <p:cNvSpPr>
                  <a:spLocks noChangeArrowheads="1"/>
                </p:cNvSpPr>
                <p:nvPr/>
              </p:nvSpPr>
              <p:spPr bwMode="auto">
                <a:xfrm>
                  <a:off x="4567" y="1567"/>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1" name="Rectangle 1373"/>
                <p:cNvSpPr>
                  <a:spLocks noChangeArrowheads="1"/>
                </p:cNvSpPr>
                <p:nvPr/>
              </p:nvSpPr>
              <p:spPr bwMode="auto">
                <a:xfrm>
                  <a:off x="4600" y="1567"/>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2" name="Rectangle 1374"/>
                <p:cNvSpPr>
                  <a:spLocks noChangeArrowheads="1"/>
                </p:cNvSpPr>
                <p:nvPr/>
              </p:nvSpPr>
              <p:spPr bwMode="auto">
                <a:xfrm>
                  <a:off x="4658" y="1567"/>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3" name="Rectangle 1375"/>
                <p:cNvSpPr>
                  <a:spLocks noChangeArrowheads="1"/>
                </p:cNvSpPr>
                <p:nvPr/>
              </p:nvSpPr>
              <p:spPr bwMode="auto">
                <a:xfrm>
                  <a:off x="4718" y="1567"/>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4" name="Rectangle 1376"/>
                <p:cNvSpPr>
                  <a:spLocks noChangeArrowheads="1"/>
                </p:cNvSpPr>
                <p:nvPr/>
              </p:nvSpPr>
              <p:spPr bwMode="auto">
                <a:xfrm>
                  <a:off x="4780" y="1567"/>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5" name="Rectangle 1377"/>
                <p:cNvSpPr>
                  <a:spLocks noChangeArrowheads="1"/>
                </p:cNvSpPr>
                <p:nvPr/>
              </p:nvSpPr>
              <p:spPr bwMode="auto">
                <a:xfrm>
                  <a:off x="4840" y="1567"/>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6" name="Rectangle 1378"/>
                <p:cNvSpPr>
                  <a:spLocks noChangeArrowheads="1"/>
                </p:cNvSpPr>
                <p:nvPr/>
              </p:nvSpPr>
              <p:spPr bwMode="auto">
                <a:xfrm>
                  <a:off x="4903" y="1567"/>
                  <a:ext cx="5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7" name="Rectangle 1379"/>
                <p:cNvSpPr>
                  <a:spLocks noChangeArrowheads="1"/>
                </p:cNvSpPr>
                <p:nvPr/>
              </p:nvSpPr>
              <p:spPr bwMode="auto">
                <a:xfrm>
                  <a:off x="4567" y="1569"/>
                  <a:ext cx="7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8" name="Rectangle 1380"/>
                <p:cNvSpPr>
                  <a:spLocks noChangeArrowheads="1"/>
                </p:cNvSpPr>
                <p:nvPr/>
              </p:nvSpPr>
              <p:spPr bwMode="auto">
                <a:xfrm>
                  <a:off x="4567" y="1569"/>
                  <a:ext cx="7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29" name="Rectangle 1381"/>
                <p:cNvSpPr>
                  <a:spLocks noChangeArrowheads="1"/>
                </p:cNvSpPr>
                <p:nvPr/>
              </p:nvSpPr>
              <p:spPr bwMode="auto">
                <a:xfrm>
                  <a:off x="4600" y="1569"/>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0" name="Rectangle 1382"/>
                <p:cNvSpPr>
                  <a:spLocks noChangeArrowheads="1"/>
                </p:cNvSpPr>
                <p:nvPr/>
              </p:nvSpPr>
              <p:spPr bwMode="auto">
                <a:xfrm>
                  <a:off x="4658" y="1569"/>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1" name="Rectangle 1383"/>
                <p:cNvSpPr>
                  <a:spLocks noChangeArrowheads="1"/>
                </p:cNvSpPr>
                <p:nvPr/>
              </p:nvSpPr>
              <p:spPr bwMode="auto">
                <a:xfrm>
                  <a:off x="4720" y="1569"/>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2" name="Rectangle 1384"/>
                <p:cNvSpPr>
                  <a:spLocks noChangeArrowheads="1"/>
                </p:cNvSpPr>
                <p:nvPr/>
              </p:nvSpPr>
              <p:spPr bwMode="auto">
                <a:xfrm>
                  <a:off x="4780" y="1569"/>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3" name="Rectangle 1385"/>
                <p:cNvSpPr>
                  <a:spLocks noChangeArrowheads="1"/>
                </p:cNvSpPr>
                <p:nvPr/>
              </p:nvSpPr>
              <p:spPr bwMode="auto">
                <a:xfrm>
                  <a:off x="4840" y="1569"/>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4" name="Rectangle 1386"/>
                <p:cNvSpPr>
                  <a:spLocks noChangeArrowheads="1"/>
                </p:cNvSpPr>
                <p:nvPr/>
              </p:nvSpPr>
              <p:spPr bwMode="auto">
                <a:xfrm>
                  <a:off x="4905" y="1569"/>
                  <a:ext cx="4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5" name="Rectangle 1387"/>
                <p:cNvSpPr>
                  <a:spLocks noChangeArrowheads="1"/>
                </p:cNvSpPr>
                <p:nvPr/>
              </p:nvSpPr>
              <p:spPr bwMode="auto">
                <a:xfrm>
                  <a:off x="4565" y="1570"/>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6" name="Rectangle 1388"/>
                <p:cNvSpPr>
                  <a:spLocks noChangeArrowheads="1"/>
                </p:cNvSpPr>
                <p:nvPr/>
              </p:nvSpPr>
              <p:spPr bwMode="auto">
                <a:xfrm>
                  <a:off x="4565" y="1570"/>
                  <a:ext cx="7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7" name="Rectangle 1389"/>
                <p:cNvSpPr>
                  <a:spLocks noChangeArrowheads="1"/>
                </p:cNvSpPr>
                <p:nvPr/>
              </p:nvSpPr>
              <p:spPr bwMode="auto">
                <a:xfrm>
                  <a:off x="4600" y="1570"/>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8" name="Rectangle 1390"/>
                <p:cNvSpPr>
                  <a:spLocks noChangeArrowheads="1"/>
                </p:cNvSpPr>
                <p:nvPr/>
              </p:nvSpPr>
              <p:spPr bwMode="auto">
                <a:xfrm>
                  <a:off x="4658" y="1570"/>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39" name="Rectangle 1391"/>
                <p:cNvSpPr>
                  <a:spLocks noChangeArrowheads="1"/>
                </p:cNvSpPr>
                <p:nvPr/>
              </p:nvSpPr>
              <p:spPr bwMode="auto">
                <a:xfrm>
                  <a:off x="4720" y="1570"/>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0" name="Rectangle 1392"/>
                <p:cNvSpPr>
                  <a:spLocks noChangeArrowheads="1"/>
                </p:cNvSpPr>
                <p:nvPr/>
              </p:nvSpPr>
              <p:spPr bwMode="auto">
                <a:xfrm>
                  <a:off x="4780" y="1570"/>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1" name="Rectangle 1393"/>
                <p:cNvSpPr>
                  <a:spLocks noChangeArrowheads="1"/>
                </p:cNvSpPr>
                <p:nvPr/>
              </p:nvSpPr>
              <p:spPr bwMode="auto">
                <a:xfrm>
                  <a:off x="4840" y="1570"/>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2" name="Rectangle 1394"/>
                <p:cNvSpPr>
                  <a:spLocks noChangeArrowheads="1"/>
                </p:cNvSpPr>
                <p:nvPr/>
              </p:nvSpPr>
              <p:spPr bwMode="auto">
                <a:xfrm>
                  <a:off x="4906" y="1570"/>
                  <a:ext cx="47"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3" name="Rectangle 1395"/>
                <p:cNvSpPr>
                  <a:spLocks noChangeArrowheads="1"/>
                </p:cNvSpPr>
                <p:nvPr/>
              </p:nvSpPr>
              <p:spPr bwMode="auto">
                <a:xfrm>
                  <a:off x="4564" y="1572"/>
                  <a:ext cx="7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4" name="Rectangle 1396"/>
                <p:cNvSpPr>
                  <a:spLocks noChangeArrowheads="1"/>
                </p:cNvSpPr>
                <p:nvPr/>
              </p:nvSpPr>
              <p:spPr bwMode="auto">
                <a:xfrm>
                  <a:off x="4564" y="1572"/>
                  <a:ext cx="75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5" name="Rectangle 1397"/>
                <p:cNvSpPr>
                  <a:spLocks noChangeArrowheads="1"/>
                </p:cNvSpPr>
                <p:nvPr/>
              </p:nvSpPr>
              <p:spPr bwMode="auto">
                <a:xfrm>
                  <a:off x="4600" y="1572"/>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6" name="Rectangle 1398"/>
                <p:cNvSpPr>
                  <a:spLocks noChangeArrowheads="1"/>
                </p:cNvSpPr>
                <p:nvPr/>
              </p:nvSpPr>
              <p:spPr bwMode="auto">
                <a:xfrm>
                  <a:off x="4660" y="1572"/>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7" name="Rectangle 1399"/>
                <p:cNvSpPr>
                  <a:spLocks noChangeArrowheads="1"/>
                </p:cNvSpPr>
                <p:nvPr/>
              </p:nvSpPr>
              <p:spPr bwMode="auto">
                <a:xfrm>
                  <a:off x="4720" y="1572"/>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8" name="Rectangle 1400"/>
                <p:cNvSpPr>
                  <a:spLocks noChangeArrowheads="1"/>
                </p:cNvSpPr>
                <p:nvPr/>
              </p:nvSpPr>
              <p:spPr bwMode="auto">
                <a:xfrm>
                  <a:off x="4780" y="1572"/>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49" name="Rectangle 1401"/>
                <p:cNvSpPr>
                  <a:spLocks noChangeArrowheads="1"/>
                </p:cNvSpPr>
                <p:nvPr/>
              </p:nvSpPr>
              <p:spPr bwMode="auto">
                <a:xfrm>
                  <a:off x="4842" y="1572"/>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0" name="Rectangle 1402"/>
                <p:cNvSpPr>
                  <a:spLocks noChangeArrowheads="1"/>
                </p:cNvSpPr>
                <p:nvPr/>
              </p:nvSpPr>
              <p:spPr bwMode="auto">
                <a:xfrm>
                  <a:off x="4908" y="1572"/>
                  <a:ext cx="4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1" name="Rectangle 1403"/>
                <p:cNvSpPr>
                  <a:spLocks noChangeArrowheads="1"/>
                </p:cNvSpPr>
                <p:nvPr/>
              </p:nvSpPr>
              <p:spPr bwMode="auto">
                <a:xfrm>
                  <a:off x="4562" y="1573"/>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2" name="Rectangle 1404"/>
                <p:cNvSpPr>
                  <a:spLocks noChangeArrowheads="1"/>
                </p:cNvSpPr>
                <p:nvPr/>
              </p:nvSpPr>
              <p:spPr bwMode="auto">
                <a:xfrm>
                  <a:off x="4562" y="1573"/>
                  <a:ext cx="7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3" name="Rectangle 1405"/>
                <p:cNvSpPr>
                  <a:spLocks noChangeArrowheads="1"/>
                </p:cNvSpPr>
                <p:nvPr/>
              </p:nvSpPr>
              <p:spPr bwMode="auto">
                <a:xfrm>
                  <a:off x="4601" y="1573"/>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4" name="Rectangle 1406"/>
                <p:cNvSpPr>
                  <a:spLocks noChangeArrowheads="1"/>
                </p:cNvSpPr>
                <p:nvPr/>
              </p:nvSpPr>
              <p:spPr bwMode="auto">
                <a:xfrm>
                  <a:off x="4660" y="1573"/>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5" name="Rectangle 1407"/>
                <p:cNvSpPr>
                  <a:spLocks noChangeArrowheads="1"/>
                </p:cNvSpPr>
                <p:nvPr/>
              </p:nvSpPr>
              <p:spPr bwMode="auto">
                <a:xfrm>
                  <a:off x="4720" y="1573"/>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6" name="Rectangle 1408"/>
                <p:cNvSpPr>
                  <a:spLocks noChangeArrowheads="1"/>
                </p:cNvSpPr>
                <p:nvPr/>
              </p:nvSpPr>
              <p:spPr bwMode="auto">
                <a:xfrm>
                  <a:off x="4780" y="1573"/>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7" name="Rectangle 1409"/>
                <p:cNvSpPr>
                  <a:spLocks noChangeArrowheads="1"/>
                </p:cNvSpPr>
                <p:nvPr/>
              </p:nvSpPr>
              <p:spPr bwMode="auto">
                <a:xfrm>
                  <a:off x="4842" y="1573"/>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8" name="Rectangle 1410"/>
                <p:cNvSpPr>
                  <a:spLocks noChangeArrowheads="1"/>
                </p:cNvSpPr>
                <p:nvPr/>
              </p:nvSpPr>
              <p:spPr bwMode="auto">
                <a:xfrm>
                  <a:off x="4908" y="1573"/>
                  <a:ext cx="4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59" name="Rectangle 1411"/>
                <p:cNvSpPr>
                  <a:spLocks noChangeArrowheads="1"/>
                </p:cNvSpPr>
                <p:nvPr/>
              </p:nvSpPr>
              <p:spPr bwMode="auto">
                <a:xfrm>
                  <a:off x="4562" y="1575"/>
                  <a:ext cx="7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11" name="Group 1412"/>
              <p:cNvGrpSpPr>
                <a:grpSpLocks/>
              </p:cNvGrpSpPr>
              <p:nvPr/>
            </p:nvGrpSpPr>
            <p:grpSpPr bwMode="auto">
              <a:xfrm>
                <a:off x="3838" y="1307"/>
                <a:ext cx="737" cy="40"/>
                <a:chOff x="4529" y="1575"/>
                <a:chExt cx="798" cy="47"/>
              </a:xfrm>
            </p:grpSpPr>
            <p:sp>
              <p:nvSpPr>
                <p:cNvPr id="310661" name="Rectangle 1413"/>
                <p:cNvSpPr>
                  <a:spLocks noChangeArrowheads="1"/>
                </p:cNvSpPr>
                <p:nvPr/>
              </p:nvSpPr>
              <p:spPr bwMode="auto">
                <a:xfrm>
                  <a:off x="4562" y="1575"/>
                  <a:ext cx="7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62" name="Rectangle 1414"/>
                <p:cNvSpPr>
                  <a:spLocks noChangeArrowheads="1"/>
                </p:cNvSpPr>
                <p:nvPr/>
              </p:nvSpPr>
              <p:spPr bwMode="auto">
                <a:xfrm>
                  <a:off x="4601" y="1575"/>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63" name="Rectangle 1415"/>
                <p:cNvSpPr>
                  <a:spLocks noChangeArrowheads="1"/>
                </p:cNvSpPr>
                <p:nvPr/>
              </p:nvSpPr>
              <p:spPr bwMode="auto">
                <a:xfrm>
                  <a:off x="4660" y="1575"/>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64" name="Rectangle 1416"/>
                <p:cNvSpPr>
                  <a:spLocks noChangeArrowheads="1"/>
                </p:cNvSpPr>
                <p:nvPr/>
              </p:nvSpPr>
              <p:spPr bwMode="auto">
                <a:xfrm>
                  <a:off x="4720" y="1575"/>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65" name="Rectangle 1417"/>
                <p:cNvSpPr>
                  <a:spLocks noChangeArrowheads="1"/>
                </p:cNvSpPr>
                <p:nvPr/>
              </p:nvSpPr>
              <p:spPr bwMode="auto">
                <a:xfrm>
                  <a:off x="4780" y="1575"/>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66" name="Rectangle 1418"/>
                <p:cNvSpPr>
                  <a:spLocks noChangeArrowheads="1"/>
                </p:cNvSpPr>
                <p:nvPr/>
              </p:nvSpPr>
              <p:spPr bwMode="auto">
                <a:xfrm>
                  <a:off x="4842" y="1575"/>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67" name="Rectangle 1419"/>
                <p:cNvSpPr>
                  <a:spLocks noChangeArrowheads="1"/>
                </p:cNvSpPr>
                <p:nvPr/>
              </p:nvSpPr>
              <p:spPr bwMode="auto">
                <a:xfrm>
                  <a:off x="4909" y="1575"/>
                  <a:ext cx="4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68" name="Rectangle 1420"/>
                <p:cNvSpPr>
                  <a:spLocks noChangeArrowheads="1"/>
                </p:cNvSpPr>
                <p:nvPr/>
              </p:nvSpPr>
              <p:spPr bwMode="auto">
                <a:xfrm>
                  <a:off x="4561" y="1577"/>
                  <a:ext cx="7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69" name="Rectangle 1421"/>
                <p:cNvSpPr>
                  <a:spLocks noChangeArrowheads="1"/>
                </p:cNvSpPr>
                <p:nvPr/>
              </p:nvSpPr>
              <p:spPr bwMode="auto">
                <a:xfrm>
                  <a:off x="4561" y="1577"/>
                  <a:ext cx="7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0" name="Rectangle 1422"/>
                <p:cNvSpPr>
                  <a:spLocks noChangeArrowheads="1"/>
                </p:cNvSpPr>
                <p:nvPr/>
              </p:nvSpPr>
              <p:spPr bwMode="auto">
                <a:xfrm>
                  <a:off x="4601" y="1577"/>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1" name="Rectangle 1423"/>
                <p:cNvSpPr>
                  <a:spLocks noChangeArrowheads="1"/>
                </p:cNvSpPr>
                <p:nvPr/>
              </p:nvSpPr>
              <p:spPr bwMode="auto">
                <a:xfrm>
                  <a:off x="4660" y="1577"/>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2" name="Rectangle 1424"/>
                <p:cNvSpPr>
                  <a:spLocks noChangeArrowheads="1"/>
                </p:cNvSpPr>
                <p:nvPr/>
              </p:nvSpPr>
              <p:spPr bwMode="auto">
                <a:xfrm>
                  <a:off x="4720" y="1577"/>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3" name="Rectangle 1425"/>
                <p:cNvSpPr>
                  <a:spLocks noChangeArrowheads="1"/>
                </p:cNvSpPr>
                <p:nvPr/>
              </p:nvSpPr>
              <p:spPr bwMode="auto">
                <a:xfrm>
                  <a:off x="4780" y="1577"/>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4" name="Rectangle 1426"/>
                <p:cNvSpPr>
                  <a:spLocks noChangeArrowheads="1"/>
                </p:cNvSpPr>
                <p:nvPr/>
              </p:nvSpPr>
              <p:spPr bwMode="auto">
                <a:xfrm>
                  <a:off x="4842" y="1577"/>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5" name="Rectangle 1427"/>
                <p:cNvSpPr>
                  <a:spLocks noChangeArrowheads="1"/>
                </p:cNvSpPr>
                <p:nvPr/>
              </p:nvSpPr>
              <p:spPr bwMode="auto">
                <a:xfrm>
                  <a:off x="4912" y="1577"/>
                  <a:ext cx="3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6" name="Rectangle 1428"/>
                <p:cNvSpPr>
                  <a:spLocks noChangeArrowheads="1"/>
                </p:cNvSpPr>
                <p:nvPr/>
              </p:nvSpPr>
              <p:spPr bwMode="auto">
                <a:xfrm>
                  <a:off x="4559" y="1578"/>
                  <a:ext cx="7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7" name="Rectangle 1429"/>
                <p:cNvSpPr>
                  <a:spLocks noChangeArrowheads="1"/>
                </p:cNvSpPr>
                <p:nvPr/>
              </p:nvSpPr>
              <p:spPr bwMode="auto">
                <a:xfrm>
                  <a:off x="4559" y="1578"/>
                  <a:ext cx="75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8" name="Rectangle 1430"/>
                <p:cNvSpPr>
                  <a:spLocks noChangeArrowheads="1"/>
                </p:cNvSpPr>
                <p:nvPr/>
              </p:nvSpPr>
              <p:spPr bwMode="auto">
                <a:xfrm>
                  <a:off x="4601" y="1578"/>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79" name="Rectangle 1431"/>
                <p:cNvSpPr>
                  <a:spLocks noChangeArrowheads="1"/>
                </p:cNvSpPr>
                <p:nvPr/>
              </p:nvSpPr>
              <p:spPr bwMode="auto">
                <a:xfrm>
                  <a:off x="4660" y="1578"/>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0" name="Rectangle 1432"/>
                <p:cNvSpPr>
                  <a:spLocks noChangeArrowheads="1"/>
                </p:cNvSpPr>
                <p:nvPr/>
              </p:nvSpPr>
              <p:spPr bwMode="auto">
                <a:xfrm>
                  <a:off x="4720" y="1578"/>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1" name="Rectangle 1433"/>
                <p:cNvSpPr>
                  <a:spLocks noChangeArrowheads="1"/>
                </p:cNvSpPr>
                <p:nvPr/>
              </p:nvSpPr>
              <p:spPr bwMode="auto">
                <a:xfrm>
                  <a:off x="4782" y="1578"/>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2" name="Rectangle 1434"/>
                <p:cNvSpPr>
                  <a:spLocks noChangeArrowheads="1"/>
                </p:cNvSpPr>
                <p:nvPr/>
              </p:nvSpPr>
              <p:spPr bwMode="auto">
                <a:xfrm>
                  <a:off x="4843" y="1578"/>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3" name="Rectangle 1435"/>
                <p:cNvSpPr>
                  <a:spLocks noChangeArrowheads="1"/>
                </p:cNvSpPr>
                <p:nvPr/>
              </p:nvSpPr>
              <p:spPr bwMode="auto">
                <a:xfrm>
                  <a:off x="4914" y="1578"/>
                  <a:ext cx="3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4" name="Rectangle 1436"/>
                <p:cNvSpPr>
                  <a:spLocks noChangeArrowheads="1"/>
                </p:cNvSpPr>
                <p:nvPr/>
              </p:nvSpPr>
              <p:spPr bwMode="auto">
                <a:xfrm>
                  <a:off x="4558" y="1580"/>
                  <a:ext cx="7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5" name="Rectangle 1437"/>
                <p:cNvSpPr>
                  <a:spLocks noChangeArrowheads="1"/>
                </p:cNvSpPr>
                <p:nvPr/>
              </p:nvSpPr>
              <p:spPr bwMode="auto">
                <a:xfrm>
                  <a:off x="4558" y="1580"/>
                  <a:ext cx="76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6" name="Rectangle 1438"/>
                <p:cNvSpPr>
                  <a:spLocks noChangeArrowheads="1"/>
                </p:cNvSpPr>
                <p:nvPr/>
              </p:nvSpPr>
              <p:spPr bwMode="auto">
                <a:xfrm>
                  <a:off x="4601" y="1580"/>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7" name="Rectangle 1439"/>
                <p:cNvSpPr>
                  <a:spLocks noChangeArrowheads="1"/>
                </p:cNvSpPr>
                <p:nvPr/>
              </p:nvSpPr>
              <p:spPr bwMode="auto">
                <a:xfrm>
                  <a:off x="4660" y="1580"/>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8" name="Rectangle 1440"/>
                <p:cNvSpPr>
                  <a:spLocks noChangeArrowheads="1"/>
                </p:cNvSpPr>
                <p:nvPr/>
              </p:nvSpPr>
              <p:spPr bwMode="auto">
                <a:xfrm>
                  <a:off x="4720" y="1580"/>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89" name="Rectangle 1441"/>
                <p:cNvSpPr>
                  <a:spLocks noChangeArrowheads="1"/>
                </p:cNvSpPr>
                <p:nvPr/>
              </p:nvSpPr>
              <p:spPr bwMode="auto">
                <a:xfrm>
                  <a:off x="4782" y="1580"/>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0" name="Rectangle 1442"/>
                <p:cNvSpPr>
                  <a:spLocks noChangeArrowheads="1"/>
                </p:cNvSpPr>
                <p:nvPr/>
              </p:nvSpPr>
              <p:spPr bwMode="auto">
                <a:xfrm>
                  <a:off x="4843" y="1580"/>
                  <a:ext cx="17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1" name="Rectangle 1443"/>
                <p:cNvSpPr>
                  <a:spLocks noChangeArrowheads="1"/>
                </p:cNvSpPr>
                <p:nvPr/>
              </p:nvSpPr>
              <p:spPr bwMode="auto">
                <a:xfrm>
                  <a:off x="4917" y="1580"/>
                  <a:ext cx="2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2" name="Rectangle 1444"/>
                <p:cNvSpPr>
                  <a:spLocks noChangeArrowheads="1"/>
                </p:cNvSpPr>
                <p:nvPr/>
              </p:nvSpPr>
              <p:spPr bwMode="auto">
                <a:xfrm>
                  <a:off x="4558" y="1581"/>
                  <a:ext cx="7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3" name="Rectangle 1445"/>
                <p:cNvSpPr>
                  <a:spLocks noChangeArrowheads="1"/>
                </p:cNvSpPr>
                <p:nvPr/>
              </p:nvSpPr>
              <p:spPr bwMode="auto">
                <a:xfrm>
                  <a:off x="4558" y="1581"/>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4" name="Rectangle 1446"/>
                <p:cNvSpPr>
                  <a:spLocks noChangeArrowheads="1"/>
                </p:cNvSpPr>
                <p:nvPr/>
              </p:nvSpPr>
              <p:spPr bwMode="auto">
                <a:xfrm>
                  <a:off x="4601" y="1581"/>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5" name="Rectangle 1447"/>
                <p:cNvSpPr>
                  <a:spLocks noChangeArrowheads="1"/>
                </p:cNvSpPr>
                <p:nvPr/>
              </p:nvSpPr>
              <p:spPr bwMode="auto">
                <a:xfrm>
                  <a:off x="4660" y="1581"/>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6" name="Rectangle 1448"/>
                <p:cNvSpPr>
                  <a:spLocks noChangeArrowheads="1"/>
                </p:cNvSpPr>
                <p:nvPr/>
              </p:nvSpPr>
              <p:spPr bwMode="auto">
                <a:xfrm>
                  <a:off x="4720" y="1581"/>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7" name="Rectangle 1449"/>
                <p:cNvSpPr>
                  <a:spLocks noChangeArrowheads="1"/>
                </p:cNvSpPr>
                <p:nvPr/>
              </p:nvSpPr>
              <p:spPr bwMode="auto">
                <a:xfrm>
                  <a:off x="4782" y="1581"/>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8" name="Rectangle 1450"/>
                <p:cNvSpPr>
                  <a:spLocks noChangeArrowheads="1"/>
                </p:cNvSpPr>
                <p:nvPr/>
              </p:nvSpPr>
              <p:spPr bwMode="auto">
                <a:xfrm>
                  <a:off x="4843" y="1581"/>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699" name="Rectangle 1451"/>
                <p:cNvSpPr>
                  <a:spLocks noChangeArrowheads="1"/>
                </p:cNvSpPr>
                <p:nvPr/>
              </p:nvSpPr>
              <p:spPr bwMode="auto">
                <a:xfrm>
                  <a:off x="4923" y="1581"/>
                  <a:ext cx="1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0" name="Rectangle 1452"/>
                <p:cNvSpPr>
                  <a:spLocks noChangeArrowheads="1"/>
                </p:cNvSpPr>
                <p:nvPr/>
              </p:nvSpPr>
              <p:spPr bwMode="auto">
                <a:xfrm>
                  <a:off x="4556" y="1583"/>
                  <a:ext cx="7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1" name="Rectangle 1453"/>
                <p:cNvSpPr>
                  <a:spLocks noChangeArrowheads="1"/>
                </p:cNvSpPr>
                <p:nvPr/>
              </p:nvSpPr>
              <p:spPr bwMode="auto">
                <a:xfrm>
                  <a:off x="4556" y="1583"/>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2" name="Rectangle 1454"/>
                <p:cNvSpPr>
                  <a:spLocks noChangeArrowheads="1"/>
                </p:cNvSpPr>
                <p:nvPr/>
              </p:nvSpPr>
              <p:spPr bwMode="auto">
                <a:xfrm>
                  <a:off x="4601" y="1583"/>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3" name="Rectangle 1455"/>
                <p:cNvSpPr>
                  <a:spLocks noChangeArrowheads="1"/>
                </p:cNvSpPr>
                <p:nvPr/>
              </p:nvSpPr>
              <p:spPr bwMode="auto">
                <a:xfrm>
                  <a:off x="4660" y="1583"/>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4" name="Rectangle 1456"/>
                <p:cNvSpPr>
                  <a:spLocks noChangeArrowheads="1"/>
                </p:cNvSpPr>
                <p:nvPr/>
              </p:nvSpPr>
              <p:spPr bwMode="auto">
                <a:xfrm>
                  <a:off x="4721" y="1583"/>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5" name="Rectangle 1457"/>
                <p:cNvSpPr>
                  <a:spLocks noChangeArrowheads="1"/>
                </p:cNvSpPr>
                <p:nvPr/>
              </p:nvSpPr>
              <p:spPr bwMode="auto">
                <a:xfrm>
                  <a:off x="4782" y="1583"/>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6" name="Rectangle 1458"/>
                <p:cNvSpPr>
                  <a:spLocks noChangeArrowheads="1"/>
                </p:cNvSpPr>
                <p:nvPr/>
              </p:nvSpPr>
              <p:spPr bwMode="auto">
                <a:xfrm>
                  <a:off x="4845" y="1583"/>
                  <a:ext cx="17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7" name="Rectangle 1459"/>
                <p:cNvSpPr>
                  <a:spLocks noChangeArrowheads="1"/>
                </p:cNvSpPr>
                <p:nvPr/>
              </p:nvSpPr>
              <p:spPr bwMode="auto">
                <a:xfrm>
                  <a:off x="4555" y="1584"/>
                  <a:ext cx="7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8" name="Rectangle 1460"/>
                <p:cNvSpPr>
                  <a:spLocks noChangeArrowheads="1"/>
                </p:cNvSpPr>
                <p:nvPr/>
              </p:nvSpPr>
              <p:spPr bwMode="auto">
                <a:xfrm>
                  <a:off x="4555" y="1584"/>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09" name="Rectangle 1461"/>
                <p:cNvSpPr>
                  <a:spLocks noChangeArrowheads="1"/>
                </p:cNvSpPr>
                <p:nvPr/>
              </p:nvSpPr>
              <p:spPr bwMode="auto">
                <a:xfrm>
                  <a:off x="4601" y="1584"/>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0" name="Rectangle 1462"/>
                <p:cNvSpPr>
                  <a:spLocks noChangeArrowheads="1"/>
                </p:cNvSpPr>
                <p:nvPr/>
              </p:nvSpPr>
              <p:spPr bwMode="auto">
                <a:xfrm>
                  <a:off x="4660" y="1584"/>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1" name="Rectangle 1463"/>
                <p:cNvSpPr>
                  <a:spLocks noChangeArrowheads="1"/>
                </p:cNvSpPr>
                <p:nvPr/>
              </p:nvSpPr>
              <p:spPr bwMode="auto">
                <a:xfrm>
                  <a:off x="4721" y="1584"/>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2" name="Rectangle 1464"/>
                <p:cNvSpPr>
                  <a:spLocks noChangeArrowheads="1"/>
                </p:cNvSpPr>
                <p:nvPr/>
              </p:nvSpPr>
              <p:spPr bwMode="auto">
                <a:xfrm>
                  <a:off x="4782" y="1584"/>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3" name="Rectangle 1465"/>
                <p:cNvSpPr>
                  <a:spLocks noChangeArrowheads="1"/>
                </p:cNvSpPr>
                <p:nvPr/>
              </p:nvSpPr>
              <p:spPr bwMode="auto">
                <a:xfrm>
                  <a:off x="4845" y="1584"/>
                  <a:ext cx="17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4" name="Rectangle 1466"/>
                <p:cNvSpPr>
                  <a:spLocks noChangeArrowheads="1"/>
                </p:cNvSpPr>
                <p:nvPr/>
              </p:nvSpPr>
              <p:spPr bwMode="auto">
                <a:xfrm>
                  <a:off x="4553" y="1586"/>
                  <a:ext cx="7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5" name="Rectangle 1467"/>
                <p:cNvSpPr>
                  <a:spLocks noChangeArrowheads="1"/>
                </p:cNvSpPr>
                <p:nvPr/>
              </p:nvSpPr>
              <p:spPr bwMode="auto">
                <a:xfrm>
                  <a:off x="4553" y="1586"/>
                  <a:ext cx="76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6" name="Rectangle 1468"/>
                <p:cNvSpPr>
                  <a:spLocks noChangeArrowheads="1"/>
                </p:cNvSpPr>
                <p:nvPr/>
              </p:nvSpPr>
              <p:spPr bwMode="auto">
                <a:xfrm>
                  <a:off x="4601" y="1586"/>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7" name="Rectangle 1469"/>
                <p:cNvSpPr>
                  <a:spLocks noChangeArrowheads="1"/>
                </p:cNvSpPr>
                <p:nvPr/>
              </p:nvSpPr>
              <p:spPr bwMode="auto">
                <a:xfrm>
                  <a:off x="4660" y="1586"/>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8" name="Rectangle 1470"/>
                <p:cNvSpPr>
                  <a:spLocks noChangeArrowheads="1"/>
                </p:cNvSpPr>
                <p:nvPr/>
              </p:nvSpPr>
              <p:spPr bwMode="auto">
                <a:xfrm>
                  <a:off x="4721" y="1586"/>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19" name="Rectangle 1471"/>
                <p:cNvSpPr>
                  <a:spLocks noChangeArrowheads="1"/>
                </p:cNvSpPr>
                <p:nvPr/>
              </p:nvSpPr>
              <p:spPr bwMode="auto">
                <a:xfrm>
                  <a:off x="4783" y="1586"/>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0" name="Rectangle 1472"/>
                <p:cNvSpPr>
                  <a:spLocks noChangeArrowheads="1"/>
                </p:cNvSpPr>
                <p:nvPr/>
              </p:nvSpPr>
              <p:spPr bwMode="auto">
                <a:xfrm>
                  <a:off x="4846" y="1586"/>
                  <a:ext cx="16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1" name="Rectangle 1473"/>
                <p:cNvSpPr>
                  <a:spLocks noChangeArrowheads="1"/>
                </p:cNvSpPr>
                <p:nvPr/>
              </p:nvSpPr>
              <p:spPr bwMode="auto">
                <a:xfrm>
                  <a:off x="4553" y="1587"/>
                  <a:ext cx="7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2" name="Rectangle 1474"/>
                <p:cNvSpPr>
                  <a:spLocks noChangeArrowheads="1"/>
                </p:cNvSpPr>
                <p:nvPr/>
              </p:nvSpPr>
              <p:spPr bwMode="auto">
                <a:xfrm>
                  <a:off x="4601" y="1587"/>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3" name="Rectangle 1475"/>
                <p:cNvSpPr>
                  <a:spLocks noChangeArrowheads="1"/>
                </p:cNvSpPr>
                <p:nvPr/>
              </p:nvSpPr>
              <p:spPr bwMode="auto">
                <a:xfrm>
                  <a:off x="4661" y="1587"/>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4" name="Rectangle 1476"/>
                <p:cNvSpPr>
                  <a:spLocks noChangeArrowheads="1"/>
                </p:cNvSpPr>
                <p:nvPr/>
              </p:nvSpPr>
              <p:spPr bwMode="auto">
                <a:xfrm>
                  <a:off x="4721" y="1587"/>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5" name="Rectangle 1477"/>
                <p:cNvSpPr>
                  <a:spLocks noChangeArrowheads="1"/>
                </p:cNvSpPr>
                <p:nvPr/>
              </p:nvSpPr>
              <p:spPr bwMode="auto">
                <a:xfrm>
                  <a:off x="4783" y="1587"/>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6" name="Rectangle 1478"/>
                <p:cNvSpPr>
                  <a:spLocks noChangeArrowheads="1"/>
                </p:cNvSpPr>
                <p:nvPr/>
              </p:nvSpPr>
              <p:spPr bwMode="auto">
                <a:xfrm>
                  <a:off x="4846" y="1587"/>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7" name="Rectangle 1479"/>
                <p:cNvSpPr>
                  <a:spLocks noChangeArrowheads="1"/>
                </p:cNvSpPr>
                <p:nvPr/>
              </p:nvSpPr>
              <p:spPr bwMode="auto">
                <a:xfrm>
                  <a:off x="4552" y="1589"/>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8" name="Rectangle 1480"/>
                <p:cNvSpPr>
                  <a:spLocks noChangeArrowheads="1"/>
                </p:cNvSpPr>
                <p:nvPr/>
              </p:nvSpPr>
              <p:spPr bwMode="auto">
                <a:xfrm>
                  <a:off x="4601" y="1589"/>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29" name="Rectangle 1481"/>
                <p:cNvSpPr>
                  <a:spLocks noChangeArrowheads="1"/>
                </p:cNvSpPr>
                <p:nvPr/>
              </p:nvSpPr>
              <p:spPr bwMode="auto">
                <a:xfrm>
                  <a:off x="4661" y="1589"/>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0" name="Rectangle 1482"/>
                <p:cNvSpPr>
                  <a:spLocks noChangeArrowheads="1"/>
                </p:cNvSpPr>
                <p:nvPr/>
              </p:nvSpPr>
              <p:spPr bwMode="auto">
                <a:xfrm>
                  <a:off x="4721" y="1589"/>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1" name="Rectangle 1483"/>
                <p:cNvSpPr>
                  <a:spLocks noChangeArrowheads="1"/>
                </p:cNvSpPr>
                <p:nvPr/>
              </p:nvSpPr>
              <p:spPr bwMode="auto">
                <a:xfrm>
                  <a:off x="4783" y="1589"/>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2" name="Rectangle 1484"/>
                <p:cNvSpPr>
                  <a:spLocks noChangeArrowheads="1"/>
                </p:cNvSpPr>
                <p:nvPr/>
              </p:nvSpPr>
              <p:spPr bwMode="auto">
                <a:xfrm>
                  <a:off x="4846" y="1589"/>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3" name="Rectangle 1485"/>
                <p:cNvSpPr>
                  <a:spLocks noChangeArrowheads="1"/>
                </p:cNvSpPr>
                <p:nvPr/>
              </p:nvSpPr>
              <p:spPr bwMode="auto">
                <a:xfrm>
                  <a:off x="4550" y="1591"/>
                  <a:ext cx="76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4" name="Rectangle 1486"/>
                <p:cNvSpPr>
                  <a:spLocks noChangeArrowheads="1"/>
                </p:cNvSpPr>
                <p:nvPr/>
              </p:nvSpPr>
              <p:spPr bwMode="auto">
                <a:xfrm>
                  <a:off x="4603" y="1591"/>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5" name="Rectangle 1487"/>
                <p:cNvSpPr>
                  <a:spLocks noChangeArrowheads="1"/>
                </p:cNvSpPr>
                <p:nvPr/>
              </p:nvSpPr>
              <p:spPr bwMode="auto">
                <a:xfrm>
                  <a:off x="4661" y="1591"/>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6" name="Rectangle 1488"/>
                <p:cNvSpPr>
                  <a:spLocks noChangeArrowheads="1"/>
                </p:cNvSpPr>
                <p:nvPr/>
              </p:nvSpPr>
              <p:spPr bwMode="auto">
                <a:xfrm>
                  <a:off x="4721" y="1591"/>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7" name="Rectangle 1489"/>
                <p:cNvSpPr>
                  <a:spLocks noChangeArrowheads="1"/>
                </p:cNvSpPr>
                <p:nvPr/>
              </p:nvSpPr>
              <p:spPr bwMode="auto">
                <a:xfrm>
                  <a:off x="4783" y="1591"/>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8" name="Rectangle 1490"/>
                <p:cNvSpPr>
                  <a:spLocks noChangeArrowheads="1"/>
                </p:cNvSpPr>
                <p:nvPr/>
              </p:nvSpPr>
              <p:spPr bwMode="auto">
                <a:xfrm>
                  <a:off x="4848" y="1591"/>
                  <a:ext cx="164"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39" name="Rectangle 1491"/>
                <p:cNvSpPr>
                  <a:spLocks noChangeArrowheads="1"/>
                </p:cNvSpPr>
                <p:nvPr/>
              </p:nvSpPr>
              <p:spPr bwMode="auto">
                <a:xfrm>
                  <a:off x="4549" y="1592"/>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0" name="Rectangle 1492"/>
                <p:cNvSpPr>
                  <a:spLocks noChangeArrowheads="1"/>
                </p:cNvSpPr>
                <p:nvPr/>
              </p:nvSpPr>
              <p:spPr bwMode="auto">
                <a:xfrm>
                  <a:off x="4603" y="1592"/>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1" name="Rectangle 1493"/>
                <p:cNvSpPr>
                  <a:spLocks noChangeArrowheads="1"/>
                </p:cNvSpPr>
                <p:nvPr/>
              </p:nvSpPr>
              <p:spPr bwMode="auto">
                <a:xfrm>
                  <a:off x="4661" y="1592"/>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2" name="Rectangle 1494"/>
                <p:cNvSpPr>
                  <a:spLocks noChangeArrowheads="1"/>
                </p:cNvSpPr>
                <p:nvPr/>
              </p:nvSpPr>
              <p:spPr bwMode="auto">
                <a:xfrm>
                  <a:off x="4723" y="1592"/>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3" name="Rectangle 1495"/>
                <p:cNvSpPr>
                  <a:spLocks noChangeArrowheads="1"/>
                </p:cNvSpPr>
                <p:nvPr/>
              </p:nvSpPr>
              <p:spPr bwMode="auto">
                <a:xfrm>
                  <a:off x="4785" y="1592"/>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4" name="Rectangle 1496"/>
                <p:cNvSpPr>
                  <a:spLocks noChangeArrowheads="1"/>
                </p:cNvSpPr>
                <p:nvPr/>
              </p:nvSpPr>
              <p:spPr bwMode="auto">
                <a:xfrm>
                  <a:off x="4848" y="1592"/>
                  <a:ext cx="16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5" name="Rectangle 1497"/>
                <p:cNvSpPr>
                  <a:spLocks noChangeArrowheads="1"/>
                </p:cNvSpPr>
                <p:nvPr/>
              </p:nvSpPr>
              <p:spPr bwMode="auto">
                <a:xfrm>
                  <a:off x="4549" y="1594"/>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6" name="Rectangle 1498"/>
                <p:cNvSpPr>
                  <a:spLocks noChangeArrowheads="1"/>
                </p:cNvSpPr>
                <p:nvPr/>
              </p:nvSpPr>
              <p:spPr bwMode="auto">
                <a:xfrm>
                  <a:off x="4603" y="1594"/>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7" name="Rectangle 1499"/>
                <p:cNvSpPr>
                  <a:spLocks noChangeArrowheads="1"/>
                </p:cNvSpPr>
                <p:nvPr/>
              </p:nvSpPr>
              <p:spPr bwMode="auto">
                <a:xfrm>
                  <a:off x="4661" y="1594"/>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8" name="Rectangle 1500"/>
                <p:cNvSpPr>
                  <a:spLocks noChangeArrowheads="1"/>
                </p:cNvSpPr>
                <p:nvPr/>
              </p:nvSpPr>
              <p:spPr bwMode="auto">
                <a:xfrm>
                  <a:off x="4723" y="1594"/>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49" name="Rectangle 1501"/>
                <p:cNvSpPr>
                  <a:spLocks noChangeArrowheads="1"/>
                </p:cNvSpPr>
                <p:nvPr/>
              </p:nvSpPr>
              <p:spPr bwMode="auto">
                <a:xfrm>
                  <a:off x="4785" y="1594"/>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0" name="Rectangle 1502"/>
                <p:cNvSpPr>
                  <a:spLocks noChangeArrowheads="1"/>
                </p:cNvSpPr>
                <p:nvPr/>
              </p:nvSpPr>
              <p:spPr bwMode="auto">
                <a:xfrm>
                  <a:off x="4849" y="1594"/>
                  <a:ext cx="1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1" name="Rectangle 1503"/>
                <p:cNvSpPr>
                  <a:spLocks noChangeArrowheads="1"/>
                </p:cNvSpPr>
                <p:nvPr/>
              </p:nvSpPr>
              <p:spPr bwMode="auto">
                <a:xfrm>
                  <a:off x="4547" y="1595"/>
                  <a:ext cx="7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2" name="Rectangle 1504"/>
                <p:cNvSpPr>
                  <a:spLocks noChangeArrowheads="1"/>
                </p:cNvSpPr>
                <p:nvPr/>
              </p:nvSpPr>
              <p:spPr bwMode="auto">
                <a:xfrm>
                  <a:off x="4603" y="1595"/>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3" name="Rectangle 1505"/>
                <p:cNvSpPr>
                  <a:spLocks noChangeArrowheads="1"/>
                </p:cNvSpPr>
                <p:nvPr/>
              </p:nvSpPr>
              <p:spPr bwMode="auto">
                <a:xfrm>
                  <a:off x="4661" y="1595"/>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4" name="Rectangle 1506"/>
                <p:cNvSpPr>
                  <a:spLocks noChangeArrowheads="1"/>
                </p:cNvSpPr>
                <p:nvPr/>
              </p:nvSpPr>
              <p:spPr bwMode="auto">
                <a:xfrm>
                  <a:off x="4723" y="1595"/>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5" name="Rectangle 1507"/>
                <p:cNvSpPr>
                  <a:spLocks noChangeArrowheads="1"/>
                </p:cNvSpPr>
                <p:nvPr/>
              </p:nvSpPr>
              <p:spPr bwMode="auto">
                <a:xfrm>
                  <a:off x="4785" y="1595"/>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6" name="Rectangle 1508"/>
                <p:cNvSpPr>
                  <a:spLocks noChangeArrowheads="1"/>
                </p:cNvSpPr>
                <p:nvPr/>
              </p:nvSpPr>
              <p:spPr bwMode="auto">
                <a:xfrm>
                  <a:off x="4849" y="1595"/>
                  <a:ext cx="1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7" name="Rectangle 1509"/>
                <p:cNvSpPr>
                  <a:spLocks noChangeArrowheads="1"/>
                </p:cNvSpPr>
                <p:nvPr/>
              </p:nvSpPr>
              <p:spPr bwMode="auto">
                <a:xfrm>
                  <a:off x="4546" y="1597"/>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8" name="Rectangle 1510"/>
                <p:cNvSpPr>
                  <a:spLocks noChangeArrowheads="1"/>
                </p:cNvSpPr>
                <p:nvPr/>
              </p:nvSpPr>
              <p:spPr bwMode="auto">
                <a:xfrm>
                  <a:off x="4603" y="1597"/>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59" name="Rectangle 1511"/>
                <p:cNvSpPr>
                  <a:spLocks noChangeArrowheads="1"/>
                </p:cNvSpPr>
                <p:nvPr/>
              </p:nvSpPr>
              <p:spPr bwMode="auto">
                <a:xfrm>
                  <a:off x="4663" y="1597"/>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0" name="Rectangle 1512"/>
                <p:cNvSpPr>
                  <a:spLocks noChangeArrowheads="1"/>
                </p:cNvSpPr>
                <p:nvPr/>
              </p:nvSpPr>
              <p:spPr bwMode="auto">
                <a:xfrm>
                  <a:off x="4723" y="1597"/>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1" name="Rectangle 1513"/>
                <p:cNvSpPr>
                  <a:spLocks noChangeArrowheads="1"/>
                </p:cNvSpPr>
                <p:nvPr/>
              </p:nvSpPr>
              <p:spPr bwMode="auto">
                <a:xfrm>
                  <a:off x="4786" y="1597"/>
                  <a:ext cx="28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2" name="Rectangle 1514"/>
                <p:cNvSpPr>
                  <a:spLocks noChangeArrowheads="1"/>
                </p:cNvSpPr>
                <p:nvPr/>
              </p:nvSpPr>
              <p:spPr bwMode="auto">
                <a:xfrm>
                  <a:off x="4851" y="1597"/>
                  <a:ext cx="158"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3" name="Rectangle 1515"/>
                <p:cNvSpPr>
                  <a:spLocks noChangeArrowheads="1"/>
                </p:cNvSpPr>
                <p:nvPr/>
              </p:nvSpPr>
              <p:spPr bwMode="auto">
                <a:xfrm>
                  <a:off x="4544" y="1598"/>
                  <a:ext cx="762"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4" name="Rectangle 1516"/>
                <p:cNvSpPr>
                  <a:spLocks noChangeArrowheads="1"/>
                </p:cNvSpPr>
                <p:nvPr/>
              </p:nvSpPr>
              <p:spPr bwMode="auto">
                <a:xfrm>
                  <a:off x="4603" y="1598"/>
                  <a:ext cx="65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5" name="Rectangle 1517"/>
                <p:cNvSpPr>
                  <a:spLocks noChangeArrowheads="1"/>
                </p:cNvSpPr>
                <p:nvPr/>
              </p:nvSpPr>
              <p:spPr bwMode="auto">
                <a:xfrm>
                  <a:off x="4663" y="1598"/>
                  <a:ext cx="534"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6" name="Rectangle 1518"/>
                <p:cNvSpPr>
                  <a:spLocks noChangeArrowheads="1"/>
                </p:cNvSpPr>
                <p:nvPr/>
              </p:nvSpPr>
              <p:spPr bwMode="auto">
                <a:xfrm>
                  <a:off x="4723" y="1598"/>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7" name="Rectangle 1519"/>
                <p:cNvSpPr>
                  <a:spLocks noChangeArrowheads="1"/>
                </p:cNvSpPr>
                <p:nvPr/>
              </p:nvSpPr>
              <p:spPr bwMode="auto">
                <a:xfrm>
                  <a:off x="4724" y="1600"/>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8" name="Rectangle 1520"/>
                <p:cNvSpPr>
                  <a:spLocks noChangeArrowheads="1"/>
                </p:cNvSpPr>
                <p:nvPr/>
              </p:nvSpPr>
              <p:spPr bwMode="auto">
                <a:xfrm>
                  <a:off x="4786" y="1598"/>
                  <a:ext cx="287" cy="3"/>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69" name="Rectangle 1521"/>
                <p:cNvSpPr>
                  <a:spLocks noChangeArrowheads="1"/>
                </p:cNvSpPr>
                <p:nvPr/>
              </p:nvSpPr>
              <p:spPr bwMode="auto">
                <a:xfrm>
                  <a:off x="4852" y="1598"/>
                  <a:ext cx="155" cy="3"/>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0" name="Rectangle 1522"/>
                <p:cNvSpPr>
                  <a:spLocks noChangeArrowheads="1"/>
                </p:cNvSpPr>
                <p:nvPr/>
              </p:nvSpPr>
              <p:spPr bwMode="auto">
                <a:xfrm>
                  <a:off x="4543" y="1601"/>
                  <a:ext cx="7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1" name="Rectangle 1523"/>
                <p:cNvSpPr>
                  <a:spLocks noChangeArrowheads="1"/>
                </p:cNvSpPr>
                <p:nvPr/>
              </p:nvSpPr>
              <p:spPr bwMode="auto">
                <a:xfrm>
                  <a:off x="4543" y="1601"/>
                  <a:ext cx="7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2" name="Rectangle 1524"/>
                <p:cNvSpPr>
                  <a:spLocks noChangeArrowheads="1"/>
                </p:cNvSpPr>
                <p:nvPr/>
              </p:nvSpPr>
              <p:spPr bwMode="auto">
                <a:xfrm>
                  <a:off x="4604" y="1601"/>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3" name="Rectangle 1525"/>
                <p:cNvSpPr>
                  <a:spLocks noChangeArrowheads="1"/>
                </p:cNvSpPr>
                <p:nvPr/>
              </p:nvSpPr>
              <p:spPr bwMode="auto">
                <a:xfrm>
                  <a:off x="4663" y="1601"/>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4" name="Rectangle 1526"/>
                <p:cNvSpPr>
                  <a:spLocks noChangeArrowheads="1"/>
                </p:cNvSpPr>
                <p:nvPr/>
              </p:nvSpPr>
              <p:spPr bwMode="auto">
                <a:xfrm>
                  <a:off x="4724" y="1601"/>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5" name="Rectangle 1527"/>
                <p:cNvSpPr>
                  <a:spLocks noChangeArrowheads="1"/>
                </p:cNvSpPr>
                <p:nvPr/>
              </p:nvSpPr>
              <p:spPr bwMode="auto">
                <a:xfrm>
                  <a:off x="4788" y="1601"/>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6" name="Rectangle 1528"/>
                <p:cNvSpPr>
                  <a:spLocks noChangeArrowheads="1"/>
                </p:cNvSpPr>
                <p:nvPr/>
              </p:nvSpPr>
              <p:spPr bwMode="auto">
                <a:xfrm>
                  <a:off x="4854" y="1601"/>
                  <a:ext cx="15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7" name="Rectangle 1529"/>
                <p:cNvSpPr>
                  <a:spLocks noChangeArrowheads="1"/>
                </p:cNvSpPr>
                <p:nvPr/>
              </p:nvSpPr>
              <p:spPr bwMode="auto">
                <a:xfrm>
                  <a:off x="4541" y="1603"/>
                  <a:ext cx="7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8" name="Rectangle 1530"/>
                <p:cNvSpPr>
                  <a:spLocks noChangeArrowheads="1"/>
                </p:cNvSpPr>
                <p:nvPr/>
              </p:nvSpPr>
              <p:spPr bwMode="auto">
                <a:xfrm>
                  <a:off x="4543" y="1603"/>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79" name="Rectangle 1531"/>
                <p:cNvSpPr>
                  <a:spLocks noChangeArrowheads="1"/>
                </p:cNvSpPr>
                <p:nvPr/>
              </p:nvSpPr>
              <p:spPr bwMode="auto">
                <a:xfrm>
                  <a:off x="4604" y="1603"/>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0" name="Rectangle 1532"/>
                <p:cNvSpPr>
                  <a:spLocks noChangeArrowheads="1"/>
                </p:cNvSpPr>
                <p:nvPr/>
              </p:nvSpPr>
              <p:spPr bwMode="auto">
                <a:xfrm>
                  <a:off x="4663" y="1603"/>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1" name="Rectangle 1533"/>
                <p:cNvSpPr>
                  <a:spLocks noChangeArrowheads="1"/>
                </p:cNvSpPr>
                <p:nvPr/>
              </p:nvSpPr>
              <p:spPr bwMode="auto">
                <a:xfrm>
                  <a:off x="4724" y="1603"/>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2" name="Rectangle 1534"/>
                <p:cNvSpPr>
                  <a:spLocks noChangeArrowheads="1"/>
                </p:cNvSpPr>
                <p:nvPr/>
              </p:nvSpPr>
              <p:spPr bwMode="auto">
                <a:xfrm>
                  <a:off x="4788" y="1603"/>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3" name="Rectangle 1535"/>
                <p:cNvSpPr>
                  <a:spLocks noChangeArrowheads="1"/>
                </p:cNvSpPr>
                <p:nvPr/>
              </p:nvSpPr>
              <p:spPr bwMode="auto">
                <a:xfrm>
                  <a:off x="4855" y="1603"/>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4" name="Rectangle 1536"/>
                <p:cNvSpPr>
                  <a:spLocks noChangeArrowheads="1"/>
                </p:cNvSpPr>
                <p:nvPr/>
              </p:nvSpPr>
              <p:spPr bwMode="auto">
                <a:xfrm>
                  <a:off x="4540" y="1605"/>
                  <a:ext cx="76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5" name="Rectangle 1537"/>
                <p:cNvSpPr>
                  <a:spLocks noChangeArrowheads="1"/>
                </p:cNvSpPr>
                <p:nvPr/>
              </p:nvSpPr>
              <p:spPr bwMode="auto">
                <a:xfrm>
                  <a:off x="4543" y="1605"/>
                  <a:ext cx="75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6" name="Rectangle 1538"/>
                <p:cNvSpPr>
                  <a:spLocks noChangeArrowheads="1"/>
                </p:cNvSpPr>
                <p:nvPr/>
              </p:nvSpPr>
              <p:spPr bwMode="auto">
                <a:xfrm>
                  <a:off x="4604" y="1605"/>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7" name="Rectangle 1539"/>
                <p:cNvSpPr>
                  <a:spLocks noChangeArrowheads="1"/>
                </p:cNvSpPr>
                <p:nvPr/>
              </p:nvSpPr>
              <p:spPr bwMode="auto">
                <a:xfrm>
                  <a:off x="4663" y="1605"/>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8" name="Rectangle 1540"/>
                <p:cNvSpPr>
                  <a:spLocks noChangeArrowheads="1"/>
                </p:cNvSpPr>
                <p:nvPr/>
              </p:nvSpPr>
              <p:spPr bwMode="auto">
                <a:xfrm>
                  <a:off x="4724" y="1605"/>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89" name="Rectangle 1541"/>
                <p:cNvSpPr>
                  <a:spLocks noChangeArrowheads="1"/>
                </p:cNvSpPr>
                <p:nvPr/>
              </p:nvSpPr>
              <p:spPr bwMode="auto">
                <a:xfrm>
                  <a:off x="4788" y="1605"/>
                  <a:ext cx="28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0" name="Rectangle 1542"/>
                <p:cNvSpPr>
                  <a:spLocks noChangeArrowheads="1"/>
                </p:cNvSpPr>
                <p:nvPr/>
              </p:nvSpPr>
              <p:spPr bwMode="auto">
                <a:xfrm>
                  <a:off x="4855" y="1605"/>
                  <a:ext cx="14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1" name="Rectangle 1543"/>
                <p:cNvSpPr>
                  <a:spLocks noChangeArrowheads="1"/>
                </p:cNvSpPr>
                <p:nvPr/>
              </p:nvSpPr>
              <p:spPr bwMode="auto">
                <a:xfrm>
                  <a:off x="4540" y="1606"/>
                  <a:ext cx="7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2" name="Rectangle 1544"/>
                <p:cNvSpPr>
                  <a:spLocks noChangeArrowheads="1"/>
                </p:cNvSpPr>
                <p:nvPr/>
              </p:nvSpPr>
              <p:spPr bwMode="auto">
                <a:xfrm>
                  <a:off x="4544" y="1606"/>
                  <a:ext cx="7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3" name="Rectangle 1545"/>
                <p:cNvSpPr>
                  <a:spLocks noChangeArrowheads="1"/>
                </p:cNvSpPr>
                <p:nvPr/>
              </p:nvSpPr>
              <p:spPr bwMode="auto">
                <a:xfrm>
                  <a:off x="4604" y="1606"/>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4" name="Rectangle 1546"/>
                <p:cNvSpPr>
                  <a:spLocks noChangeArrowheads="1"/>
                </p:cNvSpPr>
                <p:nvPr/>
              </p:nvSpPr>
              <p:spPr bwMode="auto">
                <a:xfrm>
                  <a:off x="4664" y="1606"/>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5" name="Rectangle 1547"/>
                <p:cNvSpPr>
                  <a:spLocks noChangeArrowheads="1"/>
                </p:cNvSpPr>
                <p:nvPr/>
              </p:nvSpPr>
              <p:spPr bwMode="auto">
                <a:xfrm>
                  <a:off x="4726" y="1606"/>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6" name="Rectangle 1548"/>
                <p:cNvSpPr>
                  <a:spLocks noChangeArrowheads="1"/>
                </p:cNvSpPr>
                <p:nvPr/>
              </p:nvSpPr>
              <p:spPr bwMode="auto">
                <a:xfrm>
                  <a:off x="4789" y="1606"/>
                  <a:ext cx="28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7" name="Rectangle 1549"/>
                <p:cNvSpPr>
                  <a:spLocks noChangeArrowheads="1"/>
                </p:cNvSpPr>
                <p:nvPr/>
              </p:nvSpPr>
              <p:spPr bwMode="auto">
                <a:xfrm>
                  <a:off x="4857" y="1606"/>
                  <a:ext cx="14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8" name="Rectangle 1550"/>
                <p:cNvSpPr>
                  <a:spLocks noChangeArrowheads="1"/>
                </p:cNvSpPr>
                <p:nvPr/>
              </p:nvSpPr>
              <p:spPr bwMode="auto">
                <a:xfrm>
                  <a:off x="4538" y="1608"/>
                  <a:ext cx="76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799" name="Rectangle 1551"/>
                <p:cNvSpPr>
                  <a:spLocks noChangeArrowheads="1"/>
                </p:cNvSpPr>
                <p:nvPr/>
              </p:nvSpPr>
              <p:spPr bwMode="auto">
                <a:xfrm>
                  <a:off x="4544" y="1608"/>
                  <a:ext cx="7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0" name="Rectangle 1552"/>
                <p:cNvSpPr>
                  <a:spLocks noChangeArrowheads="1"/>
                </p:cNvSpPr>
                <p:nvPr/>
              </p:nvSpPr>
              <p:spPr bwMode="auto">
                <a:xfrm>
                  <a:off x="4604" y="1608"/>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1" name="Rectangle 1553"/>
                <p:cNvSpPr>
                  <a:spLocks noChangeArrowheads="1"/>
                </p:cNvSpPr>
                <p:nvPr/>
              </p:nvSpPr>
              <p:spPr bwMode="auto">
                <a:xfrm>
                  <a:off x="4664" y="1608"/>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2" name="Rectangle 1554"/>
                <p:cNvSpPr>
                  <a:spLocks noChangeArrowheads="1"/>
                </p:cNvSpPr>
                <p:nvPr/>
              </p:nvSpPr>
              <p:spPr bwMode="auto">
                <a:xfrm>
                  <a:off x="4726" y="1608"/>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3" name="Rectangle 1555"/>
                <p:cNvSpPr>
                  <a:spLocks noChangeArrowheads="1"/>
                </p:cNvSpPr>
                <p:nvPr/>
              </p:nvSpPr>
              <p:spPr bwMode="auto">
                <a:xfrm>
                  <a:off x="4789" y="1608"/>
                  <a:ext cx="28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4" name="Rectangle 1556"/>
                <p:cNvSpPr>
                  <a:spLocks noChangeArrowheads="1"/>
                </p:cNvSpPr>
                <p:nvPr/>
              </p:nvSpPr>
              <p:spPr bwMode="auto">
                <a:xfrm>
                  <a:off x="4858" y="1608"/>
                  <a:ext cx="14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5" name="Rectangle 1557"/>
                <p:cNvSpPr>
                  <a:spLocks noChangeArrowheads="1"/>
                </p:cNvSpPr>
                <p:nvPr/>
              </p:nvSpPr>
              <p:spPr bwMode="auto">
                <a:xfrm>
                  <a:off x="4537" y="1609"/>
                  <a:ext cx="7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6" name="Rectangle 1558"/>
                <p:cNvSpPr>
                  <a:spLocks noChangeArrowheads="1"/>
                </p:cNvSpPr>
                <p:nvPr/>
              </p:nvSpPr>
              <p:spPr bwMode="auto">
                <a:xfrm>
                  <a:off x="4544" y="1609"/>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7" name="Rectangle 1559"/>
                <p:cNvSpPr>
                  <a:spLocks noChangeArrowheads="1"/>
                </p:cNvSpPr>
                <p:nvPr/>
              </p:nvSpPr>
              <p:spPr bwMode="auto">
                <a:xfrm>
                  <a:off x="4604" y="1609"/>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8" name="Rectangle 1560"/>
                <p:cNvSpPr>
                  <a:spLocks noChangeArrowheads="1"/>
                </p:cNvSpPr>
                <p:nvPr/>
              </p:nvSpPr>
              <p:spPr bwMode="auto">
                <a:xfrm>
                  <a:off x="4664" y="1609"/>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09" name="Rectangle 1561"/>
                <p:cNvSpPr>
                  <a:spLocks noChangeArrowheads="1"/>
                </p:cNvSpPr>
                <p:nvPr/>
              </p:nvSpPr>
              <p:spPr bwMode="auto">
                <a:xfrm>
                  <a:off x="4726" y="1609"/>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0" name="Rectangle 1562"/>
                <p:cNvSpPr>
                  <a:spLocks noChangeArrowheads="1"/>
                </p:cNvSpPr>
                <p:nvPr/>
              </p:nvSpPr>
              <p:spPr bwMode="auto">
                <a:xfrm>
                  <a:off x="4791" y="1609"/>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1" name="Rectangle 1563"/>
                <p:cNvSpPr>
                  <a:spLocks noChangeArrowheads="1"/>
                </p:cNvSpPr>
                <p:nvPr/>
              </p:nvSpPr>
              <p:spPr bwMode="auto">
                <a:xfrm>
                  <a:off x="4860" y="1609"/>
                  <a:ext cx="14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2" name="Rectangle 1564"/>
                <p:cNvSpPr>
                  <a:spLocks noChangeArrowheads="1"/>
                </p:cNvSpPr>
                <p:nvPr/>
              </p:nvSpPr>
              <p:spPr bwMode="auto">
                <a:xfrm>
                  <a:off x="4535" y="1611"/>
                  <a:ext cx="76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3" name="Rectangle 1565"/>
                <p:cNvSpPr>
                  <a:spLocks noChangeArrowheads="1"/>
                </p:cNvSpPr>
                <p:nvPr/>
              </p:nvSpPr>
              <p:spPr bwMode="auto">
                <a:xfrm>
                  <a:off x="4544" y="1611"/>
                  <a:ext cx="7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4" name="Rectangle 1566"/>
                <p:cNvSpPr>
                  <a:spLocks noChangeArrowheads="1"/>
                </p:cNvSpPr>
                <p:nvPr/>
              </p:nvSpPr>
              <p:spPr bwMode="auto">
                <a:xfrm>
                  <a:off x="4606" y="1611"/>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5" name="Rectangle 1567"/>
                <p:cNvSpPr>
                  <a:spLocks noChangeArrowheads="1"/>
                </p:cNvSpPr>
                <p:nvPr/>
              </p:nvSpPr>
              <p:spPr bwMode="auto">
                <a:xfrm>
                  <a:off x="4664" y="1611"/>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6" name="Rectangle 1568"/>
                <p:cNvSpPr>
                  <a:spLocks noChangeArrowheads="1"/>
                </p:cNvSpPr>
                <p:nvPr/>
              </p:nvSpPr>
              <p:spPr bwMode="auto">
                <a:xfrm>
                  <a:off x="4727" y="1611"/>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7" name="Rectangle 1569"/>
                <p:cNvSpPr>
                  <a:spLocks noChangeArrowheads="1"/>
                </p:cNvSpPr>
                <p:nvPr/>
              </p:nvSpPr>
              <p:spPr bwMode="auto">
                <a:xfrm>
                  <a:off x="4791" y="1611"/>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8" name="Rectangle 1570"/>
                <p:cNvSpPr>
                  <a:spLocks noChangeArrowheads="1"/>
                </p:cNvSpPr>
                <p:nvPr/>
              </p:nvSpPr>
              <p:spPr bwMode="auto">
                <a:xfrm>
                  <a:off x="4860" y="1611"/>
                  <a:ext cx="14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19" name="Rectangle 1571"/>
                <p:cNvSpPr>
                  <a:spLocks noChangeArrowheads="1"/>
                </p:cNvSpPr>
                <p:nvPr/>
              </p:nvSpPr>
              <p:spPr bwMode="auto">
                <a:xfrm>
                  <a:off x="4535" y="1612"/>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0" name="Rectangle 1572"/>
                <p:cNvSpPr>
                  <a:spLocks noChangeArrowheads="1"/>
                </p:cNvSpPr>
                <p:nvPr/>
              </p:nvSpPr>
              <p:spPr bwMode="auto">
                <a:xfrm>
                  <a:off x="4544" y="1612"/>
                  <a:ext cx="7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1" name="Rectangle 1573"/>
                <p:cNvSpPr>
                  <a:spLocks noChangeArrowheads="1"/>
                </p:cNvSpPr>
                <p:nvPr/>
              </p:nvSpPr>
              <p:spPr bwMode="auto">
                <a:xfrm>
                  <a:off x="4606" y="1612"/>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2" name="Rectangle 1574"/>
                <p:cNvSpPr>
                  <a:spLocks noChangeArrowheads="1"/>
                </p:cNvSpPr>
                <p:nvPr/>
              </p:nvSpPr>
              <p:spPr bwMode="auto">
                <a:xfrm>
                  <a:off x="4666" y="1612"/>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3" name="Rectangle 1575"/>
                <p:cNvSpPr>
                  <a:spLocks noChangeArrowheads="1"/>
                </p:cNvSpPr>
                <p:nvPr/>
              </p:nvSpPr>
              <p:spPr bwMode="auto">
                <a:xfrm>
                  <a:off x="4727" y="1612"/>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4" name="Rectangle 1576"/>
                <p:cNvSpPr>
                  <a:spLocks noChangeArrowheads="1"/>
                </p:cNvSpPr>
                <p:nvPr/>
              </p:nvSpPr>
              <p:spPr bwMode="auto">
                <a:xfrm>
                  <a:off x="4791" y="1612"/>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5" name="Rectangle 1577"/>
                <p:cNvSpPr>
                  <a:spLocks noChangeArrowheads="1"/>
                </p:cNvSpPr>
                <p:nvPr/>
              </p:nvSpPr>
              <p:spPr bwMode="auto">
                <a:xfrm>
                  <a:off x="4861" y="1612"/>
                  <a:ext cx="13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6" name="Rectangle 1578"/>
                <p:cNvSpPr>
                  <a:spLocks noChangeArrowheads="1"/>
                </p:cNvSpPr>
                <p:nvPr/>
              </p:nvSpPr>
              <p:spPr bwMode="auto">
                <a:xfrm>
                  <a:off x="4534" y="1614"/>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7" name="Rectangle 1579"/>
                <p:cNvSpPr>
                  <a:spLocks noChangeArrowheads="1"/>
                </p:cNvSpPr>
                <p:nvPr/>
              </p:nvSpPr>
              <p:spPr bwMode="auto">
                <a:xfrm>
                  <a:off x="4544" y="1614"/>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8" name="Rectangle 1580"/>
                <p:cNvSpPr>
                  <a:spLocks noChangeArrowheads="1"/>
                </p:cNvSpPr>
                <p:nvPr/>
              </p:nvSpPr>
              <p:spPr bwMode="auto">
                <a:xfrm>
                  <a:off x="4606" y="1614"/>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29" name="Rectangle 1581"/>
                <p:cNvSpPr>
                  <a:spLocks noChangeArrowheads="1"/>
                </p:cNvSpPr>
                <p:nvPr/>
              </p:nvSpPr>
              <p:spPr bwMode="auto">
                <a:xfrm>
                  <a:off x="4666" y="1614"/>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0" name="Rectangle 1582"/>
                <p:cNvSpPr>
                  <a:spLocks noChangeArrowheads="1"/>
                </p:cNvSpPr>
                <p:nvPr/>
              </p:nvSpPr>
              <p:spPr bwMode="auto">
                <a:xfrm>
                  <a:off x="4727" y="1614"/>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1" name="Rectangle 1583"/>
                <p:cNvSpPr>
                  <a:spLocks noChangeArrowheads="1"/>
                </p:cNvSpPr>
                <p:nvPr/>
              </p:nvSpPr>
              <p:spPr bwMode="auto">
                <a:xfrm>
                  <a:off x="4792" y="1614"/>
                  <a:ext cx="27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2" name="Rectangle 1584"/>
                <p:cNvSpPr>
                  <a:spLocks noChangeArrowheads="1"/>
                </p:cNvSpPr>
                <p:nvPr/>
              </p:nvSpPr>
              <p:spPr bwMode="auto">
                <a:xfrm>
                  <a:off x="4863" y="1614"/>
                  <a:ext cx="13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3" name="Rectangle 1585"/>
                <p:cNvSpPr>
                  <a:spLocks noChangeArrowheads="1"/>
                </p:cNvSpPr>
                <p:nvPr/>
              </p:nvSpPr>
              <p:spPr bwMode="auto">
                <a:xfrm>
                  <a:off x="4532" y="1616"/>
                  <a:ext cx="7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4" name="Rectangle 1586"/>
                <p:cNvSpPr>
                  <a:spLocks noChangeArrowheads="1"/>
                </p:cNvSpPr>
                <p:nvPr/>
              </p:nvSpPr>
              <p:spPr bwMode="auto">
                <a:xfrm>
                  <a:off x="4544" y="1616"/>
                  <a:ext cx="7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5" name="Rectangle 1587"/>
                <p:cNvSpPr>
                  <a:spLocks noChangeArrowheads="1"/>
                </p:cNvSpPr>
                <p:nvPr/>
              </p:nvSpPr>
              <p:spPr bwMode="auto">
                <a:xfrm>
                  <a:off x="4606" y="1616"/>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6" name="Rectangle 1588"/>
                <p:cNvSpPr>
                  <a:spLocks noChangeArrowheads="1"/>
                </p:cNvSpPr>
                <p:nvPr/>
              </p:nvSpPr>
              <p:spPr bwMode="auto">
                <a:xfrm>
                  <a:off x="4666" y="1616"/>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7" name="Rectangle 1589"/>
                <p:cNvSpPr>
                  <a:spLocks noChangeArrowheads="1"/>
                </p:cNvSpPr>
                <p:nvPr/>
              </p:nvSpPr>
              <p:spPr bwMode="auto">
                <a:xfrm>
                  <a:off x="4727" y="1616"/>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8" name="Rectangle 1590"/>
                <p:cNvSpPr>
                  <a:spLocks noChangeArrowheads="1"/>
                </p:cNvSpPr>
                <p:nvPr/>
              </p:nvSpPr>
              <p:spPr bwMode="auto">
                <a:xfrm>
                  <a:off x="4792" y="1616"/>
                  <a:ext cx="27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39" name="Rectangle 1591"/>
                <p:cNvSpPr>
                  <a:spLocks noChangeArrowheads="1"/>
                </p:cNvSpPr>
                <p:nvPr/>
              </p:nvSpPr>
              <p:spPr bwMode="auto">
                <a:xfrm>
                  <a:off x="4864" y="1616"/>
                  <a:ext cx="13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0" name="Rectangle 1592"/>
                <p:cNvSpPr>
                  <a:spLocks noChangeArrowheads="1"/>
                </p:cNvSpPr>
                <p:nvPr/>
              </p:nvSpPr>
              <p:spPr bwMode="auto">
                <a:xfrm>
                  <a:off x="4531" y="1617"/>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1" name="Rectangle 1593"/>
                <p:cNvSpPr>
                  <a:spLocks noChangeArrowheads="1"/>
                </p:cNvSpPr>
                <p:nvPr/>
              </p:nvSpPr>
              <p:spPr bwMode="auto">
                <a:xfrm>
                  <a:off x="4546" y="1617"/>
                  <a:ext cx="7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2" name="Rectangle 1594"/>
                <p:cNvSpPr>
                  <a:spLocks noChangeArrowheads="1"/>
                </p:cNvSpPr>
                <p:nvPr/>
              </p:nvSpPr>
              <p:spPr bwMode="auto">
                <a:xfrm>
                  <a:off x="4606" y="1617"/>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3" name="Rectangle 1595"/>
                <p:cNvSpPr>
                  <a:spLocks noChangeArrowheads="1"/>
                </p:cNvSpPr>
                <p:nvPr/>
              </p:nvSpPr>
              <p:spPr bwMode="auto">
                <a:xfrm>
                  <a:off x="4666" y="1617"/>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4" name="Rectangle 1596"/>
                <p:cNvSpPr>
                  <a:spLocks noChangeArrowheads="1"/>
                </p:cNvSpPr>
                <p:nvPr/>
              </p:nvSpPr>
              <p:spPr bwMode="auto">
                <a:xfrm>
                  <a:off x="4729" y="1617"/>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5" name="Rectangle 1597"/>
                <p:cNvSpPr>
                  <a:spLocks noChangeArrowheads="1"/>
                </p:cNvSpPr>
                <p:nvPr/>
              </p:nvSpPr>
              <p:spPr bwMode="auto">
                <a:xfrm>
                  <a:off x="4794" y="1617"/>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6" name="Rectangle 1598"/>
                <p:cNvSpPr>
                  <a:spLocks noChangeArrowheads="1"/>
                </p:cNvSpPr>
                <p:nvPr/>
              </p:nvSpPr>
              <p:spPr bwMode="auto">
                <a:xfrm>
                  <a:off x="4866" y="1617"/>
                  <a:ext cx="12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7" name="Rectangle 1599"/>
                <p:cNvSpPr>
                  <a:spLocks noChangeArrowheads="1"/>
                </p:cNvSpPr>
                <p:nvPr/>
              </p:nvSpPr>
              <p:spPr bwMode="auto">
                <a:xfrm>
                  <a:off x="4531" y="1619"/>
                  <a:ext cx="75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8" name="Rectangle 1600"/>
                <p:cNvSpPr>
                  <a:spLocks noChangeArrowheads="1"/>
                </p:cNvSpPr>
                <p:nvPr/>
              </p:nvSpPr>
              <p:spPr bwMode="auto">
                <a:xfrm>
                  <a:off x="4546" y="1619"/>
                  <a:ext cx="7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49" name="Rectangle 1601"/>
                <p:cNvSpPr>
                  <a:spLocks noChangeArrowheads="1"/>
                </p:cNvSpPr>
                <p:nvPr/>
              </p:nvSpPr>
              <p:spPr bwMode="auto">
                <a:xfrm>
                  <a:off x="4606" y="1619"/>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0" name="Rectangle 1602"/>
                <p:cNvSpPr>
                  <a:spLocks noChangeArrowheads="1"/>
                </p:cNvSpPr>
                <p:nvPr/>
              </p:nvSpPr>
              <p:spPr bwMode="auto">
                <a:xfrm>
                  <a:off x="4666" y="1619"/>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1" name="Rectangle 1603"/>
                <p:cNvSpPr>
                  <a:spLocks noChangeArrowheads="1"/>
                </p:cNvSpPr>
                <p:nvPr/>
              </p:nvSpPr>
              <p:spPr bwMode="auto">
                <a:xfrm>
                  <a:off x="4729" y="1619"/>
                  <a:ext cx="40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2" name="Rectangle 1604"/>
                <p:cNvSpPr>
                  <a:spLocks noChangeArrowheads="1"/>
                </p:cNvSpPr>
                <p:nvPr/>
              </p:nvSpPr>
              <p:spPr bwMode="auto">
                <a:xfrm>
                  <a:off x="4794" y="1619"/>
                  <a:ext cx="27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3" name="Rectangle 1605"/>
                <p:cNvSpPr>
                  <a:spLocks noChangeArrowheads="1"/>
                </p:cNvSpPr>
                <p:nvPr/>
              </p:nvSpPr>
              <p:spPr bwMode="auto">
                <a:xfrm>
                  <a:off x="4867" y="1619"/>
                  <a:ext cx="12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4" name="Rectangle 1606"/>
                <p:cNvSpPr>
                  <a:spLocks noChangeArrowheads="1"/>
                </p:cNvSpPr>
                <p:nvPr/>
              </p:nvSpPr>
              <p:spPr bwMode="auto">
                <a:xfrm>
                  <a:off x="4529" y="1620"/>
                  <a:ext cx="7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5" name="Rectangle 1607"/>
                <p:cNvSpPr>
                  <a:spLocks noChangeArrowheads="1"/>
                </p:cNvSpPr>
                <p:nvPr/>
              </p:nvSpPr>
              <p:spPr bwMode="auto">
                <a:xfrm>
                  <a:off x="4546" y="1620"/>
                  <a:ext cx="7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6" name="Rectangle 1608"/>
                <p:cNvSpPr>
                  <a:spLocks noChangeArrowheads="1"/>
                </p:cNvSpPr>
                <p:nvPr/>
              </p:nvSpPr>
              <p:spPr bwMode="auto">
                <a:xfrm>
                  <a:off x="4607" y="1620"/>
                  <a:ext cx="6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7" name="Rectangle 1609"/>
                <p:cNvSpPr>
                  <a:spLocks noChangeArrowheads="1"/>
                </p:cNvSpPr>
                <p:nvPr/>
              </p:nvSpPr>
              <p:spPr bwMode="auto">
                <a:xfrm>
                  <a:off x="4667" y="1620"/>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8" name="Rectangle 1610"/>
                <p:cNvSpPr>
                  <a:spLocks noChangeArrowheads="1"/>
                </p:cNvSpPr>
                <p:nvPr/>
              </p:nvSpPr>
              <p:spPr bwMode="auto">
                <a:xfrm>
                  <a:off x="4729" y="1620"/>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59" name="Rectangle 1611"/>
                <p:cNvSpPr>
                  <a:spLocks noChangeArrowheads="1"/>
                </p:cNvSpPr>
                <p:nvPr/>
              </p:nvSpPr>
              <p:spPr bwMode="auto">
                <a:xfrm>
                  <a:off x="4795" y="1620"/>
                  <a:ext cx="26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60" name="Rectangle 1612"/>
                <p:cNvSpPr>
                  <a:spLocks noChangeArrowheads="1"/>
                </p:cNvSpPr>
                <p:nvPr/>
              </p:nvSpPr>
              <p:spPr bwMode="auto">
                <a:xfrm>
                  <a:off x="4869" y="1620"/>
                  <a:ext cx="12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12" name="Group 1613"/>
              <p:cNvGrpSpPr>
                <a:grpSpLocks/>
              </p:cNvGrpSpPr>
              <p:nvPr/>
            </p:nvGrpSpPr>
            <p:grpSpPr bwMode="auto">
              <a:xfrm>
                <a:off x="3805" y="1347"/>
                <a:ext cx="731" cy="40"/>
                <a:chOff x="4494" y="1622"/>
                <a:chExt cx="791" cy="48"/>
              </a:xfrm>
            </p:grpSpPr>
            <p:sp>
              <p:nvSpPr>
                <p:cNvPr id="310862" name="Rectangle 1614"/>
                <p:cNvSpPr>
                  <a:spLocks noChangeArrowheads="1"/>
                </p:cNvSpPr>
                <p:nvPr/>
              </p:nvSpPr>
              <p:spPr bwMode="auto">
                <a:xfrm>
                  <a:off x="4527" y="1622"/>
                  <a:ext cx="7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63" name="Rectangle 1615"/>
                <p:cNvSpPr>
                  <a:spLocks noChangeArrowheads="1"/>
                </p:cNvSpPr>
                <p:nvPr/>
              </p:nvSpPr>
              <p:spPr bwMode="auto">
                <a:xfrm>
                  <a:off x="4546" y="1622"/>
                  <a:ext cx="7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64" name="Rectangle 1616"/>
                <p:cNvSpPr>
                  <a:spLocks noChangeArrowheads="1"/>
                </p:cNvSpPr>
                <p:nvPr/>
              </p:nvSpPr>
              <p:spPr bwMode="auto">
                <a:xfrm>
                  <a:off x="4607" y="1622"/>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65" name="Rectangle 1617"/>
                <p:cNvSpPr>
                  <a:spLocks noChangeArrowheads="1"/>
                </p:cNvSpPr>
                <p:nvPr/>
              </p:nvSpPr>
              <p:spPr bwMode="auto">
                <a:xfrm>
                  <a:off x="4667" y="1622"/>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66" name="Rectangle 1618"/>
                <p:cNvSpPr>
                  <a:spLocks noChangeArrowheads="1"/>
                </p:cNvSpPr>
                <p:nvPr/>
              </p:nvSpPr>
              <p:spPr bwMode="auto">
                <a:xfrm>
                  <a:off x="4730" y="1622"/>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67" name="Rectangle 1619"/>
                <p:cNvSpPr>
                  <a:spLocks noChangeArrowheads="1"/>
                </p:cNvSpPr>
                <p:nvPr/>
              </p:nvSpPr>
              <p:spPr bwMode="auto">
                <a:xfrm>
                  <a:off x="4795" y="1622"/>
                  <a:ext cx="26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68" name="Rectangle 1620"/>
                <p:cNvSpPr>
                  <a:spLocks noChangeArrowheads="1"/>
                </p:cNvSpPr>
                <p:nvPr/>
              </p:nvSpPr>
              <p:spPr bwMode="auto">
                <a:xfrm>
                  <a:off x="4870" y="1622"/>
                  <a:ext cx="11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69" name="Rectangle 1621"/>
                <p:cNvSpPr>
                  <a:spLocks noChangeArrowheads="1"/>
                </p:cNvSpPr>
                <p:nvPr/>
              </p:nvSpPr>
              <p:spPr bwMode="auto">
                <a:xfrm>
                  <a:off x="4526" y="1623"/>
                  <a:ext cx="7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0" name="Rectangle 1622"/>
                <p:cNvSpPr>
                  <a:spLocks noChangeArrowheads="1"/>
                </p:cNvSpPr>
                <p:nvPr/>
              </p:nvSpPr>
              <p:spPr bwMode="auto">
                <a:xfrm>
                  <a:off x="4546" y="1623"/>
                  <a:ext cx="7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1" name="Rectangle 1623"/>
                <p:cNvSpPr>
                  <a:spLocks noChangeArrowheads="1"/>
                </p:cNvSpPr>
                <p:nvPr/>
              </p:nvSpPr>
              <p:spPr bwMode="auto">
                <a:xfrm>
                  <a:off x="4607" y="1623"/>
                  <a:ext cx="6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2" name="Rectangle 1624"/>
                <p:cNvSpPr>
                  <a:spLocks noChangeArrowheads="1"/>
                </p:cNvSpPr>
                <p:nvPr/>
              </p:nvSpPr>
              <p:spPr bwMode="auto">
                <a:xfrm>
                  <a:off x="4667" y="1623"/>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3" name="Rectangle 1625"/>
                <p:cNvSpPr>
                  <a:spLocks noChangeArrowheads="1"/>
                </p:cNvSpPr>
                <p:nvPr/>
              </p:nvSpPr>
              <p:spPr bwMode="auto">
                <a:xfrm>
                  <a:off x="4730" y="1623"/>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4" name="Rectangle 1626"/>
                <p:cNvSpPr>
                  <a:spLocks noChangeArrowheads="1"/>
                </p:cNvSpPr>
                <p:nvPr/>
              </p:nvSpPr>
              <p:spPr bwMode="auto">
                <a:xfrm>
                  <a:off x="4797" y="1623"/>
                  <a:ext cx="26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5" name="Rectangle 1627"/>
                <p:cNvSpPr>
                  <a:spLocks noChangeArrowheads="1"/>
                </p:cNvSpPr>
                <p:nvPr/>
              </p:nvSpPr>
              <p:spPr bwMode="auto">
                <a:xfrm>
                  <a:off x="4872" y="1623"/>
                  <a:ext cx="11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6" name="Rectangle 1628"/>
                <p:cNvSpPr>
                  <a:spLocks noChangeArrowheads="1"/>
                </p:cNvSpPr>
                <p:nvPr/>
              </p:nvSpPr>
              <p:spPr bwMode="auto">
                <a:xfrm>
                  <a:off x="4526" y="1625"/>
                  <a:ext cx="75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7" name="Rectangle 1629"/>
                <p:cNvSpPr>
                  <a:spLocks noChangeArrowheads="1"/>
                </p:cNvSpPr>
                <p:nvPr/>
              </p:nvSpPr>
              <p:spPr bwMode="auto">
                <a:xfrm>
                  <a:off x="4546" y="1625"/>
                  <a:ext cx="7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8" name="Rectangle 1630"/>
                <p:cNvSpPr>
                  <a:spLocks noChangeArrowheads="1"/>
                </p:cNvSpPr>
                <p:nvPr/>
              </p:nvSpPr>
              <p:spPr bwMode="auto">
                <a:xfrm>
                  <a:off x="4607" y="1625"/>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79" name="Rectangle 1631"/>
                <p:cNvSpPr>
                  <a:spLocks noChangeArrowheads="1"/>
                </p:cNvSpPr>
                <p:nvPr/>
              </p:nvSpPr>
              <p:spPr bwMode="auto">
                <a:xfrm>
                  <a:off x="4669" y="1625"/>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0" name="Rectangle 1632"/>
                <p:cNvSpPr>
                  <a:spLocks noChangeArrowheads="1"/>
                </p:cNvSpPr>
                <p:nvPr/>
              </p:nvSpPr>
              <p:spPr bwMode="auto">
                <a:xfrm>
                  <a:off x="4730" y="1625"/>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1" name="Rectangle 1633"/>
                <p:cNvSpPr>
                  <a:spLocks noChangeArrowheads="1"/>
                </p:cNvSpPr>
                <p:nvPr/>
              </p:nvSpPr>
              <p:spPr bwMode="auto">
                <a:xfrm>
                  <a:off x="4797" y="1625"/>
                  <a:ext cx="26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2" name="Rectangle 1634"/>
                <p:cNvSpPr>
                  <a:spLocks noChangeArrowheads="1"/>
                </p:cNvSpPr>
                <p:nvPr/>
              </p:nvSpPr>
              <p:spPr bwMode="auto">
                <a:xfrm>
                  <a:off x="4873" y="1625"/>
                  <a:ext cx="11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3" name="Rectangle 1635"/>
                <p:cNvSpPr>
                  <a:spLocks noChangeArrowheads="1"/>
                </p:cNvSpPr>
                <p:nvPr/>
              </p:nvSpPr>
              <p:spPr bwMode="auto">
                <a:xfrm>
                  <a:off x="4524" y="1626"/>
                  <a:ext cx="75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4" name="Rectangle 1636"/>
                <p:cNvSpPr>
                  <a:spLocks noChangeArrowheads="1"/>
                </p:cNvSpPr>
                <p:nvPr/>
              </p:nvSpPr>
              <p:spPr bwMode="auto">
                <a:xfrm>
                  <a:off x="4547" y="1626"/>
                  <a:ext cx="7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5" name="Rectangle 1637"/>
                <p:cNvSpPr>
                  <a:spLocks noChangeArrowheads="1"/>
                </p:cNvSpPr>
                <p:nvPr/>
              </p:nvSpPr>
              <p:spPr bwMode="auto">
                <a:xfrm>
                  <a:off x="4609" y="1626"/>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6" name="Rectangle 1638"/>
                <p:cNvSpPr>
                  <a:spLocks noChangeArrowheads="1"/>
                </p:cNvSpPr>
                <p:nvPr/>
              </p:nvSpPr>
              <p:spPr bwMode="auto">
                <a:xfrm>
                  <a:off x="4669" y="1626"/>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7" name="Rectangle 1639"/>
                <p:cNvSpPr>
                  <a:spLocks noChangeArrowheads="1"/>
                </p:cNvSpPr>
                <p:nvPr/>
              </p:nvSpPr>
              <p:spPr bwMode="auto">
                <a:xfrm>
                  <a:off x="4732" y="1626"/>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8" name="Rectangle 1640"/>
                <p:cNvSpPr>
                  <a:spLocks noChangeArrowheads="1"/>
                </p:cNvSpPr>
                <p:nvPr/>
              </p:nvSpPr>
              <p:spPr bwMode="auto">
                <a:xfrm>
                  <a:off x="4798" y="1626"/>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89" name="Rectangle 1641"/>
                <p:cNvSpPr>
                  <a:spLocks noChangeArrowheads="1"/>
                </p:cNvSpPr>
                <p:nvPr/>
              </p:nvSpPr>
              <p:spPr bwMode="auto">
                <a:xfrm>
                  <a:off x="4876" y="1626"/>
                  <a:ext cx="10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0" name="Rectangle 1642"/>
                <p:cNvSpPr>
                  <a:spLocks noChangeArrowheads="1"/>
                </p:cNvSpPr>
                <p:nvPr/>
              </p:nvSpPr>
              <p:spPr bwMode="auto">
                <a:xfrm>
                  <a:off x="4523" y="1628"/>
                  <a:ext cx="7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1" name="Rectangle 1643"/>
                <p:cNvSpPr>
                  <a:spLocks noChangeArrowheads="1"/>
                </p:cNvSpPr>
                <p:nvPr/>
              </p:nvSpPr>
              <p:spPr bwMode="auto">
                <a:xfrm>
                  <a:off x="4547" y="1628"/>
                  <a:ext cx="7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2" name="Rectangle 1644"/>
                <p:cNvSpPr>
                  <a:spLocks noChangeArrowheads="1"/>
                </p:cNvSpPr>
                <p:nvPr/>
              </p:nvSpPr>
              <p:spPr bwMode="auto">
                <a:xfrm>
                  <a:off x="4609" y="1628"/>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3" name="Rectangle 1645"/>
                <p:cNvSpPr>
                  <a:spLocks noChangeArrowheads="1"/>
                </p:cNvSpPr>
                <p:nvPr/>
              </p:nvSpPr>
              <p:spPr bwMode="auto">
                <a:xfrm>
                  <a:off x="4669" y="1628"/>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4" name="Rectangle 1646"/>
                <p:cNvSpPr>
                  <a:spLocks noChangeArrowheads="1"/>
                </p:cNvSpPr>
                <p:nvPr/>
              </p:nvSpPr>
              <p:spPr bwMode="auto">
                <a:xfrm>
                  <a:off x="4732" y="1628"/>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5" name="Rectangle 1647"/>
                <p:cNvSpPr>
                  <a:spLocks noChangeArrowheads="1"/>
                </p:cNvSpPr>
                <p:nvPr/>
              </p:nvSpPr>
              <p:spPr bwMode="auto">
                <a:xfrm>
                  <a:off x="4798" y="1628"/>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6" name="Rectangle 1648"/>
                <p:cNvSpPr>
                  <a:spLocks noChangeArrowheads="1"/>
                </p:cNvSpPr>
                <p:nvPr/>
              </p:nvSpPr>
              <p:spPr bwMode="auto">
                <a:xfrm>
                  <a:off x="4878" y="1628"/>
                  <a:ext cx="10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7" name="Rectangle 1649"/>
                <p:cNvSpPr>
                  <a:spLocks noChangeArrowheads="1"/>
                </p:cNvSpPr>
                <p:nvPr/>
              </p:nvSpPr>
              <p:spPr bwMode="auto">
                <a:xfrm>
                  <a:off x="4521" y="1630"/>
                  <a:ext cx="75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8" name="Rectangle 1650"/>
                <p:cNvSpPr>
                  <a:spLocks noChangeArrowheads="1"/>
                </p:cNvSpPr>
                <p:nvPr/>
              </p:nvSpPr>
              <p:spPr bwMode="auto">
                <a:xfrm>
                  <a:off x="4547" y="1630"/>
                  <a:ext cx="73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899" name="Rectangle 1651"/>
                <p:cNvSpPr>
                  <a:spLocks noChangeArrowheads="1"/>
                </p:cNvSpPr>
                <p:nvPr/>
              </p:nvSpPr>
              <p:spPr bwMode="auto">
                <a:xfrm>
                  <a:off x="4609" y="1630"/>
                  <a:ext cx="64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0" name="Rectangle 1652"/>
                <p:cNvSpPr>
                  <a:spLocks noChangeArrowheads="1"/>
                </p:cNvSpPr>
                <p:nvPr/>
              </p:nvSpPr>
              <p:spPr bwMode="auto">
                <a:xfrm>
                  <a:off x="4669" y="1630"/>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1" name="Rectangle 1653"/>
                <p:cNvSpPr>
                  <a:spLocks noChangeArrowheads="1"/>
                </p:cNvSpPr>
                <p:nvPr/>
              </p:nvSpPr>
              <p:spPr bwMode="auto">
                <a:xfrm>
                  <a:off x="4733" y="1630"/>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2" name="Rectangle 1654"/>
                <p:cNvSpPr>
                  <a:spLocks noChangeArrowheads="1"/>
                </p:cNvSpPr>
                <p:nvPr/>
              </p:nvSpPr>
              <p:spPr bwMode="auto">
                <a:xfrm>
                  <a:off x="4800" y="1630"/>
                  <a:ext cx="26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3" name="Rectangle 1655"/>
                <p:cNvSpPr>
                  <a:spLocks noChangeArrowheads="1"/>
                </p:cNvSpPr>
                <p:nvPr/>
              </p:nvSpPr>
              <p:spPr bwMode="auto">
                <a:xfrm>
                  <a:off x="4881" y="1630"/>
                  <a:ext cx="98"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4" name="Rectangle 1656"/>
                <p:cNvSpPr>
                  <a:spLocks noChangeArrowheads="1"/>
                </p:cNvSpPr>
                <p:nvPr/>
              </p:nvSpPr>
              <p:spPr bwMode="auto">
                <a:xfrm>
                  <a:off x="4521" y="1631"/>
                  <a:ext cx="7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5" name="Rectangle 1657"/>
                <p:cNvSpPr>
                  <a:spLocks noChangeArrowheads="1"/>
                </p:cNvSpPr>
                <p:nvPr/>
              </p:nvSpPr>
              <p:spPr bwMode="auto">
                <a:xfrm>
                  <a:off x="4547" y="1631"/>
                  <a:ext cx="72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6" name="Rectangle 1658"/>
                <p:cNvSpPr>
                  <a:spLocks noChangeArrowheads="1"/>
                </p:cNvSpPr>
                <p:nvPr/>
              </p:nvSpPr>
              <p:spPr bwMode="auto">
                <a:xfrm>
                  <a:off x="4609" y="1631"/>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7" name="Rectangle 1659"/>
                <p:cNvSpPr>
                  <a:spLocks noChangeArrowheads="1"/>
                </p:cNvSpPr>
                <p:nvPr/>
              </p:nvSpPr>
              <p:spPr bwMode="auto">
                <a:xfrm>
                  <a:off x="4670" y="1631"/>
                  <a:ext cx="5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8" name="Rectangle 1660"/>
                <p:cNvSpPr>
                  <a:spLocks noChangeArrowheads="1"/>
                </p:cNvSpPr>
                <p:nvPr/>
              </p:nvSpPr>
              <p:spPr bwMode="auto">
                <a:xfrm>
                  <a:off x="4733" y="1631"/>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09" name="Rectangle 1661"/>
                <p:cNvSpPr>
                  <a:spLocks noChangeArrowheads="1"/>
                </p:cNvSpPr>
                <p:nvPr/>
              </p:nvSpPr>
              <p:spPr bwMode="auto">
                <a:xfrm>
                  <a:off x="4801" y="1631"/>
                  <a:ext cx="25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0" name="Rectangle 1662"/>
                <p:cNvSpPr>
                  <a:spLocks noChangeArrowheads="1"/>
                </p:cNvSpPr>
                <p:nvPr/>
              </p:nvSpPr>
              <p:spPr bwMode="auto">
                <a:xfrm>
                  <a:off x="4882" y="1631"/>
                  <a:ext cx="9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1" name="Rectangle 1663"/>
                <p:cNvSpPr>
                  <a:spLocks noChangeArrowheads="1"/>
                </p:cNvSpPr>
                <p:nvPr/>
              </p:nvSpPr>
              <p:spPr bwMode="auto">
                <a:xfrm>
                  <a:off x="4520" y="1633"/>
                  <a:ext cx="7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2" name="Rectangle 1664"/>
                <p:cNvSpPr>
                  <a:spLocks noChangeArrowheads="1"/>
                </p:cNvSpPr>
                <p:nvPr/>
              </p:nvSpPr>
              <p:spPr bwMode="auto">
                <a:xfrm>
                  <a:off x="4547" y="1633"/>
                  <a:ext cx="7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3" name="Rectangle 1665"/>
                <p:cNvSpPr>
                  <a:spLocks noChangeArrowheads="1"/>
                </p:cNvSpPr>
                <p:nvPr/>
              </p:nvSpPr>
              <p:spPr bwMode="auto">
                <a:xfrm>
                  <a:off x="4610" y="1633"/>
                  <a:ext cx="6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4" name="Rectangle 1666"/>
                <p:cNvSpPr>
                  <a:spLocks noChangeArrowheads="1"/>
                </p:cNvSpPr>
                <p:nvPr/>
              </p:nvSpPr>
              <p:spPr bwMode="auto">
                <a:xfrm>
                  <a:off x="4670" y="1633"/>
                  <a:ext cx="51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5" name="Rectangle 1667"/>
                <p:cNvSpPr>
                  <a:spLocks noChangeArrowheads="1"/>
                </p:cNvSpPr>
                <p:nvPr/>
              </p:nvSpPr>
              <p:spPr bwMode="auto">
                <a:xfrm>
                  <a:off x="4733" y="1633"/>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6" name="Rectangle 1668"/>
                <p:cNvSpPr>
                  <a:spLocks noChangeArrowheads="1"/>
                </p:cNvSpPr>
                <p:nvPr/>
              </p:nvSpPr>
              <p:spPr bwMode="auto">
                <a:xfrm>
                  <a:off x="4801" y="1633"/>
                  <a:ext cx="25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7" name="Rectangle 1669"/>
                <p:cNvSpPr>
                  <a:spLocks noChangeArrowheads="1"/>
                </p:cNvSpPr>
                <p:nvPr/>
              </p:nvSpPr>
              <p:spPr bwMode="auto">
                <a:xfrm>
                  <a:off x="4885" y="1633"/>
                  <a:ext cx="8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8" name="Rectangle 1670"/>
                <p:cNvSpPr>
                  <a:spLocks noChangeArrowheads="1"/>
                </p:cNvSpPr>
                <p:nvPr/>
              </p:nvSpPr>
              <p:spPr bwMode="auto">
                <a:xfrm>
                  <a:off x="4518" y="1634"/>
                  <a:ext cx="7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19" name="Rectangle 1671"/>
                <p:cNvSpPr>
                  <a:spLocks noChangeArrowheads="1"/>
                </p:cNvSpPr>
                <p:nvPr/>
              </p:nvSpPr>
              <p:spPr bwMode="auto">
                <a:xfrm>
                  <a:off x="4549" y="1634"/>
                  <a:ext cx="7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0" name="Rectangle 1672"/>
                <p:cNvSpPr>
                  <a:spLocks noChangeArrowheads="1"/>
                </p:cNvSpPr>
                <p:nvPr/>
              </p:nvSpPr>
              <p:spPr bwMode="auto">
                <a:xfrm>
                  <a:off x="4610" y="1634"/>
                  <a:ext cx="6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1" name="Rectangle 1673"/>
                <p:cNvSpPr>
                  <a:spLocks noChangeArrowheads="1"/>
                </p:cNvSpPr>
                <p:nvPr/>
              </p:nvSpPr>
              <p:spPr bwMode="auto">
                <a:xfrm>
                  <a:off x="4670" y="1634"/>
                  <a:ext cx="5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2" name="Rectangle 1674"/>
                <p:cNvSpPr>
                  <a:spLocks noChangeArrowheads="1"/>
                </p:cNvSpPr>
                <p:nvPr/>
              </p:nvSpPr>
              <p:spPr bwMode="auto">
                <a:xfrm>
                  <a:off x="4735" y="1634"/>
                  <a:ext cx="38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3" name="Rectangle 1675"/>
                <p:cNvSpPr>
                  <a:spLocks noChangeArrowheads="1"/>
                </p:cNvSpPr>
                <p:nvPr/>
              </p:nvSpPr>
              <p:spPr bwMode="auto">
                <a:xfrm>
                  <a:off x="4803" y="1634"/>
                  <a:ext cx="25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4" name="Rectangle 1676"/>
                <p:cNvSpPr>
                  <a:spLocks noChangeArrowheads="1"/>
                </p:cNvSpPr>
                <p:nvPr/>
              </p:nvSpPr>
              <p:spPr bwMode="auto">
                <a:xfrm>
                  <a:off x="4888" y="1634"/>
                  <a:ext cx="8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5" name="Rectangle 1677"/>
                <p:cNvSpPr>
                  <a:spLocks noChangeArrowheads="1"/>
                </p:cNvSpPr>
                <p:nvPr/>
              </p:nvSpPr>
              <p:spPr bwMode="auto">
                <a:xfrm>
                  <a:off x="4518" y="1636"/>
                  <a:ext cx="7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6" name="Rectangle 1678"/>
                <p:cNvSpPr>
                  <a:spLocks noChangeArrowheads="1"/>
                </p:cNvSpPr>
                <p:nvPr/>
              </p:nvSpPr>
              <p:spPr bwMode="auto">
                <a:xfrm>
                  <a:off x="4549" y="1636"/>
                  <a:ext cx="7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7" name="Rectangle 1679"/>
                <p:cNvSpPr>
                  <a:spLocks noChangeArrowheads="1"/>
                </p:cNvSpPr>
                <p:nvPr/>
              </p:nvSpPr>
              <p:spPr bwMode="auto">
                <a:xfrm>
                  <a:off x="4610" y="1636"/>
                  <a:ext cx="6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8" name="Rectangle 1680"/>
                <p:cNvSpPr>
                  <a:spLocks noChangeArrowheads="1"/>
                </p:cNvSpPr>
                <p:nvPr/>
              </p:nvSpPr>
              <p:spPr bwMode="auto">
                <a:xfrm>
                  <a:off x="4672" y="1636"/>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29" name="Rectangle 1681"/>
                <p:cNvSpPr>
                  <a:spLocks noChangeArrowheads="1"/>
                </p:cNvSpPr>
                <p:nvPr/>
              </p:nvSpPr>
              <p:spPr bwMode="auto">
                <a:xfrm>
                  <a:off x="4735" y="1636"/>
                  <a:ext cx="38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0" name="Rectangle 1682"/>
                <p:cNvSpPr>
                  <a:spLocks noChangeArrowheads="1"/>
                </p:cNvSpPr>
                <p:nvPr/>
              </p:nvSpPr>
              <p:spPr bwMode="auto">
                <a:xfrm>
                  <a:off x="4803" y="1636"/>
                  <a:ext cx="25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1" name="Rectangle 1683"/>
                <p:cNvSpPr>
                  <a:spLocks noChangeArrowheads="1"/>
                </p:cNvSpPr>
                <p:nvPr/>
              </p:nvSpPr>
              <p:spPr bwMode="auto">
                <a:xfrm>
                  <a:off x="4891" y="1636"/>
                  <a:ext cx="7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2" name="Rectangle 1684"/>
                <p:cNvSpPr>
                  <a:spLocks noChangeArrowheads="1"/>
                </p:cNvSpPr>
                <p:nvPr/>
              </p:nvSpPr>
              <p:spPr bwMode="auto">
                <a:xfrm>
                  <a:off x="4517" y="1637"/>
                  <a:ext cx="7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3" name="Rectangle 1685"/>
                <p:cNvSpPr>
                  <a:spLocks noChangeArrowheads="1"/>
                </p:cNvSpPr>
                <p:nvPr/>
              </p:nvSpPr>
              <p:spPr bwMode="auto">
                <a:xfrm>
                  <a:off x="4549" y="1637"/>
                  <a:ext cx="7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4" name="Rectangle 1686"/>
                <p:cNvSpPr>
                  <a:spLocks noChangeArrowheads="1"/>
                </p:cNvSpPr>
                <p:nvPr/>
              </p:nvSpPr>
              <p:spPr bwMode="auto">
                <a:xfrm>
                  <a:off x="4610" y="1637"/>
                  <a:ext cx="6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5" name="Rectangle 1687"/>
                <p:cNvSpPr>
                  <a:spLocks noChangeArrowheads="1"/>
                </p:cNvSpPr>
                <p:nvPr/>
              </p:nvSpPr>
              <p:spPr bwMode="auto">
                <a:xfrm>
                  <a:off x="4672" y="1637"/>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6" name="Rectangle 1688"/>
                <p:cNvSpPr>
                  <a:spLocks noChangeArrowheads="1"/>
                </p:cNvSpPr>
                <p:nvPr/>
              </p:nvSpPr>
              <p:spPr bwMode="auto">
                <a:xfrm>
                  <a:off x="4736" y="1637"/>
                  <a:ext cx="3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7" name="Rectangle 1689"/>
                <p:cNvSpPr>
                  <a:spLocks noChangeArrowheads="1"/>
                </p:cNvSpPr>
                <p:nvPr/>
              </p:nvSpPr>
              <p:spPr bwMode="auto">
                <a:xfrm>
                  <a:off x="4804" y="1637"/>
                  <a:ext cx="25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8" name="Rectangle 1690"/>
                <p:cNvSpPr>
                  <a:spLocks noChangeArrowheads="1"/>
                </p:cNvSpPr>
                <p:nvPr/>
              </p:nvSpPr>
              <p:spPr bwMode="auto">
                <a:xfrm>
                  <a:off x="4894" y="1637"/>
                  <a:ext cx="7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39" name="Rectangle 1691"/>
                <p:cNvSpPr>
                  <a:spLocks noChangeArrowheads="1"/>
                </p:cNvSpPr>
                <p:nvPr/>
              </p:nvSpPr>
              <p:spPr bwMode="auto">
                <a:xfrm>
                  <a:off x="4515" y="1639"/>
                  <a:ext cx="7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0" name="Rectangle 1692"/>
                <p:cNvSpPr>
                  <a:spLocks noChangeArrowheads="1"/>
                </p:cNvSpPr>
                <p:nvPr/>
              </p:nvSpPr>
              <p:spPr bwMode="auto">
                <a:xfrm>
                  <a:off x="4549" y="1639"/>
                  <a:ext cx="72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1" name="Rectangle 1693"/>
                <p:cNvSpPr>
                  <a:spLocks noChangeArrowheads="1"/>
                </p:cNvSpPr>
                <p:nvPr/>
              </p:nvSpPr>
              <p:spPr bwMode="auto">
                <a:xfrm>
                  <a:off x="4612" y="1639"/>
                  <a:ext cx="6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2" name="Rectangle 1694"/>
                <p:cNvSpPr>
                  <a:spLocks noChangeArrowheads="1"/>
                </p:cNvSpPr>
                <p:nvPr/>
              </p:nvSpPr>
              <p:spPr bwMode="auto">
                <a:xfrm>
                  <a:off x="4672" y="1639"/>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3" name="Rectangle 1695"/>
                <p:cNvSpPr>
                  <a:spLocks noChangeArrowheads="1"/>
                </p:cNvSpPr>
                <p:nvPr/>
              </p:nvSpPr>
              <p:spPr bwMode="auto">
                <a:xfrm>
                  <a:off x="4736" y="1639"/>
                  <a:ext cx="3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4" name="Rectangle 1696"/>
                <p:cNvSpPr>
                  <a:spLocks noChangeArrowheads="1"/>
                </p:cNvSpPr>
                <p:nvPr/>
              </p:nvSpPr>
              <p:spPr bwMode="auto">
                <a:xfrm>
                  <a:off x="4806" y="1639"/>
                  <a:ext cx="24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5" name="Rectangle 1697"/>
                <p:cNvSpPr>
                  <a:spLocks noChangeArrowheads="1"/>
                </p:cNvSpPr>
                <p:nvPr/>
              </p:nvSpPr>
              <p:spPr bwMode="auto">
                <a:xfrm>
                  <a:off x="4899" y="1639"/>
                  <a:ext cx="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6" name="Rectangle 1698"/>
                <p:cNvSpPr>
                  <a:spLocks noChangeArrowheads="1"/>
                </p:cNvSpPr>
                <p:nvPr/>
              </p:nvSpPr>
              <p:spPr bwMode="auto">
                <a:xfrm>
                  <a:off x="4514" y="1640"/>
                  <a:ext cx="7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7" name="Rectangle 1699"/>
                <p:cNvSpPr>
                  <a:spLocks noChangeArrowheads="1"/>
                </p:cNvSpPr>
                <p:nvPr/>
              </p:nvSpPr>
              <p:spPr bwMode="auto">
                <a:xfrm>
                  <a:off x="4550" y="1640"/>
                  <a:ext cx="7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8" name="Rectangle 1700"/>
                <p:cNvSpPr>
                  <a:spLocks noChangeArrowheads="1"/>
                </p:cNvSpPr>
                <p:nvPr/>
              </p:nvSpPr>
              <p:spPr bwMode="auto">
                <a:xfrm>
                  <a:off x="4612" y="1640"/>
                  <a:ext cx="63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49" name="Rectangle 1701"/>
                <p:cNvSpPr>
                  <a:spLocks noChangeArrowheads="1"/>
                </p:cNvSpPr>
                <p:nvPr/>
              </p:nvSpPr>
              <p:spPr bwMode="auto">
                <a:xfrm>
                  <a:off x="4673" y="1640"/>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0" name="Rectangle 1702"/>
                <p:cNvSpPr>
                  <a:spLocks noChangeArrowheads="1"/>
                </p:cNvSpPr>
                <p:nvPr/>
              </p:nvSpPr>
              <p:spPr bwMode="auto">
                <a:xfrm>
                  <a:off x="4738" y="1640"/>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1" name="Rectangle 1703"/>
                <p:cNvSpPr>
                  <a:spLocks noChangeArrowheads="1"/>
                </p:cNvSpPr>
                <p:nvPr/>
              </p:nvSpPr>
              <p:spPr bwMode="auto">
                <a:xfrm>
                  <a:off x="4807" y="1640"/>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2" name="Rectangle 1704"/>
                <p:cNvSpPr>
                  <a:spLocks noChangeArrowheads="1"/>
                </p:cNvSpPr>
                <p:nvPr/>
              </p:nvSpPr>
              <p:spPr bwMode="auto">
                <a:xfrm>
                  <a:off x="4903" y="1640"/>
                  <a:ext cx="5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3" name="Rectangle 1705"/>
                <p:cNvSpPr>
                  <a:spLocks noChangeArrowheads="1"/>
                </p:cNvSpPr>
                <p:nvPr/>
              </p:nvSpPr>
              <p:spPr bwMode="auto">
                <a:xfrm>
                  <a:off x="4514" y="1642"/>
                  <a:ext cx="7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4" name="Rectangle 1706"/>
                <p:cNvSpPr>
                  <a:spLocks noChangeArrowheads="1"/>
                </p:cNvSpPr>
                <p:nvPr/>
              </p:nvSpPr>
              <p:spPr bwMode="auto">
                <a:xfrm>
                  <a:off x="4550" y="1642"/>
                  <a:ext cx="71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5" name="Rectangle 1707"/>
                <p:cNvSpPr>
                  <a:spLocks noChangeArrowheads="1"/>
                </p:cNvSpPr>
                <p:nvPr/>
              </p:nvSpPr>
              <p:spPr bwMode="auto">
                <a:xfrm>
                  <a:off x="4612" y="1642"/>
                  <a:ext cx="63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6" name="Rectangle 1708"/>
                <p:cNvSpPr>
                  <a:spLocks noChangeArrowheads="1"/>
                </p:cNvSpPr>
                <p:nvPr/>
              </p:nvSpPr>
              <p:spPr bwMode="auto">
                <a:xfrm>
                  <a:off x="4673" y="1642"/>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7" name="Rectangle 1709"/>
                <p:cNvSpPr>
                  <a:spLocks noChangeArrowheads="1"/>
                </p:cNvSpPr>
                <p:nvPr/>
              </p:nvSpPr>
              <p:spPr bwMode="auto">
                <a:xfrm>
                  <a:off x="4738" y="1642"/>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8" name="Rectangle 1710"/>
                <p:cNvSpPr>
                  <a:spLocks noChangeArrowheads="1"/>
                </p:cNvSpPr>
                <p:nvPr/>
              </p:nvSpPr>
              <p:spPr bwMode="auto">
                <a:xfrm>
                  <a:off x="4807" y="1642"/>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59" name="Rectangle 1711"/>
                <p:cNvSpPr>
                  <a:spLocks noChangeArrowheads="1"/>
                </p:cNvSpPr>
                <p:nvPr/>
              </p:nvSpPr>
              <p:spPr bwMode="auto">
                <a:xfrm>
                  <a:off x="4909" y="1642"/>
                  <a:ext cx="4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0" name="Rectangle 1712"/>
                <p:cNvSpPr>
                  <a:spLocks noChangeArrowheads="1"/>
                </p:cNvSpPr>
                <p:nvPr/>
              </p:nvSpPr>
              <p:spPr bwMode="auto">
                <a:xfrm>
                  <a:off x="4512" y="1644"/>
                  <a:ext cx="75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1" name="Rectangle 1713"/>
                <p:cNvSpPr>
                  <a:spLocks noChangeArrowheads="1"/>
                </p:cNvSpPr>
                <p:nvPr/>
              </p:nvSpPr>
              <p:spPr bwMode="auto">
                <a:xfrm>
                  <a:off x="4550" y="1644"/>
                  <a:ext cx="7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2" name="Rectangle 1714"/>
                <p:cNvSpPr>
                  <a:spLocks noChangeArrowheads="1"/>
                </p:cNvSpPr>
                <p:nvPr/>
              </p:nvSpPr>
              <p:spPr bwMode="auto">
                <a:xfrm>
                  <a:off x="4612" y="1644"/>
                  <a:ext cx="6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3" name="Rectangle 1715"/>
                <p:cNvSpPr>
                  <a:spLocks noChangeArrowheads="1"/>
                </p:cNvSpPr>
                <p:nvPr/>
              </p:nvSpPr>
              <p:spPr bwMode="auto">
                <a:xfrm>
                  <a:off x="4673" y="1644"/>
                  <a:ext cx="5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4" name="Rectangle 1716"/>
                <p:cNvSpPr>
                  <a:spLocks noChangeArrowheads="1"/>
                </p:cNvSpPr>
                <p:nvPr/>
              </p:nvSpPr>
              <p:spPr bwMode="auto">
                <a:xfrm>
                  <a:off x="4739" y="1644"/>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5" name="Rectangle 1717"/>
                <p:cNvSpPr>
                  <a:spLocks noChangeArrowheads="1"/>
                </p:cNvSpPr>
                <p:nvPr/>
              </p:nvSpPr>
              <p:spPr bwMode="auto">
                <a:xfrm>
                  <a:off x="4809" y="1644"/>
                  <a:ext cx="24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6" name="Rectangle 1718"/>
                <p:cNvSpPr>
                  <a:spLocks noChangeArrowheads="1"/>
                </p:cNvSpPr>
                <p:nvPr/>
              </p:nvSpPr>
              <p:spPr bwMode="auto">
                <a:xfrm>
                  <a:off x="4917" y="1644"/>
                  <a:ext cx="2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7" name="Rectangle 1719"/>
                <p:cNvSpPr>
                  <a:spLocks noChangeArrowheads="1"/>
                </p:cNvSpPr>
                <p:nvPr/>
              </p:nvSpPr>
              <p:spPr bwMode="auto">
                <a:xfrm>
                  <a:off x="4511" y="1645"/>
                  <a:ext cx="7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8" name="Rectangle 1720"/>
                <p:cNvSpPr>
                  <a:spLocks noChangeArrowheads="1"/>
                </p:cNvSpPr>
                <p:nvPr/>
              </p:nvSpPr>
              <p:spPr bwMode="auto">
                <a:xfrm>
                  <a:off x="4550" y="1645"/>
                  <a:ext cx="7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69" name="Rectangle 1721"/>
                <p:cNvSpPr>
                  <a:spLocks noChangeArrowheads="1"/>
                </p:cNvSpPr>
                <p:nvPr/>
              </p:nvSpPr>
              <p:spPr bwMode="auto">
                <a:xfrm>
                  <a:off x="4613" y="1645"/>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0" name="Rectangle 1722"/>
                <p:cNvSpPr>
                  <a:spLocks noChangeArrowheads="1"/>
                </p:cNvSpPr>
                <p:nvPr/>
              </p:nvSpPr>
              <p:spPr bwMode="auto">
                <a:xfrm>
                  <a:off x="4675" y="1645"/>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1" name="Rectangle 1723"/>
                <p:cNvSpPr>
                  <a:spLocks noChangeArrowheads="1"/>
                </p:cNvSpPr>
                <p:nvPr/>
              </p:nvSpPr>
              <p:spPr bwMode="auto">
                <a:xfrm>
                  <a:off x="4739" y="1645"/>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2" name="Rectangle 1724"/>
                <p:cNvSpPr>
                  <a:spLocks noChangeArrowheads="1"/>
                </p:cNvSpPr>
                <p:nvPr/>
              </p:nvSpPr>
              <p:spPr bwMode="auto">
                <a:xfrm>
                  <a:off x="4810" y="1645"/>
                  <a:ext cx="23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3" name="Rectangle 1725"/>
                <p:cNvSpPr>
                  <a:spLocks noChangeArrowheads="1"/>
                </p:cNvSpPr>
                <p:nvPr/>
              </p:nvSpPr>
              <p:spPr bwMode="auto">
                <a:xfrm>
                  <a:off x="4509" y="1647"/>
                  <a:ext cx="75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4" name="Rectangle 1726"/>
                <p:cNvSpPr>
                  <a:spLocks noChangeArrowheads="1"/>
                </p:cNvSpPr>
                <p:nvPr/>
              </p:nvSpPr>
              <p:spPr bwMode="auto">
                <a:xfrm>
                  <a:off x="4552" y="1647"/>
                  <a:ext cx="7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5" name="Rectangle 1727"/>
                <p:cNvSpPr>
                  <a:spLocks noChangeArrowheads="1"/>
                </p:cNvSpPr>
                <p:nvPr/>
              </p:nvSpPr>
              <p:spPr bwMode="auto">
                <a:xfrm>
                  <a:off x="4613" y="1647"/>
                  <a:ext cx="63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6" name="Rectangle 1728"/>
                <p:cNvSpPr>
                  <a:spLocks noChangeArrowheads="1"/>
                </p:cNvSpPr>
                <p:nvPr/>
              </p:nvSpPr>
              <p:spPr bwMode="auto">
                <a:xfrm>
                  <a:off x="4675" y="1647"/>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7" name="Rectangle 1729"/>
                <p:cNvSpPr>
                  <a:spLocks noChangeArrowheads="1"/>
                </p:cNvSpPr>
                <p:nvPr/>
              </p:nvSpPr>
              <p:spPr bwMode="auto">
                <a:xfrm>
                  <a:off x="4739" y="1647"/>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8" name="Rectangle 1730"/>
                <p:cNvSpPr>
                  <a:spLocks noChangeArrowheads="1"/>
                </p:cNvSpPr>
                <p:nvPr/>
              </p:nvSpPr>
              <p:spPr bwMode="auto">
                <a:xfrm>
                  <a:off x="4812" y="1647"/>
                  <a:ext cx="23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79" name="Rectangle 1731"/>
                <p:cNvSpPr>
                  <a:spLocks noChangeArrowheads="1"/>
                </p:cNvSpPr>
                <p:nvPr/>
              </p:nvSpPr>
              <p:spPr bwMode="auto">
                <a:xfrm>
                  <a:off x="4509" y="1648"/>
                  <a:ext cx="7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0" name="Rectangle 1732"/>
                <p:cNvSpPr>
                  <a:spLocks noChangeArrowheads="1"/>
                </p:cNvSpPr>
                <p:nvPr/>
              </p:nvSpPr>
              <p:spPr bwMode="auto">
                <a:xfrm>
                  <a:off x="4552" y="1648"/>
                  <a:ext cx="70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1" name="Rectangle 1733"/>
                <p:cNvSpPr>
                  <a:spLocks noChangeArrowheads="1"/>
                </p:cNvSpPr>
                <p:nvPr/>
              </p:nvSpPr>
              <p:spPr bwMode="auto">
                <a:xfrm>
                  <a:off x="4613" y="1648"/>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2" name="Rectangle 1734"/>
                <p:cNvSpPr>
                  <a:spLocks noChangeArrowheads="1"/>
                </p:cNvSpPr>
                <p:nvPr/>
              </p:nvSpPr>
              <p:spPr bwMode="auto">
                <a:xfrm>
                  <a:off x="4675" y="1648"/>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3" name="Rectangle 1735"/>
                <p:cNvSpPr>
                  <a:spLocks noChangeArrowheads="1"/>
                </p:cNvSpPr>
                <p:nvPr/>
              </p:nvSpPr>
              <p:spPr bwMode="auto">
                <a:xfrm>
                  <a:off x="4741" y="1648"/>
                  <a:ext cx="37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4" name="Rectangle 1736"/>
                <p:cNvSpPr>
                  <a:spLocks noChangeArrowheads="1"/>
                </p:cNvSpPr>
                <p:nvPr/>
              </p:nvSpPr>
              <p:spPr bwMode="auto">
                <a:xfrm>
                  <a:off x="4812" y="1648"/>
                  <a:ext cx="23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5" name="Rectangle 1737"/>
                <p:cNvSpPr>
                  <a:spLocks noChangeArrowheads="1"/>
                </p:cNvSpPr>
                <p:nvPr/>
              </p:nvSpPr>
              <p:spPr bwMode="auto">
                <a:xfrm>
                  <a:off x="4508" y="1650"/>
                  <a:ext cx="75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6" name="Rectangle 1738"/>
                <p:cNvSpPr>
                  <a:spLocks noChangeArrowheads="1"/>
                </p:cNvSpPr>
                <p:nvPr/>
              </p:nvSpPr>
              <p:spPr bwMode="auto">
                <a:xfrm>
                  <a:off x="4552" y="1650"/>
                  <a:ext cx="70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7" name="Rectangle 1739"/>
                <p:cNvSpPr>
                  <a:spLocks noChangeArrowheads="1"/>
                </p:cNvSpPr>
                <p:nvPr/>
              </p:nvSpPr>
              <p:spPr bwMode="auto">
                <a:xfrm>
                  <a:off x="4615" y="1650"/>
                  <a:ext cx="63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8" name="Rectangle 1740"/>
                <p:cNvSpPr>
                  <a:spLocks noChangeArrowheads="1"/>
                </p:cNvSpPr>
                <p:nvPr/>
              </p:nvSpPr>
              <p:spPr bwMode="auto">
                <a:xfrm>
                  <a:off x="4676" y="1650"/>
                  <a:ext cx="5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89" name="Rectangle 1741"/>
                <p:cNvSpPr>
                  <a:spLocks noChangeArrowheads="1"/>
                </p:cNvSpPr>
                <p:nvPr/>
              </p:nvSpPr>
              <p:spPr bwMode="auto">
                <a:xfrm>
                  <a:off x="4741" y="1650"/>
                  <a:ext cx="37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0" name="Rectangle 1742"/>
                <p:cNvSpPr>
                  <a:spLocks noChangeArrowheads="1"/>
                </p:cNvSpPr>
                <p:nvPr/>
              </p:nvSpPr>
              <p:spPr bwMode="auto">
                <a:xfrm>
                  <a:off x="4813" y="1650"/>
                  <a:ext cx="23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1" name="Rectangle 1743"/>
                <p:cNvSpPr>
                  <a:spLocks noChangeArrowheads="1"/>
                </p:cNvSpPr>
                <p:nvPr/>
              </p:nvSpPr>
              <p:spPr bwMode="auto">
                <a:xfrm>
                  <a:off x="4506" y="1651"/>
                  <a:ext cx="7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2" name="Rectangle 1744"/>
                <p:cNvSpPr>
                  <a:spLocks noChangeArrowheads="1"/>
                </p:cNvSpPr>
                <p:nvPr/>
              </p:nvSpPr>
              <p:spPr bwMode="auto">
                <a:xfrm>
                  <a:off x="4552" y="1651"/>
                  <a:ext cx="70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3" name="Rectangle 1745"/>
                <p:cNvSpPr>
                  <a:spLocks noChangeArrowheads="1"/>
                </p:cNvSpPr>
                <p:nvPr/>
              </p:nvSpPr>
              <p:spPr bwMode="auto">
                <a:xfrm>
                  <a:off x="4615" y="1651"/>
                  <a:ext cx="6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4" name="Rectangle 1746"/>
                <p:cNvSpPr>
                  <a:spLocks noChangeArrowheads="1"/>
                </p:cNvSpPr>
                <p:nvPr/>
              </p:nvSpPr>
              <p:spPr bwMode="auto">
                <a:xfrm>
                  <a:off x="4676" y="1651"/>
                  <a:ext cx="5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5" name="Rectangle 1747"/>
                <p:cNvSpPr>
                  <a:spLocks noChangeArrowheads="1"/>
                </p:cNvSpPr>
                <p:nvPr/>
              </p:nvSpPr>
              <p:spPr bwMode="auto">
                <a:xfrm>
                  <a:off x="4742" y="1651"/>
                  <a:ext cx="37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6" name="Rectangle 1748"/>
                <p:cNvSpPr>
                  <a:spLocks noChangeArrowheads="1"/>
                </p:cNvSpPr>
                <p:nvPr/>
              </p:nvSpPr>
              <p:spPr bwMode="auto">
                <a:xfrm>
                  <a:off x="4815" y="1651"/>
                  <a:ext cx="23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7" name="Rectangle 1749"/>
                <p:cNvSpPr>
                  <a:spLocks noChangeArrowheads="1"/>
                </p:cNvSpPr>
                <p:nvPr/>
              </p:nvSpPr>
              <p:spPr bwMode="auto">
                <a:xfrm>
                  <a:off x="4505" y="1653"/>
                  <a:ext cx="75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8" name="Rectangle 1750"/>
                <p:cNvSpPr>
                  <a:spLocks noChangeArrowheads="1"/>
                </p:cNvSpPr>
                <p:nvPr/>
              </p:nvSpPr>
              <p:spPr bwMode="auto">
                <a:xfrm>
                  <a:off x="4553" y="1653"/>
                  <a:ext cx="70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0999" name="Rectangle 1751"/>
                <p:cNvSpPr>
                  <a:spLocks noChangeArrowheads="1"/>
                </p:cNvSpPr>
                <p:nvPr/>
              </p:nvSpPr>
              <p:spPr bwMode="auto">
                <a:xfrm>
                  <a:off x="4615" y="1653"/>
                  <a:ext cx="6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0" name="Rectangle 1752"/>
                <p:cNvSpPr>
                  <a:spLocks noChangeArrowheads="1"/>
                </p:cNvSpPr>
                <p:nvPr/>
              </p:nvSpPr>
              <p:spPr bwMode="auto">
                <a:xfrm>
                  <a:off x="4678" y="1653"/>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1" name="Rectangle 1753"/>
                <p:cNvSpPr>
                  <a:spLocks noChangeArrowheads="1"/>
                </p:cNvSpPr>
                <p:nvPr/>
              </p:nvSpPr>
              <p:spPr bwMode="auto">
                <a:xfrm>
                  <a:off x="4744" y="1653"/>
                  <a:ext cx="37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2" name="Rectangle 1754"/>
                <p:cNvSpPr>
                  <a:spLocks noChangeArrowheads="1"/>
                </p:cNvSpPr>
                <p:nvPr/>
              </p:nvSpPr>
              <p:spPr bwMode="auto">
                <a:xfrm>
                  <a:off x="4816" y="1653"/>
                  <a:ext cx="22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3" name="Rectangle 1755"/>
                <p:cNvSpPr>
                  <a:spLocks noChangeArrowheads="1"/>
                </p:cNvSpPr>
                <p:nvPr/>
              </p:nvSpPr>
              <p:spPr bwMode="auto">
                <a:xfrm>
                  <a:off x="4505" y="1655"/>
                  <a:ext cx="7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4" name="Rectangle 1756"/>
                <p:cNvSpPr>
                  <a:spLocks noChangeArrowheads="1"/>
                </p:cNvSpPr>
                <p:nvPr/>
              </p:nvSpPr>
              <p:spPr bwMode="auto">
                <a:xfrm>
                  <a:off x="4553" y="1655"/>
                  <a:ext cx="70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5" name="Rectangle 1757"/>
                <p:cNvSpPr>
                  <a:spLocks noChangeArrowheads="1"/>
                </p:cNvSpPr>
                <p:nvPr/>
              </p:nvSpPr>
              <p:spPr bwMode="auto">
                <a:xfrm>
                  <a:off x="4616" y="1655"/>
                  <a:ext cx="62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6" name="Rectangle 1758"/>
                <p:cNvSpPr>
                  <a:spLocks noChangeArrowheads="1"/>
                </p:cNvSpPr>
                <p:nvPr/>
              </p:nvSpPr>
              <p:spPr bwMode="auto">
                <a:xfrm>
                  <a:off x="4678" y="1655"/>
                  <a:ext cx="50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7" name="Rectangle 1759"/>
                <p:cNvSpPr>
                  <a:spLocks noChangeArrowheads="1"/>
                </p:cNvSpPr>
                <p:nvPr/>
              </p:nvSpPr>
              <p:spPr bwMode="auto">
                <a:xfrm>
                  <a:off x="4744" y="1655"/>
                  <a:ext cx="37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8" name="Rectangle 1760"/>
                <p:cNvSpPr>
                  <a:spLocks noChangeArrowheads="1"/>
                </p:cNvSpPr>
                <p:nvPr/>
              </p:nvSpPr>
              <p:spPr bwMode="auto">
                <a:xfrm>
                  <a:off x="4818" y="1655"/>
                  <a:ext cx="22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09" name="Rectangle 1761"/>
                <p:cNvSpPr>
                  <a:spLocks noChangeArrowheads="1"/>
                </p:cNvSpPr>
                <p:nvPr/>
              </p:nvSpPr>
              <p:spPr bwMode="auto">
                <a:xfrm>
                  <a:off x="4503" y="1656"/>
                  <a:ext cx="7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0" name="Rectangle 1762"/>
                <p:cNvSpPr>
                  <a:spLocks noChangeArrowheads="1"/>
                </p:cNvSpPr>
                <p:nvPr/>
              </p:nvSpPr>
              <p:spPr bwMode="auto">
                <a:xfrm>
                  <a:off x="4553" y="1656"/>
                  <a:ext cx="69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1" name="Rectangle 1763"/>
                <p:cNvSpPr>
                  <a:spLocks noChangeArrowheads="1"/>
                </p:cNvSpPr>
                <p:nvPr/>
              </p:nvSpPr>
              <p:spPr bwMode="auto">
                <a:xfrm>
                  <a:off x="4616" y="1656"/>
                  <a:ext cx="62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2" name="Rectangle 1764"/>
                <p:cNvSpPr>
                  <a:spLocks noChangeArrowheads="1"/>
                </p:cNvSpPr>
                <p:nvPr/>
              </p:nvSpPr>
              <p:spPr bwMode="auto">
                <a:xfrm>
                  <a:off x="4678" y="1656"/>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3" name="Rectangle 1765"/>
                <p:cNvSpPr>
                  <a:spLocks noChangeArrowheads="1"/>
                </p:cNvSpPr>
                <p:nvPr/>
              </p:nvSpPr>
              <p:spPr bwMode="auto">
                <a:xfrm>
                  <a:off x="4745" y="1656"/>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4" name="Rectangle 1766"/>
                <p:cNvSpPr>
                  <a:spLocks noChangeArrowheads="1"/>
                </p:cNvSpPr>
                <p:nvPr/>
              </p:nvSpPr>
              <p:spPr bwMode="auto">
                <a:xfrm>
                  <a:off x="4819" y="1656"/>
                  <a:ext cx="22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5" name="Rectangle 1767"/>
                <p:cNvSpPr>
                  <a:spLocks noChangeArrowheads="1"/>
                </p:cNvSpPr>
                <p:nvPr/>
              </p:nvSpPr>
              <p:spPr bwMode="auto">
                <a:xfrm>
                  <a:off x="4502" y="1658"/>
                  <a:ext cx="7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6" name="Rectangle 1768"/>
                <p:cNvSpPr>
                  <a:spLocks noChangeArrowheads="1"/>
                </p:cNvSpPr>
                <p:nvPr/>
              </p:nvSpPr>
              <p:spPr bwMode="auto">
                <a:xfrm>
                  <a:off x="4553" y="1658"/>
                  <a:ext cx="69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7" name="Rectangle 1769"/>
                <p:cNvSpPr>
                  <a:spLocks noChangeArrowheads="1"/>
                </p:cNvSpPr>
                <p:nvPr/>
              </p:nvSpPr>
              <p:spPr bwMode="auto">
                <a:xfrm>
                  <a:off x="4616" y="1658"/>
                  <a:ext cx="62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8" name="Rectangle 1770"/>
                <p:cNvSpPr>
                  <a:spLocks noChangeArrowheads="1"/>
                </p:cNvSpPr>
                <p:nvPr/>
              </p:nvSpPr>
              <p:spPr bwMode="auto">
                <a:xfrm>
                  <a:off x="4679" y="1658"/>
                  <a:ext cx="5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19" name="Rectangle 1771"/>
                <p:cNvSpPr>
                  <a:spLocks noChangeArrowheads="1"/>
                </p:cNvSpPr>
                <p:nvPr/>
              </p:nvSpPr>
              <p:spPr bwMode="auto">
                <a:xfrm>
                  <a:off x="4745" y="1658"/>
                  <a:ext cx="36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0" name="Rectangle 1772"/>
                <p:cNvSpPr>
                  <a:spLocks noChangeArrowheads="1"/>
                </p:cNvSpPr>
                <p:nvPr/>
              </p:nvSpPr>
              <p:spPr bwMode="auto">
                <a:xfrm>
                  <a:off x="4821" y="1658"/>
                  <a:ext cx="21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1" name="Rectangle 1773"/>
                <p:cNvSpPr>
                  <a:spLocks noChangeArrowheads="1"/>
                </p:cNvSpPr>
                <p:nvPr/>
              </p:nvSpPr>
              <p:spPr bwMode="auto">
                <a:xfrm>
                  <a:off x="4500" y="1659"/>
                  <a:ext cx="7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2" name="Rectangle 1774"/>
                <p:cNvSpPr>
                  <a:spLocks noChangeArrowheads="1"/>
                </p:cNvSpPr>
                <p:nvPr/>
              </p:nvSpPr>
              <p:spPr bwMode="auto">
                <a:xfrm>
                  <a:off x="4555" y="1659"/>
                  <a:ext cx="6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3" name="Rectangle 1775"/>
                <p:cNvSpPr>
                  <a:spLocks noChangeArrowheads="1"/>
                </p:cNvSpPr>
                <p:nvPr/>
              </p:nvSpPr>
              <p:spPr bwMode="auto">
                <a:xfrm>
                  <a:off x="4616" y="1659"/>
                  <a:ext cx="62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4" name="Rectangle 1776"/>
                <p:cNvSpPr>
                  <a:spLocks noChangeArrowheads="1"/>
                </p:cNvSpPr>
                <p:nvPr/>
              </p:nvSpPr>
              <p:spPr bwMode="auto">
                <a:xfrm>
                  <a:off x="4679" y="1659"/>
                  <a:ext cx="5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5" name="Rectangle 1777"/>
                <p:cNvSpPr>
                  <a:spLocks noChangeArrowheads="1"/>
                </p:cNvSpPr>
                <p:nvPr/>
              </p:nvSpPr>
              <p:spPr bwMode="auto">
                <a:xfrm>
                  <a:off x="4747" y="1659"/>
                  <a:ext cx="36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6" name="Rectangle 1778"/>
                <p:cNvSpPr>
                  <a:spLocks noChangeArrowheads="1"/>
                </p:cNvSpPr>
                <p:nvPr/>
              </p:nvSpPr>
              <p:spPr bwMode="auto">
                <a:xfrm>
                  <a:off x="4822" y="1659"/>
                  <a:ext cx="21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7" name="Rectangle 1779"/>
                <p:cNvSpPr>
                  <a:spLocks noChangeArrowheads="1"/>
                </p:cNvSpPr>
                <p:nvPr/>
              </p:nvSpPr>
              <p:spPr bwMode="auto">
                <a:xfrm>
                  <a:off x="4500" y="1661"/>
                  <a:ext cx="7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8" name="Rectangle 1780"/>
                <p:cNvSpPr>
                  <a:spLocks noChangeArrowheads="1"/>
                </p:cNvSpPr>
                <p:nvPr/>
              </p:nvSpPr>
              <p:spPr bwMode="auto">
                <a:xfrm>
                  <a:off x="4555" y="1661"/>
                  <a:ext cx="69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29" name="Rectangle 1781"/>
                <p:cNvSpPr>
                  <a:spLocks noChangeArrowheads="1"/>
                </p:cNvSpPr>
                <p:nvPr/>
              </p:nvSpPr>
              <p:spPr bwMode="auto">
                <a:xfrm>
                  <a:off x="4618" y="1661"/>
                  <a:ext cx="62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0" name="Rectangle 1782"/>
                <p:cNvSpPr>
                  <a:spLocks noChangeArrowheads="1"/>
                </p:cNvSpPr>
                <p:nvPr/>
              </p:nvSpPr>
              <p:spPr bwMode="auto">
                <a:xfrm>
                  <a:off x="4681" y="1661"/>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1" name="Rectangle 1783"/>
                <p:cNvSpPr>
                  <a:spLocks noChangeArrowheads="1"/>
                </p:cNvSpPr>
                <p:nvPr/>
              </p:nvSpPr>
              <p:spPr bwMode="auto">
                <a:xfrm>
                  <a:off x="4747" y="1661"/>
                  <a:ext cx="36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2" name="Rectangle 1784"/>
                <p:cNvSpPr>
                  <a:spLocks noChangeArrowheads="1"/>
                </p:cNvSpPr>
                <p:nvPr/>
              </p:nvSpPr>
              <p:spPr bwMode="auto">
                <a:xfrm>
                  <a:off x="4822" y="1661"/>
                  <a:ext cx="21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3" name="Rectangle 1785"/>
                <p:cNvSpPr>
                  <a:spLocks noChangeArrowheads="1"/>
                </p:cNvSpPr>
                <p:nvPr/>
              </p:nvSpPr>
              <p:spPr bwMode="auto">
                <a:xfrm>
                  <a:off x="4499" y="1662"/>
                  <a:ext cx="7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4" name="Rectangle 1786"/>
                <p:cNvSpPr>
                  <a:spLocks noChangeArrowheads="1"/>
                </p:cNvSpPr>
                <p:nvPr/>
              </p:nvSpPr>
              <p:spPr bwMode="auto">
                <a:xfrm>
                  <a:off x="4555" y="1662"/>
                  <a:ext cx="69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5" name="Rectangle 1787"/>
                <p:cNvSpPr>
                  <a:spLocks noChangeArrowheads="1"/>
                </p:cNvSpPr>
                <p:nvPr/>
              </p:nvSpPr>
              <p:spPr bwMode="auto">
                <a:xfrm>
                  <a:off x="4618" y="1662"/>
                  <a:ext cx="62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6" name="Rectangle 1788"/>
                <p:cNvSpPr>
                  <a:spLocks noChangeArrowheads="1"/>
                </p:cNvSpPr>
                <p:nvPr/>
              </p:nvSpPr>
              <p:spPr bwMode="auto">
                <a:xfrm>
                  <a:off x="4681" y="1662"/>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7" name="Rectangle 1789"/>
                <p:cNvSpPr>
                  <a:spLocks noChangeArrowheads="1"/>
                </p:cNvSpPr>
                <p:nvPr/>
              </p:nvSpPr>
              <p:spPr bwMode="auto">
                <a:xfrm>
                  <a:off x="4748" y="1662"/>
                  <a:ext cx="36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8" name="Rectangle 1790"/>
                <p:cNvSpPr>
                  <a:spLocks noChangeArrowheads="1"/>
                </p:cNvSpPr>
                <p:nvPr/>
              </p:nvSpPr>
              <p:spPr bwMode="auto">
                <a:xfrm>
                  <a:off x="4824" y="1662"/>
                  <a:ext cx="21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39" name="Rectangle 1791"/>
                <p:cNvSpPr>
                  <a:spLocks noChangeArrowheads="1"/>
                </p:cNvSpPr>
                <p:nvPr/>
              </p:nvSpPr>
              <p:spPr bwMode="auto">
                <a:xfrm>
                  <a:off x="4497" y="1664"/>
                  <a:ext cx="7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0" name="Rectangle 1792"/>
                <p:cNvSpPr>
                  <a:spLocks noChangeArrowheads="1"/>
                </p:cNvSpPr>
                <p:nvPr/>
              </p:nvSpPr>
              <p:spPr bwMode="auto">
                <a:xfrm>
                  <a:off x="4556" y="1664"/>
                  <a:ext cx="68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1" name="Rectangle 1793"/>
                <p:cNvSpPr>
                  <a:spLocks noChangeArrowheads="1"/>
                </p:cNvSpPr>
                <p:nvPr/>
              </p:nvSpPr>
              <p:spPr bwMode="auto">
                <a:xfrm>
                  <a:off x="4619" y="1664"/>
                  <a:ext cx="62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2" name="Rectangle 1794"/>
                <p:cNvSpPr>
                  <a:spLocks noChangeArrowheads="1"/>
                </p:cNvSpPr>
                <p:nvPr/>
              </p:nvSpPr>
              <p:spPr bwMode="auto">
                <a:xfrm>
                  <a:off x="4681" y="1664"/>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3" name="Rectangle 1795"/>
                <p:cNvSpPr>
                  <a:spLocks noChangeArrowheads="1"/>
                </p:cNvSpPr>
                <p:nvPr/>
              </p:nvSpPr>
              <p:spPr bwMode="auto">
                <a:xfrm>
                  <a:off x="4750" y="1664"/>
                  <a:ext cx="35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4" name="Rectangle 1796"/>
                <p:cNvSpPr>
                  <a:spLocks noChangeArrowheads="1"/>
                </p:cNvSpPr>
                <p:nvPr/>
              </p:nvSpPr>
              <p:spPr bwMode="auto">
                <a:xfrm>
                  <a:off x="4825" y="1664"/>
                  <a:ext cx="20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5" name="Rectangle 1797"/>
                <p:cNvSpPr>
                  <a:spLocks noChangeArrowheads="1"/>
                </p:cNvSpPr>
                <p:nvPr/>
              </p:nvSpPr>
              <p:spPr bwMode="auto">
                <a:xfrm>
                  <a:off x="4496" y="1665"/>
                  <a:ext cx="7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6" name="Rectangle 1798"/>
                <p:cNvSpPr>
                  <a:spLocks noChangeArrowheads="1"/>
                </p:cNvSpPr>
                <p:nvPr/>
              </p:nvSpPr>
              <p:spPr bwMode="auto">
                <a:xfrm>
                  <a:off x="4556" y="1665"/>
                  <a:ext cx="68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7" name="Rectangle 1799"/>
                <p:cNvSpPr>
                  <a:spLocks noChangeArrowheads="1"/>
                </p:cNvSpPr>
                <p:nvPr/>
              </p:nvSpPr>
              <p:spPr bwMode="auto">
                <a:xfrm>
                  <a:off x="4619" y="1665"/>
                  <a:ext cx="62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8" name="Rectangle 1800"/>
                <p:cNvSpPr>
                  <a:spLocks noChangeArrowheads="1"/>
                </p:cNvSpPr>
                <p:nvPr/>
              </p:nvSpPr>
              <p:spPr bwMode="auto">
                <a:xfrm>
                  <a:off x="4682" y="1665"/>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49" name="Rectangle 1801"/>
                <p:cNvSpPr>
                  <a:spLocks noChangeArrowheads="1"/>
                </p:cNvSpPr>
                <p:nvPr/>
              </p:nvSpPr>
              <p:spPr bwMode="auto">
                <a:xfrm>
                  <a:off x="4750" y="1665"/>
                  <a:ext cx="35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0" name="Rectangle 1802"/>
                <p:cNvSpPr>
                  <a:spLocks noChangeArrowheads="1"/>
                </p:cNvSpPr>
                <p:nvPr/>
              </p:nvSpPr>
              <p:spPr bwMode="auto">
                <a:xfrm>
                  <a:off x="4827" y="1665"/>
                  <a:ext cx="20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1" name="Rectangle 1803"/>
                <p:cNvSpPr>
                  <a:spLocks noChangeArrowheads="1"/>
                </p:cNvSpPr>
                <p:nvPr/>
              </p:nvSpPr>
              <p:spPr bwMode="auto">
                <a:xfrm>
                  <a:off x="4496" y="1667"/>
                  <a:ext cx="74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2" name="Rectangle 1804"/>
                <p:cNvSpPr>
                  <a:spLocks noChangeArrowheads="1"/>
                </p:cNvSpPr>
                <p:nvPr/>
              </p:nvSpPr>
              <p:spPr bwMode="auto">
                <a:xfrm>
                  <a:off x="4556" y="1667"/>
                  <a:ext cx="6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3" name="Rectangle 1805"/>
                <p:cNvSpPr>
                  <a:spLocks noChangeArrowheads="1"/>
                </p:cNvSpPr>
                <p:nvPr/>
              </p:nvSpPr>
              <p:spPr bwMode="auto">
                <a:xfrm>
                  <a:off x="4619" y="1667"/>
                  <a:ext cx="62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4" name="Rectangle 1806"/>
                <p:cNvSpPr>
                  <a:spLocks noChangeArrowheads="1"/>
                </p:cNvSpPr>
                <p:nvPr/>
              </p:nvSpPr>
              <p:spPr bwMode="auto">
                <a:xfrm>
                  <a:off x="4682" y="1667"/>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5" name="Rectangle 1807"/>
                <p:cNvSpPr>
                  <a:spLocks noChangeArrowheads="1"/>
                </p:cNvSpPr>
                <p:nvPr/>
              </p:nvSpPr>
              <p:spPr bwMode="auto">
                <a:xfrm>
                  <a:off x="4752" y="1667"/>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6" name="Rectangle 1808"/>
                <p:cNvSpPr>
                  <a:spLocks noChangeArrowheads="1"/>
                </p:cNvSpPr>
                <p:nvPr/>
              </p:nvSpPr>
              <p:spPr bwMode="auto">
                <a:xfrm>
                  <a:off x="4828" y="1667"/>
                  <a:ext cx="20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7" name="Rectangle 1809"/>
                <p:cNvSpPr>
                  <a:spLocks noChangeArrowheads="1"/>
                </p:cNvSpPr>
                <p:nvPr/>
              </p:nvSpPr>
              <p:spPr bwMode="auto">
                <a:xfrm>
                  <a:off x="4494" y="1669"/>
                  <a:ext cx="7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8" name="Rectangle 1810"/>
                <p:cNvSpPr>
                  <a:spLocks noChangeArrowheads="1"/>
                </p:cNvSpPr>
                <p:nvPr/>
              </p:nvSpPr>
              <p:spPr bwMode="auto">
                <a:xfrm>
                  <a:off x="4494" y="1669"/>
                  <a:ext cx="74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59" name="Rectangle 1811"/>
                <p:cNvSpPr>
                  <a:spLocks noChangeArrowheads="1"/>
                </p:cNvSpPr>
                <p:nvPr/>
              </p:nvSpPr>
              <p:spPr bwMode="auto">
                <a:xfrm>
                  <a:off x="4556" y="1669"/>
                  <a:ext cx="68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60" name="Rectangle 1812"/>
                <p:cNvSpPr>
                  <a:spLocks noChangeArrowheads="1"/>
                </p:cNvSpPr>
                <p:nvPr/>
              </p:nvSpPr>
              <p:spPr bwMode="auto">
                <a:xfrm>
                  <a:off x="4621" y="1669"/>
                  <a:ext cx="61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61" name="Rectangle 1813"/>
                <p:cNvSpPr>
                  <a:spLocks noChangeArrowheads="1"/>
                </p:cNvSpPr>
                <p:nvPr/>
              </p:nvSpPr>
              <p:spPr bwMode="auto">
                <a:xfrm>
                  <a:off x="4684" y="1669"/>
                  <a:ext cx="4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13" name="Group 1814"/>
              <p:cNvGrpSpPr>
                <a:grpSpLocks/>
              </p:cNvGrpSpPr>
              <p:nvPr/>
            </p:nvGrpSpPr>
            <p:grpSpPr bwMode="auto">
              <a:xfrm>
                <a:off x="3774" y="1386"/>
                <a:ext cx="720" cy="41"/>
                <a:chOff x="4460" y="1669"/>
                <a:chExt cx="779" cy="48"/>
              </a:xfrm>
            </p:grpSpPr>
            <p:sp>
              <p:nvSpPr>
                <p:cNvPr id="311063" name="Rectangle 1815"/>
                <p:cNvSpPr>
                  <a:spLocks noChangeArrowheads="1"/>
                </p:cNvSpPr>
                <p:nvPr/>
              </p:nvSpPr>
              <p:spPr bwMode="auto">
                <a:xfrm>
                  <a:off x="4752" y="1669"/>
                  <a:ext cx="35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64" name="Rectangle 1816"/>
                <p:cNvSpPr>
                  <a:spLocks noChangeArrowheads="1"/>
                </p:cNvSpPr>
                <p:nvPr/>
              </p:nvSpPr>
              <p:spPr bwMode="auto">
                <a:xfrm>
                  <a:off x="4830" y="1669"/>
                  <a:ext cx="20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65" name="Rectangle 1817"/>
                <p:cNvSpPr>
                  <a:spLocks noChangeArrowheads="1"/>
                </p:cNvSpPr>
                <p:nvPr/>
              </p:nvSpPr>
              <p:spPr bwMode="auto">
                <a:xfrm>
                  <a:off x="4493" y="1670"/>
                  <a:ext cx="74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66" name="Rectangle 1818"/>
                <p:cNvSpPr>
                  <a:spLocks noChangeArrowheads="1"/>
                </p:cNvSpPr>
                <p:nvPr/>
              </p:nvSpPr>
              <p:spPr bwMode="auto">
                <a:xfrm>
                  <a:off x="4494" y="1670"/>
                  <a:ext cx="7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67" name="Rectangle 1819"/>
                <p:cNvSpPr>
                  <a:spLocks noChangeArrowheads="1"/>
                </p:cNvSpPr>
                <p:nvPr/>
              </p:nvSpPr>
              <p:spPr bwMode="auto">
                <a:xfrm>
                  <a:off x="4558" y="1670"/>
                  <a:ext cx="68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68" name="Rectangle 1820"/>
                <p:cNvSpPr>
                  <a:spLocks noChangeArrowheads="1"/>
                </p:cNvSpPr>
                <p:nvPr/>
              </p:nvSpPr>
              <p:spPr bwMode="auto">
                <a:xfrm>
                  <a:off x="4621" y="1670"/>
                  <a:ext cx="61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69" name="Rectangle 1821"/>
                <p:cNvSpPr>
                  <a:spLocks noChangeArrowheads="1"/>
                </p:cNvSpPr>
                <p:nvPr/>
              </p:nvSpPr>
              <p:spPr bwMode="auto">
                <a:xfrm>
                  <a:off x="4684" y="1670"/>
                  <a:ext cx="4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0" name="Rectangle 1822"/>
                <p:cNvSpPr>
                  <a:spLocks noChangeArrowheads="1"/>
                </p:cNvSpPr>
                <p:nvPr/>
              </p:nvSpPr>
              <p:spPr bwMode="auto">
                <a:xfrm>
                  <a:off x="4753" y="1670"/>
                  <a:ext cx="35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1" name="Rectangle 1823"/>
                <p:cNvSpPr>
                  <a:spLocks noChangeArrowheads="1"/>
                </p:cNvSpPr>
                <p:nvPr/>
              </p:nvSpPr>
              <p:spPr bwMode="auto">
                <a:xfrm>
                  <a:off x="4833" y="1670"/>
                  <a:ext cx="19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2" name="Rectangle 1824"/>
                <p:cNvSpPr>
                  <a:spLocks noChangeArrowheads="1"/>
                </p:cNvSpPr>
                <p:nvPr/>
              </p:nvSpPr>
              <p:spPr bwMode="auto">
                <a:xfrm>
                  <a:off x="4491" y="1672"/>
                  <a:ext cx="7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3" name="Rectangle 1825"/>
                <p:cNvSpPr>
                  <a:spLocks noChangeArrowheads="1"/>
                </p:cNvSpPr>
                <p:nvPr/>
              </p:nvSpPr>
              <p:spPr bwMode="auto">
                <a:xfrm>
                  <a:off x="4494" y="1672"/>
                  <a:ext cx="7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4" name="Rectangle 1826"/>
                <p:cNvSpPr>
                  <a:spLocks noChangeArrowheads="1"/>
                </p:cNvSpPr>
                <p:nvPr/>
              </p:nvSpPr>
              <p:spPr bwMode="auto">
                <a:xfrm>
                  <a:off x="4558" y="1672"/>
                  <a:ext cx="67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5" name="Rectangle 1827"/>
                <p:cNvSpPr>
                  <a:spLocks noChangeArrowheads="1"/>
                </p:cNvSpPr>
                <p:nvPr/>
              </p:nvSpPr>
              <p:spPr bwMode="auto">
                <a:xfrm>
                  <a:off x="4621" y="1672"/>
                  <a:ext cx="61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6" name="Rectangle 1828"/>
                <p:cNvSpPr>
                  <a:spLocks noChangeArrowheads="1"/>
                </p:cNvSpPr>
                <p:nvPr/>
              </p:nvSpPr>
              <p:spPr bwMode="auto">
                <a:xfrm>
                  <a:off x="4685" y="1672"/>
                  <a:ext cx="4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7" name="Rectangle 1829"/>
                <p:cNvSpPr>
                  <a:spLocks noChangeArrowheads="1"/>
                </p:cNvSpPr>
                <p:nvPr/>
              </p:nvSpPr>
              <p:spPr bwMode="auto">
                <a:xfrm>
                  <a:off x="4755" y="1672"/>
                  <a:ext cx="35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8" name="Rectangle 1830"/>
                <p:cNvSpPr>
                  <a:spLocks noChangeArrowheads="1"/>
                </p:cNvSpPr>
                <p:nvPr/>
              </p:nvSpPr>
              <p:spPr bwMode="auto">
                <a:xfrm>
                  <a:off x="4834" y="1672"/>
                  <a:ext cx="19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79" name="Rectangle 1831"/>
                <p:cNvSpPr>
                  <a:spLocks noChangeArrowheads="1"/>
                </p:cNvSpPr>
                <p:nvPr/>
              </p:nvSpPr>
              <p:spPr bwMode="auto">
                <a:xfrm>
                  <a:off x="4491" y="1673"/>
                  <a:ext cx="7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0" name="Rectangle 1832"/>
                <p:cNvSpPr>
                  <a:spLocks noChangeArrowheads="1"/>
                </p:cNvSpPr>
                <p:nvPr/>
              </p:nvSpPr>
              <p:spPr bwMode="auto">
                <a:xfrm>
                  <a:off x="4496" y="1673"/>
                  <a:ext cx="7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1" name="Rectangle 1833"/>
                <p:cNvSpPr>
                  <a:spLocks noChangeArrowheads="1"/>
                </p:cNvSpPr>
                <p:nvPr/>
              </p:nvSpPr>
              <p:spPr bwMode="auto">
                <a:xfrm>
                  <a:off x="4558" y="1673"/>
                  <a:ext cx="67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2" name="Rectangle 1834"/>
                <p:cNvSpPr>
                  <a:spLocks noChangeArrowheads="1"/>
                </p:cNvSpPr>
                <p:nvPr/>
              </p:nvSpPr>
              <p:spPr bwMode="auto">
                <a:xfrm>
                  <a:off x="4622" y="1673"/>
                  <a:ext cx="6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3" name="Rectangle 1835"/>
                <p:cNvSpPr>
                  <a:spLocks noChangeArrowheads="1"/>
                </p:cNvSpPr>
                <p:nvPr/>
              </p:nvSpPr>
              <p:spPr bwMode="auto">
                <a:xfrm>
                  <a:off x="4685" y="1673"/>
                  <a:ext cx="48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4" name="Rectangle 1836"/>
                <p:cNvSpPr>
                  <a:spLocks noChangeArrowheads="1"/>
                </p:cNvSpPr>
                <p:nvPr/>
              </p:nvSpPr>
              <p:spPr bwMode="auto">
                <a:xfrm>
                  <a:off x="4755" y="1673"/>
                  <a:ext cx="35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5" name="Rectangle 1837"/>
                <p:cNvSpPr>
                  <a:spLocks noChangeArrowheads="1"/>
                </p:cNvSpPr>
                <p:nvPr/>
              </p:nvSpPr>
              <p:spPr bwMode="auto">
                <a:xfrm>
                  <a:off x="4836" y="1673"/>
                  <a:ext cx="18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6" name="Rectangle 1838"/>
                <p:cNvSpPr>
                  <a:spLocks noChangeArrowheads="1"/>
                </p:cNvSpPr>
                <p:nvPr/>
              </p:nvSpPr>
              <p:spPr bwMode="auto">
                <a:xfrm>
                  <a:off x="4490" y="1675"/>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7" name="Rectangle 1839"/>
                <p:cNvSpPr>
                  <a:spLocks noChangeArrowheads="1"/>
                </p:cNvSpPr>
                <p:nvPr/>
              </p:nvSpPr>
              <p:spPr bwMode="auto">
                <a:xfrm>
                  <a:off x="4496" y="1675"/>
                  <a:ext cx="73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8" name="Rectangle 1840"/>
                <p:cNvSpPr>
                  <a:spLocks noChangeArrowheads="1"/>
                </p:cNvSpPr>
                <p:nvPr/>
              </p:nvSpPr>
              <p:spPr bwMode="auto">
                <a:xfrm>
                  <a:off x="4559" y="1675"/>
                  <a:ext cx="6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89" name="Rectangle 1841"/>
                <p:cNvSpPr>
                  <a:spLocks noChangeArrowheads="1"/>
                </p:cNvSpPr>
                <p:nvPr/>
              </p:nvSpPr>
              <p:spPr bwMode="auto">
                <a:xfrm>
                  <a:off x="4622" y="1675"/>
                  <a:ext cx="61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0" name="Rectangle 1842"/>
                <p:cNvSpPr>
                  <a:spLocks noChangeArrowheads="1"/>
                </p:cNvSpPr>
                <p:nvPr/>
              </p:nvSpPr>
              <p:spPr bwMode="auto">
                <a:xfrm>
                  <a:off x="4687" y="1675"/>
                  <a:ext cx="48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1" name="Rectangle 1843"/>
                <p:cNvSpPr>
                  <a:spLocks noChangeArrowheads="1"/>
                </p:cNvSpPr>
                <p:nvPr/>
              </p:nvSpPr>
              <p:spPr bwMode="auto">
                <a:xfrm>
                  <a:off x="4756" y="1675"/>
                  <a:ext cx="34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2" name="Rectangle 1844"/>
                <p:cNvSpPr>
                  <a:spLocks noChangeArrowheads="1"/>
                </p:cNvSpPr>
                <p:nvPr/>
              </p:nvSpPr>
              <p:spPr bwMode="auto">
                <a:xfrm>
                  <a:off x="4837" y="1675"/>
                  <a:ext cx="18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3" name="Rectangle 1845"/>
                <p:cNvSpPr>
                  <a:spLocks noChangeArrowheads="1"/>
                </p:cNvSpPr>
                <p:nvPr/>
              </p:nvSpPr>
              <p:spPr bwMode="auto">
                <a:xfrm>
                  <a:off x="4488" y="1676"/>
                  <a:ext cx="7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4" name="Rectangle 1846"/>
                <p:cNvSpPr>
                  <a:spLocks noChangeArrowheads="1"/>
                </p:cNvSpPr>
                <p:nvPr/>
              </p:nvSpPr>
              <p:spPr bwMode="auto">
                <a:xfrm>
                  <a:off x="4496" y="1676"/>
                  <a:ext cx="73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5" name="Rectangle 1847"/>
                <p:cNvSpPr>
                  <a:spLocks noChangeArrowheads="1"/>
                </p:cNvSpPr>
                <p:nvPr/>
              </p:nvSpPr>
              <p:spPr bwMode="auto">
                <a:xfrm>
                  <a:off x="4559" y="1676"/>
                  <a:ext cx="6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6" name="Rectangle 1848"/>
                <p:cNvSpPr>
                  <a:spLocks noChangeArrowheads="1"/>
                </p:cNvSpPr>
                <p:nvPr/>
              </p:nvSpPr>
              <p:spPr bwMode="auto">
                <a:xfrm>
                  <a:off x="4624" y="1676"/>
                  <a:ext cx="60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7" name="Rectangle 1849"/>
                <p:cNvSpPr>
                  <a:spLocks noChangeArrowheads="1"/>
                </p:cNvSpPr>
                <p:nvPr/>
              </p:nvSpPr>
              <p:spPr bwMode="auto">
                <a:xfrm>
                  <a:off x="4687" y="1676"/>
                  <a:ext cx="48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8" name="Rectangle 1850"/>
                <p:cNvSpPr>
                  <a:spLocks noChangeArrowheads="1"/>
                </p:cNvSpPr>
                <p:nvPr/>
              </p:nvSpPr>
              <p:spPr bwMode="auto">
                <a:xfrm>
                  <a:off x="4758" y="1676"/>
                  <a:ext cx="34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099" name="Rectangle 1851"/>
                <p:cNvSpPr>
                  <a:spLocks noChangeArrowheads="1"/>
                </p:cNvSpPr>
                <p:nvPr/>
              </p:nvSpPr>
              <p:spPr bwMode="auto">
                <a:xfrm>
                  <a:off x="4840" y="1676"/>
                  <a:ext cx="17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0" name="Rectangle 1852"/>
                <p:cNvSpPr>
                  <a:spLocks noChangeArrowheads="1"/>
                </p:cNvSpPr>
                <p:nvPr/>
              </p:nvSpPr>
              <p:spPr bwMode="auto">
                <a:xfrm>
                  <a:off x="4487" y="1678"/>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1" name="Rectangle 1853"/>
                <p:cNvSpPr>
                  <a:spLocks noChangeArrowheads="1"/>
                </p:cNvSpPr>
                <p:nvPr/>
              </p:nvSpPr>
              <p:spPr bwMode="auto">
                <a:xfrm>
                  <a:off x="4496" y="1678"/>
                  <a:ext cx="7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2" name="Rectangle 1854"/>
                <p:cNvSpPr>
                  <a:spLocks noChangeArrowheads="1"/>
                </p:cNvSpPr>
                <p:nvPr/>
              </p:nvSpPr>
              <p:spPr bwMode="auto">
                <a:xfrm>
                  <a:off x="4559" y="1678"/>
                  <a:ext cx="67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3" name="Rectangle 1855"/>
                <p:cNvSpPr>
                  <a:spLocks noChangeArrowheads="1"/>
                </p:cNvSpPr>
                <p:nvPr/>
              </p:nvSpPr>
              <p:spPr bwMode="auto">
                <a:xfrm>
                  <a:off x="4624" y="1678"/>
                  <a:ext cx="6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4" name="Rectangle 1856"/>
                <p:cNvSpPr>
                  <a:spLocks noChangeArrowheads="1"/>
                </p:cNvSpPr>
                <p:nvPr/>
              </p:nvSpPr>
              <p:spPr bwMode="auto">
                <a:xfrm>
                  <a:off x="4688" y="1678"/>
                  <a:ext cx="48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5" name="Rectangle 1857"/>
                <p:cNvSpPr>
                  <a:spLocks noChangeArrowheads="1"/>
                </p:cNvSpPr>
                <p:nvPr/>
              </p:nvSpPr>
              <p:spPr bwMode="auto">
                <a:xfrm>
                  <a:off x="4759" y="1678"/>
                  <a:ext cx="34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6" name="Rectangle 1858"/>
                <p:cNvSpPr>
                  <a:spLocks noChangeArrowheads="1"/>
                </p:cNvSpPr>
                <p:nvPr/>
              </p:nvSpPr>
              <p:spPr bwMode="auto">
                <a:xfrm>
                  <a:off x="4842" y="1678"/>
                  <a:ext cx="17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7" name="Rectangle 1859"/>
                <p:cNvSpPr>
                  <a:spLocks noChangeArrowheads="1"/>
                </p:cNvSpPr>
                <p:nvPr/>
              </p:nvSpPr>
              <p:spPr bwMode="auto">
                <a:xfrm>
                  <a:off x="4487" y="1679"/>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8" name="Rectangle 1860"/>
                <p:cNvSpPr>
                  <a:spLocks noChangeArrowheads="1"/>
                </p:cNvSpPr>
                <p:nvPr/>
              </p:nvSpPr>
              <p:spPr bwMode="auto">
                <a:xfrm>
                  <a:off x="4497" y="1679"/>
                  <a:ext cx="7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09" name="Rectangle 1861"/>
                <p:cNvSpPr>
                  <a:spLocks noChangeArrowheads="1"/>
                </p:cNvSpPr>
                <p:nvPr/>
              </p:nvSpPr>
              <p:spPr bwMode="auto">
                <a:xfrm>
                  <a:off x="4561" y="1679"/>
                  <a:ext cx="6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0" name="Rectangle 1862"/>
                <p:cNvSpPr>
                  <a:spLocks noChangeArrowheads="1"/>
                </p:cNvSpPr>
                <p:nvPr/>
              </p:nvSpPr>
              <p:spPr bwMode="auto">
                <a:xfrm>
                  <a:off x="4624" y="1679"/>
                  <a:ext cx="60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1" name="Rectangle 1863"/>
                <p:cNvSpPr>
                  <a:spLocks noChangeArrowheads="1"/>
                </p:cNvSpPr>
                <p:nvPr/>
              </p:nvSpPr>
              <p:spPr bwMode="auto">
                <a:xfrm>
                  <a:off x="4688" y="1679"/>
                  <a:ext cx="48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2" name="Rectangle 1864"/>
                <p:cNvSpPr>
                  <a:spLocks noChangeArrowheads="1"/>
                </p:cNvSpPr>
                <p:nvPr/>
              </p:nvSpPr>
              <p:spPr bwMode="auto">
                <a:xfrm>
                  <a:off x="4759" y="1679"/>
                  <a:ext cx="34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3" name="Rectangle 1865"/>
                <p:cNvSpPr>
                  <a:spLocks noChangeArrowheads="1"/>
                </p:cNvSpPr>
                <p:nvPr/>
              </p:nvSpPr>
              <p:spPr bwMode="auto">
                <a:xfrm>
                  <a:off x="4843" y="1679"/>
                  <a:ext cx="17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4" name="Rectangle 1866"/>
                <p:cNvSpPr>
                  <a:spLocks noChangeArrowheads="1"/>
                </p:cNvSpPr>
                <p:nvPr/>
              </p:nvSpPr>
              <p:spPr bwMode="auto">
                <a:xfrm>
                  <a:off x="4485" y="1681"/>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5" name="Rectangle 1867"/>
                <p:cNvSpPr>
                  <a:spLocks noChangeArrowheads="1"/>
                </p:cNvSpPr>
                <p:nvPr/>
              </p:nvSpPr>
              <p:spPr bwMode="auto">
                <a:xfrm>
                  <a:off x="4497" y="1681"/>
                  <a:ext cx="73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6" name="Rectangle 1868"/>
                <p:cNvSpPr>
                  <a:spLocks noChangeArrowheads="1"/>
                </p:cNvSpPr>
                <p:nvPr/>
              </p:nvSpPr>
              <p:spPr bwMode="auto">
                <a:xfrm>
                  <a:off x="4561" y="1681"/>
                  <a:ext cx="66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7" name="Rectangle 1869"/>
                <p:cNvSpPr>
                  <a:spLocks noChangeArrowheads="1"/>
                </p:cNvSpPr>
                <p:nvPr/>
              </p:nvSpPr>
              <p:spPr bwMode="auto">
                <a:xfrm>
                  <a:off x="4625" y="1681"/>
                  <a:ext cx="6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8" name="Rectangle 1870"/>
                <p:cNvSpPr>
                  <a:spLocks noChangeArrowheads="1"/>
                </p:cNvSpPr>
                <p:nvPr/>
              </p:nvSpPr>
              <p:spPr bwMode="auto">
                <a:xfrm>
                  <a:off x="4690" y="1681"/>
                  <a:ext cx="47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19" name="Rectangle 1871"/>
                <p:cNvSpPr>
                  <a:spLocks noChangeArrowheads="1"/>
                </p:cNvSpPr>
                <p:nvPr/>
              </p:nvSpPr>
              <p:spPr bwMode="auto">
                <a:xfrm>
                  <a:off x="4761" y="1681"/>
                  <a:ext cx="33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0" name="Rectangle 1872"/>
                <p:cNvSpPr>
                  <a:spLocks noChangeArrowheads="1"/>
                </p:cNvSpPr>
                <p:nvPr/>
              </p:nvSpPr>
              <p:spPr bwMode="auto">
                <a:xfrm>
                  <a:off x="4846" y="1681"/>
                  <a:ext cx="1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1" name="Rectangle 1873"/>
                <p:cNvSpPr>
                  <a:spLocks noChangeArrowheads="1"/>
                </p:cNvSpPr>
                <p:nvPr/>
              </p:nvSpPr>
              <p:spPr bwMode="auto">
                <a:xfrm>
                  <a:off x="4484" y="1683"/>
                  <a:ext cx="74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2" name="Rectangle 1874"/>
                <p:cNvSpPr>
                  <a:spLocks noChangeArrowheads="1"/>
                </p:cNvSpPr>
                <p:nvPr/>
              </p:nvSpPr>
              <p:spPr bwMode="auto">
                <a:xfrm>
                  <a:off x="4497" y="1683"/>
                  <a:ext cx="73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3" name="Rectangle 1875"/>
                <p:cNvSpPr>
                  <a:spLocks noChangeArrowheads="1"/>
                </p:cNvSpPr>
                <p:nvPr/>
              </p:nvSpPr>
              <p:spPr bwMode="auto">
                <a:xfrm>
                  <a:off x="4561" y="1683"/>
                  <a:ext cx="6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4" name="Rectangle 1876"/>
                <p:cNvSpPr>
                  <a:spLocks noChangeArrowheads="1"/>
                </p:cNvSpPr>
                <p:nvPr/>
              </p:nvSpPr>
              <p:spPr bwMode="auto">
                <a:xfrm>
                  <a:off x="4625" y="1683"/>
                  <a:ext cx="60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5" name="Rectangle 1877"/>
                <p:cNvSpPr>
                  <a:spLocks noChangeArrowheads="1"/>
                </p:cNvSpPr>
                <p:nvPr/>
              </p:nvSpPr>
              <p:spPr bwMode="auto">
                <a:xfrm>
                  <a:off x="4690" y="1683"/>
                  <a:ext cx="47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6" name="Rectangle 1878"/>
                <p:cNvSpPr>
                  <a:spLocks noChangeArrowheads="1"/>
                </p:cNvSpPr>
                <p:nvPr/>
              </p:nvSpPr>
              <p:spPr bwMode="auto">
                <a:xfrm>
                  <a:off x="4762" y="1683"/>
                  <a:ext cx="33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7" name="Rectangle 1879"/>
                <p:cNvSpPr>
                  <a:spLocks noChangeArrowheads="1"/>
                </p:cNvSpPr>
                <p:nvPr/>
              </p:nvSpPr>
              <p:spPr bwMode="auto">
                <a:xfrm>
                  <a:off x="4849" y="1683"/>
                  <a:ext cx="16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8" name="Rectangle 1880"/>
                <p:cNvSpPr>
                  <a:spLocks noChangeArrowheads="1"/>
                </p:cNvSpPr>
                <p:nvPr/>
              </p:nvSpPr>
              <p:spPr bwMode="auto">
                <a:xfrm>
                  <a:off x="4482" y="1684"/>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29" name="Rectangle 1881"/>
                <p:cNvSpPr>
                  <a:spLocks noChangeArrowheads="1"/>
                </p:cNvSpPr>
                <p:nvPr/>
              </p:nvSpPr>
              <p:spPr bwMode="auto">
                <a:xfrm>
                  <a:off x="4499" y="1684"/>
                  <a:ext cx="7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0" name="Rectangle 1882"/>
                <p:cNvSpPr>
                  <a:spLocks noChangeArrowheads="1"/>
                </p:cNvSpPr>
                <p:nvPr/>
              </p:nvSpPr>
              <p:spPr bwMode="auto">
                <a:xfrm>
                  <a:off x="4562" y="1684"/>
                  <a:ext cx="6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1" name="Rectangle 1883"/>
                <p:cNvSpPr>
                  <a:spLocks noChangeArrowheads="1"/>
                </p:cNvSpPr>
                <p:nvPr/>
              </p:nvSpPr>
              <p:spPr bwMode="auto">
                <a:xfrm>
                  <a:off x="4627" y="1684"/>
                  <a:ext cx="59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2" name="Rectangle 1884"/>
                <p:cNvSpPr>
                  <a:spLocks noChangeArrowheads="1"/>
                </p:cNvSpPr>
                <p:nvPr/>
              </p:nvSpPr>
              <p:spPr bwMode="auto">
                <a:xfrm>
                  <a:off x="4691" y="1684"/>
                  <a:ext cx="4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3" name="Rectangle 1885"/>
                <p:cNvSpPr>
                  <a:spLocks noChangeArrowheads="1"/>
                </p:cNvSpPr>
                <p:nvPr/>
              </p:nvSpPr>
              <p:spPr bwMode="auto">
                <a:xfrm>
                  <a:off x="4764" y="1684"/>
                  <a:ext cx="33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4" name="Rectangle 1886"/>
                <p:cNvSpPr>
                  <a:spLocks noChangeArrowheads="1"/>
                </p:cNvSpPr>
                <p:nvPr/>
              </p:nvSpPr>
              <p:spPr bwMode="auto">
                <a:xfrm>
                  <a:off x="4851" y="1684"/>
                  <a:ext cx="15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5" name="Rectangle 1887"/>
                <p:cNvSpPr>
                  <a:spLocks noChangeArrowheads="1"/>
                </p:cNvSpPr>
                <p:nvPr/>
              </p:nvSpPr>
              <p:spPr bwMode="auto">
                <a:xfrm>
                  <a:off x="4482" y="1686"/>
                  <a:ext cx="74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6" name="Rectangle 1888"/>
                <p:cNvSpPr>
                  <a:spLocks noChangeArrowheads="1"/>
                </p:cNvSpPr>
                <p:nvPr/>
              </p:nvSpPr>
              <p:spPr bwMode="auto">
                <a:xfrm>
                  <a:off x="4499" y="1686"/>
                  <a:ext cx="72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7" name="Rectangle 1889"/>
                <p:cNvSpPr>
                  <a:spLocks noChangeArrowheads="1"/>
                </p:cNvSpPr>
                <p:nvPr/>
              </p:nvSpPr>
              <p:spPr bwMode="auto">
                <a:xfrm>
                  <a:off x="4562" y="1686"/>
                  <a:ext cx="6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8" name="Rectangle 1890"/>
                <p:cNvSpPr>
                  <a:spLocks noChangeArrowheads="1"/>
                </p:cNvSpPr>
                <p:nvPr/>
              </p:nvSpPr>
              <p:spPr bwMode="auto">
                <a:xfrm>
                  <a:off x="4627" y="1686"/>
                  <a:ext cx="59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39" name="Rectangle 1891"/>
                <p:cNvSpPr>
                  <a:spLocks noChangeArrowheads="1"/>
                </p:cNvSpPr>
                <p:nvPr/>
              </p:nvSpPr>
              <p:spPr bwMode="auto">
                <a:xfrm>
                  <a:off x="4691" y="1686"/>
                  <a:ext cx="4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0" name="Rectangle 1892"/>
                <p:cNvSpPr>
                  <a:spLocks noChangeArrowheads="1"/>
                </p:cNvSpPr>
                <p:nvPr/>
              </p:nvSpPr>
              <p:spPr bwMode="auto">
                <a:xfrm>
                  <a:off x="4764" y="1686"/>
                  <a:ext cx="33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1" name="Rectangle 1893"/>
                <p:cNvSpPr>
                  <a:spLocks noChangeArrowheads="1"/>
                </p:cNvSpPr>
                <p:nvPr/>
              </p:nvSpPr>
              <p:spPr bwMode="auto">
                <a:xfrm>
                  <a:off x="4854" y="1686"/>
                  <a:ext cx="15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2" name="Rectangle 1894"/>
                <p:cNvSpPr>
                  <a:spLocks noChangeArrowheads="1"/>
                </p:cNvSpPr>
                <p:nvPr/>
              </p:nvSpPr>
              <p:spPr bwMode="auto">
                <a:xfrm>
                  <a:off x="4481" y="1687"/>
                  <a:ext cx="74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3" name="Rectangle 1895"/>
                <p:cNvSpPr>
                  <a:spLocks noChangeArrowheads="1"/>
                </p:cNvSpPr>
                <p:nvPr/>
              </p:nvSpPr>
              <p:spPr bwMode="auto">
                <a:xfrm>
                  <a:off x="4499" y="1687"/>
                  <a:ext cx="72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4" name="Rectangle 1896"/>
                <p:cNvSpPr>
                  <a:spLocks noChangeArrowheads="1"/>
                </p:cNvSpPr>
                <p:nvPr/>
              </p:nvSpPr>
              <p:spPr bwMode="auto">
                <a:xfrm>
                  <a:off x="4562" y="1687"/>
                  <a:ext cx="6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5" name="Rectangle 1897"/>
                <p:cNvSpPr>
                  <a:spLocks noChangeArrowheads="1"/>
                </p:cNvSpPr>
                <p:nvPr/>
              </p:nvSpPr>
              <p:spPr bwMode="auto">
                <a:xfrm>
                  <a:off x="4627" y="1687"/>
                  <a:ext cx="5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6" name="Rectangle 1898"/>
                <p:cNvSpPr>
                  <a:spLocks noChangeArrowheads="1"/>
                </p:cNvSpPr>
                <p:nvPr/>
              </p:nvSpPr>
              <p:spPr bwMode="auto">
                <a:xfrm>
                  <a:off x="4693" y="1687"/>
                  <a:ext cx="47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7" name="Rectangle 1899"/>
                <p:cNvSpPr>
                  <a:spLocks noChangeArrowheads="1"/>
                </p:cNvSpPr>
                <p:nvPr/>
              </p:nvSpPr>
              <p:spPr bwMode="auto">
                <a:xfrm>
                  <a:off x="4765" y="1687"/>
                  <a:ext cx="32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8" name="Rectangle 1900"/>
                <p:cNvSpPr>
                  <a:spLocks noChangeArrowheads="1"/>
                </p:cNvSpPr>
                <p:nvPr/>
              </p:nvSpPr>
              <p:spPr bwMode="auto">
                <a:xfrm>
                  <a:off x="4857" y="1687"/>
                  <a:ext cx="14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49" name="Rectangle 1901"/>
                <p:cNvSpPr>
                  <a:spLocks noChangeArrowheads="1"/>
                </p:cNvSpPr>
                <p:nvPr/>
              </p:nvSpPr>
              <p:spPr bwMode="auto">
                <a:xfrm>
                  <a:off x="4479" y="1689"/>
                  <a:ext cx="74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0" name="Rectangle 1902"/>
                <p:cNvSpPr>
                  <a:spLocks noChangeArrowheads="1"/>
                </p:cNvSpPr>
                <p:nvPr/>
              </p:nvSpPr>
              <p:spPr bwMode="auto">
                <a:xfrm>
                  <a:off x="4500" y="1689"/>
                  <a:ext cx="72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1" name="Rectangle 1903"/>
                <p:cNvSpPr>
                  <a:spLocks noChangeArrowheads="1"/>
                </p:cNvSpPr>
                <p:nvPr/>
              </p:nvSpPr>
              <p:spPr bwMode="auto">
                <a:xfrm>
                  <a:off x="4564" y="1689"/>
                  <a:ext cx="6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2" name="Rectangle 1904"/>
                <p:cNvSpPr>
                  <a:spLocks noChangeArrowheads="1"/>
                </p:cNvSpPr>
                <p:nvPr/>
              </p:nvSpPr>
              <p:spPr bwMode="auto">
                <a:xfrm>
                  <a:off x="4628" y="1689"/>
                  <a:ext cx="59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3" name="Rectangle 1905"/>
                <p:cNvSpPr>
                  <a:spLocks noChangeArrowheads="1"/>
                </p:cNvSpPr>
                <p:nvPr/>
              </p:nvSpPr>
              <p:spPr bwMode="auto">
                <a:xfrm>
                  <a:off x="4694" y="1689"/>
                  <a:ext cx="4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4" name="Rectangle 1906"/>
                <p:cNvSpPr>
                  <a:spLocks noChangeArrowheads="1"/>
                </p:cNvSpPr>
                <p:nvPr/>
              </p:nvSpPr>
              <p:spPr bwMode="auto">
                <a:xfrm>
                  <a:off x="4767" y="1689"/>
                  <a:ext cx="32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5" name="Rectangle 1907"/>
                <p:cNvSpPr>
                  <a:spLocks noChangeArrowheads="1"/>
                </p:cNvSpPr>
                <p:nvPr/>
              </p:nvSpPr>
              <p:spPr bwMode="auto">
                <a:xfrm>
                  <a:off x="4858" y="1689"/>
                  <a:ext cx="14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6" name="Rectangle 1908"/>
                <p:cNvSpPr>
                  <a:spLocks noChangeArrowheads="1"/>
                </p:cNvSpPr>
                <p:nvPr/>
              </p:nvSpPr>
              <p:spPr bwMode="auto">
                <a:xfrm>
                  <a:off x="4478" y="1690"/>
                  <a:ext cx="74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7" name="Rectangle 1909"/>
                <p:cNvSpPr>
                  <a:spLocks noChangeArrowheads="1"/>
                </p:cNvSpPr>
                <p:nvPr/>
              </p:nvSpPr>
              <p:spPr bwMode="auto">
                <a:xfrm>
                  <a:off x="4500" y="1690"/>
                  <a:ext cx="71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8" name="Rectangle 1910"/>
                <p:cNvSpPr>
                  <a:spLocks noChangeArrowheads="1"/>
                </p:cNvSpPr>
                <p:nvPr/>
              </p:nvSpPr>
              <p:spPr bwMode="auto">
                <a:xfrm>
                  <a:off x="4564" y="1690"/>
                  <a:ext cx="6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59" name="Rectangle 1911"/>
                <p:cNvSpPr>
                  <a:spLocks noChangeArrowheads="1"/>
                </p:cNvSpPr>
                <p:nvPr/>
              </p:nvSpPr>
              <p:spPr bwMode="auto">
                <a:xfrm>
                  <a:off x="4628" y="1690"/>
                  <a:ext cx="59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0" name="Rectangle 1912"/>
                <p:cNvSpPr>
                  <a:spLocks noChangeArrowheads="1"/>
                </p:cNvSpPr>
                <p:nvPr/>
              </p:nvSpPr>
              <p:spPr bwMode="auto">
                <a:xfrm>
                  <a:off x="4694" y="1690"/>
                  <a:ext cx="4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1" name="Rectangle 1913"/>
                <p:cNvSpPr>
                  <a:spLocks noChangeArrowheads="1"/>
                </p:cNvSpPr>
                <p:nvPr/>
              </p:nvSpPr>
              <p:spPr bwMode="auto">
                <a:xfrm>
                  <a:off x="4768" y="1690"/>
                  <a:ext cx="3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2" name="Rectangle 1914"/>
                <p:cNvSpPr>
                  <a:spLocks noChangeArrowheads="1"/>
                </p:cNvSpPr>
                <p:nvPr/>
              </p:nvSpPr>
              <p:spPr bwMode="auto">
                <a:xfrm>
                  <a:off x="4861" y="1690"/>
                  <a:ext cx="13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3" name="Rectangle 1915"/>
                <p:cNvSpPr>
                  <a:spLocks noChangeArrowheads="1"/>
                </p:cNvSpPr>
                <p:nvPr/>
              </p:nvSpPr>
              <p:spPr bwMode="auto">
                <a:xfrm>
                  <a:off x="4478" y="1692"/>
                  <a:ext cx="74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4" name="Rectangle 1916"/>
                <p:cNvSpPr>
                  <a:spLocks noChangeArrowheads="1"/>
                </p:cNvSpPr>
                <p:nvPr/>
              </p:nvSpPr>
              <p:spPr bwMode="auto">
                <a:xfrm>
                  <a:off x="4500" y="1692"/>
                  <a:ext cx="7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5" name="Rectangle 1917"/>
                <p:cNvSpPr>
                  <a:spLocks noChangeArrowheads="1"/>
                </p:cNvSpPr>
                <p:nvPr/>
              </p:nvSpPr>
              <p:spPr bwMode="auto">
                <a:xfrm>
                  <a:off x="4565" y="1692"/>
                  <a:ext cx="6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6" name="Rectangle 1918"/>
                <p:cNvSpPr>
                  <a:spLocks noChangeArrowheads="1"/>
                </p:cNvSpPr>
                <p:nvPr/>
              </p:nvSpPr>
              <p:spPr bwMode="auto">
                <a:xfrm>
                  <a:off x="4630" y="1692"/>
                  <a:ext cx="58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7" name="Rectangle 1919"/>
                <p:cNvSpPr>
                  <a:spLocks noChangeArrowheads="1"/>
                </p:cNvSpPr>
                <p:nvPr/>
              </p:nvSpPr>
              <p:spPr bwMode="auto">
                <a:xfrm>
                  <a:off x="4696" y="1692"/>
                  <a:ext cx="46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8" name="Rectangle 1920"/>
                <p:cNvSpPr>
                  <a:spLocks noChangeArrowheads="1"/>
                </p:cNvSpPr>
                <p:nvPr/>
              </p:nvSpPr>
              <p:spPr bwMode="auto">
                <a:xfrm>
                  <a:off x="4770" y="1692"/>
                  <a:ext cx="32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69" name="Rectangle 1921"/>
                <p:cNvSpPr>
                  <a:spLocks noChangeArrowheads="1"/>
                </p:cNvSpPr>
                <p:nvPr/>
              </p:nvSpPr>
              <p:spPr bwMode="auto">
                <a:xfrm>
                  <a:off x="4864" y="1692"/>
                  <a:ext cx="13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0" name="Rectangle 1922"/>
                <p:cNvSpPr>
                  <a:spLocks noChangeArrowheads="1"/>
                </p:cNvSpPr>
                <p:nvPr/>
              </p:nvSpPr>
              <p:spPr bwMode="auto">
                <a:xfrm>
                  <a:off x="4476" y="1693"/>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1" name="Rectangle 1923"/>
                <p:cNvSpPr>
                  <a:spLocks noChangeArrowheads="1"/>
                </p:cNvSpPr>
                <p:nvPr/>
              </p:nvSpPr>
              <p:spPr bwMode="auto">
                <a:xfrm>
                  <a:off x="4502" y="1693"/>
                  <a:ext cx="7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2" name="Rectangle 1924"/>
                <p:cNvSpPr>
                  <a:spLocks noChangeArrowheads="1"/>
                </p:cNvSpPr>
                <p:nvPr/>
              </p:nvSpPr>
              <p:spPr bwMode="auto">
                <a:xfrm>
                  <a:off x="4565" y="1693"/>
                  <a:ext cx="65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3" name="Rectangle 1925"/>
                <p:cNvSpPr>
                  <a:spLocks noChangeArrowheads="1"/>
                </p:cNvSpPr>
                <p:nvPr/>
              </p:nvSpPr>
              <p:spPr bwMode="auto">
                <a:xfrm>
                  <a:off x="4630" y="1693"/>
                  <a:ext cx="58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4" name="Rectangle 1926"/>
                <p:cNvSpPr>
                  <a:spLocks noChangeArrowheads="1"/>
                </p:cNvSpPr>
                <p:nvPr/>
              </p:nvSpPr>
              <p:spPr bwMode="auto">
                <a:xfrm>
                  <a:off x="4696" y="1693"/>
                  <a:ext cx="46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5" name="Rectangle 1927"/>
                <p:cNvSpPr>
                  <a:spLocks noChangeArrowheads="1"/>
                </p:cNvSpPr>
                <p:nvPr/>
              </p:nvSpPr>
              <p:spPr bwMode="auto">
                <a:xfrm>
                  <a:off x="4770" y="1693"/>
                  <a:ext cx="32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6" name="Rectangle 1928"/>
                <p:cNvSpPr>
                  <a:spLocks noChangeArrowheads="1"/>
                </p:cNvSpPr>
                <p:nvPr/>
              </p:nvSpPr>
              <p:spPr bwMode="auto">
                <a:xfrm>
                  <a:off x="4869" y="1693"/>
                  <a:ext cx="12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7" name="Rectangle 1929"/>
                <p:cNvSpPr>
                  <a:spLocks noChangeArrowheads="1"/>
                </p:cNvSpPr>
                <p:nvPr/>
              </p:nvSpPr>
              <p:spPr bwMode="auto">
                <a:xfrm>
                  <a:off x="4475" y="1695"/>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8" name="Rectangle 1930"/>
                <p:cNvSpPr>
                  <a:spLocks noChangeArrowheads="1"/>
                </p:cNvSpPr>
                <p:nvPr/>
              </p:nvSpPr>
              <p:spPr bwMode="auto">
                <a:xfrm>
                  <a:off x="4502" y="1695"/>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79" name="Rectangle 1931"/>
                <p:cNvSpPr>
                  <a:spLocks noChangeArrowheads="1"/>
                </p:cNvSpPr>
                <p:nvPr/>
              </p:nvSpPr>
              <p:spPr bwMode="auto">
                <a:xfrm>
                  <a:off x="4565" y="1695"/>
                  <a:ext cx="6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0" name="Rectangle 1932"/>
                <p:cNvSpPr>
                  <a:spLocks noChangeArrowheads="1"/>
                </p:cNvSpPr>
                <p:nvPr/>
              </p:nvSpPr>
              <p:spPr bwMode="auto">
                <a:xfrm>
                  <a:off x="4631" y="1695"/>
                  <a:ext cx="5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1" name="Rectangle 1933"/>
                <p:cNvSpPr>
                  <a:spLocks noChangeArrowheads="1"/>
                </p:cNvSpPr>
                <p:nvPr/>
              </p:nvSpPr>
              <p:spPr bwMode="auto">
                <a:xfrm>
                  <a:off x="4697" y="1695"/>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2" name="Rectangle 1934"/>
                <p:cNvSpPr>
                  <a:spLocks noChangeArrowheads="1"/>
                </p:cNvSpPr>
                <p:nvPr/>
              </p:nvSpPr>
              <p:spPr bwMode="auto">
                <a:xfrm>
                  <a:off x="4771" y="1695"/>
                  <a:ext cx="3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3" name="Rectangle 1935"/>
                <p:cNvSpPr>
                  <a:spLocks noChangeArrowheads="1"/>
                </p:cNvSpPr>
                <p:nvPr/>
              </p:nvSpPr>
              <p:spPr bwMode="auto">
                <a:xfrm>
                  <a:off x="4872" y="1695"/>
                  <a:ext cx="11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4" name="Rectangle 1936"/>
                <p:cNvSpPr>
                  <a:spLocks noChangeArrowheads="1"/>
                </p:cNvSpPr>
                <p:nvPr/>
              </p:nvSpPr>
              <p:spPr bwMode="auto">
                <a:xfrm>
                  <a:off x="4473" y="1697"/>
                  <a:ext cx="74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5" name="Rectangle 1937"/>
                <p:cNvSpPr>
                  <a:spLocks noChangeArrowheads="1"/>
                </p:cNvSpPr>
                <p:nvPr/>
              </p:nvSpPr>
              <p:spPr bwMode="auto">
                <a:xfrm>
                  <a:off x="4502" y="1697"/>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6" name="Rectangle 1938"/>
                <p:cNvSpPr>
                  <a:spLocks noChangeArrowheads="1"/>
                </p:cNvSpPr>
                <p:nvPr/>
              </p:nvSpPr>
              <p:spPr bwMode="auto">
                <a:xfrm>
                  <a:off x="4567" y="1697"/>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7" name="Rectangle 1939"/>
                <p:cNvSpPr>
                  <a:spLocks noChangeArrowheads="1"/>
                </p:cNvSpPr>
                <p:nvPr/>
              </p:nvSpPr>
              <p:spPr bwMode="auto">
                <a:xfrm>
                  <a:off x="4631" y="1697"/>
                  <a:ext cx="58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8" name="Rectangle 1940"/>
                <p:cNvSpPr>
                  <a:spLocks noChangeArrowheads="1"/>
                </p:cNvSpPr>
                <p:nvPr/>
              </p:nvSpPr>
              <p:spPr bwMode="auto">
                <a:xfrm>
                  <a:off x="4697" y="1697"/>
                  <a:ext cx="46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89" name="Rectangle 1941"/>
                <p:cNvSpPr>
                  <a:spLocks noChangeArrowheads="1"/>
                </p:cNvSpPr>
                <p:nvPr/>
              </p:nvSpPr>
              <p:spPr bwMode="auto">
                <a:xfrm>
                  <a:off x="4773" y="1697"/>
                  <a:ext cx="31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0" name="Rectangle 1942"/>
                <p:cNvSpPr>
                  <a:spLocks noChangeArrowheads="1"/>
                </p:cNvSpPr>
                <p:nvPr/>
              </p:nvSpPr>
              <p:spPr bwMode="auto">
                <a:xfrm>
                  <a:off x="4876" y="1697"/>
                  <a:ext cx="10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1" name="Rectangle 1943"/>
                <p:cNvSpPr>
                  <a:spLocks noChangeArrowheads="1"/>
                </p:cNvSpPr>
                <p:nvPr/>
              </p:nvSpPr>
              <p:spPr bwMode="auto">
                <a:xfrm>
                  <a:off x="4473" y="1698"/>
                  <a:ext cx="73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2" name="Rectangle 1944"/>
                <p:cNvSpPr>
                  <a:spLocks noChangeArrowheads="1"/>
                </p:cNvSpPr>
                <p:nvPr/>
              </p:nvSpPr>
              <p:spPr bwMode="auto">
                <a:xfrm>
                  <a:off x="4502" y="1698"/>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3" name="Rectangle 1945"/>
                <p:cNvSpPr>
                  <a:spLocks noChangeArrowheads="1"/>
                </p:cNvSpPr>
                <p:nvPr/>
              </p:nvSpPr>
              <p:spPr bwMode="auto">
                <a:xfrm>
                  <a:off x="4567" y="1698"/>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4" name="Rectangle 1946"/>
                <p:cNvSpPr>
                  <a:spLocks noChangeArrowheads="1"/>
                </p:cNvSpPr>
                <p:nvPr/>
              </p:nvSpPr>
              <p:spPr bwMode="auto">
                <a:xfrm>
                  <a:off x="4633" y="1698"/>
                  <a:ext cx="57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5" name="Rectangle 1947"/>
                <p:cNvSpPr>
                  <a:spLocks noChangeArrowheads="1"/>
                </p:cNvSpPr>
                <p:nvPr/>
              </p:nvSpPr>
              <p:spPr bwMode="auto">
                <a:xfrm>
                  <a:off x="4699" y="1698"/>
                  <a:ext cx="46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6" name="Rectangle 1948"/>
                <p:cNvSpPr>
                  <a:spLocks noChangeArrowheads="1"/>
                </p:cNvSpPr>
                <p:nvPr/>
              </p:nvSpPr>
              <p:spPr bwMode="auto">
                <a:xfrm>
                  <a:off x="4774" y="1698"/>
                  <a:ext cx="3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7" name="Rectangle 1949"/>
                <p:cNvSpPr>
                  <a:spLocks noChangeArrowheads="1"/>
                </p:cNvSpPr>
                <p:nvPr/>
              </p:nvSpPr>
              <p:spPr bwMode="auto">
                <a:xfrm>
                  <a:off x="4879" y="1698"/>
                  <a:ext cx="10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8" name="Rectangle 1950"/>
                <p:cNvSpPr>
                  <a:spLocks noChangeArrowheads="1"/>
                </p:cNvSpPr>
                <p:nvPr/>
              </p:nvSpPr>
              <p:spPr bwMode="auto">
                <a:xfrm>
                  <a:off x="4472" y="1700"/>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199" name="Rectangle 1951"/>
                <p:cNvSpPr>
                  <a:spLocks noChangeArrowheads="1"/>
                </p:cNvSpPr>
                <p:nvPr/>
              </p:nvSpPr>
              <p:spPr bwMode="auto">
                <a:xfrm>
                  <a:off x="4503" y="1700"/>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0" name="Rectangle 1952"/>
                <p:cNvSpPr>
                  <a:spLocks noChangeArrowheads="1"/>
                </p:cNvSpPr>
                <p:nvPr/>
              </p:nvSpPr>
              <p:spPr bwMode="auto">
                <a:xfrm>
                  <a:off x="4567" y="1700"/>
                  <a:ext cx="6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1" name="Rectangle 1953"/>
                <p:cNvSpPr>
                  <a:spLocks noChangeArrowheads="1"/>
                </p:cNvSpPr>
                <p:nvPr/>
              </p:nvSpPr>
              <p:spPr bwMode="auto">
                <a:xfrm>
                  <a:off x="4633" y="1700"/>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2" name="Rectangle 1954"/>
                <p:cNvSpPr>
                  <a:spLocks noChangeArrowheads="1"/>
                </p:cNvSpPr>
                <p:nvPr/>
              </p:nvSpPr>
              <p:spPr bwMode="auto">
                <a:xfrm>
                  <a:off x="4700" y="1700"/>
                  <a:ext cx="45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3" name="Rectangle 1955"/>
                <p:cNvSpPr>
                  <a:spLocks noChangeArrowheads="1"/>
                </p:cNvSpPr>
                <p:nvPr/>
              </p:nvSpPr>
              <p:spPr bwMode="auto">
                <a:xfrm>
                  <a:off x="4776" y="1700"/>
                  <a:ext cx="30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4" name="Rectangle 1956"/>
                <p:cNvSpPr>
                  <a:spLocks noChangeArrowheads="1"/>
                </p:cNvSpPr>
                <p:nvPr/>
              </p:nvSpPr>
              <p:spPr bwMode="auto">
                <a:xfrm>
                  <a:off x="4884" y="1700"/>
                  <a:ext cx="9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5" name="Rectangle 1957"/>
                <p:cNvSpPr>
                  <a:spLocks noChangeArrowheads="1"/>
                </p:cNvSpPr>
                <p:nvPr/>
              </p:nvSpPr>
              <p:spPr bwMode="auto">
                <a:xfrm>
                  <a:off x="4470" y="1701"/>
                  <a:ext cx="73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6" name="Rectangle 1958"/>
                <p:cNvSpPr>
                  <a:spLocks noChangeArrowheads="1"/>
                </p:cNvSpPr>
                <p:nvPr/>
              </p:nvSpPr>
              <p:spPr bwMode="auto">
                <a:xfrm>
                  <a:off x="4503" y="1701"/>
                  <a:ext cx="7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7" name="Rectangle 1959"/>
                <p:cNvSpPr>
                  <a:spLocks noChangeArrowheads="1"/>
                </p:cNvSpPr>
                <p:nvPr/>
              </p:nvSpPr>
              <p:spPr bwMode="auto">
                <a:xfrm>
                  <a:off x="4568" y="1701"/>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8" name="Rectangle 1960"/>
                <p:cNvSpPr>
                  <a:spLocks noChangeArrowheads="1"/>
                </p:cNvSpPr>
                <p:nvPr/>
              </p:nvSpPr>
              <p:spPr bwMode="auto">
                <a:xfrm>
                  <a:off x="4634" y="1701"/>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09" name="Rectangle 1961"/>
                <p:cNvSpPr>
                  <a:spLocks noChangeArrowheads="1"/>
                </p:cNvSpPr>
                <p:nvPr/>
              </p:nvSpPr>
              <p:spPr bwMode="auto">
                <a:xfrm>
                  <a:off x="4700" y="1701"/>
                  <a:ext cx="45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0" name="Rectangle 1962"/>
                <p:cNvSpPr>
                  <a:spLocks noChangeArrowheads="1"/>
                </p:cNvSpPr>
                <p:nvPr/>
              </p:nvSpPr>
              <p:spPr bwMode="auto">
                <a:xfrm>
                  <a:off x="4777" y="1701"/>
                  <a:ext cx="3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1" name="Rectangle 1963"/>
                <p:cNvSpPr>
                  <a:spLocks noChangeArrowheads="1"/>
                </p:cNvSpPr>
                <p:nvPr/>
              </p:nvSpPr>
              <p:spPr bwMode="auto">
                <a:xfrm>
                  <a:off x="4890" y="1701"/>
                  <a:ext cx="8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2" name="Rectangle 1964"/>
                <p:cNvSpPr>
                  <a:spLocks noChangeArrowheads="1"/>
                </p:cNvSpPr>
                <p:nvPr/>
              </p:nvSpPr>
              <p:spPr bwMode="auto">
                <a:xfrm>
                  <a:off x="4469" y="1703"/>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3" name="Rectangle 1965"/>
                <p:cNvSpPr>
                  <a:spLocks noChangeArrowheads="1"/>
                </p:cNvSpPr>
                <p:nvPr/>
              </p:nvSpPr>
              <p:spPr bwMode="auto">
                <a:xfrm>
                  <a:off x="4505" y="1703"/>
                  <a:ext cx="70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4" name="Rectangle 1966"/>
                <p:cNvSpPr>
                  <a:spLocks noChangeArrowheads="1"/>
                </p:cNvSpPr>
                <p:nvPr/>
              </p:nvSpPr>
              <p:spPr bwMode="auto">
                <a:xfrm>
                  <a:off x="4568" y="1703"/>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5" name="Rectangle 1967"/>
                <p:cNvSpPr>
                  <a:spLocks noChangeArrowheads="1"/>
                </p:cNvSpPr>
                <p:nvPr/>
              </p:nvSpPr>
              <p:spPr bwMode="auto">
                <a:xfrm>
                  <a:off x="4634" y="1703"/>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6" name="Rectangle 1968"/>
                <p:cNvSpPr>
                  <a:spLocks noChangeArrowheads="1"/>
                </p:cNvSpPr>
                <p:nvPr/>
              </p:nvSpPr>
              <p:spPr bwMode="auto">
                <a:xfrm>
                  <a:off x="4702" y="1703"/>
                  <a:ext cx="45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7" name="Rectangle 1969"/>
                <p:cNvSpPr>
                  <a:spLocks noChangeArrowheads="1"/>
                </p:cNvSpPr>
                <p:nvPr/>
              </p:nvSpPr>
              <p:spPr bwMode="auto">
                <a:xfrm>
                  <a:off x="4779" y="1703"/>
                  <a:ext cx="30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8" name="Rectangle 1970"/>
                <p:cNvSpPr>
                  <a:spLocks noChangeArrowheads="1"/>
                </p:cNvSpPr>
                <p:nvPr/>
              </p:nvSpPr>
              <p:spPr bwMode="auto">
                <a:xfrm>
                  <a:off x="4896" y="1703"/>
                  <a:ext cx="6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19" name="Rectangle 1971"/>
                <p:cNvSpPr>
                  <a:spLocks noChangeArrowheads="1"/>
                </p:cNvSpPr>
                <p:nvPr/>
              </p:nvSpPr>
              <p:spPr bwMode="auto">
                <a:xfrm>
                  <a:off x="4469" y="1704"/>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0" name="Rectangle 1972"/>
                <p:cNvSpPr>
                  <a:spLocks noChangeArrowheads="1"/>
                </p:cNvSpPr>
                <p:nvPr/>
              </p:nvSpPr>
              <p:spPr bwMode="auto">
                <a:xfrm>
                  <a:off x="4505" y="1704"/>
                  <a:ext cx="70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1" name="Rectangle 1973"/>
                <p:cNvSpPr>
                  <a:spLocks noChangeArrowheads="1"/>
                </p:cNvSpPr>
                <p:nvPr/>
              </p:nvSpPr>
              <p:spPr bwMode="auto">
                <a:xfrm>
                  <a:off x="4570" y="1704"/>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2" name="Rectangle 1974"/>
                <p:cNvSpPr>
                  <a:spLocks noChangeArrowheads="1"/>
                </p:cNvSpPr>
                <p:nvPr/>
              </p:nvSpPr>
              <p:spPr bwMode="auto">
                <a:xfrm>
                  <a:off x="4636" y="1704"/>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3" name="Rectangle 1975"/>
                <p:cNvSpPr>
                  <a:spLocks noChangeArrowheads="1"/>
                </p:cNvSpPr>
                <p:nvPr/>
              </p:nvSpPr>
              <p:spPr bwMode="auto">
                <a:xfrm>
                  <a:off x="4703" y="1704"/>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4" name="Rectangle 1976"/>
                <p:cNvSpPr>
                  <a:spLocks noChangeArrowheads="1"/>
                </p:cNvSpPr>
                <p:nvPr/>
              </p:nvSpPr>
              <p:spPr bwMode="auto">
                <a:xfrm>
                  <a:off x="4780" y="1704"/>
                  <a:ext cx="2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5" name="Rectangle 1977"/>
                <p:cNvSpPr>
                  <a:spLocks noChangeArrowheads="1"/>
                </p:cNvSpPr>
                <p:nvPr/>
              </p:nvSpPr>
              <p:spPr bwMode="auto">
                <a:xfrm>
                  <a:off x="4903" y="1704"/>
                  <a:ext cx="5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6" name="Rectangle 1978"/>
                <p:cNvSpPr>
                  <a:spLocks noChangeArrowheads="1"/>
                </p:cNvSpPr>
                <p:nvPr/>
              </p:nvSpPr>
              <p:spPr bwMode="auto">
                <a:xfrm>
                  <a:off x="4467" y="1706"/>
                  <a:ext cx="74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7" name="Rectangle 1979"/>
                <p:cNvSpPr>
                  <a:spLocks noChangeArrowheads="1"/>
                </p:cNvSpPr>
                <p:nvPr/>
              </p:nvSpPr>
              <p:spPr bwMode="auto">
                <a:xfrm>
                  <a:off x="4505" y="1706"/>
                  <a:ext cx="70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8" name="Rectangle 1980"/>
                <p:cNvSpPr>
                  <a:spLocks noChangeArrowheads="1"/>
                </p:cNvSpPr>
                <p:nvPr/>
              </p:nvSpPr>
              <p:spPr bwMode="auto">
                <a:xfrm>
                  <a:off x="4570" y="1706"/>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29" name="Rectangle 1981"/>
                <p:cNvSpPr>
                  <a:spLocks noChangeArrowheads="1"/>
                </p:cNvSpPr>
                <p:nvPr/>
              </p:nvSpPr>
              <p:spPr bwMode="auto">
                <a:xfrm>
                  <a:off x="4636" y="1706"/>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0" name="Rectangle 1982"/>
                <p:cNvSpPr>
                  <a:spLocks noChangeArrowheads="1"/>
                </p:cNvSpPr>
                <p:nvPr/>
              </p:nvSpPr>
              <p:spPr bwMode="auto">
                <a:xfrm>
                  <a:off x="4703" y="1706"/>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1" name="Rectangle 1983"/>
                <p:cNvSpPr>
                  <a:spLocks noChangeArrowheads="1"/>
                </p:cNvSpPr>
                <p:nvPr/>
              </p:nvSpPr>
              <p:spPr bwMode="auto">
                <a:xfrm>
                  <a:off x="4782" y="1706"/>
                  <a:ext cx="29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2" name="Rectangle 1984"/>
                <p:cNvSpPr>
                  <a:spLocks noChangeArrowheads="1"/>
                </p:cNvSpPr>
                <p:nvPr/>
              </p:nvSpPr>
              <p:spPr bwMode="auto">
                <a:xfrm>
                  <a:off x="4914" y="1706"/>
                  <a:ext cx="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3" name="Rectangle 1985"/>
                <p:cNvSpPr>
                  <a:spLocks noChangeArrowheads="1"/>
                </p:cNvSpPr>
                <p:nvPr/>
              </p:nvSpPr>
              <p:spPr bwMode="auto">
                <a:xfrm>
                  <a:off x="4466" y="1708"/>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4" name="Rectangle 1986"/>
                <p:cNvSpPr>
                  <a:spLocks noChangeArrowheads="1"/>
                </p:cNvSpPr>
                <p:nvPr/>
              </p:nvSpPr>
              <p:spPr bwMode="auto">
                <a:xfrm>
                  <a:off x="4506" y="1708"/>
                  <a:ext cx="70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5" name="Rectangle 1987"/>
                <p:cNvSpPr>
                  <a:spLocks noChangeArrowheads="1"/>
                </p:cNvSpPr>
                <p:nvPr/>
              </p:nvSpPr>
              <p:spPr bwMode="auto">
                <a:xfrm>
                  <a:off x="4571" y="1708"/>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6" name="Rectangle 1988"/>
                <p:cNvSpPr>
                  <a:spLocks noChangeArrowheads="1"/>
                </p:cNvSpPr>
                <p:nvPr/>
              </p:nvSpPr>
              <p:spPr bwMode="auto">
                <a:xfrm>
                  <a:off x="4637" y="1708"/>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7" name="Rectangle 1989"/>
                <p:cNvSpPr>
                  <a:spLocks noChangeArrowheads="1"/>
                </p:cNvSpPr>
                <p:nvPr/>
              </p:nvSpPr>
              <p:spPr bwMode="auto">
                <a:xfrm>
                  <a:off x="4705" y="1708"/>
                  <a:ext cx="44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8" name="Rectangle 1990"/>
                <p:cNvSpPr>
                  <a:spLocks noChangeArrowheads="1"/>
                </p:cNvSpPr>
                <p:nvPr/>
              </p:nvSpPr>
              <p:spPr bwMode="auto">
                <a:xfrm>
                  <a:off x="4783" y="1708"/>
                  <a:ext cx="2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39" name="Rectangle 1991"/>
                <p:cNvSpPr>
                  <a:spLocks noChangeArrowheads="1"/>
                </p:cNvSpPr>
                <p:nvPr/>
              </p:nvSpPr>
              <p:spPr bwMode="auto">
                <a:xfrm>
                  <a:off x="4464" y="1709"/>
                  <a:ext cx="748"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0" name="Rectangle 1992"/>
                <p:cNvSpPr>
                  <a:spLocks noChangeArrowheads="1"/>
                </p:cNvSpPr>
                <p:nvPr/>
              </p:nvSpPr>
              <p:spPr bwMode="auto">
                <a:xfrm>
                  <a:off x="4506" y="1709"/>
                  <a:ext cx="70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1" name="Rectangle 1993"/>
                <p:cNvSpPr>
                  <a:spLocks noChangeArrowheads="1"/>
                </p:cNvSpPr>
                <p:nvPr/>
              </p:nvSpPr>
              <p:spPr bwMode="auto">
                <a:xfrm>
                  <a:off x="4571" y="1709"/>
                  <a:ext cx="641"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2" name="Rectangle 1994"/>
                <p:cNvSpPr>
                  <a:spLocks noChangeArrowheads="1"/>
                </p:cNvSpPr>
                <p:nvPr/>
              </p:nvSpPr>
              <p:spPr bwMode="auto">
                <a:xfrm>
                  <a:off x="4637" y="1709"/>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3" name="Rectangle 1995"/>
                <p:cNvSpPr>
                  <a:spLocks noChangeArrowheads="1"/>
                </p:cNvSpPr>
                <p:nvPr/>
              </p:nvSpPr>
              <p:spPr bwMode="auto">
                <a:xfrm>
                  <a:off x="4639" y="1711"/>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4" name="Rectangle 1996"/>
                <p:cNvSpPr>
                  <a:spLocks noChangeArrowheads="1"/>
                </p:cNvSpPr>
                <p:nvPr/>
              </p:nvSpPr>
              <p:spPr bwMode="auto">
                <a:xfrm>
                  <a:off x="4706" y="1709"/>
                  <a:ext cx="44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5" name="Rectangle 1997"/>
                <p:cNvSpPr>
                  <a:spLocks noChangeArrowheads="1"/>
                </p:cNvSpPr>
                <p:nvPr/>
              </p:nvSpPr>
              <p:spPr bwMode="auto">
                <a:xfrm>
                  <a:off x="4785" y="1709"/>
                  <a:ext cx="29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6" name="Rectangle 1998"/>
                <p:cNvSpPr>
                  <a:spLocks noChangeArrowheads="1"/>
                </p:cNvSpPr>
                <p:nvPr/>
              </p:nvSpPr>
              <p:spPr bwMode="auto">
                <a:xfrm>
                  <a:off x="4786" y="1711"/>
                  <a:ext cx="2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7" name="Rectangle 1999"/>
                <p:cNvSpPr>
                  <a:spLocks noChangeArrowheads="1"/>
                </p:cNvSpPr>
                <p:nvPr/>
              </p:nvSpPr>
              <p:spPr bwMode="auto">
                <a:xfrm>
                  <a:off x="4463" y="1712"/>
                  <a:ext cx="75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8" name="Rectangle 2000"/>
                <p:cNvSpPr>
                  <a:spLocks noChangeArrowheads="1"/>
                </p:cNvSpPr>
                <p:nvPr/>
              </p:nvSpPr>
              <p:spPr bwMode="auto">
                <a:xfrm>
                  <a:off x="4508" y="1712"/>
                  <a:ext cx="70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49" name="Rectangle 2001"/>
                <p:cNvSpPr>
                  <a:spLocks noChangeArrowheads="1"/>
                </p:cNvSpPr>
                <p:nvPr/>
              </p:nvSpPr>
              <p:spPr bwMode="auto">
                <a:xfrm>
                  <a:off x="4573" y="1712"/>
                  <a:ext cx="6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0" name="Rectangle 2002"/>
                <p:cNvSpPr>
                  <a:spLocks noChangeArrowheads="1"/>
                </p:cNvSpPr>
                <p:nvPr/>
              </p:nvSpPr>
              <p:spPr bwMode="auto">
                <a:xfrm>
                  <a:off x="4639" y="1712"/>
                  <a:ext cx="57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1" name="Rectangle 2003"/>
                <p:cNvSpPr>
                  <a:spLocks noChangeArrowheads="1"/>
                </p:cNvSpPr>
                <p:nvPr/>
              </p:nvSpPr>
              <p:spPr bwMode="auto">
                <a:xfrm>
                  <a:off x="4708" y="1712"/>
                  <a:ext cx="4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2" name="Rectangle 2004"/>
                <p:cNvSpPr>
                  <a:spLocks noChangeArrowheads="1"/>
                </p:cNvSpPr>
                <p:nvPr/>
              </p:nvSpPr>
              <p:spPr bwMode="auto">
                <a:xfrm>
                  <a:off x="4788" y="1712"/>
                  <a:ext cx="28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3" name="Rectangle 2005"/>
                <p:cNvSpPr>
                  <a:spLocks noChangeArrowheads="1"/>
                </p:cNvSpPr>
                <p:nvPr/>
              </p:nvSpPr>
              <p:spPr bwMode="auto">
                <a:xfrm>
                  <a:off x="4461" y="1714"/>
                  <a:ext cx="75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4" name="Rectangle 2006"/>
                <p:cNvSpPr>
                  <a:spLocks noChangeArrowheads="1"/>
                </p:cNvSpPr>
                <p:nvPr/>
              </p:nvSpPr>
              <p:spPr bwMode="auto">
                <a:xfrm>
                  <a:off x="4508" y="1714"/>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5" name="Rectangle 2007"/>
                <p:cNvSpPr>
                  <a:spLocks noChangeArrowheads="1"/>
                </p:cNvSpPr>
                <p:nvPr/>
              </p:nvSpPr>
              <p:spPr bwMode="auto">
                <a:xfrm>
                  <a:off x="4573" y="1714"/>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6" name="Rectangle 2008"/>
                <p:cNvSpPr>
                  <a:spLocks noChangeArrowheads="1"/>
                </p:cNvSpPr>
                <p:nvPr/>
              </p:nvSpPr>
              <p:spPr bwMode="auto">
                <a:xfrm>
                  <a:off x="4640" y="1714"/>
                  <a:ext cx="57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7" name="Rectangle 2009"/>
                <p:cNvSpPr>
                  <a:spLocks noChangeArrowheads="1"/>
                </p:cNvSpPr>
                <p:nvPr/>
              </p:nvSpPr>
              <p:spPr bwMode="auto">
                <a:xfrm>
                  <a:off x="4709" y="1714"/>
                  <a:ext cx="4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8" name="Rectangle 2010"/>
                <p:cNvSpPr>
                  <a:spLocks noChangeArrowheads="1"/>
                </p:cNvSpPr>
                <p:nvPr/>
              </p:nvSpPr>
              <p:spPr bwMode="auto">
                <a:xfrm>
                  <a:off x="4789" y="1714"/>
                  <a:ext cx="2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59" name="Rectangle 2011"/>
                <p:cNvSpPr>
                  <a:spLocks noChangeArrowheads="1"/>
                </p:cNvSpPr>
                <p:nvPr/>
              </p:nvSpPr>
              <p:spPr bwMode="auto">
                <a:xfrm>
                  <a:off x="4460" y="1715"/>
                  <a:ext cx="75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60" name="Rectangle 2012"/>
                <p:cNvSpPr>
                  <a:spLocks noChangeArrowheads="1"/>
                </p:cNvSpPr>
                <p:nvPr/>
              </p:nvSpPr>
              <p:spPr bwMode="auto">
                <a:xfrm>
                  <a:off x="4508" y="1715"/>
                  <a:ext cx="70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61" name="Rectangle 2013"/>
                <p:cNvSpPr>
                  <a:spLocks noChangeArrowheads="1"/>
                </p:cNvSpPr>
                <p:nvPr/>
              </p:nvSpPr>
              <p:spPr bwMode="auto">
                <a:xfrm>
                  <a:off x="4574" y="1715"/>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62" name="Rectangle 2014"/>
                <p:cNvSpPr>
                  <a:spLocks noChangeArrowheads="1"/>
                </p:cNvSpPr>
                <p:nvPr/>
              </p:nvSpPr>
              <p:spPr bwMode="auto">
                <a:xfrm>
                  <a:off x="4640" y="1715"/>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14" name="Group 2015"/>
              <p:cNvGrpSpPr>
                <a:grpSpLocks/>
              </p:cNvGrpSpPr>
              <p:nvPr/>
            </p:nvGrpSpPr>
            <p:grpSpPr bwMode="auto">
              <a:xfrm>
                <a:off x="3769" y="1425"/>
                <a:ext cx="739" cy="51"/>
                <a:chOff x="4454" y="1715"/>
                <a:chExt cx="800" cy="61"/>
              </a:xfrm>
            </p:grpSpPr>
            <p:sp>
              <p:nvSpPr>
                <p:cNvPr id="311264" name="Rectangle 2016"/>
                <p:cNvSpPr>
                  <a:spLocks noChangeArrowheads="1"/>
                </p:cNvSpPr>
                <p:nvPr/>
              </p:nvSpPr>
              <p:spPr bwMode="auto">
                <a:xfrm>
                  <a:off x="4711" y="1715"/>
                  <a:ext cx="4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65" name="Rectangle 2017"/>
                <p:cNvSpPr>
                  <a:spLocks noChangeArrowheads="1"/>
                </p:cNvSpPr>
                <p:nvPr/>
              </p:nvSpPr>
              <p:spPr bwMode="auto">
                <a:xfrm>
                  <a:off x="4791" y="1715"/>
                  <a:ext cx="27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66" name="Rectangle 2018"/>
                <p:cNvSpPr>
                  <a:spLocks noChangeArrowheads="1"/>
                </p:cNvSpPr>
                <p:nvPr/>
              </p:nvSpPr>
              <p:spPr bwMode="auto">
                <a:xfrm>
                  <a:off x="4460" y="1717"/>
                  <a:ext cx="75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67" name="Rectangle 2019"/>
                <p:cNvSpPr>
                  <a:spLocks noChangeArrowheads="1"/>
                </p:cNvSpPr>
                <p:nvPr/>
              </p:nvSpPr>
              <p:spPr bwMode="auto">
                <a:xfrm>
                  <a:off x="4509" y="1717"/>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68" name="Rectangle 2020"/>
                <p:cNvSpPr>
                  <a:spLocks noChangeArrowheads="1"/>
                </p:cNvSpPr>
                <p:nvPr/>
              </p:nvSpPr>
              <p:spPr bwMode="auto">
                <a:xfrm>
                  <a:off x="4574" y="1717"/>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69" name="Rectangle 2021"/>
                <p:cNvSpPr>
                  <a:spLocks noChangeArrowheads="1"/>
                </p:cNvSpPr>
                <p:nvPr/>
              </p:nvSpPr>
              <p:spPr bwMode="auto">
                <a:xfrm>
                  <a:off x="4642" y="1717"/>
                  <a:ext cx="57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0" name="Rectangle 2022"/>
                <p:cNvSpPr>
                  <a:spLocks noChangeArrowheads="1"/>
                </p:cNvSpPr>
                <p:nvPr/>
              </p:nvSpPr>
              <p:spPr bwMode="auto">
                <a:xfrm>
                  <a:off x="4711" y="1717"/>
                  <a:ext cx="4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1" name="Rectangle 2023"/>
                <p:cNvSpPr>
                  <a:spLocks noChangeArrowheads="1"/>
                </p:cNvSpPr>
                <p:nvPr/>
              </p:nvSpPr>
              <p:spPr bwMode="auto">
                <a:xfrm>
                  <a:off x="4792" y="1717"/>
                  <a:ext cx="27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2" name="Rectangle 2024"/>
                <p:cNvSpPr>
                  <a:spLocks noChangeArrowheads="1"/>
                </p:cNvSpPr>
                <p:nvPr/>
              </p:nvSpPr>
              <p:spPr bwMode="auto">
                <a:xfrm>
                  <a:off x="4458" y="1718"/>
                  <a:ext cx="76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3" name="Rectangle 2025"/>
                <p:cNvSpPr>
                  <a:spLocks noChangeArrowheads="1"/>
                </p:cNvSpPr>
                <p:nvPr/>
              </p:nvSpPr>
              <p:spPr bwMode="auto">
                <a:xfrm>
                  <a:off x="4509" y="1718"/>
                  <a:ext cx="70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4" name="Rectangle 2026"/>
                <p:cNvSpPr>
                  <a:spLocks noChangeArrowheads="1"/>
                </p:cNvSpPr>
                <p:nvPr/>
              </p:nvSpPr>
              <p:spPr bwMode="auto">
                <a:xfrm>
                  <a:off x="4576" y="1718"/>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5" name="Rectangle 2027"/>
                <p:cNvSpPr>
                  <a:spLocks noChangeArrowheads="1"/>
                </p:cNvSpPr>
                <p:nvPr/>
              </p:nvSpPr>
              <p:spPr bwMode="auto">
                <a:xfrm>
                  <a:off x="4642" y="1718"/>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6" name="Rectangle 2028"/>
                <p:cNvSpPr>
                  <a:spLocks noChangeArrowheads="1"/>
                </p:cNvSpPr>
                <p:nvPr/>
              </p:nvSpPr>
              <p:spPr bwMode="auto">
                <a:xfrm>
                  <a:off x="4712" y="1718"/>
                  <a:ext cx="43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7" name="Rectangle 2029"/>
                <p:cNvSpPr>
                  <a:spLocks noChangeArrowheads="1"/>
                </p:cNvSpPr>
                <p:nvPr/>
              </p:nvSpPr>
              <p:spPr bwMode="auto">
                <a:xfrm>
                  <a:off x="4794" y="1718"/>
                  <a:ext cx="27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8" name="Rectangle 2030"/>
                <p:cNvSpPr>
                  <a:spLocks noChangeArrowheads="1"/>
                </p:cNvSpPr>
                <p:nvPr/>
              </p:nvSpPr>
              <p:spPr bwMode="auto">
                <a:xfrm>
                  <a:off x="4457" y="1720"/>
                  <a:ext cx="76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79" name="Rectangle 2031"/>
                <p:cNvSpPr>
                  <a:spLocks noChangeArrowheads="1"/>
                </p:cNvSpPr>
                <p:nvPr/>
              </p:nvSpPr>
              <p:spPr bwMode="auto">
                <a:xfrm>
                  <a:off x="4511" y="1720"/>
                  <a:ext cx="70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0" name="Rectangle 2032"/>
                <p:cNvSpPr>
                  <a:spLocks noChangeArrowheads="1"/>
                </p:cNvSpPr>
                <p:nvPr/>
              </p:nvSpPr>
              <p:spPr bwMode="auto">
                <a:xfrm>
                  <a:off x="4576" y="1720"/>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1" name="Rectangle 2033"/>
                <p:cNvSpPr>
                  <a:spLocks noChangeArrowheads="1"/>
                </p:cNvSpPr>
                <p:nvPr/>
              </p:nvSpPr>
              <p:spPr bwMode="auto">
                <a:xfrm>
                  <a:off x="4643" y="1720"/>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2" name="Rectangle 2034"/>
                <p:cNvSpPr>
                  <a:spLocks noChangeArrowheads="1"/>
                </p:cNvSpPr>
                <p:nvPr/>
              </p:nvSpPr>
              <p:spPr bwMode="auto">
                <a:xfrm>
                  <a:off x="4714" y="1720"/>
                  <a:ext cx="4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3" name="Rectangle 2035"/>
                <p:cNvSpPr>
                  <a:spLocks noChangeArrowheads="1"/>
                </p:cNvSpPr>
                <p:nvPr/>
              </p:nvSpPr>
              <p:spPr bwMode="auto">
                <a:xfrm>
                  <a:off x="4797" y="1720"/>
                  <a:ext cx="26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4" name="Rectangle 2036"/>
                <p:cNvSpPr>
                  <a:spLocks noChangeArrowheads="1"/>
                </p:cNvSpPr>
                <p:nvPr/>
              </p:nvSpPr>
              <p:spPr bwMode="auto">
                <a:xfrm>
                  <a:off x="4455" y="1722"/>
                  <a:ext cx="76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5" name="Rectangle 2037"/>
                <p:cNvSpPr>
                  <a:spLocks noChangeArrowheads="1"/>
                </p:cNvSpPr>
                <p:nvPr/>
              </p:nvSpPr>
              <p:spPr bwMode="auto">
                <a:xfrm>
                  <a:off x="4511" y="1722"/>
                  <a:ext cx="70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6" name="Rectangle 2038"/>
                <p:cNvSpPr>
                  <a:spLocks noChangeArrowheads="1"/>
                </p:cNvSpPr>
                <p:nvPr/>
              </p:nvSpPr>
              <p:spPr bwMode="auto">
                <a:xfrm>
                  <a:off x="4577" y="1722"/>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7" name="Rectangle 2039"/>
                <p:cNvSpPr>
                  <a:spLocks noChangeArrowheads="1"/>
                </p:cNvSpPr>
                <p:nvPr/>
              </p:nvSpPr>
              <p:spPr bwMode="auto">
                <a:xfrm>
                  <a:off x="4645" y="1722"/>
                  <a:ext cx="57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8" name="Rectangle 2040"/>
                <p:cNvSpPr>
                  <a:spLocks noChangeArrowheads="1"/>
                </p:cNvSpPr>
                <p:nvPr/>
              </p:nvSpPr>
              <p:spPr bwMode="auto">
                <a:xfrm>
                  <a:off x="4715" y="1722"/>
                  <a:ext cx="42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89" name="Rectangle 2041"/>
                <p:cNvSpPr>
                  <a:spLocks noChangeArrowheads="1"/>
                </p:cNvSpPr>
                <p:nvPr/>
              </p:nvSpPr>
              <p:spPr bwMode="auto">
                <a:xfrm>
                  <a:off x="4798" y="1722"/>
                  <a:ext cx="26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0" name="Rectangle 2042"/>
                <p:cNvSpPr>
                  <a:spLocks noChangeArrowheads="1"/>
                </p:cNvSpPr>
                <p:nvPr/>
              </p:nvSpPr>
              <p:spPr bwMode="auto">
                <a:xfrm>
                  <a:off x="4455" y="1723"/>
                  <a:ext cx="76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1" name="Rectangle 2043"/>
                <p:cNvSpPr>
                  <a:spLocks noChangeArrowheads="1"/>
                </p:cNvSpPr>
                <p:nvPr/>
              </p:nvSpPr>
              <p:spPr bwMode="auto">
                <a:xfrm>
                  <a:off x="4511" y="1723"/>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2" name="Rectangle 2044"/>
                <p:cNvSpPr>
                  <a:spLocks noChangeArrowheads="1"/>
                </p:cNvSpPr>
                <p:nvPr/>
              </p:nvSpPr>
              <p:spPr bwMode="auto">
                <a:xfrm>
                  <a:off x="4577" y="1723"/>
                  <a:ext cx="6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3" name="Rectangle 2045"/>
                <p:cNvSpPr>
                  <a:spLocks noChangeArrowheads="1"/>
                </p:cNvSpPr>
                <p:nvPr/>
              </p:nvSpPr>
              <p:spPr bwMode="auto">
                <a:xfrm>
                  <a:off x="4645" y="1723"/>
                  <a:ext cx="57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4" name="Rectangle 2046"/>
                <p:cNvSpPr>
                  <a:spLocks noChangeArrowheads="1"/>
                </p:cNvSpPr>
                <p:nvPr/>
              </p:nvSpPr>
              <p:spPr bwMode="auto">
                <a:xfrm>
                  <a:off x="4715" y="1723"/>
                  <a:ext cx="42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5" name="Rectangle 2047"/>
                <p:cNvSpPr>
                  <a:spLocks noChangeArrowheads="1"/>
                </p:cNvSpPr>
                <p:nvPr/>
              </p:nvSpPr>
              <p:spPr bwMode="auto">
                <a:xfrm>
                  <a:off x="4800" y="1723"/>
                  <a:ext cx="26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6" name="Rectangle 2048"/>
                <p:cNvSpPr>
                  <a:spLocks noChangeArrowheads="1"/>
                </p:cNvSpPr>
                <p:nvPr/>
              </p:nvSpPr>
              <p:spPr bwMode="auto">
                <a:xfrm>
                  <a:off x="4454" y="1725"/>
                  <a:ext cx="76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7" name="Rectangle 2049"/>
                <p:cNvSpPr>
                  <a:spLocks noChangeArrowheads="1"/>
                </p:cNvSpPr>
                <p:nvPr/>
              </p:nvSpPr>
              <p:spPr bwMode="auto">
                <a:xfrm>
                  <a:off x="4512" y="1725"/>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8" name="Rectangle 2050"/>
                <p:cNvSpPr>
                  <a:spLocks noChangeArrowheads="1"/>
                </p:cNvSpPr>
                <p:nvPr/>
              </p:nvSpPr>
              <p:spPr bwMode="auto">
                <a:xfrm>
                  <a:off x="4577" y="1725"/>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299" name="Rectangle 2051"/>
                <p:cNvSpPr>
                  <a:spLocks noChangeArrowheads="1"/>
                </p:cNvSpPr>
                <p:nvPr/>
              </p:nvSpPr>
              <p:spPr bwMode="auto">
                <a:xfrm>
                  <a:off x="4646" y="1725"/>
                  <a:ext cx="56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0" name="Rectangle 2052"/>
                <p:cNvSpPr>
                  <a:spLocks noChangeArrowheads="1"/>
                </p:cNvSpPr>
                <p:nvPr/>
              </p:nvSpPr>
              <p:spPr bwMode="auto">
                <a:xfrm>
                  <a:off x="4717" y="1725"/>
                  <a:ext cx="4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1" name="Rectangle 2053"/>
                <p:cNvSpPr>
                  <a:spLocks noChangeArrowheads="1"/>
                </p:cNvSpPr>
                <p:nvPr/>
              </p:nvSpPr>
              <p:spPr bwMode="auto">
                <a:xfrm>
                  <a:off x="4801" y="1725"/>
                  <a:ext cx="25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2" name="Rectangle 2054"/>
                <p:cNvSpPr>
                  <a:spLocks noChangeArrowheads="1"/>
                </p:cNvSpPr>
                <p:nvPr/>
              </p:nvSpPr>
              <p:spPr bwMode="auto">
                <a:xfrm>
                  <a:off x="4458" y="1726"/>
                  <a:ext cx="76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3" name="Rectangle 2055"/>
                <p:cNvSpPr>
                  <a:spLocks noChangeArrowheads="1"/>
                </p:cNvSpPr>
                <p:nvPr/>
              </p:nvSpPr>
              <p:spPr bwMode="auto">
                <a:xfrm>
                  <a:off x="4512" y="1726"/>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4" name="Rectangle 2056"/>
                <p:cNvSpPr>
                  <a:spLocks noChangeArrowheads="1"/>
                </p:cNvSpPr>
                <p:nvPr/>
              </p:nvSpPr>
              <p:spPr bwMode="auto">
                <a:xfrm>
                  <a:off x="4579" y="1726"/>
                  <a:ext cx="6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5" name="Rectangle 2057"/>
                <p:cNvSpPr>
                  <a:spLocks noChangeArrowheads="1"/>
                </p:cNvSpPr>
                <p:nvPr/>
              </p:nvSpPr>
              <p:spPr bwMode="auto">
                <a:xfrm>
                  <a:off x="4646" y="1726"/>
                  <a:ext cx="56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6" name="Rectangle 2058"/>
                <p:cNvSpPr>
                  <a:spLocks noChangeArrowheads="1"/>
                </p:cNvSpPr>
                <p:nvPr/>
              </p:nvSpPr>
              <p:spPr bwMode="auto">
                <a:xfrm>
                  <a:off x="4718" y="1726"/>
                  <a:ext cx="42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7" name="Rectangle 2059"/>
                <p:cNvSpPr>
                  <a:spLocks noChangeArrowheads="1"/>
                </p:cNvSpPr>
                <p:nvPr/>
              </p:nvSpPr>
              <p:spPr bwMode="auto">
                <a:xfrm>
                  <a:off x="4804" y="1726"/>
                  <a:ext cx="25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8" name="Rectangle 2060"/>
                <p:cNvSpPr>
                  <a:spLocks noChangeArrowheads="1"/>
                </p:cNvSpPr>
                <p:nvPr/>
              </p:nvSpPr>
              <p:spPr bwMode="auto">
                <a:xfrm>
                  <a:off x="4464" y="1728"/>
                  <a:ext cx="76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09" name="Rectangle 2061"/>
                <p:cNvSpPr>
                  <a:spLocks noChangeArrowheads="1"/>
                </p:cNvSpPr>
                <p:nvPr/>
              </p:nvSpPr>
              <p:spPr bwMode="auto">
                <a:xfrm>
                  <a:off x="4514" y="1728"/>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0" name="Rectangle 2062"/>
                <p:cNvSpPr>
                  <a:spLocks noChangeArrowheads="1"/>
                </p:cNvSpPr>
                <p:nvPr/>
              </p:nvSpPr>
              <p:spPr bwMode="auto">
                <a:xfrm>
                  <a:off x="4579" y="1728"/>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1" name="Rectangle 2063"/>
                <p:cNvSpPr>
                  <a:spLocks noChangeArrowheads="1"/>
                </p:cNvSpPr>
                <p:nvPr/>
              </p:nvSpPr>
              <p:spPr bwMode="auto">
                <a:xfrm>
                  <a:off x="4648" y="1728"/>
                  <a:ext cx="56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2" name="Rectangle 2064"/>
                <p:cNvSpPr>
                  <a:spLocks noChangeArrowheads="1"/>
                </p:cNvSpPr>
                <p:nvPr/>
              </p:nvSpPr>
              <p:spPr bwMode="auto">
                <a:xfrm>
                  <a:off x="4720" y="1728"/>
                  <a:ext cx="41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3" name="Rectangle 2065"/>
                <p:cNvSpPr>
                  <a:spLocks noChangeArrowheads="1"/>
                </p:cNvSpPr>
                <p:nvPr/>
              </p:nvSpPr>
              <p:spPr bwMode="auto">
                <a:xfrm>
                  <a:off x="4806" y="1728"/>
                  <a:ext cx="24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4" name="Rectangle 2066"/>
                <p:cNvSpPr>
                  <a:spLocks noChangeArrowheads="1"/>
                </p:cNvSpPr>
                <p:nvPr/>
              </p:nvSpPr>
              <p:spPr bwMode="auto">
                <a:xfrm>
                  <a:off x="4469" y="1729"/>
                  <a:ext cx="75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5" name="Rectangle 2067"/>
                <p:cNvSpPr>
                  <a:spLocks noChangeArrowheads="1"/>
                </p:cNvSpPr>
                <p:nvPr/>
              </p:nvSpPr>
              <p:spPr bwMode="auto">
                <a:xfrm>
                  <a:off x="4514" y="1729"/>
                  <a:ext cx="7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6" name="Rectangle 2068"/>
                <p:cNvSpPr>
                  <a:spLocks noChangeArrowheads="1"/>
                </p:cNvSpPr>
                <p:nvPr/>
              </p:nvSpPr>
              <p:spPr bwMode="auto">
                <a:xfrm>
                  <a:off x="4580" y="1729"/>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7" name="Rectangle 2069"/>
                <p:cNvSpPr>
                  <a:spLocks noChangeArrowheads="1"/>
                </p:cNvSpPr>
                <p:nvPr/>
              </p:nvSpPr>
              <p:spPr bwMode="auto">
                <a:xfrm>
                  <a:off x="4649" y="1729"/>
                  <a:ext cx="5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8" name="Rectangle 2070"/>
                <p:cNvSpPr>
                  <a:spLocks noChangeArrowheads="1"/>
                </p:cNvSpPr>
                <p:nvPr/>
              </p:nvSpPr>
              <p:spPr bwMode="auto">
                <a:xfrm>
                  <a:off x="4721" y="1729"/>
                  <a:ext cx="4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19" name="Rectangle 2071"/>
                <p:cNvSpPr>
                  <a:spLocks noChangeArrowheads="1"/>
                </p:cNvSpPr>
                <p:nvPr/>
              </p:nvSpPr>
              <p:spPr bwMode="auto">
                <a:xfrm>
                  <a:off x="4807" y="1729"/>
                  <a:ext cx="24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0" name="Rectangle 2072"/>
                <p:cNvSpPr>
                  <a:spLocks noChangeArrowheads="1"/>
                </p:cNvSpPr>
                <p:nvPr/>
              </p:nvSpPr>
              <p:spPr bwMode="auto">
                <a:xfrm>
                  <a:off x="4475" y="1731"/>
                  <a:ext cx="75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1" name="Rectangle 2073"/>
                <p:cNvSpPr>
                  <a:spLocks noChangeArrowheads="1"/>
                </p:cNvSpPr>
                <p:nvPr/>
              </p:nvSpPr>
              <p:spPr bwMode="auto">
                <a:xfrm>
                  <a:off x="4514" y="1731"/>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2" name="Rectangle 2074"/>
                <p:cNvSpPr>
                  <a:spLocks noChangeArrowheads="1"/>
                </p:cNvSpPr>
                <p:nvPr/>
              </p:nvSpPr>
              <p:spPr bwMode="auto">
                <a:xfrm>
                  <a:off x="4580" y="1731"/>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3" name="Rectangle 2075"/>
                <p:cNvSpPr>
                  <a:spLocks noChangeArrowheads="1"/>
                </p:cNvSpPr>
                <p:nvPr/>
              </p:nvSpPr>
              <p:spPr bwMode="auto">
                <a:xfrm>
                  <a:off x="4649" y="1731"/>
                  <a:ext cx="5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4" name="Rectangle 2076"/>
                <p:cNvSpPr>
                  <a:spLocks noChangeArrowheads="1"/>
                </p:cNvSpPr>
                <p:nvPr/>
              </p:nvSpPr>
              <p:spPr bwMode="auto">
                <a:xfrm>
                  <a:off x="4721" y="1731"/>
                  <a:ext cx="41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5" name="Rectangle 2077"/>
                <p:cNvSpPr>
                  <a:spLocks noChangeArrowheads="1"/>
                </p:cNvSpPr>
                <p:nvPr/>
              </p:nvSpPr>
              <p:spPr bwMode="auto">
                <a:xfrm>
                  <a:off x="4810" y="1731"/>
                  <a:ext cx="23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6" name="Rectangle 2078"/>
                <p:cNvSpPr>
                  <a:spLocks noChangeArrowheads="1"/>
                </p:cNvSpPr>
                <p:nvPr/>
              </p:nvSpPr>
              <p:spPr bwMode="auto">
                <a:xfrm>
                  <a:off x="4479" y="1732"/>
                  <a:ext cx="74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7" name="Rectangle 2079"/>
                <p:cNvSpPr>
                  <a:spLocks noChangeArrowheads="1"/>
                </p:cNvSpPr>
                <p:nvPr/>
              </p:nvSpPr>
              <p:spPr bwMode="auto">
                <a:xfrm>
                  <a:off x="4515" y="1732"/>
                  <a:ext cx="71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8" name="Rectangle 2080"/>
                <p:cNvSpPr>
                  <a:spLocks noChangeArrowheads="1"/>
                </p:cNvSpPr>
                <p:nvPr/>
              </p:nvSpPr>
              <p:spPr bwMode="auto">
                <a:xfrm>
                  <a:off x="4582" y="1732"/>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29" name="Rectangle 2081"/>
                <p:cNvSpPr>
                  <a:spLocks noChangeArrowheads="1"/>
                </p:cNvSpPr>
                <p:nvPr/>
              </p:nvSpPr>
              <p:spPr bwMode="auto">
                <a:xfrm>
                  <a:off x="4651" y="1732"/>
                  <a:ext cx="55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0" name="Rectangle 2082"/>
                <p:cNvSpPr>
                  <a:spLocks noChangeArrowheads="1"/>
                </p:cNvSpPr>
                <p:nvPr/>
              </p:nvSpPr>
              <p:spPr bwMode="auto">
                <a:xfrm>
                  <a:off x="4723" y="1732"/>
                  <a:ext cx="4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1" name="Rectangle 2083"/>
                <p:cNvSpPr>
                  <a:spLocks noChangeArrowheads="1"/>
                </p:cNvSpPr>
                <p:nvPr/>
              </p:nvSpPr>
              <p:spPr bwMode="auto">
                <a:xfrm>
                  <a:off x="4812" y="1732"/>
                  <a:ext cx="23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2" name="Rectangle 2084"/>
                <p:cNvSpPr>
                  <a:spLocks noChangeArrowheads="1"/>
                </p:cNvSpPr>
                <p:nvPr/>
              </p:nvSpPr>
              <p:spPr bwMode="auto">
                <a:xfrm>
                  <a:off x="4485" y="1734"/>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3" name="Rectangle 2085"/>
                <p:cNvSpPr>
                  <a:spLocks noChangeArrowheads="1"/>
                </p:cNvSpPr>
                <p:nvPr/>
              </p:nvSpPr>
              <p:spPr bwMode="auto">
                <a:xfrm>
                  <a:off x="4515" y="1734"/>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4" name="Rectangle 2086"/>
                <p:cNvSpPr>
                  <a:spLocks noChangeArrowheads="1"/>
                </p:cNvSpPr>
                <p:nvPr/>
              </p:nvSpPr>
              <p:spPr bwMode="auto">
                <a:xfrm>
                  <a:off x="4582" y="1734"/>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5" name="Rectangle 2087"/>
                <p:cNvSpPr>
                  <a:spLocks noChangeArrowheads="1"/>
                </p:cNvSpPr>
                <p:nvPr/>
              </p:nvSpPr>
              <p:spPr bwMode="auto">
                <a:xfrm>
                  <a:off x="4652" y="1734"/>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6" name="Rectangle 2088"/>
                <p:cNvSpPr>
                  <a:spLocks noChangeArrowheads="1"/>
                </p:cNvSpPr>
                <p:nvPr/>
              </p:nvSpPr>
              <p:spPr bwMode="auto">
                <a:xfrm>
                  <a:off x="4724" y="1734"/>
                  <a:ext cx="4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7" name="Rectangle 2089"/>
                <p:cNvSpPr>
                  <a:spLocks noChangeArrowheads="1"/>
                </p:cNvSpPr>
                <p:nvPr/>
              </p:nvSpPr>
              <p:spPr bwMode="auto">
                <a:xfrm>
                  <a:off x="4815" y="1734"/>
                  <a:ext cx="23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8" name="Rectangle 2090"/>
                <p:cNvSpPr>
                  <a:spLocks noChangeArrowheads="1"/>
                </p:cNvSpPr>
                <p:nvPr/>
              </p:nvSpPr>
              <p:spPr bwMode="auto">
                <a:xfrm>
                  <a:off x="4490" y="1736"/>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39" name="Rectangle 2091"/>
                <p:cNvSpPr>
                  <a:spLocks noChangeArrowheads="1"/>
                </p:cNvSpPr>
                <p:nvPr/>
              </p:nvSpPr>
              <p:spPr bwMode="auto">
                <a:xfrm>
                  <a:off x="4517" y="1736"/>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0" name="Rectangle 2092"/>
                <p:cNvSpPr>
                  <a:spLocks noChangeArrowheads="1"/>
                </p:cNvSpPr>
                <p:nvPr/>
              </p:nvSpPr>
              <p:spPr bwMode="auto">
                <a:xfrm>
                  <a:off x="4583" y="1736"/>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1" name="Rectangle 2093"/>
                <p:cNvSpPr>
                  <a:spLocks noChangeArrowheads="1"/>
                </p:cNvSpPr>
                <p:nvPr/>
              </p:nvSpPr>
              <p:spPr bwMode="auto">
                <a:xfrm>
                  <a:off x="4652" y="1736"/>
                  <a:ext cx="55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2" name="Rectangle 2094"/>
                <p:cNvSpPr>
                  <a:spLocks noChangeArrowheads="1"/>
                </p:cNvSpPr>
                <p:nvPr/>
              </p:nvSpPr>
              <p:spPr bwMode="auto">
                <a:xfrm>
                  <a:off x="4726" y="1736"/>
                  <a:ext cx="4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3" name="Rectangle 2095"/>
                <p:cNvSpPr>
                  <a:spLocks noChangeArrowheads="1"/>
                </p:cNvSpPr>
                <p:nvPr/>
              </p:nvSpPr>
              <p:spPr bwMode="auto">
                <a:xfrm>
                  <a:off x="4816" y="1736"/>
                  <a:ext cx="22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4" name="Rectangle 2096"/>
                <p:cNvSpPr>
                  <a:spLocks noChangeArrowheads="1"/>
                </p:cNvSpPr>
                <p:nvPr/>
              </p:nvSpPr>
              <p:spPr bwMode="auto">
                <a:xfrm>
                  <a:off x="4494" y="1737"/>
                  <a:ext cx="73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5" name="Rectangle 2097"/>
                <p:cNvSpPr>
                  <a:spLocks noChangeArrowheads="1"/>
                </p:cNvSpPr>
                <p:nvPr/>
              </p:nvSpPr>
              <p:spPr bwMode="auto">
                <a:xfrm>
                  <a:off x="4517" y="1737"/>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6" name="Rectangle 2098"/>
                <p:cNvSpPr>
                  <a:spLocks noChangeArrowheads="1"/>
                </p:cNvSpPr>
                <p:nvPr/>
              </p:nvSpPr>
              <p:spPr bwMode="auto">
                <a:xfrm>
                  <a:off x="4583" y="1737"/>
                  <a:ext cx="6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7" name="Rectangle 2099"/>
                <p:cNvSpPr>
                  <a:spLocks noChangeArrowheads="1"/>
                </p:cNvSpPr>
                <p:nvPr/>
              </p:nvSpPr>
              <p:spPr bwMode="auto">
                <a:xfrm>
                  <a:off x="4654" y="1737"/>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8" name="Rectangle 2100"/>
                <p:cNvSpPr>
                  <a:spLocks noChangeArrowheads="1"/>
                </p:cNvSpPr>
                <p:nvPr/>
              </p:nvSpPr>
              <p:spPr bwMode="auto">
                <a:xfrm>
                  <a:off x="4727" y="1737"/>
                  <a:ext cx="40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49" name="Rectangle 2101"/>
                <p:cNvSpPr>
                  <a:spLocks noChangeArrowheads="1"/>
                </p:cNvSpPr>
                <p:nvPr/>
              </p:nvSpPr>
              <p:spPr bwMode="auto">
                <a:xfrm>
                  <a:off x="4819" y="1737"/>
                  <a:ext cx="22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0" name="Rectangle 2102"/>
                <p:cNvSpPr>
                  <a:spLocks noChangeArrowheads="1"/>
                </p:cNvSpPr>
                <p:nvPr/>
              </p:nvSpPr>
              <p:spPr bwMode="auto">
                <a:xfrm>
                  <a:off x="4500" y="1739"/>
                  <a:ext cx="73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1" name="Rectangle 2103"/>
                <p:cNvSpPr>
                  <a:spLocks noChangeArrowheads="1"/>
                </p:cNvSpPr>
                <p:nvPr/>
              </p:nvSpPr>
              <p:spPr bwMode="auto">
                <a:xfrm>
                  <a:off x="4518" y="1739"/>
                  <a:ext cx="71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2" name="Rectangle 2104"/>
                <p:cNvSpPr>
                  <a:spLocks noChangeArrowheads="1"/>
                </p:cNvSpPr>
                <p:nvPr/>
              </p:nvSpPr>
              <p:spPr bwMode="auto">
                <a:xfrm>
                  <a:off x="4585" y="1739"/>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3" name="Rectangle 2105"/>
                <p:cNvSpPr>
                  <a:spLocks noChangeArrowheads="1"/>
                </p:cNvSpPr>
                <p:nvPr/>
              </p:nvSpPr>
              <p:spPr bwMode="auto">
                <a:xfrm>
                  <a:off x="4654" y="1739"/>
                  <a:ext cx="55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4" name="Rectangle 2106"/>
                <p:cNvSpPr>
                  <a:spLocks noChangeArrowheads="1"/>
                </p:cNvSpPr>
                <p:nvPr/>
              </p:nvSpPr>
              <p:spPr bwMode="auto">
                <a:xfrm>
                  <a:off x="4729" y="1739"/>
                  <a:ext cx="4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5" name="Rectangle 2107"/>
                <p:cNvSpPr>
                  <a:spLocks noChangeArrowheads="1"/>
                </p:cNvSpPr>
                <p:nvPr/>
              </p:nvSpPr>
              <p:spPr bwMode="auto">
                <a:xfrm>
                  <a:off x="4822" y="1739"/>
                  <a:ext cx="21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6" name="Rectangle 2108"/>
                <p:cNvSpPr>
                  <a:spLocks noChangeArrowheads="1"/>
                </p:cNvSpPr>
                <p:nvPr/>
              </p:nvSpPr>
              <p:spPr bwMode="auto">
                <a:xfrm>
                  <a:off x="4505" y="1740"/>
                  <a:ext cx="7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7" name="Rectangle 2109"/>
                <p:cNvSpPr>
                  <a:spLocks noChangeArrowheads="1"/>
                </p:cNvSpPr>
                <p:nvPr/>
              </p:nvSpPr>
              <p:spPr bwMode="auto">
                <a:xfrm>
                  <a:off x="4518" y="1740"/>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8" name="Rectangle 2110"/>
                <p:cNvSpPr>
                  <a:spLocks noChangeArrowheads="1"/>
                </p:cNvSpPr>
                <p:nvPr/>
              </p:nvSpPr>
              <p:spPr bwMode="auto">
                <a:xfrm>
                  <a:off x="4586" y="1740"/>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59" name="Rectangle 2111"/>
                <p:cNvSpPr>
                  <a:spLocks noChangeArrowheads="1"/>
                </p:cNvSpPr>
                <p:nvPr/>
              </p:nvSpPr>
              <p:spPr bwMode="auto">
                <a:xfrm>
                  <a:off x="4655" y="1740"/>
                  <a:ext cx="5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0" name="Rectangle 2112"/>
                <p:cNvSpPr>
                  <a:spLocks noChangeArrowheads="1"/>
                </p:cNvSpPr>
                <p:nvPr/>
              </p:nvSpPr>
              <p:spPr bwMode="auto">
                <a:xfrm>
                  <a:off x="4730" y="1740"/>
                  <a:ext cx="39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1" name="Rectangle 2113"/>
                <p:cNvSpPr>
                  <a:spLocks noChangeArrowheads="1"/>
                </p:cNvSpPr>
                <p:nvPr/>
              </p:nvSpPr>
              <p:spPr bwMode="auto">
                <a:xfrm>
                  <a:off x="4824" y="1740"/>
                  <a:ext cx="21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2" name="Rectangle 2114"/>
                <p:cNvSpPr>
                  <a:spLocks noChangeArrowheads="1"/>
                </p:cNvSpPr>
                <p:nvPr/>
              </p:nvSpPr>
              <p:spPr bwMode="auto">
                <a:xfrm>
                  <a:off x="4511" y="1742"/>
                  <a:ext cx="7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3" name="Rectangle 2115"/>
                <p:cNvSpPr>
                  <a:spLocks noChangeArrowheads="1"/>
                </p:cNvSpPr>
                <p:nvPr/>
              </p:nvSpPr>
              <p:spPr bwMode="auto">
                <a:xfrm>
                  <a:off x="4518" y="1742"/>
                  <a:ext cx="71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4" name="Rectangle 2116"/>
                <p:cNvSpPr>
                  <a:spLocks noChangeArrowheads="1"/>
                </p:cNvSpPr>
                <p:nvPr/>
              </p:nvSpPr>
              <p:spPr bwMode="auto">
                <a:xfrm>
                  <a:off x="4586" y="1742"/>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5" name="Rectangle 2117"/>
                <p:cNvSpPr>
                  <a:spLocks noChangeArrowheads="1"/>
                </p:cNvSpPr>
                <p:nvPr/>
              </p:nvSpPr>
              <p:spPr bwMode="auto">
                <a:xfrm>
                  <a:off x="4657" y="1742"/>
                  <a:ext cx="54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6" name="Rectangle 2118"/>
                <p:cNvSpPr>
                  <a:spLocks noChangeArrowheads="1"/>
                </p:cNvSpPr>
                <p:nvPr/>
              </p:nvSpPr>
              <p:spPr bwMode="auto">
                <a:xfrm>
                  <a:off x="4732" y="1742"/>
                  <a:ext cx="39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7" name="Rectangle 2119"/>
                <p:cNvSpPr>
                  <a:spLocks noChangeArrowheads="1"/>
                </p:cNvSpPr>
                <p:nvPr/>
              </p:nvSpPr>
              <p:spPr bwMode="auto">
                <a:xfrm>
                  <a:off x="4827" y="1742"/>
                  <a:ext cx="20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8" name="Rectangle 2120"/>
                <p:cNvSpPr>
                  <a:spLocks noChangeArrowheads="1"/>
                </p:cNvSpPr>
                <p:nvPr/>
              </p:nvSpPr>
              <p:spPr bwMode="auto">
                <a:xfrm>
                  <a:off x="4515" y="1743"/>
                  <a:ext cx="71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69" name="Rectangle 2121"/>
                <p:cNvSpPr>
                  <a:spLocks noChangeArrowheads="1"/>
                </p:cNvSpPr>
                <p:nvPr/>
              </p:nvSpPr>
              <p:spPr bwMode="auto">
                <a:xfrm>
                  <a:off x="4520" y="1743"/>
                  <a:ext cx="7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0" name="Rectangle 2122"/>
                <p:cNvSpPr>
                  <a:spLocks noChangeArrowheads="1"/>
                </p:cNvSpPr>
                <p:nvPr/>
              </p:nvSpPr>
              <p:spPr bwMode="auto">
                <a:xfrm>
                  <a:off x="4588" y="1743"/>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1" name="Rectangle 2123"/>
                <p:cNvSpPr>
                  <a:spLocks noChangeArrowheads="1"/>
                </p:cNvSpPr>
                <p:nvPr/>
              </p:nvSpPr>
              <p:spPr bwMode="auto">
                <a:xfrm>
                  <a:off x="4657" y="1743"/>
                  <a:ext cx="54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2" name="Rectangle 2124"/>
                <p:cNvSpPr>
                  <a:spLocks noChangeArrowheads="1"/>
                </p:cNvSpPr>
                <p:nvPr/>
              </p:nvSpPr>
              <p:spPr bwMode="auto">
                <a:xfrm>
                  <a:off x="4733" y="1743"/>
                  <a:ext cx="3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3" name="Rectangle 2125"/>
                <p:cNvSpPr>
                  <a:spLocks noChangeArrowheads="1"/>
                </p:cNvSpPr>
                <p:nvPr/>
              </p:nvSpPr>
              <p:spPr bwMode="auto">
                <a:xfrm>
                  <a:off x="4830" y="1743"/>
                  <a:ext cx="20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4" name="Rectangle 2126"/>
                <p:cNvSpPr>
                  <a:spLocks noChangeArrowheads="1"/>
                </p:cNvSpPr>
                <p:nvPr/>
              </p:nvSpPr>
              <p:spPr bwMode="auto">
                <a:xfrm>
                  <a:off x="4521" y="1745"/>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5" name="Rectangle 2127"/>
                <p:cNvSpPr>
                  <a:spLocks noChangeArrowheads="1"/>
                </p:cNvSpPr>
                <p:nvPr/>
              </p:nvSpPr>
              <p:spPr bwMode="auto">
                <a:xfrm>
                  <a:off x="4588" y="1745"/>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6" name="Rectangle 2128"/>
                <p:cNvSpPr>
                  <a:spLocks noChangeArrowheads="1"/>
                </p:cNvSpPr>
                <p:nvPr/>
              </p:nvSpPr>
              <p:spPr bwMode="auto">
                <a:xfrm>
                  <a:off x="4658" y="1745"/>
                  <a:ext cx="5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7" name="Rectangle 2129"/>
                <p:cNvSpPr>
                  <a:spLocks noChangeArrowheads="1"/>
                </p:cNvSpPr>
                <p:nvPr/>
              </p:nvSpPr>
              <p:spPr bwMode="auto">
                <a:xfrm>
                  <a:off x="4733" y="1745"/>
                  <a:ext cx="3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8" name="Rectangle 2130"/>
                <p:cNvSpPr>
                  <a:spLocks noChangeArrowheads="1"/>
                </p:cNvSpPr>
                <p:nvPr/>
              </p:nvSpPr>
              <p:spPr bwMode="auto">
                <a:xfrm>
                  <a:off x="4833" y="1745"/>
                  <a:ext cx="19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79" name="Rectangle 2131"/>
                <p:cNvSpPr>
                  <a:spLocks noChangeArrowheads="1"/>
                </p:cNvSpPr>
                <p:nvPr/>
              </p:nvSpPr>
              <p:spPr bwMode="auto">
                <a:xfrm>
                  <a:off x="4526" y="1747"/>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0" name="Rectangle 2132"/>
                <p:cNvSpPr>
                  <a:spLocks noChangeArrowheads="1"/>
                </p:cNvSpPr>
                <p:nvPr/>
              </p:nvSpPr>
              <p:spPr bwMode="auto">
                <a:xfrm>
                  <a:off x="4589" y="1747"/>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1" name="Rectangle 2133"/>
                <p:cNvSpPr>
                  <a:spLocks noChangeArrowheads="1"/>
                </p:cNvSpPr>
                <p:nvPr/>
              </p:nvSpPr>
              <p:spPr bwMode="auto">
                <a:xfrm>
                  <a:off x="4660" y="1747"/>
                  <a:ext cx="54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2" name="Rectangle 2134"/>
                <p:cNvSpPr>
                  <a:spLocks noChangeArrowheads="1"/>
                </p:cNvSpPr>
                <p:nvPr/>
              </p:nvSpPr>
              <p:spPr bwMode="auto">
                <a:xfrm>
                  <a:off x="4735" y="1747"/>
                  <a:ext cx="3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3" name="Rectangle 2135"/>
                <p:cNvSpPr>
                  <a:spLocks noChangeArrowheads="1"/>
                </p:cNvSpPr>
                <p:nvPr/>
              </p:nvSpPr>
              <p:spPr bwMode="auto">
                <a:xfrm>
                  <a:off x="4836" y="1747"/>
                  <a:ext cx="18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4" name="Rectangle 2136"/>
                <p:cNvSpPr>
                  <a:spLocks noChangeArrowheads="1"/>
                </p:cNvSpPr>
                <p:nvPr/>
              </p:nvSpPr>
              <p:spPr bwMode="auto">
                <a:xfrm>
                  <a:off x="4532" y="1748"/>
                  <a:ext cx="70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5" name="Rectangle 2137"/>
                <p:cNvSpPr>
                  <a:spLocks noChangeArrowheads="1"/>
                </p:cNvSpPr>
                <p:nvPr/>
              </p:nvSpPr>
              <p:spPr bwMode="auto">
                <a:xfrm>
                  <a:off x="4589" y="1748"/>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6" name="Rectangle 2138"/>
                <p:cNvSpPr>
                  <a:spLocks noChangeArrowheads="1"/>
                </p:cNvSpPr>
                <p:nvPr/>
              </p:nvSpPr>
              <p:spPr bwMode="auto">
                <a:xfrm>
                  <a:off x="4661" y="1748"/>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7" name="Rectangle 2139"/>
                <p:cNvSpPr>
                  <a:spLocks noChangeArrowheads="1"/>
                </p:cNvSpPr>
                <p:nvPr/>
              </p:nvSpPr>
              <p:spPr bwMode="auto">
                <a:xfrm>
                  <a:off x="4736" y="1748"/>
                  <a:ext cx="38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8" name="Rectangle 2140"/>
                <p:cNvSpPr>
                  <a:spLocks noChangeArrowheads="1"/>
                </p:cNvSpPr>
                <p:nvPr/>
              </p:nvSpPr>
              <p:spPr bwMode="auto">
                <a:xfrm>
                  <a:off x="4839" y="1748"/>
                  <a:ext cx="18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89" name="Rectangle 2141"/>
                <p:cNvSpPr>
                  <a:spLocks noChangeArrowheads="1"/>
                </p:cNvSpPr>
                <p:nvPr/>
              </p:nvSpPr>
              <p:spPr bwMode="auto">
                <a:xfrm>
                  <a:off x="4537" y="1750"/>
                  <a:ext cx="70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0" name="Rectangle 2142"/>
                <p:cNvSpPr>
                  <a:spLocks noChangeArrowheads="1"/>
                </p:cNvSpPr>
                <p:nvPr/>
              </p:nvSpPr>
              <p:spPr bwMode="auto">
                <a:xfrm>
                  <a:off x="4591" y="1750"/>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1" name="Rectangle 2143"/>
                <p:cNvSpPr>
                  <a:spLocks noChangeArrowheads="1"/>
                </p:cNvSpPr>
                <p:nvPr/>
              </p:nvSpPr>
              <p:spPr bwMode="auto">
                <a:xfrm>
                  <a:off x="4661" y="1750"/>
                  <a:ext cx="53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2" name="Rectangle 2144"/>
                <p:cNvSpPr>
                  <a:spLocks noChangeArrowheads="1"/>
                </p:cNvSpPr>
                <p:nvPr/>
              </p:nvSpPr>
              <p:spPr bwMode="auto">
                <a:xfrm>
                  <a:off x="4738" y="1750"/>
                  <a:ext cx="38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3" name="Rectangle 2145"/>
                <p:cNvSpPr>
                  <a:spLocks noChangeArrowheads="1"/>
                </p:cNvSpPr>
                <p:nvPr/>
              </p:nvSpPr>
              <p:spPr bwMode="auto">
                <a:xfrm>
                  <a:off x="4842" y="1750"/>
                  <a:ext cx="17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4" name="Rectangle 2146"/>
                <p:cNvSpPr>
                  <a:spLocks noChangeArrowheads="1"/>
                </p:cNvSpPr>
                <p:nvPr/>
              </p:nvSpPr>
              <p:spPr bwMode="auto">
                <a:xfrm>
                  <a:off x="4541" y="1751"/>
                  <a:ext cx="69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5" name="Rectangle 2147"/>
                <p:cNvSpPr>
                  <a:spLocks noChangeArrowheads="1"/>
                </p:cNvSpPr>
                <p:nvPr/>
              </p:nvSpPr>
              <p:spPr bwMode="auto">
                <a:xfrm>
                  <a:off x="4591" y="1751"/>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6" name="Rectangle 2148"/>
                <p:cNvSpPr>
                  <a:spLocks noChangeArrowheads="1"/>
                </p:cNvSpPr>
                <p:nvPr/>
              </p:nvSpPr>
              <p:spPr bwMode="auto">
                <a:xfrm>
                  <a:off x="4663" y="1751"/>
                  <a:ext cx="53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7" name="Rectangle 2149"/>
                <p:cNvSpPr>
                  <a:spLocks noChangeArrowheads="1"/>
                </p:cNvSpPr>
                <p:nvPr/>
              </p:nvSpPr>
              <p:spPr bwMode="auto">
                <a:xfrm>
                  <a:off x="4739" y="1751"/>
                  <a:ext cx="38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8" name="Rectangle 2150"/>
                <p:cNvSpPr>
                  <a:spLocks noChangeArrowheads="1"/>
                </p:cNvSpPr>
                <p:nvPr/>
              </p:nvSpPr>
              <p:spPr bwMode="auto">
                <a:xfrm>
                  <a:off x="4845" y="1751"/>
                  <a:ext cx="17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399" name="Rectangle 2151"/>
                <p:cNvSpPr>
                  <a:spLocks noChangeArrowheads="1"/>
                </p:cNvSpPr>
                <p:nvPr/>
              </p:nvSpPr>
              <p:spPr bwMode="auto">
                <a:xfrm>
                  <a:off x="4547" y="1753"/>
                  <a:ext cx="69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0" name="Rectangle 2152"/>
                <p:cNvSpPr>
                  <a:spLocks noChangeArrowheads="1"/>
                </p:cNvSpPr>
                <p:nvPr/>
              </p:nvSpPr>
              <p:spPr bwMode="auto">
                <a:xfrm>
                  <a:off x="4592" y="1753"/>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1" name="Rectangle 2153"/>
                <p:cNvSpPr>
                  <a:spLocks noChangeArrowheads="1"/>
                </p:cNvSpPr>
                <p:nvPr/>
              </p:nvSpPr>
              <p:spPr bwMode="auto">
                <a:xfrm>
                  <a:off x="4664" y="1753"/>
                  <a:ext cx="5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2" name="Rectangle 2154"/>
                <p:cNvSpPr>
                  <a:spLocks noChangeArrowheads="1"/>
                </p:cNvSpPr>
                <p:nvPr/>
              </p:nvSpPr>
              <p:spPr bwMode="auto">
                <a:xfrm>
                  <a:off x="4741" y="1753"/>
                  <a:ext cx="3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3" name="Rectangle 2155"/>
                <p:cNvSpPr>
                  <a:spLocks noChangeArrowheads="1"/>
                </p:cNvSpPr>
                <p:nvPr/>
              </p:nvSpPr>
              <p:spPr bwMode="auto">
                <a:xfrm>
                  <a:off x="4849" y="1753"/>
                  <a:ext cx="16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4" name="Rectangle 2156"/>
                <p:cNvSpPr>
                  <a:spLocks noChangeArrowheads="1"/>
                </p:cNvSpPr>
                <p:nvPr/>
              </p:nvSpPr>
              <p:spPr bwMode="auto">
                <a:xfrm>
                  <a:off x="4552" y="1754"/>
                  <a:ext cx="68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5" name="Rectangle 2157"/>
                <p:cNvSpPr>
                  <a:spLocks noChangeArrowheads="1"/>
                </p:cNvSpPr>
                <p:nvPr/>
              </p:nvSpPr>
              <p:spPr bwMode="auto">
                <a:xfrm>
                  <a:off x="4594" y="1754"/>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6" name="Rectangle 2158"/>
                <p:cNvSpPr>
                  <a:spLocks noChangeArrowheads="1"/>
                </p:cNvSpPr>
                <p:nvPr/>
              </p:nvSpPr>
              <p:spPr bwMode="auto">
                <a:xfrm>
                  <a:off x="4666" y="1754"/>
                  <a:ext cx="5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7" name="Rectangle 2159"/>
                <p:cNvSpPr>
                  <a:spLocks noChangeArrowheads="1"/>
                </p:cNvSpPr>
                <p:nvPr/>
              </p:nvSpPr>
              <p:spPr bwMode="auto">
                <a:xfrm>
                  <a:off x="4742" y="1754"/>
                  <a:ext cx="37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8" name="Rectangle 2160"/>
                <p:cNvSpPr>
                  <a:spLocks noChangeArrowheads="1"/>
                </p:cNvSpPr>
                <p:nvPr/>
              </p:nvSpPr>
              <p:spPr bwMode="auto">
                <a:xfrm>
                  <a:off x="4852" y="1754"/>
                  <a:ext cx="15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09" name="Rectangle 2161"/>
                <p:cNvSpPr>
                  <a:spLocks noChangeArrowheads="1"/>
                </p:cNvSpPr>
                <p:nvPr/>
              </p:nvSpPr>
              <p:spPr bwMode="auto">
                <a:xfrm>
                  <a:off x="4558" y="1756"/>
                  <a:ext cx="68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0" name="Rectangle 2162"/>
                <p:cNvSpPr>
                  <a:spLocks noChangeArrowheads="1"/>
                </p:cNvSpPr>
                <p:nvPr/>
              </p:nvSpPr>
              <p:spPr bwMode="auto">
                <a:xfrm>
                  <a:off x="4594" y="1756"/>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1" name="Rectangle 2163"/>
                <p:cNvSpPr>
                  <a:spLocks noChangeArrowheads="1"/>
                </p:cNvSpPr>
                <p:nvPr/>
              </p:nvSpPr>
              <p:spPr bwMode="auto">
                <a:xfrm>
                  <a:off x="4666" y="1756"/>
                  <a:ext cx="52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2" name="Rectangle 2164"/>
                <p:cNvSpPr>
                  <a:spLocks noChangeArrowheads="1"/>
                </p:cNvSpPr>
                <p:nvPr/>
              </p:nvSpPr>
              <p:spPr bwMode="auto">
                <a:xfrm>
                  <a:off x="4744" y="1756"/>
                  <a:ext cx="3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3" name="Rectangle 2165"/>
                <p:cNvSpPr>
                  <a:spLocks noChangeArrowheads="1"/>
                </p:cNvSpPr>
                <p:nvPr/>
              </p:nvSpPr>
              <p:spPr bwMode="auto">
                <a:xfrm>
                  <a:off x="4857" y="1756"/>
                  <a:ext cx="14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4" name="Rectangle 2166"/>
                <p:cNvSpPr>
                  <a:spLocks noChangeArrowheads="1"/>
                </p:cNvSpPr>
                <p:nvPr/>
              </p:nvSpPr>
              <p:spPr bwMode="auto">
                <a:xfrm>
                  <a:off x="4562" y="1757"/>
                  <a:ext cx="6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5" name="Rectangle 2167"/>
                <p:cNvSpPr>
                  <a:spLocks noChangeArrowheads="1"/>
                </p:cNvSpPr>
                <p:nvPr/>
              </p:nvSpPr>
              <p:spPr bwMode="auto">
                <a:xfrm>
                  <a:off x="4595" y="1757"/>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6" name="Rectangle 2168"/>
                <p:cNvSpPr>
                  <a:spLocks noChangeArrowheads="1"/>
                </p:cNvSpPr>
                <p:nvPr/>
              </p:nvSpPr>
              <p:spPr bwMode="auto">
                <a:xfrm>
                  <a:off x="4667" y="1757"/>
                  <a:ext cx="5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7" name="Rectangle 2169"/>
                <p:cNvSpPr>
                  <a:spLocks noChangeArrowheads="1"/>
                </p:cNvSpPr>
                <p:nvPr/>
              </p:nvSpPr>
              <p:spPr bwMode="auto">
                <a:xfrm>
                  <a:off x="4745" y="1757"/>
                  <a:ext cx="36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8" name="Rectangle 2170"/>
                <p:cNvSpPr>
                  <a:spLocks noChangeArrowheads="1"/>
                </p:cNvSpPr>
                <p:nvPr/>
              </p:nvSpPr>
              <p:spPr bwMode="auto">
                <a:xfrm>
                  <a:off x="4861" y="1757"/>
                  <a:ext cx="13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19" name="Rectangle 2171"/>
                <p:cNvSpPr>
                  <a:spLocks noChangeArrowheads="1"/>
                </p:cNvSpPr>
                <p:nvPr/>
              </p:nvSpPr>
              <p:spPr bwMode="auto">
                <a:xfrm>
                  <a:off x="4568" y="1759"/>
                  <a:ext cx="6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0" name="Rectangle 2172"/>
                <p:cNvSpPr>
                  <a:spLocks noChangeArrowheads="1"/>
                </p:cNvSpPr>
                <p:nvPr/>
              </p:nvSpPr>
              <p:spPr bwMode="auto">
                <a:xfrm>
                  <a:off x="4595" y="1759"/>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1" name="Rectangle 2173"/>
                <p:cNvSpPr>
                  <a:spLocks noChangeArrowheads="1"/>
                </p:cNvSpPr>
                <p:nvPr/>
              </p:nvSpPr>
              <p:spPr bwMode="auto">
                <a:xfrm>
                  <a:off x="4669" y="1759"/>
                  <a:ext cx="5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2" name="Rectangle 2174"/>
                <p:cNvSpPr>
                  <a:spLocks noChangeArrowheads="1"/>
                </p:cNvSpPr>
                <p:nvPr/>
              </p:nvSpPr>
              <p:spPr bwMode="auto">
                <a:xfrm>
                  <a:off x="4747" y="1759"/>
                  <a:ext cx="3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3" name="Rectangle 2175"/>
                <p:cNvSpPr>
                  <a:spLocks noChangeArrowheads="1"/>
                </p:cNvSpPr>
                <p:nvPr/>
              </p:nvSpPr>
              <p:spPr bwMode="auto">
                <a:xfrm>
                  <a:off x="4866" y="1759"/>
                  <a:ext cx="12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4" name="Rectangle 2176"/>
                <p:cNvSpPr>
                  <a:spLocks noChangeArrowheads="1"/>
                </p:cNvSpPr>
                <p:nvPr/>
              </p:nvSpPr>
              <p:spPr bwMode="auto">
                <a:xfrm>
                  <a:off x="4573" y="1761"/>
                  <a:ext cx="6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5" name="Rectangle 2177"/>
                <p:cNvSpPr>
                  <a:spLocks noChangeArrowheads="1"/>
                </p:cNvSpPr>
                <p:nvPr/>
              </p:nvSpPr>
              <p:spPr bwMode="auto">
                <a:xfrm>
                  <a:off x="4597" y="1761"/>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6" name="Rectangle 2178"/>
                <p:cNvSpPr>
                  <a:spLocks noChangeArrowheads="1"/>
                </p:cNvSpPr>
                <p:nvPr/>
              </p:nvSpPr>
              <p:spPr bwMode="auto">
                <a:xfrm>
                  <a:off x="4670" y="1761"/>
                  <a:ext cx="5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7" name="Rectangle 2179"/>
                <p:cNvSpPr>
                  <a:spLocks noChangeArrowheads="1"/>
                </p:cNvSpPr>
                <p:nvPr/>
              </p:nvSpPr>
              <p:spPr bwMode="auto">
                <a:xfrm>
                  <a:off x="4748" y="1761"/>
                  <a:ext cx="36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8" name="Rectangle 2180"/>
                <p:cNvSpPr>
                  <a:spLocks noChangeArrowheads="1"/>
                </p:cNvSpPr>
                <p:nvPr/>
              </p:nvSpPr>
              <p:spPr bwMode="auto">
                <a:xfrm>
                  <a:off x="4870" y="1761"/>
                  <a:ext cx="1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29" name="Rectangle 2181"/>
                <p:cNvSpPr>
                  <a:spLocks noChangeArrowheads="1"/>
                </p:cNvSpPr>
                <p:nvPr/>
              </p:nvSpPr>
              <p:spPr bwMode="auto">
                <a:xfrm>
                  <a:off x="4577" y="1762"/>
                  <a:ext cx="6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0" name="Rectangle 2182"/>
                <p:cNvSpPr>
                  <a:spLocks noChangeArrowheads="1"/>
                </p:cNvSpPr>
                <p:nvPr/>
              </p:nvSpPr>
              <p:spPr bwMode="auto">
                <a:xfrm>
                  <a:off x="4598" y="1762"/>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1" name="Rectangle 2183"/>
                <p:cNvSpPr>
                  <a:spLocks noChangeArrowheads="1"/>
                </p:cNvSpPr>
                <p:nvPr/>
              </p:nvSpPr>
              <p:spPr bwMode="auto">
                <a:xfrm>
                  <a:off x="4670" y="1762"/>
                  <a:ext cx="5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2" name="Rectangle 2184"/>
                <p:cNvSpPr>
                  <a:spLocks noChangeArrowheads="1"/>
                </p:cNvSpPr>
                <p:nvPr/>
              </p:nvSpPr>
              <p:spPr bwMode="auto">
                <a:xfrm>
                  <a:off x="4752" y="1762"/>
                  <a:ext cx="35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3" name="Rectangle 2185"/>
                <p:cNvSpPr>
                  <a:spLocks noChangeArrowheads="1"/>
                </p:cNvSpPr>
                <p:nvPr/>
              </p:nvSpPr>
              <p:spPr bwMode="auto">
                <a:xfrm>
                  <a:off x="4876" y="1762"/>
                  <a:ext cx="1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4" name="Rectangle 2186"/>
                <p:cNvSpPr>
                  <a:spLocks noChangeArrowheads="1"/>
                </p:cNvSpPr>
                <p:nvPr/>
              </p:nvSpPr>
              <p:spPr bwMode="auto">
                <a:xfrm>
                  <a:off x="4583" y="1764"/>
                  <a:ext cx="66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5" name="Rectangle 2187"/>
                <p:cNvSpPr>
                  <a:spLocks noChangeArrowheads="1"/>
                </p:cNvSpPr>
                <p:nvPr/>
              </p:nvSpPr>
              <p:spPr bwMode="auto">
                <a:xfrm>
                  <a:off x="4598" y="1764"/>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6" name="Rectangle 2188"/>
                <p:cNvSpPr>
                  <a:spLocks noChangeArrowheads="1"/>
                </p:cNvSpPr>
                <p:nvPr/>
              </p:nvSpPr>
              <p:spPr bwMode="auto">
                <a:xfrm>
                  <a:off x="4672" y="1764"/>
                  <a:ext cx="51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7" name="Rectangle 2189"/>
                <p:cNvSpPr>
                  <a:spLocks noChangeArrowheads="1"/>
                </p:cNvSpPr>
                <p:nvPr/>
              </p:nvSpPr>
              <p:spPr bwMode="auto">
                <a:xfrm>
                  <a:off x="4753" y="1764"/>
                  <a:ext cx="35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8" name="Rectangle 2190"/>
                <p:cNvSpPr>
                  <a:spLocks noChangeArrowheads="1"/>
                </p:cNvSpPr>
                <p:nvPr/>
              </p:nvSpPr>
              <p:spPr bwMode="auto">
                <a:xfrm>
                  <a:off x="4882" y="1764"/>
                  <a:ext cx="9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39" name="Rectangle 2191"/>
                <p:cNvSpPr>
                  <a:spLocks noChangeArrowheads="1"/>
                </p:cNvSpPr>
                <p:nvPr/>
              </p:nvSpPr>
              <p:spPr bwMode="auto">
                <a:xfrm>
                  <a:off x="4588" y="1765"/>
                  <a:ext cx="6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0" name="Rectangle 2192"/>
                <p:cNvSpPr>
                  <a:spLocks noChangeArrowheads="1"/>
                </p:cNvSpPr>
                <p:nvPr/>
              </p:nvSpPr>
              <p:spPr bwMode="auto">
                <a:xfrm>
                  <a:off x="4600" y="1765"/>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1" name="Rectangle 2193"/>
                <p:cNvSpPr>
                  <a:spLocks noChangeArrowheads="1"/>
                </p:cNvSpPr>
                <p:nvPr/>
              </p:nvSpPr>
              <p:spPr bwMode="auto">
                <a:xfrm>
                  <a:off x="4673" y="1765"/>
                  <a:ext cx="51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2" name="Rectangle 2194"/>
                <p:cNvSpPr>
                  <a:spLocks noChangeArrowheads="1"/>
                </p:cNvSpPr>
                <p:nvPr/>
              </p:nvSpPr>
              <p:spPr bwMode="auto">
                <a:xfrm>
                  <a:off x="4755" y="1765"/>
                  <a:ext cx="35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3" name="Rectangle 2195"/>
                <p:cNvSpPr>
                  <a:spLocks noChangeArrowheads="1"/>
                </p:cNvSpPr>
                <p:nvPr/>
              </p:nvSpPr>
              <p:spPr bwMode="auto">
                <a:xfrm>
                  <a:off x="4890" y="1765"/>
                  <a:ext cx="8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4" name="Rectangle 2196"/>
                <p:cNvSpPr>
                  <a:spLocks noChangeArrowheads="1"/>
                </p:cNvSpPr>
                <p:nvPr/>
              </p:nvSpPr>
              <p:spPr bwMode="auto">
                <a:xfrm>
                  <a:off x="4594" y="1767"/>
                  <a:ext cx="6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5" name="Rectangle 2197"/>
                <p:cNvSpPr>
                  <a:spLocks noChangeArrowheads="1"/>
                </p:cNvSpPr>
                <p:nvPr/>
              </p:nvSpPr>
              <p:spPr bwMode="auto">
                <a:xfrm>
                  <a:off x="4600" y="1767"/>
                  <a:ext cx="6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6" name="Rectangle 2198"/>
                <p:cNvSpPr>
                  <a:spLocks noChangeArrowheads="1"/>
                </p:cNvSpPr>
                <p:nvPr/>
              </p:nvSpPr>
              <p:spPr bwMode="auto">
                <a:xfrm>
                  <a:off x="4675" y="1767"/>
                  <a:ext cx="50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7" name="Rectangle 2199"/>
                <p:cNvSpPr>
                  <a:spLocks noChangeArrowheads="1"/>
                </p:cNvSpPr>
                <p:nvPr/>
              </p:nvSpPr>
              <p:spPr bwMode="auto">
                <a:xfrm>
                  <a:off x="4756" y="1767"/>
                  <a:ext cx="34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8" name="Rectangle 2200"/>
                <p:cNvSpPr>
                  <a:spLocks noChangeArrowheads="1"/>
                </p:cNvSpPr>
                <p:nvPr/>
              </p:nvSpPr>
              <p:spPr bwMode="auto">
                <a:xfrm>
                  <a:off x="4899" y="1767"/>
                  <a:ext cx="6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49" name="Rectangle 2201"/>
                <p:cNvSpPr>
                  <a:spLocks noChangeArrowheads="1"/>
                </p:cNvSpPr>
                <p:nvPr/>
              </p:nvSpPr>
              <p:spPr bwMode="auto">
                <a:xfrm>
                  <a:off x="4598" y="1768"/>
                  <a:ext cx="6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0" name="Rectangle 2202"/>
                <p:cNvSpPr>
                  <a:spLocks noChangeArrowheads="1"/>
                </p:cNvSpPr>
                <p:nvPr/>
              </p:nvSpPr>
              <p:spPr bwMode="auto">
                <a:xfrm>
                  <a:off x="4601" y="1768"/>
                  <a:ext cx="6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1" name="Rectangle 2203"/>
                <p:cNvSpPr>
                  <a:spLocks noChangeArrowheads="1"/>
                </p:cNvSpPr>
                <p:nvPr/>
              </p:nvSpPr>
              <p:spPr bwMode="auto">
                <a:xfrm>
                  <a:off x="4676" y="1768"/>
                  <a:ext cx="50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2" name="Rectangle 2204"/>
                <p:cNvSpPr>
                  <a:spLocks noChangeArrowheads="1"/>
                </p:cNvSpPr>
                <p:nvPr/>
              </p:nvSpPr>
              <p:spPr bwMode="auto">
                <a:xfrm>
                  <a:off x="4758" y="1768"/>
                  <a:ext cx="34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3" name="Rectangle 2205"/>
                <p:cNvSpPr>
                  <a:spLocks noChangeArrowheads="1"/>
                </p:cNvSpPr>
                <p:nvPr/>
              </p:nvSpPr>
              <p:spPr bwMode="auto">
                <a:xfrm>
                  <a:off x="4911" y="1768"/>
                  <a:ext cx="3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4" name="Rectangle 2206"/>
                <p:cNvSpPr>
                  <a:spLocks noChangeArrowheads="1"/>
                </p:cNvSpPr>
                <p:nvPr/>
              </p:nvSpPr>
              <p:spPr bwMode="auto">
                <a:xfrm>
                  <a:off x="4604" y="1770"/>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5" name="Rectangle 2207"/>
                <p:cNvSpPr>
                  <a:spLocks noChangeArrowheads="1"/>
                </p:cNvSpPr>
                <p:nvPr/>
              </p:nvSpPr>
              <p:spPr bwMode="auto">
                <a:xfrm>
                  <a:off x="4676" y="1770"/>
                  <a:ext cx="5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6" name="Rectangle 2208"/>
                <p:cNvSpPr>
                  <a:spLocks noChangeArrowheads="1"/>
                </p:cNvSpPr>
                <p:nvPr/>
              </p:nvSpPr>
              <p:spPr bwMode="auto">
                <a:xfrm>
                  <a:off x="4759" y="1770"/>
                  <a:ext cx="3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7" name="Rectangle 2209"/>
                <p:cNvSpPr>
                  <a:spLocks noChangeArrowheads="1"/>
                </p:cNvSpPr>
                <p:nvPr/>
              </p:nvSpPr>
              <p:spPr bwMode="auto">
                <a:xfrm>
                  <a:off x="4607" y="1771"/>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8" name="Rectangle 2210"/>
                <p:cNvSpPr>
                  <a:spLocks noChangeArrowheads="1"/>
                </p:cNvSpPr>
                <p:nvPr/>
              </p:nvSpPr>
              <p:spPr bwMode="auto">
                <a:xfrm>
                  <a:off x="4678" y="1771"/>
                  <a:ext cx="5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59" name="Rectangle 2211"/>
                <p:cNvSpPr>
                  <a:spLocks noChangeArrowheads="1"/>
                </p:cNvSpPr>
                <p:nvPr/>
              </p:nvSpPr>
              <p:spPr bwMode="auto">
                <a:xfrm>
                  <a:off x="4762" y="1771"/>
                  <a:ext cx="33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60" name="Rectangle 2212"/>
                <p:cNvSpPr>
                  <a:spLocks noChangeArrowheads="1"/>
                </p:cNvSpPr>
                <p:nvPr/>
              </p:nvSpPr>
              <p:spPr bwMode="auto">
                <a:xfrm>
                  <a:off x="4606" y="1773"/>
                  <a:ext cx="64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61" name="Rectangle 2213"/>
                <p:cNvSpPr>
                  <a:spLocks noChangeArrowheads="1"/>
                </p:cNvSpPr>
                <p:nvPr/>
              </p:nvSpPr>
              <p:spPr bwMode="auto">
                <a:xfrm>
                  <a:off x="4606" y="1773"/>
                  <a:ext cx="64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62" name="Rectangle 2214"/>
                <p:cNvSpPr>
                  <a:spLocks noChangeArrowheads="1"/>
                </p:cNvSpPr>
                <p:nvPr/>
              </p:nvSpPr>
              <p:spPr bwMode="auto">
                <a:xfrm>
                  <a:off x="4679" y="1773"/>
                  <a:ext cx="5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63" name="Rectangle 2215"/>
                <p:cNvSpPr>
                  <a:spLocks noChangeArrowheads="1"/>
                </p:cNvSpPr>
                <p:nvPr/>
              </p:nvSpPr>
              <p:spPr bwMode="auto">
                <a:xfrm>
                  <a:off x="4681" y="1775"/>
                  <a:ext cx="49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15" name="Group 2216"/>
              <p:cNvGrpSpPr>
                <a:grpSpLocks/>
              </p:cNvGrpSpPr>
              <p:nvPr/>
            </p:nvGrpSpPr>
            <p:grpSpPr bwMode="auto">
              <a:xfrm>
                <a:off x="3885" y="1474"/>
                <a:ext cx="673" cy="73"/>
                <a:chOff x="4580" y="1773"/>
                <a:chExt cx="729" cy="87"/>
              </a:xfrm>
            </p:grpSpPr>
            <p:sp>
              <p:nvSpPr>
                <p:cNvPr id="311465" name="Rectangle 2217"/>
                <p:cNvSpPr>
                  <a:spLocks noChangeArrowheads="1"/>
                </p:cNvSpPr>
                <p:nvPr/>
              </p:nvSpPr>
              <p:spPr bwMode="auto">
                <a:xfrm>
                  <a:off x="4764" y="1773"/>
                  <a:ext cx="33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66" name="Rectangle 2218"/>
                <p:cNvSpPr>
                  <a:spLocks noChangeArrowheads="1"/>
                </p:cNvSpPr>
                <p:nvPr/>
              </p:nvSpPr>
              <p:spPr bwMode="auto">
                <a:xfrm>
                  <a:off x="4765" y="1775"/>
                  <a:ext cx="32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67" name="Rectangle 2219"/>
                <p:cNvSpPr>
                  <a:spLocks noChangeArrowheads="1"/>
                </p:cNvSpPr>
                <p:nvPr/>
              </p:nvSpPr>
              <p:spPr bwMode="auto">
                <a:xfrm>
                  <a:off x="4606" y="1776"/>
                  <a:ext cx="6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68" name="Rectangle 2220"/>
                <p:cNvSpPr>
                  <a:spLocks noChangeArrowheads="1"/>
                </p:cNvSpPr>
                <p:nvPr/>
              </p:nvSpPr>
              <p:spPr bwMode="auto">
                <a:xfrm>
                  <a:off x="4606" y="1776"/>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69" name="Rectangle 2221"/>
                <p:cNvSpPr>
                  <a:spLocks noChangeArrowheads="1"/>
                </p:cNvSpPr>
                <p:nvPr/>
              </p:nvSpPr>
              <p:spPr bwMode="auto">
                <a:xfrm>
                  <a:off x="4682" y="1776"/>
                  <a:ext cx="4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0" name="Rectangle 2222"/>
                <p:cNvSpPr>
                  <a:spLocks noChangeArrowheads="1"/>
                </p:cNvSpPr>
                <p:nvPr/>
              </p:nvSpPr>
              <p:spPr bwMode="auto">
                <a:xfrm>
                  <a:off x="4768" y="1776"/>
                  <a:ext cx="32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1" name="Rectangle 2223"/>
                <p:cNvSpPr>
                  <a:spLocks noChangeArrowheads="1"/>
                </p:cNvSpPr>
                <p:nvPr/>
              </p:nvSpPr>
              <p:spPr bwMode="auto">
                <a:xfrm>
                  <a:off x="4604" y="1778"/>
                  <a:ext cx="653"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2" name="Rectangle 2224"/>
                <p:cNvSpPr>
                  <a:spLocks noChangeArrowheads="1"/>
                </p:cNvSpPr>
                <p:nvPr/>
              </p:nvSpPr>
              <p:spPr bwMode="auto">
                <a:xfrm>
                  <a:off x="4607" y="1778"/>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3" name="Rectangle 2225"/>
                <p:cNvSpPr>
                  <a:spLocks noChangeArrowheads="1"/>
                </p:cNvSpPr>
                <p:nvPr/>
              </p:nvSpPr>
              <p:spPr bwMode="auto">
                <a:xfrm>
                  <a:off x="4609" y="1779"/>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4" name="Rectangle 2226"/>
                <p:cNvSpPr>
                  <a:spLocks noChangeArrowheads="1"/>
                </p:cNvSpPr>
                <p:nvPr/>
              </p:nvSpPr>
              <p:spPr bwMode="auto">
                <a:xfrm>
                  <a:off x="4684" y="1778"/>
                  <a:ext cx="49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5" name="Rectangle 2227"/>
                <p:cNvSpPr>
                  <a:spLocks noChangeArrowheads="1"/>
                </p:cNvSpPr>
                <p:nvPr/>
              </p:nvSpPr>
              <p:spPr bwMode="auto">
                <a:xfrm>
                  <a:off x="4685" y="1779"/>
                  <a:ext cx="48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6" name="Rectangle 2228"/>
                <p:cNvSpPr>
                  <a:spLocks noChangeArrowheads="1"/>
                </p:cNvSpPr>
                <p:nvPr/>
              </p:nvSpPr>
              <p:spPr bwMode="auto">
                <a:xfrm>
                  <a:off x="4770" y="1778"/>
                  <a:ext cx="32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7" name="Rectangle 2229"/>
                <p:cNvSpPr>
                  <a:spLocks noChangeArrowheads="1"/>
                </p:cNvSpPr>
                <p:nvPr/>
              </p:nvSpPr>
              <p:spPr bwMode="auto">
                <a:xfrm>
                  <a:off x="4771" y="1779"/>
                  <a:ext cx="3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8" name="Rectangle 2230"/>
                <p:cNvSpPr>
                  <a:spLocks noChangeArrowheads="1"/>
                </p:cNvSpPr>
                <p:nvPr/>
              </p:nvSpPr>
              <p:spPr bwMode="auto">
                <a:xfrm>
                  <a:off x="4604" y="1781"/>
                  <a:ext cx="6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79" name="Rectangle 2231"/>
                <p:cNvSpPr>
                  <a:spLocks noChangeArrowheads="1"/>
                </p:cNvSpPr>
                <p:nvPr/>
              </p:nvSpPr>
              <p:spPr bwMode="auto">
                <a:xfrm>
                  <a:off x="4609" y="1781"/>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0" name="Rectangle 2232"/>
                <p:cNvSpPr>
                  <a:spLocks noChangeArrowheads="1"/>
                </p:cNvSpPr>
                <p:nvPr/>
              </p:nvSpPr>
              <p:spPr bwMode="auto">
                <a:xfrm>
                  <a:off x="4687" y="1781"/>
                  <a:ext cx="48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1" name="Rectangle 2233"/>
                <p:cNvSpPr>
                  <a:spLocks noChangeArrowheads="1"/>
                </p:cNvSpPr>
                <p:nvPr/>
              </p:nvSpPr>
              <p:spPr bwMode="auto">
                <a:xfrm>
                  <a:off x="4774" y="1781"/>
                  <a:ext cx="31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2" name="Rectangle 2234"/>
                <p:cNvSpPr>
                  <a:spLocks noChangeArrowheads="1"/>
                </p:cNvSpPr>
                <p:nvPr/>
              </p:nvSpPr>
              <p:spPr bwMode="auto">
                <a:xfrm>
                  <a:off x="4603" y="1782"/>
                  <a:ext cx="657" cy="4"/>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3" name="Rectangle 2235"/>
                <p:cNvSpPr>
                  <a:spLocks noChangeArrowheads="1"/>
                </p:cNvSpPr>
                <p:nvPr/>
              </p:nvSpPr>
              <p:spPr bwMode="auto">
                <a:xfrm>
                  <a:off x="4610" y="1782"/>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4" name="Rectangle 2236"/>
                <p:cNvSpPr>
                  <a:spLocks noChangeArrowheads="1"/>
                </p:cNvSpPr>
                <p:nvPr/>
              </p:nvSpPr>
              <p:spPr bwMode="auto">
                <a:xfrm>
                  <a:off x="4612" y="1784"/>
                  <a:ext cx="63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5" name="Rectangle 2237"/>
                <p:cNvSpPr>
                  <a:spLocks noChangeArrowheads="1"/>
                </p:cNvSpPr>
                <p:nvPr/>
              </p:nvSpPr>
              <p:spPr bwMode="auto">
                <a:xfrm>
                  <a:off x="4688" y="1782"/>
                  <a:ext cx="483" cy="4"/>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6" name="Rectangle 2238"/>
                <p:cNvSpPr>
                  <a:spLocks noChangeArrowheads="1"/>
                </p:cNvSpPr>
                <p:nvPr/>
              </p:nvSpPr>
              <p:spPr bwMode="auto">
                <a:xfrm>
                  <a:off x="4776" y="1782"/>
                  <a:ext cx="30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7" name="Rectangle 2239"/>
                <p:cNvSpPr>
                  <a:spLocks noChangeArrowheads="1"/>
                </p:cNvSpPr>
                <p:nvPr/>
              </p:nvSpPr>
              <p:spPr bwMode="auto">
                <a:xfrm>
                  <a:off x="4779" y="1784"/>
                  <a:ext cx="30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8" name="Rectangle 2240"/>
                <p:cNvSpPr>
                  <a:spLocks noChangeArrowheads="1"/>
                </p:cNvSpPr>
                <p:nvPr/>
              </p:nvSpPr>
              <p:spPr bwMode="auto">
                <a:xfrm>
                  <a:off x="4603" y="1786"/>
                  <a:ext cx="6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89" name="Rectangle 2241"/>
                <p:cNvSpPr>
                  <a:spLocks noChangeArrowheads="1"/>
                </p:cNvSpPr>
                <p:nvPr/>
              </p:nvSpPr>
              <p:spPr bwMode="auto">
                <a:xfrm>
                  <a:off x="4613" y="1786"/>
                  <a:ext cx="6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0" name="Rectangle 2242"/>
                <p:cNvSpPr>
                  <a:spLocks noChangeArrowheads="1"/>
                </p:cNvSpPr>
                <p:nvPr/>
              </p:nvSpPr>
              <p:spPr bwMode="auto">
                <a:xfrm>
                  <a:off x="4690" y="1786"/>
                  <a:ext cx="47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1" name="Rectangle 2243"/>
                <p:cNvSpPr>
                  <a:spLocks noChangeArrowheads="1"/>
                </p:cNvSpPr>
                <p:nvPr/>
              </p:nvSpPr>
              <p:spPr bwMode="auto">
                <a:xfrm>
                  <a:off x="4780" y="1786"/>
                  <a:ext cx="2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2" name="Rectangle 2244"/>
                <p:cNvSpPr>
                  <a:spLocks noChangeArrowheads="1"/>
                </p:cNvSpPr>
                <p:nvPr/>
              </p:nvSpPr>
              <p:spPr bwMode="auto">
                <a:xfrm>
                  <a:off x="4601" y="1787"/>
                  <a:ext cx="662"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3" name="Rectangle 2245"/>
                <p:cNvSpPr>
                  <a:spLocks noChangeArrowheads="1"/>
                </p:cNvSpPr>
                <p:nvPr/>
              </p:nvSpPr>
              <p:spPr bwMode="auto">
                <a:xfrm>
                  <a:off x="4613" y="1787"/>
                  <a:ext cx="63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4" name="Rectangle 2246"/>
                <p:cNvSpPr>
                  <a:spLocks noChangeArrowheads="1"/>
                </p:cNvSpPr>
                <p:nvPr/>
              </p:nvSpPr>
              <p:spPr bwMode="auto">
                <a:xfrm>
                  <a:off x="4615" y="1789"/>
                  <a:ext cx="63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5" name="Rectangle 2247"/>
                <p:cNvSpPr>
                  <a:spLocks noChangeArrowheads="1"/>
                </p:cNvSpPr>
                <p:nvPr/>
              </p:nvSpPr>
              <p:spPr bwMode="auto">
                <a:xfrm>
                  <a:off x="4691" y="1787"/>
                  <a:ext cx="4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6" name="Rectangle 2248"/>
                <p:cNvSpPr>
                  <a:spLocks noChangeArrowheads="1"/>
                </p:cNvSpPr>
                <p:nvPr/>
              </p:nvSpPr>
              <p:spPr bwMode="auto">
                <a:xfrm>
                  <a:off x="4693" y="1789"/>
                  <a:ext cx="4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7" name="Rectangle 2249"/>
                <p:cNvSpPr>
                  <a:spLocks noChangeArrowheads="1"/>
                </p:cNvSpPr>
                <p:nvPr/>
              </p:nvSpPr>
              <p:spPr bwMode="auto">
                <a:xfrm>
                  <a:off x="4783" y="1787"/>
                  <a:ext cx="2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8" name="Rectangle 2250"/>
                <p:cNvSpPr>
                  <a:spLocks noChangeArrowheads="1"/>
                </p:cNvSpPr>
                <p:nvPr/>
              </p:nvSpPr>
              <p:spPr bwMode="auto">
                <a:xfrm>
                  <a:off x="4785" y="1789"/>
                  <a:ext cx="29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499" name="Rectangle 2251"/>
                <p:cNvSpPr>
                  <a:spLocks noChangeArrowheads="1"/>
                </p:cNvSpPr>
                <p:nvPr/>
              </p:nvSpPr>
              <p:spPr bwMode="auto">
                <a:xfrm>
                  <a:off x="4601" y="1790"/>
                  <a:ext cx="66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0" name="Rectangle 2252"/>
                <p:cNvSpPr>
                  <a:spLocks noChangeArrowheads="1"/>
                </p:cNvSpPr>
                <p:nvPr/>
              </p:nvSpPr>
              <p:spPr bwMode="auto">
                <a:xfrm>
                  <a:off x="4616" y="1790"/>
                  <a:ext cx="62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1" name="Rectangle 2253"/>
                <p:cNvSpPr>
                  <a:spLocks noChangeArrowheads="1"/>
                </p:cNvSpPr>
                <p:nvPr/>
              </p:nvSpPr>
              <p:spPr bwMode="auto">
                <a:xfrm>
                  <a:off x="4694" y="1790"/>
                  <a:ext cx="47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2" name="Rectangle 2254"/>
                <p:cNvSpPr>
                  <a:spLocks noChangeArrowheads="1"/>
                </p:cNvSpPr>
                <p:nvPr/>
              </p:nvSpPr>
              <p:spPr bwMode="auto">
                <a:xfrm>
                  <a:off x="4788" y="1790"/>
                  <a:ext cx="28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3" name="Rectangle 2255"/>
                <p:cNvSpPr>
                  <a:spLocks noChangeArrowheads="1"/>
                </p:cNvSpPr>
                <p:nvPr/>
              </p:nvSpPr>
              <p:spPr bwMode="auto">
                <a:xfrm>
                  <a:off x="4600" y="1792"/>
                  <a:ext cx="66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4" name="Rectangle 2256"/>
                <p:cNvSpPr>
                  <a:spLocks noChangeArrowheads="1"/>
                </p:cNvSpPr>
                <p:nvPr/>
              </p:nvSpPr>
              <p:spPr bwMode="auto">
                <a:xfrm>
                  <a:off x="4618" y="1792"/>
                  <a:ext cx="624"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5" name="Rectangle 2257"/>
                <p:cNvSpPr>
                  <a:spLocks noChangeArrowheads="1"/>
                </p:cNvSpPr>
                <p:nvPr/>
              </p:nvSpPr>
              <p:spPr bwMode="auto">
                <a:xfrm>
                  <a:off x="4696" y="1792"/>
                  <a:ext cx="46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6" name="Rectangle 2258"/>
                <p:cNvSpPr>
                  <a:spLocks noChangeArrowheads="1"/>
                </p:cNvSpPr>
                <p:nvPr/>
              </p:nvSpPr>
              <p:spPr bwMode="auto">
                <a:xfrm>
                  <a:off x="4697" y="1793"/>
                  <a:ext cx="46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7" name="Rectangle 2259"/>
                <p:cNvSpPr>
                  <a:spLocks noChangeArrowheads="1"/>
                </p:cNvSpPr>
                <p:nvPr/>
              </p:nvSpPr>
              <p:spPr bwMode="auto">
                <a:xfrm>
                  <a:off x="4791" y="1792"/>
                  <a:ext cx="27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8" name="Rectangle 2260"/>
                <p:cNvSpPr>
                  <a:spLocks noChangeArrowheads="1"/>
                </p:cNvSpPr>
                <p:nvPr/>
              </p:nvSpPr>
              <p:spPr bwMode="auto">
                <a:xfrm>
                  <a:off x="4792" y="1793"/>
                  <a:ext cx="27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09" name="Rectangle 2261"/>
                <p:cNvSpPr>
                  <a:spLocks noChangeArrowheads="1"/>
                </p:cNvSpPr>
                <p:nvPr/>
              </p:nvSpPr>
              <p:spPr bwMode="auto">
                <a:xfrm>
                  <a:off x="4600" y="1795"/>
                  <a:ext cx="66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0" name="Rectangle 2262"/>
                <p:cNvSpPr>
                  <a:spLocks noChangeArrowheads="1"/>
                </p:cNvSpPr>
                <p:nvPr/>
              </p:nvSpPr>
              <p:spPr bwMode="auto">
                <a:xfrm>
                  <a:off x="4619" y="1795"/>
                  <a:ext cx="62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1" name="Rectangle 2263"/>
                <p:cNvSpPr>
                  <a:spLocks noChangeArrowheads="1"/>
                </p:cNvSpPr>
                <p:nvPr/>
              </p:nvSpPr>
              <p:spPr bwMode="auto">
                <a:xfrm>
                  <a:off x="4699" y="1795"/>
                  <a:ext cx="4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2" name="Rectangle 2264"/>
                <p:cNvSpPr>
                  <a:spLocks noChangeArrowheads="1"/>
                </p:cNvSpPr>
                <p:nvPr/>
              </p:nvSpPr>
              <p:spPr bwMode="auto">
                <a:xfrm>
                  <a:off x="4795" y="1795"/>
                  <a:ext cx="26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3" name="Rectangle 2265"/>
                <p:cNvSpPr>
                  <a:spLocks noChangeArrowheads="1"/>
                </p:cNvSpPr>
                <p:nvPr/>
              </p:nvSpPr>
              <p:spPr bwMode="auto">
                <a:xfrm>
                  <a:off x="4600" y="1796"/>
                  <a:ext cx="6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4" name="Rectangle 2266"/>
                <p:cNvSpPr>
                  <a:spLocks noChangeArrowheads="1"/>
                </p:cNvSpPr>
                <p:nvPr/>
              </p:nvSpPr>
              <p:spPr bwMode="auto">
                <a:xfrm>
                  <a:off x="4621" y="1796"/>
                  <a:ext cx="6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5" name="Rectangle 2267"/>
                <p:cNvSpPr>
                  <a:spLocks noChangeArrowheads="1"/>
                </p:cNvSpPr>
                <p:nvPr/>
              </p:nvSpPr>
              <p:spPr bwMode="auto">
                <a:xfrm>
                  <a:off x="4700" y="1796"/>
                  <a:ext cx="45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6" name="Rectangle 2268"/>
                <p:cNvSpPr>
                  <a:spLocks noChangeArrowheads="1"/>
                </p:cNvSpPr>
                <p:nvPr/>
              </p:nvSpPr>
              <p:spPr bwMode="auto">
                <a:xfrm>
                  <a:off x="4798" y="1796"/>
                  <a:ext cx="26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7" name="Rectangle 2269"/>
                <p:cNvSpPr>
                  <a:spLocks noChangeArrowheads="1"/>
                </p:cNvSpPr>
                <p:nvPr/>
              </p:nvSpPr>
              <p:spPr bwMode="auto">
                <a:xfrm>
                  <a:off x="4598" y="1798"/>
                  <a:ext cx="6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8" name="Rectangle 2270"/>
                <p:cNvSpPr>
                  <a:spLocks noChangeArrowheads="1"/>
                </p:cNvSpPr>
                <p:nvPr/>
              </p:nvSpPr>
              <p:spPr bwMode="auto">
                <a:xfrm>
                  <a:off x="4622" y="1798"/>
                  <a:ext cx="61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19" name="Rectangle 2271"/>
                <p:cNvSpPr>
                  <a:spLocks noChangeArrowheads="1"/>
                </p:cNvSpPr>
                <p:nvPr/>
              </p:nvSpPr>
              <p:spPr bwMode="auto">
                <a:xfrm>
                  <a:off x="4702" y="1798"/>
                  <a:ext cx="4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0" name="Rectangle 2272"/>
                <p:cNvSpPr>
                  <a:spLocks noChangeArrowheads="1"/>
                </p:cNvSpPr>
                <p:nvPr/>
              </p:nvSpPr>
              <p:spPr bwMode="auto">
                <a:xfrm>
                  <a:off x="4801" y="1798"/>
                  <a:ext cx="25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1" name="Rectangle 2273"/>
                <p:cNvSpPr>
                  <a:spLocks noChangeArrowheads="1"/>
                </p:cNvSpPr>
                <p:nvPr/>
              </p:nvSpPr>
              <p:spPr bwMode="auto">
                <a:xfrm>
                  <a:off x="4598" y="1800"/>
                  <a:ext cx="6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2" name="Rectangle 2274"/>
                <p:cNvSpPr>
                  <a:spLocks noChangeArrowheads="1"/>
                </p:cNvSpPr>
                <p:nvPr/>
              </p:nvSpPr>
              <p:spPr bwMode="auto">
                <a:xfrm>
                  <a:off x="4622" y="1800"/>
                  <a:ext cx="61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3" name="Rectangle 2275"/>
                <p:cNvSpPr>
                  <a:spLocks noChangeArrowheads="1"/>
                </p:cNvSpPr>
                <p:nvPr/>
              </p:nvSpPr>
              <p:spPr bwMode="auto">
                <a:xfrm>
                  <a:off x="4703" y="1800"/>
                  <a:ext cx="45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4" name="Rectangle 2276"/>
                <p:cNvSpPr>
                  <a:spLocks noChangeArrowheads="1"/>
                </p:cNvSpPr>
                <p:nvPr/>
              </p:nvSpPr>
              <p:spPr bwMode="auto">
                <a:xfrm>
                  <a:off x="4804" y="1800"/>
                  <a:ext cx="25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5" name="Rectangle 2277"/>
                <p:cNvSpPr>
                  <a:spLocks noChangeArrowheads="1"/>
                </p:cNvSpPr>
                <p:nvPr/>
              </p:nvSpPr>
              <p:spPr bwMode="auto">
                <a:xfrm>
                  <a:off x="4598" y="1801"/>
                  <a:ext cx="6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6" name="Rectangle 2278"/>
                <p:cNvSpPr>
                  <a:spLocks noChangeArrowheads="1"/>
                </p:cNvSpPr>
                <p:nvPr/>
              </p:nvSpPr>
              <p:spPr bwMode="auto">
                <a:xfrm>
                  <a:off x="4624" y="1801"/>
                  <a:ext cx="61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7" name="Rectangle 2279"/>
                <p:cNvSpPr>
                  <a:spLocks noChangeArrowheads="1"/>
                </p:cNvSpPr>
                <p:nvPr/>
              </p:nvSpPr>
              <p:spPr bwMode="auto">
                <a:xfrm>
                  <a:off x="4705" y="1801"/>
                  <a:ext cx="4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8" name="Rectangle 2280"/>
                <p:cNvSpPr>
                  <a:spLocks noChangeArrowheads="1"/>
                </p:cNvSpPr>
                <p:nvPr/>
              </p:nvSpPr>
              <p:spPr bwMode="auto">
                <a:xfrm>
                  <a:off x="4807" y="1801"/>
                  <a:ext cx="24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29" name="Rectangle 2281"/>
                <p:cNvSpPr>
                  <a:spLocks noChangeArrowheads="1"/>
                </p:cNvSpPr>
                <p:nvPr/>
              </p:nvSpPr>
              <p:spPr bwMode="auto">
                <a:xfrm>
                  <a:off x="4597" y="1803"/>
                  <a:ext cx="67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0" name="Rectangle 2282"/>
                <p:cNvSpPr>
                  <a:spLocks noChangeArrowheads="1"/>
                </p:cNvSpPr>
                <p:nvPr/>
              </p:nvSpPr>
              <p:spPr bwMode="auto">
                <a:xfrm>
                  <a:off x="4625" y="1803"/>
                  <a:ext cx="6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1" name="Rectangle 2283"/>
                <p:cNvSpPr>
                  <a:spLocks noChangeArrowheads="1"/>
                </p:cNvSpPr>
                <p:nvPr/>
              </p:nvSpPr>
              <p:spPr bwMode="auto">
                <a:xfrm>
                  <a:off x="4706" y="1803"/>
                  <a:ext cx="4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2" name="Rectangle 2284"/>
                <p:cNvSpPr>
                  <a:spLocks noChangeArrowheads="1"/>
                </p:cNvSpPr>
                <p:nvPr/>
              </p:nvSpPr>
              <p:spPr bwMode="auto">
                <a:xfrm>
                  <a:off x="4810" y="1803"/>
                  <a:ext cx="23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3" name="Rectangle 2285"/>
                <p:cNvSpPr>
                  <a:spLocks noChangeArrowheads="1"/>
                </p:cNvSpPr>
                <p:nvPr/>
              </p:nvSpPr>
              <p:spPr bwMode="auto">
                <a:xfrm>
                  <a:off x="4597" y="1804"/>
                  <a:ext cx="67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4" name="Rectangle 2286"/>
                <p:cNvSpPr>
                  <a:spLocks noChangeArrowheads="1"/>
                </p:cNvSpPr>
                <p:nvPr/>
              </p:nvSpPr>
              <p:spPr bwMode="auto">
                <a:xfrm>
                  <a:off x="4627" y="1804"/>
                  <a:ext cx="60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5" name="Rectangle 2287"/>
                <p:cNvSpPr>
                  <a:spLocks noChangeArrowheads="1"/>
                </p:cNvSpPr>
                <p:nvPr/>
              </p:nvSpPr>
              <p:spPr bwMode="auto">
                <a:xfrm>
                  <a:off x="4708" y="1804"/>
                  <a:ext cx="4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6" name="Rectangle 2288"/>
                <p:cNvSpPr>
                  <a:spLocks noChangeArrowheads="1"/>
                </p:cNvSpPr>
                <p:nvPr/>
              </p:nvSpPr>
              <p:spPr bwMode="auto">
                <a:xfrm>
                  <a:off x="4813" y="1804"/>
                  <a:ext cx="23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7" name="Rectangle 2289"/>
                <p:cNvSpPr>
                  <a:spLocks noChangeArrowheads="1"/>
                </p:cNvSpPr>
                <p:nvPr/>
              </p:nvSpPr>
              <p:spPr bwMode="auto">
                <a:xfrm>
                  <a:off x="4597" y="1806"/>
                  <a:ext cx="67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8" name="Rectangle 2290"/>
                <p:cNvSpPr>
                  <a:spLocks noChangeArrowheads="1"/>
                </p:cNvSpPr>
                <p:nvPr/>
              </p:nvSpPr>
              <p:spPr bwMode="auto">
                <a:xfrm>
                  <a:off x="4628" y="1806"/>
                  <a:ext cx="60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39" name="Rectangle 2291"/>
                <p:cNvSpPr>
                  <a:spLocks noChangeArrowheads="1"/>
                </p:cNvSpPr>
                <p:nvPr/>
              </p:nvSpPr>
              <p:spPr bwMode="auto">
                <a:xfrm>
                  <a:off x="4709" y="1806"/>
                  <a:ext cx="44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0" name="Rectangle 2292"/>
                <p:cNvSpPr>
                  <a:spLocks noChangeArrowheads="1"/>
                </p:cNvSpPr>
                <p:nvPr/>
              </p:nvSpPr>
              <p:spPr bwMode="auto">
                <a:xfrm>
                  <a:off x="4816" y="1806"/>
                  <a:ext cx="22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1" name="Rectangle 2293"/>
                <p:cNvSpPr>
                  <a:spLocks noChangeArrowheads="1"/>
                </p:cNvSpPr>
                <p:nvPr/>
              </p:nvSpPr>
              <p:spPr bwMode="auto">
                <a:xfrm>
                  <a:off x="4595" y="1807"/>
                  <a:ext cx="681"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2" name="Rectangle 2294"/>
                <p:cNvSpPr>
                  <a:spLocks noChangeArrowheads="1"/>
                </p:cNvSpPr>
                <p:nvPr/>
              </p:nvSpPr>
              <p:spPr bwMode="auto">
                <a:xfrm>
                  <a:off x="4628" y="1807"/>
                  <a:ext cx="60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3" name="Rectangle 2295"/>
                <p:cNvSpPr>
                  <a:spLocks noChangeArrowheads="1"/>
                </p:cNvSpPr>
                <p:nvPr/>
              </p:nvSpPr>
              <p:spPr bwMode="auto">
                <a:xfrm>
                  <a:off x="4630" y="1809"/>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4" name="Rectangle 2296"/>
                <p:cNvSpPr>
                  <a:spLocks noChangeArrowheads="1"/>
                </p:cNvSpPr>
                <p:nvPr/>
              </p:nvSpPr>
              <p:spPr bwMode="auto">
                <a:xfrm>
                  <a:off x="4711" y="1807"/>
                  <a:ext cx="4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5" name="Rectangle 2297"/>
                <p:cNvSpPr>
                  <a:spLocks noChangeArrowheads="1"/>
                </p:cNvSpPr>
                <p:nvPr/>
              </p:nvSpPr>
              <p:spPr bwMode="auto">
                <a:xfrm>
                  <a:off x="4714" y="1809"/>
                  <a:ext cx="4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6" name="Rectangle 2298"/>
                <p:cNvSpPr>
                  <a:spLocks noChangeArrowheads="1"/>
                </p:cNvSpPr>
                <p:nvPr/>
              </p:nvSpPr>
              <p:spPr bwMode="auto">
                <a:xfrm>
                  <a:off x="4819" y="1807"/>
                  <a:ext cx="22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7" name="Rectangle 2299"/>
                <p:cNvSpPr>
                  <a:spLocks noChangeArrowheads="1"/>
                </p:cNvSpPr>
                <p:nvPr/>
              </p:nvSpPr>
              <p:spPr bwMode="auto">
                <a:xfrm>
                  <a:off x="4822" y="1809"/>
                  <a:ext cx="2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8" name="Rectangle 2300"/>
                <p:cNvSpPr>
                  <a:spLocks noChangeArrowheads="1"/>
                </p:cNvSpPr>
                <p:nvPr/>
              </p:nvSpPr>
              <p:spPr bwMode="auto">
                <a:xfrm>
                  <a:off x="4595" y="1810"/>
                  <a:ext cx="68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49" name="Rectangle 2301"/>
                <p:cNvSpPr>
                  <a:spLocks noChangeArrowheads="1"/>
                </p:cNvSpPr>
                <p:nvPr/>
              </p:nvSpPr>
              <p:spPr bwMode="auto">
                <a:xfrm>
                  <a:off x="4631" y="1810"/>
                  <a:ext cx="59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0" name="Rectangle 2302"/>
                <p:cNvSpPr>
                  <a:spLocks noChangeArrowheads="1"/>
                </p:cNvSpPr>
                <p:nvPr/>
              </p:nvSpPr>
              <p:spPr bwMode="auto">
                <a:xfrm>
                  <a:off x="4715" y="1810"/>
                  <a:ext cx="42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1" name="Rectangle 2303"/>
                <p:cNvSpPr>
                  <a:spLocks noChangeArrowheads="1"/>
                </p:cNvSpPr>
                <p:nvPr/>
              </p:nvSpPr>
              <p:spPr bwMode="auto">
                <a:xfrm>
                  <a:off x="4827" y="1810"/>
                  <a:ext cx="20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2" name="Rectangle 2304"/>
                <p:cNvSpPr>
                  <a:spLocks noChangeArrowheads="1"/>
                </p:cNvSpPr>
                <p:nvPr/>
              </p:nvSpPr>
              <p:spPr bwMode="auto">
                <a:xfrm>
                  <a:off x="4594" y="1812"/>
                  <a:ext cx="685"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3" name="Rectangle 2305"/>
                <p:cNvSpPr>
                  <a:spLocks noChangeArrowheads="1"/>
                </p:cNvSpPr>
                <p:nvPr/>
              </p:nvSpPr>
              <p:spPr bwMode="auto">
                <a:xfrm>
                  <a:off x="4633" y="1812"/>
                  <a:ext cx="5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4" name="Rectangle 2306"/>
                <p:cNvSpPr>
                  <a:spLocks noChangeArrowheads="1"/>
                </p:cNvSpPr>
                <p:nvPr/>
              </p:nvSpPr>
              <p:spPr bwMode="auto">
                <a:xfrm>
                  <a:off x="4634" y="1814"/>
                  <a:ext cx="5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5" name="Rectangle 2307"/>
                <p:cNvSpPr>
                  <a:spLocks noChangeArrowheads="1"/>
                </p:cNvSpPr>
                <p:nvPr/>
              </p:nvSpPr>
              <p:spPr bwMode="auto">
                <a:xfrm>
                  <a:off x="4717" y="1812"/>
                  <a:ext cx="4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6" name="Rectangle 2308"/>
                <p:cNvSpPr>
                  <a:spLocks noChangeArrowheads="1"/>
                </p:cNvSpPr>
                <p:nvPr/>
              </p:nvSpPr>
              <p:spPr bwMode="auto">
                <a:xfrm>
                  <a:off x="4718" y="1814"/>
                  <a:ext cx="42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7" name="Rectangle 2309"/>
                <p:cNvSpPr>
                  <a:spLocks noChangeArrowheads="1"/>
                </p:cNvSpPr>
                <p:nvPr/>
              </p:nvSpPr>
              <p:spPr bwMode="auto">
                <a:xfrm>
                  <a:off x="4830" y="1812"/>
                  <a:ext cx="20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8" name="Rectangle 2310"/>
                <p:cNvSpPr>
                  <a:spLocks noChangeArrowheads="1"/>
                </p:cNvSpPr>
                <p:nvPr/>
              </p:nvSpPr>
              <p:spPr bwMode="auto">
                <a:xfrm>
                  <a:off x="4834" y="1814"/>
                  <a:ext cx="1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59" name="Rectangle 2311"/>
                <p:cNvSpPr>
                  <a:spLocks noChangeArrowheads="1"/>
                </p:cNvSpPr>
                <p:nvPr/>
              </p:nvSpPr>
              <p:spPr bwMode="auto">
                <a:xfrm>
                  <a:off x="4594" y="1815"/>
                  <a:ext cx="68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0" name="Rectangle 2312"/>
                <p:cNvSpPr>
                  <a:spLocks noChangeArrowheads="1"/>
                </p:cNvSpPr>
                <p:nvPr/>
              </p:nvSpPr>
              <p:spPr bwMode="auto">
                <a:xfrm>
                  <a:off x="4636" y="1815"/>
                  <a:ext cx="58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1" name="Rectangle 2313"/>
                <p:cNvSpPr>
                  <a:spLocks noChangeArrowheads="1"/>
                </p:cNvSpPr>
                <p:nvPr/>
              </p:nvSpPr>
              <p:spPr bwMode="auto">
                <a:xfrm>
                  <a:off x="4720" y="1815"/>
                  <a:ext cx="4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2" name="Rectangle 2314"/>
                <p:cNvSpPr>
                  <a:spLocks noChangeArrowheads="1"/>
                </p:cNvSpPr>
                <p:nvPr/>
              </p:nvSpPr>
              <p:spPr bwMode="auto">
                <a:xfrm>
                  <a:off x="4837" y="1815"/>
                  <a:ext cx="18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3" name="Rectangle 2315"/>
                <p:cNvSpPr>
                  <a:spLocks noChangeArrowheads="1"/>
                </p:cNvSpPr>
                <p:nvPr/>
              </p:nvSpPr>
              <p:spPr bwMode="auto">
                <a:xfrm>
                  <a:off x="4592" y="1817"/>
                  <a:ext cx="690"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4" name="Rectangle 2316"/>
                <p:cNvSpPr>
                  <a:spLocks noChangeArrowheads="1"/>
                </p:cNvSpPr>
                <p:nvPr/>
              </p:nvSpPr>
              <p:spPr bwMode="auto">
                <a:xfrm>
                  <a:off x="4636" y="1817"/>
                  <a:ext cx="58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5" name="Rectangle 2317"/>
                <p:cNvSpPr>
                  <a:spLocks noChangeArrowheads="1"/>
                </p:cNvSpPr>
                <p:nvPr/>
              </p:nvSpPr>
              <p:spPr bwMode="auto">
                <a:xfrm>
                  <a:off x="4637" y="1818"/>
                  <a:ext cx="5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6" name="Rectangle 2318"/>
                <p:cNvSpPr>
                  <a:spLocks noChangeArrowheads="1"/>
                </p:cNvSpPr>
                <p:nvPr/>
              </p:nvSpPr>
              <p:spPr bwMode="auto">
                <a:xfrm>
                  <a:off x="4723" y="1817"/>
                  <a:ext cx="41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7" name="Rectangle 2319"/>
                <p:cNvSpPr>
                  <a:spLocks noChangeArrowheads="1"/>
                </p:cNvSpPr>
                <p:nvPr/>
              </p:nvSpPr>
              <p:spPr bwMode="auto">
                <a:xfrm>
                  <a:off x="4724" y="1818"/>
                  <a:ext cx="41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8" name="Rectangle 2320"/>
                <p:cNvSpPr>
                  <a:spLocks noChangeArrowheads="1"/>
                </p:cNvSpPr>
                <p:nvPr/>
              </p:nvSpPr>
              <p:spPr bwMode="auto">
                <a:xfrm>
                  <a:off x="4842" y="1817"/>
                  <a:ext cx="17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69" name="Rectangle 2321"/>
                <p:cNvSpPr>
                  <a:spLocks noChangeArrowheads="1"/>
                </p:cNvSpPr>
                <p:nvPr/>
              </p:nvSpPr>
              <p:spPr bwMode="auto">
                <a:xfrm>
                  <a:off x="4846" y="1818"/>
                  <a:ext cx="16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0" name="Rectangle 2322"/>
                <p:cNvSpPr>
                  <a:spLocks noChangeArrowheads="1"/>
                </p:cNvSpPr>
                <p:nvPr/>
              </p:nvSpPr>
              <p:spPr bwMode="auto">
                <a:xfrm>
                  <a:off x="4592" y="1820"/>
                  <a:ext cx="6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1" name="Rectangle 2323"/>
                <p:cNvSpPr>
                  <a:spLocks noChangeArrowheads="1"/>
                </p:cNvSpPr>
                <p:nvPr/>
              </p:nvSpPr>
              <p:spPr bwMode="auto">
                <a:xfrm>
                  <a:off x="4639" y="1820"/>
                  <a:ext cx="5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2" name="Rectangle 2324"/>
                <p:cNvSpPr>
                  <a:spLocks noChangeArrowheads="1"/>
                </p:cNvSpPr>
                <p:nvPr/>
              </p:nvSpPr>
              <p:spPr bwMode="auto">
                <a:xfrm>
                  <a:off x="4726" y="1820"/>
                  <a:ext cx="4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3" name="Rectangle 2325"/>
                <p:cNvSpPr>
                  <a:spLocks noChangeArrowheads="1"/>
                </p:cNvSpPr>
                <p:nvPr/>
              </p:nvSpPr>
              <p:spPr bwMode="auto">
                <a:xfrm>
                  <a:off x="4852" y="1820"/>
                  <a:ext cx="15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4" name="Rectangle 2326"/>
                <p:cNvSpPr>
                  <a:spLocks noChangeArrowheads="1"/>
                </p:cNvSpPr>
                <p:nvPr/>
              </p:nvSpPr>
              <p:spPr bwMode="auto">
                <a:xfrm>
                  <a:off x="4591" y="1821"/>
                  <a:ext cx="69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5" name="Rectangle 2327"/>
                <p:cNvSpPr>
                  <a:spLocks noChangeArrowheads="1"/>
                </p:cNvSpPr>
                <p:nvPr/>
              </p:nvSpPr>
              <p:spPr bwMode="auto">
                <a:xfrm>
                  <a:off x="4640" y="1821"/>
                  <a:ext cx="5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6" name="Rectangle 2328"/>
                <p:cNvSpPr>
                  <a:spLocks noChangeArrowheads="1"/>
                </p:cNvSpPr>
                <p:nvPr/>
              </p:nvSpPr>
              <p:spPr bwMode="auto">
                <a:xfrm>
                  <a:off x="4642" y="1823"/>
                  <a:ext cx="57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7" name="Rectangle 2329"/>
                <p:cNvSpPr>
                  <a:spLocks noChangeArrowheads="1"/>
                </p:cNvSpPr>
                <p:nvPr/>
              </p:nvSpPr>
              <p:spPr bwMode="auto">
                <a:xfrm>
                  <a:off x="4727" y="1821"/>
                  <a:ext cx="4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8" name="Rectangle 2330"/>
                <p:cNvSpPr>
                  <a:spLocks noChangeArrowheads="1"/>
                </p:cNvSpPr>
                <p:nvPr/>
              </p:nvSpPr>
              <p:spPr bwMode="auto">
                <a:xfrm>
                  <a:off x="4730" y="1823"/>
                  <a:ext cx="39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79" name="Rectangle 2331"/>
                <p:cNvSpPr>
                  <a:spLocks noChangeArrowheads="1"/>
                </p:cNvSpPr>
                <p:nvPr/>
              </p:nvSpPr>
              <p:spPr bwMode="auto">
                <a:xfrm>
                  <a:off x="4857" y="1821"/>
                  <a:ext cx="14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0" name="Rectangle 2332"/>
                <p:cNvSpPr>
                  <a:spLocks noChangeArrowheads="1"/>
                </p:cNvSpPr>
                <p:nvPr/>
              </p:nvSpPr>
              <p:spPr bwMode="auto">
                <a:xfrm>
                  <a:off x="4863" y="1823"/>
                  <a:ext cx="1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1" name="Rectangle 2333"/>
                <p:cNvSpPr>
                  <a:spLocks noChangeArrowheads="1"/>
                </p:cNvSpPr>
                <p:nvPr/>
              </p:nvSpPr>
              <p:spPr bwMode="auto">
                <a:xfrm>
                  <a:off x="4591" y="1824"/>
                  <a:ext cx="6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2" name="Rectangle 2334"/>
                <p:cNvSpPr>
                  <a:spLocks noChangeArrowheads="1"/>
                </p:cNvSpPr>
                <p:nvPr/>
              </p:nvSpPr>
              <p:spPr bwMode="auto">
                <a:xfrm>
                  <a:off x="4643" y="1824"/>
                  <a:ext cx="5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3" name="Rectangle 2335"/>
                <p:cNvSpPr>
                  <a:spLocks noChangeArrowheads="1"/>
                </p:cNvSpPr>
                <p:nvPr/>
              </p:nvSpPr>
              <p:spPr bwMode="auto">
                <a:xfrm>
                  <a:off x="4732" y="1824"/>
                  <a:ext cx="3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4" name="Rectangle 2336"/>
                <p:cNvSpPr>
                  <a:spLocks noChangeArrowheads="1"/>
                </p:cNvSpPr>
                <p:nvPr/>
              </p:nvSpPr>
              <p:spPr bwMode="auto">
                <a:xfrm>
                  <a:off x="4869" y="1824"/>
                  <a:ext cx="1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5" name="Rectangle 2337"/>
                <p:cNvSpPr>
                  <a:spLocks noChangeArrowheads="1"/>
                </p:cNvSpPr>
                <p:nvPr/>
              </p:nvSpPr>
              <p:spPr bwMode="auto">
                <a:xfrm>
                  <a:off x="4589" y="1826"/>
                  <a:ext cx="699"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6" name="Rectangle 2338"/>
                <p:cNvSpPr>
                  <a:spLocks noChangeArrowheads="1"/>
                </p:cNvSpPr>
                <p:nvPr/>
              </p:nvSpPr>
              <p:spPr bwMode="auto">
                <a:xfrm>
                  <a:off x="4645" y="1826"/>
                  <a:ext cx="5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7" name="Rectangle 2339"/>
                <p:cNvSpPr>
                  <a:spLocks noChangeArrowheads="1"/>
                </p:cNvSpPr>
                <p:nvPr/>
              </p:nvSpPr>
              <p:spPr bwMode="auto">
                <a:xfrm>
                  <a:off x="4646" y="1828"/>
                  <a:ext cx="56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8" name="Rectangle 2340"/>
                <p:cNvSpPr>
                  <a:spLocks noChangeArrowheads="1"/>
                </p:cNvSpPr>
                <p:nvPr/>
              </p:nvSpPr>
              <p:spPr bwMode="auto">
                <a:xfrm>
                  <a:off x="4733" y="1826"/>
                  <a:ext cx="39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89" name="Rectangle 2341"/>
                <p:cNvSpPr>
                  <a:spLocks noChangeArrowheads="1"/>
                </p:cNvSpPr>
                <p:nvPr/>
              </p:nvSpPr>
              <p:spPr bwMode="auto">
                <a:xfrm>
                  <a:off x="4736" y="1828"/>
                  <a:ext cx="38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0" name="Rectangle 2342"/>
                <p:cNvSpPr>
                  <a:spLocks noChangeArrowheads="1"/>
                </p:cNvSpPr>
                <p:nvPr/>
              </p:nvSpPr>
              <p:spPr bwMode="auto">
                <a:xfrm>
                  <a:off x="4876" y="1826"/>
                  <a:ext cx="1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1" name="Rectangle 2343"/>
                <p:cNvSpPr>
                  <a:spLocks noChangeArrowheads="1"/>
                </p:cNvSpPr>
                <p:nvPr/>
              </p:nvSpPr>
              <p:spPr bwMode="auto">
                <a:xfrm>
                  <a:off x="4884" y="1828"/>
                  <a:ext cx="9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2" name="Rectangle 2344"/>
                <p:cNvSpPr>
                  <a:spLocks noChangeArrowheads="1"/>
                </p:cNvSpPr>
                <p:nvPr/>
              </p:nvSpPr>
              <p:spPr bwMode="auto">
                <a:xfrm>
                  <a:off x="4589" y="1829"/>
                  <a:ext cx="70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3" name="Rectangle 2345"/>
                <p:cNvSpPr>
                  <a:spLocks noChangeArrowheads="1"/>
                </p:cNvSpPr>
                <p:nvPr/>
              </p:nvSpPr>
              <p:spPr bwMode="auto">
                <a:xfrm>
                  <a:off x="4589" y="1829"/>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4" name="Rectangle 2346"/>
                <p:cNvSpPr>
                  <a:spLocks noChangeArrowheads="1"/>
                </p:cNvSpPr>
                <p:nvPr/>
              </p:nvSpPr>
              <p:spPr bwMode="auto">
                <a:xfrm>
                  <a:off x="4648" y="1829"/>
                  <a:ext cx="5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5" name="Rectangle 2347"/>
                <p:cNvSpPr>
                  <a:spLocks noChangeArrowheads="1"/>
                </p:cNvSpPr>
                <p:nvPr/>
              </p:nvSpPr>
              <p:spPr bwMode="auto">
                <a:xfrm>
                  <a:off x="4738" y="1829"/>
                  <a:ext cx="38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6" name="Rectangle 2348"/>
                <p:cNvSpPr>
                  <a:spLocks noChangeArrowheads="1"/>
                </p:cNvSpPr>
                <p:nvPr/>
              </p:nvSpPr>
              <p:spPr bwMode="auto">
                <a:xfrm>
                  <a:off x="4894" y="1829"/>
                  <a:ext cx="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7" name="Rectangle 2349"/>
                <p:cNvSpPr>
                  <a:spLocks noChangeArrowheads="1"/>
                </p:cNvSpPr>
                <p:nvPr/>
              </p:nvSpPr>
              <p:spPr bwMode="auto">
                <a:xfrm>
                  <a:off x="4588" y="1831"/>
                  <a:ext cx="703"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8" name="Rectangle 2350"/>
                <p:cNvSpPr>
                  <a:spLocks noChangeArrowheads="1"/>
                </p:cNvSpPr>
                <p:nvPr/>
              </p:nvSpPr>
              <p:spPr bwMode="auto">
                <a:xfrm>
                  <a:off x="4588" y="1831"/>
                  <a:ext cx="70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599" name="Rectangle 2351"/>
                <p:cNvSpPr>
                  <a:spLocks noChangeArrowheads="1"/>
                </p:cNvSpPr>
                <p:nvPr/>
              </p:nvSpPr>
              <p:spPr bwMode="auto">
                <a:xfrm>
                  <a:off x="4588" y="1832"/>
                  <a:ext cx="70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0" name="Rectangle 2352"/>
                <p:cNvSpPr>
                  <a:spLocks noChangeArrowheads="1"/>
                </p:cNvSpPr>
                <p:nvPr/>
              </p:nvSpPr>
              <p:spPr bwMode="auto">
                <a:xfrm>
                  <a:off x="4649" y="1831"/>
                  <a:ext cx="56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1" name="Rectangle 2353"/>
                <p:cNvSpPr>
                  <a:spLocks noChangeArrowheads="1"/>
                </p:cNvSpPr>
                <p:nvPr/>
              </p:nvSpPr>
              <p:spPr bwMode="auto">
                <a:xfrm>
                  <a:off x="4651" y="1832"/>
                  <a:ext cx="5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2" name="Rectangle 2354"/>
                <p:cNvSpPr>
                  <a:spLocks noChangeArrowheads="1"/>
                </p:cNvSpPr>
                <p:nvPr/>
              </p:nvSpPr>
              <p:spPr bwMode="auto">
                <a:xfrm>
                  <a:off x="4741" y="1831"/>
                  <a:ext cx="3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3" name="Rectangle 2355"/>
                <p:cNvSpPr>
                  <a:spLocks noChangeArrowheads="1"/>
                </p:cNvSpPr>
                <p:nvPr/>
              </p:nvSpPr>
              <p:spPr bwMode="auto">
                <a:xfrm>
                  <a:off x="4742" y="1832"/>
                  <a:ext cx="3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4" name="Rectangle 2356"/>
                <p:cNvSpPr>
                  <a:spLocks noChangeArrowheads="1"/>
                </p:cNvSpPr>
                <p:nvPr/>
              </p:nvSpPr>
              <p:spPr bwMode="auto">
                <a:xfrm>
                  <a:off x="4909" y="1831"/>
                  <a:ext cx="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5" name="Rectangle 2357"/>
                <p:cNvSpPr>
                  <a:spLocks noChangeArrowheads="1"/>
                </p:cNvSpPr>
                <p:nvPr/>
              </p:nvSpPr>
              <p:spPr bwMode="auto">
                <a:xfrm>
                  <a:off x="4588" y="1834"/>
                  <a:ext cx="70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6" name="Rectangle 2358"/>
                <p:cNvSpPr>
                  <a:spLocks noChangeArrowheads="1"/>
                </p:cNvSpPr>
                <p:nvPr/>
              </p:nvSpPr>
              <p:spPr bwMode="auto">
                <a:xfrm>
                  <a:off x="4588" y="1834"/>
                  <a:ext cx="6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7" name="Rectangle 2359"/>
                <p:cNvSpPr>
                  <a:spLocks noChangeArrowheads="1"/>
                </p:cNvSpPr>
                <p:nvPr/>
              </p:nvSpPr>
              <p:spPr bwMode="auto">
                <a:xfrm>
                  <a:off x="4652" y="1834"/>
                  <a:ext cx="5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8" name="Rectangle 2360"/>
                <p:cNvSpPr>
                  <a:spLocks noChangeArrowheads="1"/>
                </p:cNvSpPr>
                <p:nvPr/>
              </p:nvSpPr>
              <p:spPr bwMode="auto">
                <a:xfrm>
                  <a:off x="4744" y="1834"/>
                  <a:ext cx="37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09" name="Rectangle 2361"/>
                <p:cNvSpPr>
                  <a:spLocks noChangeArrowheads="1"/>
                </p:cNvSpPr>
                <p:nvPr/>
              </p:nvSpPr>
              <p:spPr bwMode="auto">
                <a:xfrm>
                  <a:off x="4586" y="1835"/>
                  <a:ext cx="708" cy="4"/>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0" name="Rectangle 2362"/>
                <p:cNvSpPr>
                  <a:spLocks noChangeArrowheads="1"/>
                </p:cNvSpPr>
                <p:nvPr/>
              </p:nvSpPr>
              <p:spPr bwMode="auto">
                <a:xfrm>
                  <a:off x="4586" y="1835"/>
                  <a:ext cx="699" cy="4"/>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1" name="Rectangle 2363"/>
                <p:cNvSpPr>
                  <a:spLocks noChangeArrowheads="1"/>
                </p:cNvSpPr>
                <p:nvPr/>
              </p:nvSpPr>
              <p:spPr bwMode="auto">
                <a:xfrm>
                  <a:off x="4654" y="1835"/>
                  <a:ext cx="552"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2" name="Rectangle 2364"/>
                <p:cNvSpPr>
                  <a:spLocks noChangeArrowheads="1"/>
                </p:cNvSpPr>
                <p:nvPr/>
              </p:nvSpPr>
              <p:spPr bwMode="auto">
                <a:xfrm>
                  <a:off x="4747" y="1835"/>
                  <a:ext cx="36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3" name="Rectangle 2365"/>
                <p:cNvSpPr>
                  <a:spLocks noChangeArrowheads="1"/>
                </p:cNvSpPr>
                <p:nvPr/>
              </p:nvSpPr>
              <p:spPr bwMode="auto">
                <a:xfrm>
                  <a:off x="4748" y="1837"/>
                  <a:ext cx="36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4" name="Rectangle 2366"/>
                <p:cNvSpPr>
                  <a:spLocks noChangeArrowheads="1"/>
                </p:cNvSpPr>
                <p:nvPr/>
              </p:nvSpPr>
              <p:spPr bwMode="auto">
                <a:xfrm>
                  <a:off x="4586" y="1839"/>
                  <a:ext cx="71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5" name="Rectangle 2367"/>
                <p:cNvSpPr>
                  <a:spLocks noChangeArrowheads="1"/>
                </p:cNvSpPr>
                <p:nvPr/>
              </p:nvSpPr>
              <p:spPr bwMode="auto">
                <a:xfrm>
                  <a:off x="4586" y="1839"/>
                  <a:ext cx="69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6" name="Rectangle 2368"/>
                <p:cNvSpPr>
                  <a:spLocks noChangeArrowheads="1"/>
                </p:cNvSpPr>
                <p:nvPr/>
              </p:nvSpPr>
              <p:spPr bwMode="auto">
                <a:xfrm>
                  <a:off x="4655" y="1839"/>
                  <a:ext cx="5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7" name="Rectangle 2369"/>
                <p:cNvSpPr>
                  <a:spLocks noChangeArrowheads="1"/>
                </p:cNvSpPr>
                <p:nvPr/>
              </p:nvSpPr>
              <p:spPr bwMode="auto">
                <a:xfrm>
                  <a:off x="4752" y="1839"/>
                  <a:ext cx="35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8" name="Rectangle 2370"/>
                <p:cNvSpPr>
                  <a:spLocks noChangeArrowheads="1"/>
                </p:cNvSpPr>
                <p:nvPr/>
              </p:nvSpPr>
              <p:spPr bwMode="auto">
                <a:xfrm>
                  <a:off x="4585" y="1840"/>
                  <a:ext cx="712"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19" name="Rectangle 2371"/>
                <p:cNvSpPr>
                  <a:spLocks noChangeArrowheads="1"/>
                </p:cNvSpPr>
                <p:nvPr/>
              </p:nvSpPr>
              <p:spPr bwMode="auto">
                <a:xfrm>
                  <a:off x="4585" y="1840"/>
                  <a:ext cx="6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0" name="Rectangle 2372"/>
                <p:cNvSpPr>
                  <a:spLocks noChangeArrowheads="1"/>
                </p:cNvSpPr>
                <p:nvPr/>
              </p:nvSpPr>
              <p:spPr bwMode="auto">
                <a:xfrm>
                  <a:off x="4585" y="1842"/>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1" name="Rectangle 2373"/>
                <p:cNvSpPr>
                  <a:spLocks noChangeArrowheads="1"/>
                </p:cNvSpPr>
                <p:nvPr/>
              </p:nvSpPr>
              <p:spPr bwMode="auto">
                <a:xfrm>
                  <a:off x="4657" y="1840"/>
                  <a:ext cx="5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2" name="Rectangle 2374"/>
                <p:cNvSpPr>
                  <a:spLocks noChangeArrowheads="1"/>
                </p:cNvSpPr>
                <p:nvPr/>
              </p:nvSpPr>
              <p:spPr bwMode="auto">
                <a:xfrm>
                  <a:off x="4658" y="1842"/>
                  <a:ext cx="5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3" name="Rectangle 2375"/>
                <p:cNvSpPr>
                  <a:spLocks noChangeArrowheads="1"/>
                </p:cNvSpPr>
                <p:nvPr/>
              </p:nvSpPr>
              <p:spPr bwMode="auto">
                <a:xfrm>
                  <a:off x="4755" y="1840"/>
                  <a:ext cx="35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4" name="Rectangle 2376"/>
                <p:cNvSpPr>
                  <a:spLocks noChangeArrowheads="1"/>
                </p:cNvSpPr>
                <p:nvPr/>
              </p:nvSpPr>
              <p:spPr bwMode="auto">
                <a:xfrm>
                  <a:off x="4756" y="1842"/>
                  <a:ext cx="3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5" name="Rectangle 2377"/>
                <p:cNvSpPr>
                  <a:spLocks noChangeArrowheads="1"/>
                </p:cNvSpPr>
                <p:nvPr/>
              </p:nvSpPr>
              <p:spPr bwMode="auto">
                <a:xfrm>
                  <a:off x="4585" y="1843"/>
                  <a:ext cx="71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6" name="Rectangle 2378"/>
                <p:cNvSpPr>
                  <a:spLocks noChangeArrowheads="1"/>
                </p:cNvSpPr>
                <p:nvPr/>
              </p:nvSpPr>
              <p:spPr bwMode="auto">
                <a:xfrm>
                  <a:off x="4585" y="1843"/>
                  <a:ext cx="6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7" name="Rectangle 2379"/>
                <p:cNvSpPr>
                  <a:spLocks noChangeArrowheads="1"/>
                </p:cNvSpPr>
                <p:nvPr/>
              </p:nvSpPr>
              <p:spPr bwMode="auto">
                <a:xfrm>
                  <a:off x="4660" y="1843"/>
                  <a:ext cx="5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8" name="Rectangle 2380"/>
                <p:cNvSpPr>
                  <a:spLocks noChangeArrowheads="1"/>
                </p:cNvSpPr>
                <p:nvPr/>
              </p:nvSpPr>
              <p:spPr bwMode="auto">
                <a:xfrm>
                  <a:off x="4759" y="1843"/>
                  <a:ext cx="34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29" name="Rectangle 2381"/>
                <p:cNvSpPr>
                  <a:spLocks noChangeArrowheads="1"/>
                </p:cNvSpPr>
                <p:nvPr/>
              </p:nvSpPr>
              <p:spPr bwMode="auto">
                <a:xfrm>
                  <a:off x="4583" y="1845"/>
                  <a:ext cx="71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0" name="Rectangle 2382"/>
                <p:cNvSpPr>
                  <a:spLocks noChangeArrowheads="1"/>
                </p:cNvSpPr>
                <p:nvPr/>
              </p:nvSpPr>
              <p:spPr bwMode="auto">
                <a:xfrm>
                  <a:off x="4583" y="1845"/>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1" name="Rectangle 2383"/>
                <p:cNvSpPr>
                  <a:spLocks noChangeArrowheads="1"/>
                </p:cNvSpPr>
                <p:nvPr/>
              </p:nvSpPr>
              <p:spPr bwMode="auto">
                <a:xfrm>
                  <a:off x="4661" y="1845"/>
                  <a:ext cx="5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2" name="Rectangle 2384"/>
                <p:cNvSpPr>
                  <a:spLocks noChangeArrowheads="1"/>
                </p:cNvSpPr>
                <p:nvPr/>
              </p:nvSpPr>
              <p:spPr bwMode="auto">
                <a:xfrm>
                  <a:off x="4762" y="1845"/>
                  <a:ext cx="33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3" name="Rectangle 2385"/>
                <p:cNvSpPr>
                  <a:spLocks noChangeArrowheads="1"/>
                </p:cNvSpPr>
                <p:nvPr/>
              </p:nvSpPr>
              <p:spPr bwMode="auto">
                <a:xfrm>
                  <a:off x="4583" y="1846"/>
                  <a:ext cx="719"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4" name="Rectangle 2386"/>
                <p:cNvSpPr>
                  <a:spLocks noChangeArrowheads="1"/>
                </p:cNvSpPr>
                <p:nvPr/>
              </p:nvSpPr>
              <p:spPr bwMode="auto">
                <a:xfrm>
                  <a:off x="4583" y="1846"/>
                  <a:ext cx="6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5" name="Rectangle 2387"/>
                <p:cNvSpPr>
                  <a:spLocks noChangeArrowheads="1"/>
                </p:cNvSpPr>
                <p:nvPr/>
              </p:nvSpPr>
              <p:spPr bwMode="auto">
                <a:xfrm>
                  <a:off x="4583" y="1848"/>
                  <a:ext cx="69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6" name="Rectangle 2388"/>
                <p:cNvSpPr>
                  <a:spLocks noChangeArrowheads="1"/>
                </p:cNvSpPr>
                <p:nvPr/>
              </p:nvSpPr>
              <p:spPr bwMode="auto">
                <a:xfrm>
                  <a:off x="4663" y="1846"/>
                  <a:ext cx="5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7" name="Rectangle 2389"/>
                <p:cNvSpPr>
                  <a:spLocks noChangeArrowheads="1"/>
                </p:cNvSpPr>
                <p:nvPr/>
              </p:nvSpPr>
              <p:spPr bwMode="auto">
                <a:xfrm>
                  <a:off x="4666" y="1848"/>
                  <a:ext cx="5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8" name="Rectangle 2390"/>
                <p:cNvSpPr>
                  <a:spLocks noChangeArrowheads="1"/>
                </p:cNvSpPr>
                <p:nvPr/>
              </p:nvSpPr>
              <p:spPr bwMode="auto">
                <a:xfrm>
                  <a:off x="4764" y="1846"/>
                  <a:ext cx="33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39" name="Rectangle 2391"/>
                <p:cNvSpPr>
                  <a:spLocks noChangeArrowheads="1"/>
                </p:cNvSpPr>
                <p:nvPr/>
              </p:nvSpPr>
              <p:spPr bwMode="auto">
                <a:xfrm>
                  <a:off x="4767" y="1848"/>
                  <a:ext cx="32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0" name="Rectangle 2392"/>
                <p:cNvSpPr>
                  <a:spLocks noChangeArrowheads="1"/>
                </p:cNvSpPr>
                <p:nvPr/>
              </p:nvSpPr>
              <p:spPr bwMode="auto">
                <a:xfrm>
                  <a:off x="4583" y="1849"/>
                  <a:ext cx="72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1" name="Rectangle 2393"/>
                <p:cNvSpPr>
                  <a:spLocks noChangeArrowheads="1"/>
                </p:cNvSpPr>
                <p:nvPr/>
              </p:nvSpPr>
              <p:spPr bwMode="auto">
                <a:xfrm>
                  <a:off x="4585" y="1849"/>
                  <a:ext cx="69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2" name="Rectangle 2394"/>
                <p:cNvSpPr>
                  <a:spLocks noChangeArrowheads="1"/>
                </p:cNvSpPr>
                <p:nvPr/>
              </p:nvSpPr>
              <p:spPr bwMode="auto">
                <a:xfrm>
                  <a:off x="4667" y="1849"/>
                  <a:ext cx="52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3" name="Rectangle 2395"/>
                <p:cNvSpPr>
                  <a:spLocks noChangeArrowheads="1"/>
                </p:cNvSpPr>
                <p:nvPr/>
              </p:nvSpPr>
              <p:spPr bwMode="auto">
                <a:xfrm>
                  <a:off x="4770" y="1849"/>
                  <a:ext cx="32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4" name="Rectangle 2396"/>
                <p:cNvSpPr>
                  <a:spLocks noChangeArrowheads="1"/>
                </p:cNvSpPr>
                <p:nvPr/>
              </p:nvSpPr>
              <p:spPr bwMode="auto">
                <a:xfrm>
                  <a:off x="4582" y="1851"/>
                  <a:ext cx="723"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5" name="Rectangle 2397"/>
                <p:cNvSpPr>
                  <a:spLocks noChangeArrowheads="1"/>
                </p:cNvSpPr>
                <p:nvPr/>
              </p:nvSpPr>
              <p:spPr bwMode="auto">
                <a:xfrm>
                  <a:off x="4586" y="1851"/>
                  <a:ext cx="687"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6" name="Rectangle 2398"/>
                <p:cNvSpPr>
                  <a:spLocks noChangeArrowheads="1"/>
                </p:cNvSpPr>
                <p:nvPr/>
              </p:nvSpPr>
              <p:spPr bwMode="auto">
                <a:xfrm>
                  <a:off x="4669" y="1851"/>
                  <a:ext cx="5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7" name="Rectangle 2399"/>
                <p:cNvSpPr>
                  <a:spLocks noChangeArrowheads="1"/>
                </p:cNvSpPr>
                <p:nvPr/>
              </p:nvSpPr>
              <p:spPr bwMode="auto">
                <a:xfrm>
                  <a:off x="4670" y="1853"/>
                  <a:ext cx="51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8" name="Rectangle 2400"/>
                <p:cNvSpPr>
                  <a:spLocks noChangeArrowheads="1"/>
                </p:cNvSpPr>
                <p:nvPr/>
              </p:nvSpPr>
              <p:spPr bwMode="auto">
                <a:xfrm>
                  <a:off x="4773" y="1851"/>
                  <a:ext cx="3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49" name="Rectangle 2401"/>
                <p:cNvSpPr>
                  <a:spLocks noChangeArrowheads="1"/>
                </p:cNvSpPr>
                <p:nvPr/>
              </p:nvSpPr>
              <p:spPr bwMode="auto">
                <a:xfrm>
                  <a:off x="4774" y="1853"/>
                  <a:ext cx="31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0" name="Rectangle 2402"/>
                <p:cNvSpPr>
                  <a:spLocks noChangeArrowheads="1"/>
                </p:cNvSpPr>
                <p:nvPr/>
              </p:nvSpPr>
              <p:spPr bwMode="auto">
                <a:xfrm>
                  <a:off x="4582" y="1854"/>
                  <a:ext cx="72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1" name="Rectangle 2403"/>
                <p:cNvSpPr>
                  <a:spLocks noChangeArrowheads="1"/>
                </p:cNvSpPr>
                <p:nvPr/>
              </p:nvSpPr>
              <p:spPr bwMode="auto">
                <a:xfrm>
                  <a:off x="4588" y="1854"/>
                  <a:ext cx="6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2" name="Rectangle 2404"/>
                <p:cNvSpPr>
                  <a:spLocks noChangeArrowheads="1"/>
                </p:cNvSpPr>
                <p:nvPr/>
              </p:nvSpPr>
              <p:spPr bwMode="auto">
                <a:xfrm>
                  <a:off x="4672" y="1854"/>
                  <a:ext cx="51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3" name="Rectangle 2405"/>
                <p:cNvSpPr>
                  <a:spLocks noChangeArrowheads="1"/>
                </p:cNvSpPr>
                <p:nvPr/>
              </p:nvSpPr>
              <p:spPr bwMode="auto">
                <a:xfrm>
                  <a:off x="4777" y="1854"/>
                  <a:ext cx="3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4" name="Rectangle 2406"/>
                <p:cNvSpPr>
                  <a:spLocks noChangeArrowheads="1"/>
                </p:cNvSpPr>
                <p:nvPr/>
              </p:nvSpPr>
              <p:spPr bwMode="auto">
                <a:xfrm>
                  <a:off x="4580" y="1856"/>
                  <a:ext cx="728"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5" name="Rectangle 2407"/>
                <p:cNvSpPr>
                  <a:spLocks noChangeArrowheads="1"/>
                </p:cNvSpPr>
                <p:nvPr/>
              </p:nvSpPr>
              <p:spPr bwMode="auto">
                <a:xfrm>
                  <a:off x="4589" y="1856"/>
                  <a:ext cx="68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6" name="Rectangle 2408"/>
                <p:cNvSpPr>
                  <a:spLocks noChangeArrowheads="1"/>
                </p:cNvSpPr>
                <p:nvPr/>
              </p:nvSpPr>
              <p:spPr bwMode="auto">
                <a:xfrm>
                  <a:off x="4591" y="1857"/>
                  <a:ext cx="67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7" name="Rectangle 2409"/>
                <p:cNvSpPr>
                  <a:spLocks noChangeArrowheads="1"/>
                </p:cNvSpPr>
                <p:nvPr/>
              </p:nvSpPr>
              <p:spPr bwMode="auto">
                <a:xfrm>
                  <a:off x="4673" y="1856"/>
                  <a:ext cx="5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8" name="Rectangle 2410"/>
                <p:cNvSpPr>
                  <a:spLocks noChangeArrowheads="1"/>
                </p:cNvSpPr>
                <p:nvPr/>
              </p:nvSpPr>
              <p:spPr bwMode="auto">
                <a:xfrm>
                  <a:off x="4675" y="1857"/>
                  <a:ext cx="50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59" name="Rectangle 2411"/>
                <p:cNvSpPr>
                  <a:spLocks noChangeArrowheads="1"/>
                </p:cNvSpPr>
                <p:nvPr/>
              </p:nvSpPr>
              <p:spPr bwMode="auto">
                <a:xfrm>
                  <a:off x="4780" y="1856"/>
                  <a:ext cx="29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60" name="Rectangle 2412"/>
                <p:cNvSpPr>
                  <a:spLocks noChangeArrowheads="1"/>
                </p:cNvSpPr>
                <p:nvPr/>
              </p:nvSpPr>
              <p:spPr bwMode="auto">
                <a:xfrm>
                  <a:off x="4783" y="1857"/>
                  <a:ext cx="29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61" name="Rectangle 2413"/>
                <p:cNvSpPr>
                  <a:spLocks noChangeArrowheads="1"/>
                </p:cNvSpPr>
                <p:nvPr/>
              </p:nvSpPr>
              <p:spPr bwMode="auto">
                <a:xfrm>
                  <a:off x="4580" y="1859"/>
                  <a:ext cx="72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62" name="Rectangle 2414"/>
                <p:cNvSpPr>
                  <a:spLocks noChangeArrowheads="1"/>
                </p:cNvSpPr>
                <p:nvPr/>
              </p:nvSpPr>
              <p:spPr bwMode="auto">
                <a:xfrm>
                  <a:off x="4592" y="1859"/>
                  <a:ext cx="67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63" name="Rectangle 2415"/>
                <p:cNvSpPr>
                  <a:spLocks noChangeArrowheads="1"/>
                </p:cNvSpPr>
                <p:nvPr/>
              </p:nvSpPr>
              <p:spPr bwMode="auto">
                <a:xfrm>
                  <a:off x="4676" y="1859"/>
                  <a:ext cx="50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64" name="Rectangle 2416"/>
                <p:cNvSpPr>
                  <a:spLocks noChangeArrowheads="1"/>
                </p:cNvSpPr>
                <p:nvPr/>
              </p:nvSpPr>
              <p:spPr bwMode="auto">
                <a:xfrm>
                  <a:off x="4786" y="1859"/>
                  <a:ext cx="28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grpSp>
            <p:nvGrpSpPr>
              <p:cNvPr id="16" name="Group 2417"/>
              <p:cNvGrpSpPr>
                <a:grpSpLocks/>
              </p:cNvGrpSpPr>
              <p:nvPr/>
            </p:nvGrpSpPr>
            <p:grpSpPr bwMode="auto">
              <a:xfrm>
                <a:off x="3868" y="1547"/>
                <a:ext cx="718" cy="48"/>
                <a:chOff x="4562" y="1860"/>
                <a:chExt cx="777" cy="58"/>
              </a:xfrm>
            </p:grpSpPr>
            <p:sp>
              <p:nvSpPr>
                <p:cNvPr id="311666" name="Rectangle 2418"/>
                <p:cNvSpPr>
                  <a:spLocks noChangeArrowheads="1"/>
                </p:cNvSpPr>
                <p:nvPr/>
              </p:nvSpPr>
              <p:spPr bwMode="auto">
                <a:xfrm>
                  <a:off x="4579" y="1860"/>
                  <a:ext cx="732"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67" name="Rectangle 2419"/>
                <p:cNvSpPr>
                  <a:spLocks noChangeArrowheads="1"/>
                </p:cNvSpPr>
                <p:nvPr/>
              </p:nvSpPr>
              <p:spPr bwMode="auto">
                <a:xfrm>
                  <a:off x="4594" y="1860"/>
                  <a:ext cx="67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68" name="Rectangle 2420"/>
                <p:cNvSpPr>
                  <a:spLocks noChangeArrowheads="1"/>
                </p:cNvSpPr>
                <p:nvPr/>
              </p:nvSpPr>
              <p:spPr bwMode="auto">
                <a:xfrm>
                  <a:off x="4595" y="1862"/>
                  <a:ext cx="66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69" name="Rectangle 2421"/>
                <p:cNvSpPr>
                  <a:spLocks noChangeArrowheads="1"/>
                </p:cNvSpPr>
                <p:nvPr/>
              </p:nvSpPr>
              <p:spPr bwMode="auto">
                <a:xfrm>
                  <a:off x="4679" y="1860"/>
                  <a:ext cx="5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0" name="Rectangle 2422"/>
                <p:cNvSpPr>
                  <a:spLocks noChangeArrowheads="1"/>
                </p:cNvSpPr>
                <p:nvPr/>
              </p:nvSpPr>
              <p:spPr bwMode="auto">
                <a:xfrm>
                  <a:off x="4681" y="1862"/>
                  <a:ext cx="49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1" name="Rectangle 2423"/>
                <p:cNvSpPr>
                  <a:spLocks noChangeArrowheads="1"/>
                </p:cNvSpPr>
                <p:nvPr/>
              </p:nvSpPr>
              <p:spPr bwMode="auto">
                <a:xfrm>
                  <a:off x="4789" y="1860"/>
                  <a:ext cx="28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2" name="Rectangle 2424"/>
                <p:cNvSpPr>
                  <a:spLocks noChangeArrowheads="1"/>
                </p:cNvSpPr>
                <p:nvPr/>
              </p:nvSpPr>
              <p:spPr bwMode="auto">
                <a:xfrm>
                  <a:off x="4794" y="1862"/>
                  <a:ext cx="27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3" name="Rectangle 2425"/>
                <p:cNvSpPr>
                  <a:spLocks noChangeArrowheads="1"/>
                </p:cNvSpPr>
                <p:nvPr/>
              </p:nvSpPr>
              <p:spPr bwMode="auto">
                <a:xfrm>
                  <a:off x="4579" y="1863"/>
                  <a:ext cx="13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4" name="Rectangle 2426"/>
                <p:cNvSpPr>
                  <a:spLocks noChangeArrowheads="1"/>
                </p:cNvSpPr>
                <p:nvPr/>
              </p:nvSpPr>
              <p:spPr bwMode="auto">
                <a:xfrm>
                  <a:off x="4597" y="1863"/>
                  <a:ext cx="1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5" name="Rectangle 2427"/>
                <p:cNvSpPr>
                  <a:spLocks noChangeArrowheads="1"/>
                </p:cNvSpPr>
                <p:nvPr/>
              </p:nvSpPr>
              <p:spPr bwMode="auto">
                <a:xfrm>
                  <a:off x="4682" y="1863"/>
                  <a:ext cx="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6" name="Rectangle 2428"/>
                <p:cNvSpPr>
                  <a:spLocks noChangeArrowheads="1"/>
                </p:cNvSpPr>
                <p:nvPr/>
              </p:nvSpPr>
              <p:spPr bwMode="auto">
                <a:xfrm>
                  <a:off x="5124" y="1863"/>
                  <a:ext cx="18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7" name="Rectangle 2429"/>
                <p:cNvSpPr>
                  <a:spLocks noChangeArrowheads="1"/>
                </p:cNvSpPr>
                <p:nvPr/>
              </p:nvSpPr>
              <p:spPr bwMode="auto">
                <a:xfrm>
                  <a:off x="5124" y="1863"/>
                  <a:ext cx="13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8" name="Rectangle 2430"/>
                <p:cNvSpPr>
                  <a:spLocks noChangeArrowheads="1"/>
                </p:cNvSpPr>
                <p:nvPr/>
              </p:nvSpPr>
              <p:spPr bwMode="auto">
                <a:xfrm>
                  <a:off x="5124" y="1863"/>
                  <a:ext cx="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79" name="Rectangle 2431"/>
                <p:cNvSpPr>
                  <a:spLocks noChangeArrowheads="1"/>
                </p:cNvSpPr>
                <p:nvPr/>
              </p:nvSpPr>
              <p:spPr bwMode="auto">
                <a:xfrm>
                  <a:off x="4577" y="1865"/>
                  <a:ext cx="13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0" name="Rectangle 2432"/>
                <p:cNvSpPr>
                  <a:spLocks noChangeArrowheads="1"/>
                </p:cNvSpPr>
                <p:nvPr/>
              </p:nvSpPr>
              <p:spPr bwMode="auto">
                <a:xfrm>
                  <a:off x="4598" y="1865"/>
                  <a:ext cx="1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1" name="Rectangle 2433"/>
                <p:cNvSpPr>
                  <a:spLocks noChangeArrowheads="1"/>
                </p:cNvSpPr>
                <p:nvPr/>
              </p:nvSpPr>
              <p:spPr bwMode="auto">
                <a:xfrm>
                  <a:off x="4684" y="1865"/>
                  <a:ext cx="3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2" name="Rectangle 2434"/>
                <p:cNvSpPr>
                  <a:spLocks noChangeArrowheads="1"/>
                </p:cNvSpPr>
                <p:nvPr/>
              </p:nvSpPr>
              <p:spPr bwMode="auto">
                <a:xfrm>
                  <a:off x="4720" y="1863"/>
                  <a:ext cx="398"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3" name="Rectangle 2435"/>
                <p:cNvSpPr>
                  <a:spLocks noChangeArrowheads="1"/>
                </p:cNvSpPr>
                <p:nvPr/>
              </p:nvSpPr>
              <p:spPr bwMode="auto">
                <a:xfrm>
                  <a:off x="4797" y="1863"/>
                  <a:ext cx="26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4" name="Rectangle 2436"/>
                <p:cNvSpPr>
                  <a:spLocks noChangeArrowheads="1"/>
                </p:cNvSpPr>
                <p:nvPr/>
              </p:nvSpPr>
              <p:spPr bwMode="auto">
                <a:xfrm>
                  <a:off x="4800" y="1865"/>
                  <a:ext cx="2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5" name="Rectangle 2437"/>
                <p:cNvSpPr>
                  <a:spLocks noChangeArrowheads="1"/>
                </p:cNvSpPr>
                <p:nvPr/>
              </p:nvSpPr>
              <p:spPr bwMode="auto">
                <a:xfrm>
                  <a:off x="5132" y="1865"/>
                  <a:ext cx="18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6" name="Rectangle 2438"/>
                <p:cNvSpPr>
                  <a:spLocks noChangeArrowheads="1"/>
                </p:cNvSpPr>
                <p:nvPr/>
              </p:nvSpPr>
              <p:spPr bwMode="auto">
                <a:xfrm>
                  <a:off x="5132" y="1865"/>
                  <a:ext cx="1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7" name="Rectangle 2439"/>
                <p:cNvSpPr>
                  <a:spLocks noChangeArrowheads="1"/>
                </p:cNvSpPr>
                <p:nvPr/>
              </p:nvSpPr>
              <p:spPr bwMode="auto">
                <a:xfrm>
                  <a:off x="5132" y="1865"/>
                  <a:ext cx="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8" name="Rectangle 2440"/>
                <p:cNvSpPr>
                  <a:spLocks noChangeArrowheads="1"/>
                </p:cNvSpPr>
                <p:nvPr/>
              </p:nvSpPr>
              <p:spPr bwMode="auto">
                <a:xfrm>
                  <a:off x="4577" y="1867"/>
                  <a:ext cx="13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89" name="Rectangle 2441"/>
                <p:cNvSpPr>
                  <a:spLocks noChangeArrowheads="1"/>
                </p:cNvSpPr>
                <p:nvPr/>
              </p:nvSpPr>
              <p:spPr bwMode="auto">
                <a:xfrm>
                  <a:off x="4598" y="1867"/>
                  <a:ext cx="11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0" name="Rectangle 2442"/>
                <p:cNvSpPr>
                  <a:spLocks noChangeArrowheads="1"/>
                </p:cNvSpPr>
                <p:nvPr/>
              </p:nvSpPr>
              <p:spPr bwMode="auto">
                <a:xfrm>
                  <a:off x="4687" y="1867"/>
                  <a:ext cx="2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1" name="Rectangle 2443"/>
                <p:cNvSpPr>
                  <a:spLocks noChangeArrowheads="1"/>
                </p:cNvSpPr>
                <p:nvPr/>
              </p:nvSpPr>
              <p:spPr bwMode="auto">
                <a:xfrm>
                  <a:off x="5139" y="1867"/>
                  <a:ext cx="17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2" name="Rectangle 2444"/>
                <p:cNvSpPr>
                  <a:spLocks noChangeArrowheads="1"/>
                </p:cNvSpPr>
                <p:nvPr/>
              </p:nvSpPr>
              <p:spPr bwMode="auto">
                <a:xfrm>
                  <a:off x="5139" y="1867"/>
                  <a:ext cx="12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3" name="Rectangle 2445"/>
                <p:cNvSpPr>
                  <a:spLocks noChangeArrowheads="1"/>
                </p:cNvSpPr>
                <p:nvPr/>
              </p:nvSpPr>
              <p:spPr bwMode="auto">
                <a:xfrm>
                  <a:off x="5139" y="1867"/>
                  <a:ext cx="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4" name="Rectangle 2446"/>
                <p:cNvSpPr>
                  <a:spLocks noChangeArrowheads="1"/>
                </p:cNvSpPr>
                <p:nvPr/>
              </p:nvSpPr>
              <p:spPr bwMode="auto">
                <a:xfrm>
                  <a:off x="4577" y="1868"/>
                  <a:ext cx="13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5" name="Rectangle 2447"/>
                <p:cNvSpPr>
                  <a:spLocks noChangeArrowheads="1"/>
                </p:cNvSpPr>
                <p:nvPr/>
              </p:nvSpPr>
              <p:spPr bwMode="auto">
                <a:xfrm>
                  <a:off x="4600" y="1868"/>
                  <a:ext cx="1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6" name="Rectangle 2448"/>
                <p:cNvSpPr>
                  <a:spLocks noChangeArrowheads="1"/>
                </p:cNvSpPr>
                <p:nvPr/>
              </p:nvSpPr>
              <p:spPr bwMode="auto">
                <a:xfrm>
                  <a:off x="4688" y="1868"/>
                  <a:ext cx="2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7" name="Rectangle 2449"/>
                <p:cNvSpPr>
                  <a:spLocks noChangeArrowheads="1"/>
                </p:cNvSpPr>
                <p:nvPr/>
              </p:nvSpPr>
              <p:spPr bwMode="auto">
                <a:xfrm>
                  <a:off x="5147" y="1868"/>
                  <a:ext cx="16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8" name="Rectangle 2450"/>
                <p:cNvSpPr>
                  <a:spLocks noChangeArrowheads="1"/>
                </p:cNvSpPr>
                <p:nvPr/>
              </p:nvSpPr>
              <p:spPr bwMode="auto">
                <a:xfrm>
                  <a:off x="5147" y="1868"/>
                  <a:ext cx="1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699" name="Rectangle 2451"/>
                <p:cNvSpPr>
                  <a:spLocks noChangeArrowheads="1"/>
                </p:cNvSpPr>
                <p:nvPr/>
              </p:nvSpPr>
              <p:spPr bwMode="auto">
                <a:xfrm>
                  <a:off x="5147" y="1868"/>
                  <a:ext cx="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0" name="Rectangle 2452"/>
                <p:cNvSpPr>
                  <a:spLocks noChangeArrowheads="1"/>
                </p:cNvSpPr>
                <p:nvPr/>
              </p:nvSpPr>
              <p:spPr bwMode="auto">
                <a:xfrm>
                  <a:off x="4576" y="1870"/>
                  <a:ext cx="13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1" name="Rectangle 2453"/>
                <p:cNvSpPr>
                  <a:spLocks noChangeArrowheads="1"/>
                </p:cNvSpPr>
                <p:nvPr/>
              </p:nvSpPr>
              <p:spPr bwMode="auto">
                <a:xfrm>
                  <a:off x="4601" y="1870"/>
                  <a:ext cx="1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2" name="Rectangle 2454"/>
                <p:cNvSpPr>
                  <a:spLocks noChangeArrowheads="1"/>
                </p:cNvSpPr>
                <p:nvPr/>
              </p:nvSpPr>
              <p:spPr bwMode="auto">
                <a:xfrm>
                  <a:off x="4690" y="1870"/>
                  <a:ext cx="1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3" name="Rectangle 2455"/>
                <p:cNvSpPr>
                  <a:spLocks noChangeArrowheads="1"/>
                </p:cNvSpPr>
                <p:nvPr/>
              </p:nvSpPr>
              <p:spPr bwMode="auto">
                <a:xfrm>
                  <a:off x="5154" y="1870"/>
                  <a:ext cx="16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4" name="Rectangle 2456"/>
                <p:cNvSpPr>
                  <a:spLocks noChangeArrowheads="1"/>
                </p:cNvSpPr>
                <p:nvPr/>
              </p:nvSpPr>
              <p:spPr bwMode="auto">
                <a:xfrm>
                  <a:off x="5154" y="1870"/>
                  <a:ext cx="10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5" name="Rectangle 2457"/>
                <p:cNvSpPr>
                  <a:spLocks noChangeArrowheads="1"/>
                </p:cNvSpPr>
                <p:nvPr/>
              </p:nvSpPr>
              <p:spPr bwMode="auto">
                <a:xfrm>
                  <a:off x="5154" y="1870"/>
                  <a:ext cx="1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6" name="Rectangle 2458"/>
                <p:cNvSpPr>
                  <a:spLocks noChangeArrowheads="1"/>
                </p:cNvSpPr>
                <p:nvPr/>
              </p:nvSpPr>
              <p:spPr bwMode="auto">
                <a:xfrm>
                  <a:off x="4576" y="1871"/>
                  <a:ext cx="12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7" name="Rectangle 2459"/>
                <p:cNvSpPr>
                  <a:spLocks noChangeArrowheads="1"/>
                </p:cNvSpPr>
                <p:nvPr/>
              </p:nvSpPr>
              <p:spPr bwMode="auto">
                <a:xfrm>
                  <a:off x="4603" y="1871"/>
                  <a:ext cx="10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8" name="Rectangle 2460"/>
                <p:cNvSpPr>
                  <a:spLocks noChangeArrowheads="1"/>
                </p:cNvSpPr>
                <p:nvPr/>
              </p:nvSpPr>
              <p:spPr bwMode="auto">
                <a:xfrm>
                  <a:off x="4691" y="1871"/>
                  <a:ext cx="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09" name="Rectangle 2461"/>
                <p:cNvSpPr>
                  <a:spLocks noChangeArrowheads="1"/>
                </p:cNvSpPr>
                <p:nvPr/>
              </p:nvSpPr>
              <p:spPr bwMode="auto">
                <a:xfrm>
                  <a:off x="5162" y="1871"/>
                  <a:ext cx="15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0" name="Rectangle 2462"/>
                <p:cNvSpPr>
                  <a:spLocks noChangeArrowheads="1"/>
                </p:cNvSpPr>
                <p:nvPr/>
              </p:nvSpPr>
              <p:spPr bwMode="auto">
                <a:xfrm>
                  <a:off x="5162" y="1871"/>
                  <a:ext cx="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1" name="Rectangle 2463"/>
                <p:cNvSpPr>
                  <a:spLocks noChangeArrowheads="1"/>
                </p:cNvSpPr>
                <p:nvPr/>
              </p:nvSpPr>
              <p:spPr bwMode="auto">
                <a:xfrm>
                  <a:off x="5162" y="1871"/>
                  <a:ext cx="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2" name="Rectangle 2464"/>
                <p:cNvSpPr>
                  <a:spLocks noChangeArrowheads="1"/>
                </p:cNvSpPr>
                <p:nvPr/>
              </p:nvSpPr>
              <p:spPr bwMode="auto">
                <a:xfrm>
                  <a:off x="4576" y="1873"/>
                  <a:ext cx="12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3" name="Rectangle 2465"/>
                <p:cNvSpPr>
                  <a:spLocks noChangeArrowheads="1"/>
                </p:cNvSpPr>
                <p:nvPr/>
              </p:nvSpPr>
              <p:spPr bwMode="auto">
                <a:xfrm>
                  <a:off x="4604" y="1873"/>
                  <a:ext cx="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4" name="Rectangle 2466"/>
                <p:cNvSpPr>
                  <a:spLocks noChangeArrowheads="1"/>
                </p:cNvSpPr>
                <p:nvPr/>
              </p:nvSpPr>
              <p:spPr bwMode="auto">
                <a:xfrm>
                  <a:off x="4694" y="1873"/>
                  <a:ext cx="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5" name="Rectangle 2467"/>
                <p:cNvSpPr>
                  <a:spLocks noChangeArrowheads="1"/>
                </p:cNvSpPr>
                <p:nvPr/>
              </p:nvSpPr>
              <p:spPr bwMode="auto">
                <a:xfrm>
                  <a:off x="5169" y="1873"/>
                  <a:ext cx="14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6" name="Rectangle 2468"/>
                <p:cNvSpPr>
                  <a:spLocks noChangeArrowheads="1"/>
                </p:cNvSpPr>
                <p:nvPr/>
              </p:nvSpPr>
              <p:spPr bwMode="auto">
                <a:xfrm>
                  <a:off x="5169" y="1873"/>
                  <a:ext cx="8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7" name="Rectangle 2469"/>
                <p:cNvSpPr>
                  <a:spLocks noChangeArrowheads="1"/>
                </p:cNvSpPr>
                <p:nvPr/>
              </p:nvSpPr>
              <p:spPr bwMode="auto">
                <a:xfrm>
                  <a:off x="4574" y="1874"/>
                  <a:ext cx="1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8" name="Rectangle 2470"/>
                <p:cNvSpPr>
                  <a:spLocks noChangeArrowheads="1"/>
                </p:cNvSpPr>
                <p:nvPr/>
              </p:nvSpPr>
              <p:spPr bwMode="auto">
                <a:xfrm>
                  <a:off x="4606" y="1874"/>
                  <a:ext cx="9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19" name="Rectangle 2471"/>
                <p:cNvSpPr>
                  <a:spLocks noChangeArrowheads="1"/>
                </p:cNvSpPr>
                <p:nvPr/>
              </p:nvSpPr>
              <p:spPr bwMode="auto">
                <a:xfrm>
                  <a:off x="4696" y="1874"/>
                  <a:ext cx="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0" name="Rectangle 2472"/>
                <p:cNvSpPr>
                  <a:spLocks noChangeArrowheads="1"/>
                </p:cNvSpPr>
                <p:nvPr/>
              </p:nvSpPr>
              <p:spPr bwMode="auto">
                <a:xfrm>
                  <a:off x="4721" y="1867"/>
                  <a:ext cx="397" cy="9"/>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1" name="Rectangle 2473"/>
                <p:cNvSpPr>
                  <a:spLocks noChangeArrowheads="1"/>
                </p:cNvSpPr>
                <p:nvPr/>
              </p:nvSpPr>
              <p:spPr bwMode="auto">
                <a:xfrm>
                  <a:off x="4804" y="1867"/>
                  <a:ext cx="2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2" name="Rectangle 2474"/>
                <p:cNvSpPr>
                  <a:spLocks noChangeArrowheads="1"/>
                </p:cNvSpPr>
                <p:nvPr/>
              </p:nvSpPr>
              <p:spPr bwMode="auto">
                <a:xfrm>
                  <a:off x="4807" y="1868"/>
                  <a:ext cx="2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3" name="Rectangle 2475"/>
                <p:cNvSpPr>
                  <a:spLocks noChangeArrowheads="1"/>
                </p:cNvSpPr>
                <p:nvPr/>
              </p:nvSpPr>
              <p:spPr bwMode="auto">
                <a:xfrm>
                  <a:off x="4812" y="1870"/>
                  <a:ext cx="2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4" name="Rectangle 2476"/>
                <p:cNvSpPr>
                  <a:spLocks noChangeArrowheads="1"/>
                </p:cNvSpPr>
                <p:nvPr/>
              </p:nvSpPr>
              <p:spPr bwMode="auto">
                <a:xfrm>
                  <a:off x="4815" y="1871"/>
                  <a:ext cx="2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5" name="Rectangle 2477"/>
                <p:cNvSpPr>
                  <a:spLocks noChangeArrowheads="1"/>
                </p:cNvSpPr>
                <p:nvPr/>
              </p:nvSpPr>
              <p:spPr bwMode="auto">
                <a:xfrm>
                  <a:off x="4819" y="1873"/>
                  <a:ext cx="22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6" name="Rectangle 2478"/>
                <p:cNvSpPr>
                  <a:spLocks noChangeArrowheads="1"/>
                </p:cNvSpPr>
                <p:nvPr/>
              </p:nvSpPr>
              <p:spPr bwMode="auto">
                <a:xfrm>
                  <a:off x="4824" y="1874"/>
                  <a:ext cx="21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7" name="Rectangle 2479"/>
                <p:cNvSpPr>
                  <a:spLocks noChangeArrowheads="1"/>
                </p:cNvSpPr>
                <p:nvPr/>
              </p:nvSpPr>
              <p:spPr bwMode="auto">
                <a:xfrm>
                  <a:off x="5177" y="1874"/>
                  <a:ext cx="1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8" name="Rectangle 2480"/>
                <p:cNvSpPr>
                  <a:spLocks noChangeArrowheads="1"/>
                </p:cNvSpPr>
                <p:nvPr/>
              </p:nvSpPr>
              <p:spPr bwMode="auto">
                <a:xfrm>
                  <a:off x="5177" y="1874"/>
                  <a:ext cx="7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29" name="Rectangle 2481"/>
                <p:cNvSpPr>
                  <a:spLocks noChangeArrowheads="1"/>
                </p:cNvSpPr>
                <p:nvPr/>
              </p:nvSpPr>
              <p:spPr bwMode="auto">
                <a:xfrm>
                  <a:off x="4574" y="1876"/>
                  <a:ext cx="1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0" name="Rectangle 2482"/>
                <p:cNvSpPr>
                  <a:spLocks noChangeArrowheads="1"/>
                </p:cNvSpPr>
                <p:nvPr/>
              </p:nvSpPr>
              <p:spPr bwMode="auto">
                <a:xfrm>
                  <a:off x="4607" y="1876"/>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1" name="Rectangle 2483"/>
                <p:cNvSpPr>
                  <a:spLocks noChangeArrowheads="1"/>
                </p:cNvSpPr>
                <p:nvPr/>
              </p:nvSpPr>
              <p:spPr bwMode="auto">
                <a:xfrm>
                  <a:off x="4697" y="1876"/>
                  <a:ext cx="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2" name="Rectangle 2484"/>
                <p:cNvSpPr>
                  <a:spLocks noChangeArrowheads="1"/>
                </p:cNvSpPr>
                <p:nvPr/>
              </p:nvSpPr>
              <p:spPr bwMode="auto">
                <a:xfrm>
                  <a:off x="5184" y="1876"/>
                  <a:ext cx="13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3" name="Rectangle 2485"/>
                <p:cNvSpPr>
                  <a:spLocks noChangeArrowheads="1"/>
                </p:cNvSpPr>
                <p:nvPr/>
              </p:nvSpPr>
              <p:spPr bwMode="auto">
                <a:xfrm>
                  <a:off x="5184" y="1876"/>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4" name="Rectangle 2486"/>
                <p:cNvSpPr>
                  <a:spLocks noChangeArrowheads="1"/>
                </p:cNvSpPr>
                <p:nvPr/>
              </p:nvSpPr>
              <p:spPr bwMode="auto">
                <a:xfrm>
                  <a:off x="4574" y="1878"/>
                  <a:ext cx="1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5" name="Rectangle 2487"/>
                <p:cNvSpPr>
                  <a:spLocks noChangeArrowheads="1"/>
                </p:cNvSpPr>
                <p:nvPr/>
              </p:nvSpPr>
              <p:spPr bwMode="auto">
                <a:xfrm>
                  <a:off x="4609" y="1878"/>
                  <a:ext cx="8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6" name="Rectangle 2488"/>
                <p:cNvSpPr>
                  <a:spLocks noChangeArrowheads="1"/>
                </p:cNvSpPr>
                <p:nvPr/>
              </p:nvSpPr>
              <p:spPr bwMode="auto">
                <a:xfrm>
                  <a:off x="5192" y="1878"/>
                  <a:ext cx="12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7" name="Rectangle 2489"/>
                <p:cNvSpPr>
                  <a:spLocks noChangeArrowheads="1"/>
                </p:cNvSpPr>
                <p:nvPr/>
              </p:nvSpPr>
              <p:spPr bwMode="auto">
                <a:xfrm>
                  <a:off x="5192" y="1878"/>
                  <a:ext cx="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8" name="Rectangle 2490"/>
                <p:cNvSpPr>
                  <a:spLocks noChangeArrowheads="1"/>
                </p:cNvSpPr>
                <p:nvPr/>
              </p:nvSpPr>
              <p:spPr bwMode="auto">
                <a:xfrm>
                  <a:off x="4573" y="1879"/>
                  <a:ext cx="12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39" name="Rectangle 2491"/>
                <p:cNvSpPr>
                  <a:spLocks noChangeArrowheads="1"/>
                </p:cNvSpPr>
                <p:nvPr/>
              </p:nvSpPr>
              <p:spPr bwMode="auto">
                <a:xfrm>
                  <a:off x="4610" y="1879"/>
                  <a:ext cx="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0" name="Rectangle 2492"/>
                <p:cNvSpPr>
                  <a:spLocks noChangeArrowheads="1"/>
                </p:cNvSpPr>
                <p:nvPr/>
              </p:nvSpPr>
              <p:spPr bwMode="auto">
                <a:xfrm>
                  <a:off x="5200" y="1879"/>
                  <a:ext cx="12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1" name="Rectangle 2493"/>
                <p:cNvSpPr>
                  <a:spLocks noChangeArrowheads="1"/>
                </p:cNvSpPr>
                <p:nvPr/>
              </p:nvSpPr>
              <p:spPr bwMode="auto">
                <a:xfrm>
                  <a:off x="5200" y="1879"/>
                  <a:ext cx="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2" name="Rectangle 2494"/>
                <p:cNvSpPr>
                  <a:spLocks noChangeArrowheads="1"/>
                </p:cNvSpPr>
                <p:nvPr/>
              </p:nvSpPr>
              <p:spPr bwMode="auto">
                <a:xfrm>
                  <a:off x="4573" y="1881"/>
                  <a:ext cx="11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3" name="Rectangle 2495"/>
                <p:cNvSpPr>
                  <a:spLocks noChangeArrowheads="1"/>
                </p:cNvSpPr>
                <p:nvPr/>
              </p:nvSpPr>
              <p:spPr bwMode="auto">
                <a:xfrm>
                  <a:off x="4612" y="1881"/>
                  <a:ext cx="7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4" name="Rectangle 2496"/>
                <p:cNvSpPr>
                  <a:spLocks noChangeArrowheads="1"/>
                </p:cNvSpPr>
                <p:nvPr/>
              </p:nvSpPr>
              <p:spPr bwMode="auto">
                <a:xfrm>
                  <a:off x="5207" y="1881"/>
                  <a:ext cx="1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5" name="Rectangle 2497"/>
                <p:cNvSpPr>
                  <a:spLocks noChangeArrowheads="1"/>
                </p:cNvSpPr>
                <p:nvPr/>
              </p:nvSpPr>
              <p:spPr bwMode="auto">
                <a:xfrm>
                  <a:off x="5207" y="1881"/>
                  <a:ext cx="4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6" name="Rectangle 2498"/>
                <p:cNvSpPr>
                  <a:spLocks noChangeArrowheads="1"/>
                </p:cNvSpPr>
                <p:nvPr/>
              </p:nvSpPr>
              <p:spPr bwMode="auto">
                <a:xfrm>
                  <a:off x="4573" y="1882"/>
                  <a:ext cx="11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7" name="Rectangle 2499"/>
                <p:cNvSpPr>
                  <a:spLocks noChangeArrowheads="1"/>
                </p:cNvSpPr>
                <p:nvPr/>
              </p:nvSpPr>
              <p:spPr bwMode="auto">
                <a:xfrm>
                  <a:off x="4613" y="1882"/>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8" name="Rectangle 2500"/>
                <p:cNvSpPr>
                  <a:spLocks noChangeArrowheads="1"/>
                </p:cNvSpPr>
                <p:nvPr/>
              </p:nvSpPr>
              <p:spPr bwMode="auto">
                <a:xfrm>
                  <a:off x="4723" y="1876"/>
                  <a:ext cx="395" cy="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49" name="Rectangle 2501"/>
                <p:cNvSpPr>
                  <a:spLocks noChangeArrowheads="1"/>
                </p:cNvSpPr>
                <p:nvPr/>
              </p:nvSpPr>
              <p:spPr bwMode="auto">
                <a:xfrm>
                  <a:off x="4828" y="1876"/>
                  <a:ext cx="2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0" name="Rectangle 2502"/>
                <p:cNvSpPr>
                  <a:spLocks noChangeArrowheads="1"/>
                </p:cNvSpPr>
                <p:nvPr/>
              </p:nvSpPr>
              <p:spPr bwMode="auto">
                <a:xfrm>
                  <a:off x="4833" y="1878"/>
                  <a:ext cx="19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1" name="Rectangle 2503"/>
                <p:cNvSpPr>
                  <a:spLocks noChangeArrowheads="1"/>
                </p:cNvSpPr>
                <p:nvPr/>
              </p:nvSpPr>
              <p:spPr bwMode="auto">
                <a:xfrm>
                  <a:off x="4839" y="1879"/>
                  <a:ext cx="18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2" name="Rectangle 2504"/>
                <p:cNvSpPr>
                  <a:spLocks noChangeArrowheads="1"/>
                </p:cNvSpPr>
                <p:nvPr/>
              </p:nvSpPr>
              <p:spPr bwMode="auto">
                <a:xfrm>
                  <a:off x="4843" y="1881"/>
                  <a:ext cx="1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3" name="Rectangle 2505"/>
                <p:cNvSpPr>
                  <a:spLocks noChangeArrowheads="1"/>
                </p:cNvSpPr>
                <p:nvPr/>
              </p:nvSpPr>
              <p:spPr bwMode="auto">
                <a:xfrm>
                  <a:off x="4849" y="1882"/>
                  <a:ext cx="1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4" name="Rectangle 2506"/>
                <p:cNvSpPr>
                  <a:spLocks noChangeArrowheads="1"/>
                </p:cNvSpPr>
                <p:nvPr/>
              </p:nvSpPr>
              <p:spPr bwMode="auto">
                <a:xfrm>
                  <a:off x="5215" y="1882"/>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5" name="Rectangle 2507"/>
                <p:cNvSpPr>
                  <a:spLocks noChangeArrowheads="1"/>
                </p:cNvSpPr>
                <p:nvPr/>
              </p:nvSpPr>
              <p:spPr bwMode="auto">
                <a:xfrm>
                  <a:off x="5215" y="1882"/>
                  <a:ext cx="3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6" name="Rectangle 2508"/>
                <p:cNvSpPr>
                  <a:spLocks noChangeArrowheads="1"/>
                </p:cNvSpPr>
                <p:nvPr/>
              </p:nvSpPr>
              <p:spPr bwMode="auto">
                <a:xfrm>
                  <a:off x="4571" y="1884"/>
                  <a:ext cx="1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7" name="Rectangle 2509"/>
                <p:cNvSpPr>
                  <a:spLocks noChangeArrowheads="1"/>
                </p:cNvSpPr>
                <p:nvPr/>
              </p:nvSpPr>
              <p:spPr bwMode="auto">
                <a:xfrm>
                  <a:off x="4615" y="1884"/>
                  <a:ext cx="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8" name="Rectangle 2510"/>
                <p:cNvSpPr>
                  <a:spLocks noChangeArrowheads="1"/>
                </p:cNvSpPr>
                <p:nvPr/>
              </p:nvSpPr>
              <p:spPr bwMode="auto">
                <a:xfrm>
                  <a:off x="5222" y="1884"/>
                  <a:ext cx="10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59" name="Rectangle 2511"/>
                <p:cNvSpPr>
                  <a:spLocks noChangeArrowheads="1"/>
                </p:cNvSpPr>
                <p:nvPr/>
              </p:nvSpPr>
              <p:spPr bwMode="auto">
                <a:xfrm>
                  <a:off x="5222" y="1884"/>
                  <a:ext cx="10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0" name="Rectangle 2512"/>
                <p:cNvSpPr>
                  <a:spLocks noChangeArrowheads="1"/>
                </p:cNvSpPr>
                <p:nvPr/>
              </p:nvSpPr>
              <p:spPr bwMode="auto">
                <a:xfrm>
                  <a:off x="5222" y="1884"/>
                  <a:ext cx="2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1" name="Rectangle 2513"/>
                <p:cNvSpPr>
                  <a:spLocks noChangeArrowheads="1"/>
                </p:cNvSpPr>
                <p:nvPr/>
              </p:nvSpPr>
              <p:spPr bwMode="auto">
                <a:xfrm>
                  <a:off x="4571" y="1885"/>
                  <a:ext cx="11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2" name="Rectangle 2514"/>
                <p:cNvSpPr>
                  <a:spLocks noChangeArrowheads="1"/>
                </p:cNvSpPr>
                <p:nvPr/>
              </p:nvSpPr>
              <p:spPr bwMode="auto">
                <a:xfrm>
                  <a:off x="4616" y="1885"/>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3" name="Rectangle 2515"/>
                <p:cNvSpPr>
                  <a:spLocks noChangeArrowheads="1"/>
                </p:cNvSpPr>
                <p:nvPr/>
              </p:nvSpPr>
              <p:spPr bwMode="auto">
                <a:xfrm>
                  <a:off x="5230" y="1885"/>
                  <a:ext cx="9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4" name="Rectangle 2516"/>
                <p:cNvSpPr>
                  <a:spLocks noChangeArrowheads="1"/>
                </p:cNvSpPr>
                <p:nvPr/>
              </p:nvSpPr>
              <p:spPr bwMode="auto">
                <a:xfrm>
                  <a:off x="5230" y="1885"/>
                  <a:ext cx="9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5" name="Rectangle 2517"/>
                <p:cNvSpPr>
                  <a:spLocks noChangeArrowheads="1"/>
                </p:cNvSpPr>
                <p:nvPr/>
              </p:nvSpPr>
              <p:spPr bwMode="auto">
                <a:xfrm>
                  <a:off x="5230" y="1885"/>
                  <a:ext cx="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6" name="Rectangle 2518"/>
                <p:cNvSpPr>
                  <a:spLocks noChangeArrowheads="1"/>
                </p:cNvSpPr>
                <p:nvPr/>
              </p:nvSpPr>
              <p:spPr bwMode="auto">
                <a:xfrm>
                  <a:off x="4571" y="1887"/>
                  <a:ext cx="11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7" name="Rectangle 2519"/>
                <p:cNvSpPr>
                  <a:spLocks noChangeArrowheads="1"/>
                </p:cNvSpPr>
                <p:nvPr/>
              </p:nvSpPr>
              <p:spPr bwMode="auto">
                <a:xfrm>
                  <a:off x="4618" y="1887"/>
                  <a:ext cx="6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8" name="Rectangle 2520"/>
                <p:cNvSpPr>
                  <a:spLocks noChangeArrowheads="1"/>
                </p:cNvSpPr>
                <p:nvPr/>
              </p:nvSpPr>
              <p:spPr bwMode="auto">
                <a:xfrm>
                  <a:off x="5236" y="1887"/>
                  <a:ext cx="9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69" name="Rectangle 2521"/>
                <p:cNvSpPr>
                  <a:spLocks noChangeArrowheads="1"/>
                </p:cNvSpPr>
                <p:nvPr/>
              </p:nvSpPr>
              <p:spPr bwMode="auto">
                <a:xfrm>
                  <a:off x="5236" y="1887"/>
                  <a:ext cx="8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0" name="Rectangle 2522"/>
                <p:cNvSpPr>
                  <a:spLocks noChangeArrowheads="1"/>
                </p:cNvSpPr>
                <p:nvPr/>
              </p:nvSpPr>
              <p:spPr bwMode="auto">
                <a:xfrm>
                  <a:off x="5236" y="1887"/>
                  <a:ext cx="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1" name="Rectangle 2523"/>
                <p:cNvSpPr>
                  <a:spLocks noChangeArrowheads="1"/>
                </p:cNvSpPr>
                <p:nvPr/>
              </p:nvSpPr>
              <p:spPr bwMode="auto">
                <a:xfrm>
                  <a:off x="4570" y="1888"/>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2" name="Rectangle 2524"/>
                <p:cNvSpPr>
                  <a:spLocks noChangeArrowheads="1"/>
                </p:cNvSpPr>
                <p:nvPr/>
              </p:nvSpPr>
              <p:spPr bwMode="auto">
                <a:xfrm>
                  <a:off x="4619" y="1888"/>
                  <a:ext cx="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3" name="Rectangle 2525"/>
                <p:cNvSpPr>
                  <a:spLocks noChangeArrowheads="1"/>
                </p:cNvSpPr>
                <p:nvPr/>
              </p:nvSpPr>
              <p:spPr bwMode="auto">
                <a:xfrm>
                  <a:off x="5243" y="1888"/>
                  <a:ext cx="8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4" name="Rectangle 2526"/>
                <p:cNvSpPr>
                  <a:spLocks noChangeArrowheads="1"/>
                </p:cNvSpPr>
                <p:nvPr/>
              </p:nvSpPr>
              <p:spPr bwMode="auto">
                <a:xfrm>
                  <a:off x="5243" y="1888"/>
                  <a:ext cx="7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5" name="Rectangle 2527"/>
                <p:cNvSpPr>
                  <a:spLocks noChangeArrowheads="1"/>
                </p:cNvSpPr>
                <p:nvPr/>
              </p:nvSpPr>
              <p:spPr bwMode="auto">
                <a:xfrm>
                  <a:off x="4570" y="1890"/>
                  <a:ext cx="10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6" name="Rectangle 2528"/>
                <p:cNvSpPr>
                  <a:spLocks noChangeArrowheads="1"/>
                </p:cNvSpPr>
                <p:nvPr/>
              </p:nvSpPr>
              <p:spPr bwMode="auto">
                <a:xfrm>
                  <a:off x="4621" y="1890"/>
                  <a:ext cx="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7" name="Rectangle 2529"/>
                <p:cNvSpPr>
                  <a:spLocks noChangeArrowheads="1"/>
                </p:cNvSpPr>
                <p:nvPr/>
              </p:nvSpPr>
              <p:spPr bwMode="auto">
                <a:xfrm>
                  <a:off x="5251" y="1890"/>
                  <a:ext cx="7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8" name="Rectangle 2530"/>
                <p:cNvSpPr>
                  <a:spLocks noChangeArrowheads="1"/>
                </p:cNvSpPr>
                <p:nvPr/>
              </p:nvSpPr>
              <p:spPr bwMode="auto">
                <a:xfrm>
                  <a:off x="5251" y="1890"/>
                  <a:ext cx="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79" name="Rectangle 2531"/>
                <p:cNvSpPr>
                  <a:spLocks noChangeArrowheads="1"/>
                </p:cNvSpPr>
                <p:nvPr/>
              </p:nvSpPr>
              <p:spPr bwMode="auto">
                <a:xfrm>
                  <a:off x="4570" y="1892"/>
                  <a:ext cx="10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0" name="Rectangle 2532"/>
                <p:cNvSpPr>
                  <a:spLocks noChangeArrowheads="1"/>
                </p:cNvSpPr>
                <p:nvPr/>
              </p:nvSpPr>
              <p:spPr bwMode="auto">
                <a:xfrm>
                  <a:off x="4622" y="1892"/>
                  <a:ext cx="5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1" name="Rectangle 2533"/>
                <p:cNvSpPr>
                  <a:spLocks noChangeArrowheads="1"/>
                </p:cNvSpPr>
                <p:nvPr/>
              </p:nvSpPr>
              <p:spPr bwMode="auto">
                <a:xfrm>
                  <a:off x="4724" y="1884"/>
                  <a:ext cx="394" cy="9"/>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2" name="Rectangle 2534"/>
                <p:cNvSpPr>
                  <a:spLocks noChangeArrowheads="1"/>
                </p:cNvSpPr>
                <p:nvPr/>
              </p:nvSpPr>
              <p:spPr bwMode="auto">
                <a:xfrm>
                  <a:off x="4855" y="1884"/>
                  <a:ext cx="14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3" name="Rectangle 2535"/>
                <p:cNvSpPr>
                  <a:spLocks noChangeArrowheads="1"/>
                </p:cNvSpPr>
                <p:nvPr/>
              </p:nvSpPr>
              <p:spPr bwMode="auto">
                <a:xfrm>
                  <a:off x="4863" y="1885"/>
                  <a:ext cx="13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4" name="Rectangle 2536"/>
                <p:cNvSpPr>
                  <a:spLocks noChangeArrowheads="1"/>
                </p:cNvSpPr>
                <p:nvPr/>
              </p:nvSpPr>
              <p:spPr bwMode="auto">
                <a:xfrm>
                  <a:off x="4870" y="1887"/>
                  <a:ext cx="1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5" name="Rectangle 2537"/>
                <p:cNvSpPr>
                  <a:spLocks noChangeArrowheads="1"/>
                </p:cNvSpPr>
                <p:nvPr/>
              </p:nvSpPr>
              <p:spPr bwMode="auto">
                <a:xfrm>
                  <a:off x="4879" y="1888"/>
                  <a:ext cx="1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6" name="Rectangle 2538"/>
                <p:cNvSpPr>
                  <a:spLocks noChangeArrowheads="1"/>
                </p:cNvSpPr>
                <p:nvPr/>
              </p:nvSpPr>
              <p:spPr bwMode="auto">
                <a:xfrm>
                  <a:off x="4890" y="1890"/>
                  <a:ext cx="8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7" name="Rectangle 2539"/>
                <p:cNvSpPr>
                  <a:spLocks noChangeArrowheads="1"/>
                </p:cNvSpPr>
                <p:nvPr/>
              </p:nvSpPr>
              <p:spPr bwMode="auto">
                <a:xfrm>
                  <a:off x="4906" y="1892"/>
                  <a:ext cx="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8" name="Rectangle 2540"/>
                <p:cNvSpPr>
                  <a:spLocks noChangeArrowheads="1"/>
                </p:cNvSpPr>
                <p:nvPr/>
              </p:nvSpPr>
              <p:spPr bwMode="auto">
                <a:xfrm>
                  <a:off x="5258" y="1892"/>
                  <a:ext cx="72"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89" name="Rectangle 2541"/>
                <p:cNvSpPr>
                  <a:spLocks noChangeArrowheads="1"/>
                </p:cNvSpPr>
                <p:nvPr/>
              </p:nvSpPr>
              <p:spPr bwMode="auto">
                <a:xfrm>
                  <a:off x="5258" y="1892"/>
                  <a:ext cx="6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0" name="Rectangle 2542"/>
                <p:cNvSpPr>
                  <a:spLocks noChangeArrowheads="1"/>
                </p:cNvSpPr>
                <p:nvPr/>
              </p:nvSpPr>
              <p:spPr bwMode="auto">
                <a:xfrm>
                  <a:off x="4568" y="1893"/>
                  <a:ext cx="10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1" name="Rectangle 2543"/>
                <p:cNvSpPr>
                  <a:spLocks noChangeArrowheads="1"/>
                </p:cNvSpPr>
                <p:nvPr/>
              </p:nvSpPr>
              <p:spPr bwMode="auto">
                <a:xfrm>
                  <a:off x="4624" y="1893"/>
                  <a:ext cx="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2" name="Rectangle 2544"/>
                <p:cNvSpPr>
                  <a:spLocks noChangeArrowheads="1"/>
                </p:cNvSpPr>
                <p:nvPr/>
              </p:nvSpPr>
              <p:spPr bwMode="auto">
                <a:xfrm>
                  <a:off x="5266" y="1893"/>
                  <a:ext cx="6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3" name="Rectangle 2545"/>
                <p:cNvSpPr>
                  <a:spLocks noChangeArrowheads="1"/>
                </p:cNvSpPr>
                <p:nvPr/>
              </p:nvSpPr>
              <p:spPr bwMode="auto">
                <a:xfrm>
                  <a:off x="5266" y="1893"/>
                  <a:ext cx="5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4" name="Rectangle 2546"/>
                <p:cNvSpPr>
                  <a:spLocks noChangeArrowheads="1"/>
                </p:cNvSpPr>
                <p:nvPr/>
              </p:nvSpPr>
              <p:spPr bwMode="auto">
                <a:xfrm>
                  <a:off x="4568" y="1895"/>
                  <a:ext cx="10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5" name="Rectangle 2547"/>
                <p:cNvSpPr>
                  <a:spLocks noChangeArrowheads="1"/>
                </p:cNvSpPr>
                <p:nvPr/>
              </p:nvSpPr>
              <p:spPr bwMode="auto">
                <a:xfrm>
                  <a:off x="4625" y="1895"/>
                  <a:ext cx="4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6" name="Rectangle 2548"/>
                <p:cNvSpPr>
                  <a:spLocks noChangeArrowheads="1"/>
                </p:cNvSpPr>
                <p:nvPr/>
              </p:nvSpPr>
              <p:spPr bwMode="auto">
                <a:xfrm>
                  <a:off x="5273" y="1895"/>
                  <a:ext cx="6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7" name="Rectangle 2549"/>
                <p:cNvSpPr>
                  <a:spLocks noChangeArrowheads="1"/>
                </p:cNvSpPr>
                <p:nvPr/>
              </p:nvSpPr>
              <p:spPr bwMode="auto">
                <a:xfrm>
                  <a:off x="5273" y="1895"/>
                  <a:ext cx="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8" name="Rectangle 2550"/>
                <p:cNvSpPr>
                  <a:spLocks noChangeArrowheads="1"/>
                </p:cNvSpPr>
                <p:nvPr/>
              </p:nvSpPr>
              <p:spPr bwMode="auto">
                <a:xfrm>
                  <a:off x="4568" y="1896"/>
                  <a:ext cx="9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799" name="Rectangle 2551"/>
                <p:cNvSpPr>
                  <a:spLocks noChangeArrowheads="1"/>
                </p:cNvSpPr>
                <p:nvPr/>
              </p:nvSpPr>
              <p:spPr bwMode="auto">
                <a:xfrm>
                  <a:off x="4627" y="1896"/>
                  <a:ext cx="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0" name="Rectangle 2552"/>
                <p:cNvSpPr>
                  <a:spLocks noChangeArrowheads="1"/>
                </p:cNvSpPr>
                <p:nvPr/>
              </p:nvSpPr>
              <p:spPr bwMode="auto">
                <a:xfrm>
                  <a:off x="5281" y="1896"/>
                  <a:ext cx="5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1" name="Rectangle 2553"/>
                <p:cNvSpPr>
                  <a:spLocks noChangeArrowheads="1"/>
                </p:cNvSpPr>
                <p:nvPr/>
              </p:nvSpPr>
              <p:spPr bwMode="auto">
                <a:xfrm>
                  <a:off x="5281" y="1896"/>
                  <a:ext cx="3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2" name="Rectangle 2554"/>
                <p:cNvSpPr>
                  <a:spLocks noChangeArrowheads="1"/>
                </p:cNvSpPr>
                <p:nvPr/>
              </p:nvSpPr>
              <p:spPr bwMode="auto">
                <a:xfrm>
                  <a:off x="4567" y="1898"/>
                  <a:ext cx="9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3" name="Rectangle 2555"/>
                <p:cNvSpPr>
                  <a:spLocks noChangeArrowheads="1"/>
                </p:cNvSpPr>
                <p:nvPr/>
              </p:nvSpPr>
              <p:spPr bwMode="auto">
                <a:xfrm>
                  <a:off x="4628" y="1898"/>
                  <a:ext cx="3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4" name="Rectangle 2556"/>
                <p:cNvSpPr>
                  <a:spLocks noChangeArrowheads="1"/>
                </p:cNvSpPr>
                <p:nvPr/>
              </p:nvSpPr>
              <p:spPr bwMode="auto">
                <a:xfrm>
                  <a:off x="5288" y="1898"/>
                  <a:ext cx="4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5" name="Rectangle 2557"/>
                <p:cNvSpPr>
                  <a:spLocks noChangeArrowheads="1"/>
                </p:cNvSpPr>
                <p:nvPr/>
              </p:nvSpPr>
              <p:spPr bwMode="auto">
                <a:xfrm>
                  <a:off x="5288" y="1898"/>
                  <a:ext cx="2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6" name="Rectangle 2558"/>
                <p:cNvSpPr>
                  <a:spLocks noChangeArrowheads="1"/>
                </p:cNvSpPr>
                <p:nvPr/>
              </p:nvSpPr>
              <p:spPr bwMode="auto">
                <a:xfrm>
                  <a:off x="4567" y="1899"/>
                  <a:ext cx="9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7" name="Rectangle 2559"/>
                <p:cNvSpPr>
                  <a:spLocks noChangeArrowheads="1"/>
                </p:cNvSpPr>
                <p:nvPr/>
              </p:nvSpPr>
              <p:spPr bwMode="auto">
                <a:xfrm>
                  <a:off x="4630" y="1899"/>
                  <a:ext cx="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8" name="Rectangle 2560"/>
                <p:cNvSpPr>
                  <a:spLocks noChangeArrowheads="1"/>
                </p:cNvSpPr>
                <p:nvPr/>
              </p:nvSpPr>
              <p:spPr bwMode="auto">
                <a:xfrm>
                  <a:off x="5296" y="1899"/>
                  <a:ext cx="40"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09" name="Rectangle 2561"/>
                <p:cNvSpPr>
                  <a:spLocks noChangeArrowheads="1"/>
                </p:cNvSpPr>
                <p:nvPr/>
              </p:nvSpPr>
              <p:spPr bwMode="auto">
                <a:xfrm>
                  <a:off x="5296" y="1899"/>
                  <a:ext cx="1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0" name="Rectangle 2562"/>
                <p:cNvSpPr>
                  <a:spLocks noChangeArrowheads="1"/>
                </p:cNvSpPr>
                <p:nvPr/>
              </p:nvSpPr>
              <p:spPr bwMode="auto">
                <a:xfrm>
                  <a:off x="4567" y="1901"/>
                  <a:ext cx="9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1" name="Rectangle 2563"/>
                <p:cNvSpPr>
                  <a:spLocks noChangeArrowheads="1"/>
                </p:cNvSpPr>
                <p:nvPr/>
              </p:nvSpPr>
              <p:spPr bwMode="auto">
                <a:xfrm>
                  <a:off x="4633" y="1901"/>
                  <a:ext cx="2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2" name="Rectangle 2564"/>
                <p:cNvSpPr>
                  <a:spLocks noChangeArrowheads="1"/>
                </p:cNvSpPr>
                <p:nvPr/>
              </p:nvSpPr>
              <p:spPr bwMode="auto">
                <a:xfrm>
                  <a:off x="4726" y="1893"/>
                  <a:ext cx="392" cy="9"/>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3" name="Rectangle 2565"/>
                <p:cNvSpPr>
                  <a:spLocks noChangeArrowheads="1"/>
                </p:cNvSpPr>
                <p:nvPr/>
              </p:nvSpPr>
              <p:spPr bwMode="auto">
                <a:xfrm>
                  <a:off x="4726" y="1893"/>
                  <a:ext cx="392"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4" name="Rectangle 2566"/>
                <p:cNvSpPr>
                  <a:spLocks noChangeArrowheads="1"/>
                </p:cNvSpPr>
                <p:nvPr/>
              </p:nvSpPr>
              <p:spPr bwMode="auto">
                <a:xfrm>
                  <a:off x="4727" y="1896"/>
                  <a:ext cx="39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5" name="Rectangle 2567"/>
                <p:cNvSpPr>
                  <a:spLocks noChangeArrowheads="1"/>
                </p:cNvSpPr>
                <p:nvPr/>
              </p:nvSpPr>
              <p:spPr bwMode="auto">
                <a:xfrm>
                  <a:off x="4729" y="1898"/>
                  <a:ext cx="38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6" name="Rectangle 2568"/>
                <p:cNvSpPr>
                  <a:spLocks noChangeArrowheads="1"/>
                </p:cNvSpPr>
                <p:nvPr/>
              </p:nvSpPr>
              <p:spPr bwMode="auto">
                <a:xfrm>
                  <a:off x="4732" y="1899"/>
                  <a:ext cx="3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7" name="Rectangle 2569"/>
                <p:cNvSpPr>
                  <a:spLocks noChangeArrowheads="1"/>
                </p:cNvSpPr>
                <p:nvPr/>
              </p:nvSpPr>
              <p:spPr bwMode="auto">
                <a:xfrm>
                  <a:off x="4735" y="1901"/>
                  <a:ext cx="38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8" name="Rectangle 2570"/>
                <p:cNvSpPr>
                  <a:spLocks noChangeArrowheads="1"/>
                </p:cNvSpPr>
                <p:nvPr/>
              </p:nvSpPr>
              <p:spPr bwMode="auto">
                <a:xfrm>
                  <a:off x="5303" y="1901"/>
                  <a:ext cx="3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19" name="Rectangle 2571"/>
                <p:cNvSpPr>
                  <a:spLocks noChangeArrowheads="1"/>
                </p:cNvSpPr>
                <p:nvPr/>
              </p:nvSpPr>
              <p:spPr bwMode="auto">
                <a:xfrm>
                  <a:off x="5303" y="1901"/>
                  <a:ext cx="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0" name="Rectangle 2572"/>
                <p:cNvSpPr>
                  <a:spLocks noChangeArrowheads="1"/>
                </p:cNvSpPr>
                <p:nvPr/>
              </p:nvSpPr>
              <p:spPr bwMode="auto">
                <a:xfrm>
                  <a:off x="4567" y="1902"/>
                  <a:ext cx="9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1" name="Rectangle 2573"/>
                <p:cNvSpPr>
                  <a:spLocks noChangeArrowheads="1"/>
                </p:cNvSpPr>
                <p:nvPr/>
              </p:nvSpPr>
              <p:spPr bwMode="auto">
                <a:xfrm>
                  <a:off x="4634" y="1902"/>
                  <a:ext cx="2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2" name="Rectangle 2574"/>
                <p:cNvSpPr>
                  <a:spLocks noChangeArrowheads="1"/>
                </p:cNvSpPr>
                <p:nvPr/>
              </p:nvSpPr>
              <p:spPr bwMode="auto">
                <a:xfrm>
                  <a:off x="5311" y="1902"/>
                  <a:ext cx="2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3" name="Rectangle 2575"/>
                <p:cNvSpPr>
                  <a:spLocks noChangeArrowheads="1"/>
                </p:cNvSpPr>
                <p:nvPr/>
              </p:nvSpPr>
              <p:spPr bwMode="auto">
                <a:xfrm>
                  <a:off x="4565" y="1904"/>
                  <a:ext cx="9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4" name="Rectangle 2576"/>
                <p:cNvSpPr>
                  <a:spLocks noChangeArrowheads="1"/>
                </p:cNvSpPr>
                <p:nvPr/>
              </p:nvSpPr>
              <p:spPr bwMode="auto">
                <a:xfrm>
                  <a:off x="4636" y="1904"/>
                  <a:ext cx="1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5" name="Rectangle 2577"/>
                <p:cNvSpPr>
                  <a:spLocks noChangeArrowheads="1"/>
                </p:cNvSpPr>
                <p:nvPr/>
              </p:nvSpPr>
              <p:spPr bwMode="auto">
                <a:xfrm>
                  <a:off x="5318" y="1904"/>
                  <a:ext cx="2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6" name="Rectangle 2578"/>
                <p:cNvSpPr>
                  <a:spLocks noChangeArrowheads="1"/>
                </p:cNvSpPr>
                <p:nvPr/>
              </p:nvSpPr>
              <p:spPr bwMode="auto">
                <a:xfrm>
                  <a:off x="4565" y="1906"/>
                  <a:ext cx="8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7" name="Rectangle 2579"/>
                <p:cNvSpPr>
                  <a:spLocks noChangeArrowheads="1"/>
                </p:cNvSpPr>
                <p:nvPr/>
              </p:nvSpPr>
              <p:spPr bwMode="auto">
                <a:xfrm>
                  <a:off x="4637" y="1906"/>
                  <a:ext cx="1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8" name="Rectangle 2580"/>
                <p:cNvSpPr>
                  <a:spLocks noChangeArrowheads="1"/>
                </p:cNvSpPr>
                <p:nvPr/>
              </p:nvSpPr>
              <p:spPr bwMode="auto">
                <a:xfrm>
                  <a:off x="5326" y="1906"/>
                  <a:ext cx="1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29" name="Rectangle 2581"/>
                <p:cNvSpPr>
                  <a:spLocks noChangeArrowheads="1"/>
                </p:cNvSpPr>
                <p:nvPr/>
              </p:nvSpPr>
              <p:spPr bwMode="auto">
                <a:xfrm>
                  <a:off x="4565" y="1907"/>
                  <a:ext cx="8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0" name="Rectangle 2582"/>
                <p:cNvSpPr>
                  <a:spLocks noChangeArrowheads="1"/>
                </p:cNvSpPr>
                <p:nvPr/>
              </p:nvSpPr>
              <p:spPr bwMode="auto">
                <a:xfrm>
                  <a:off x="4639" y="1907"/>
                  <a:ext cx="1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1" name="Rectangle 2583"/>
                <p:cNvSpPr>
                  <a:spLocks noChangeArrowheads="1"/>
                </p:cNvSpPr>
                <p:nvPr/>
              </p:nvSpPr>
              <p:spPr bwMode="auto">
                <a:xfrm>
                  <a:off x="4727" y="1902"/>
                  <a:ext cx="391" cy="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2" name="Rectangle 2584"/>
                <p:cNvSpPr>
                  <a:spLocks noChangeArrowheads="1"/>
                </p:cNvSpPr>
                <p:nvPr/>
              </p:nvSpPr>
              <p:spPr bwMode="auto">
                <a:xfrm>
                  <a:off x="4738" y="1902"/>
                  <a:ext cx="38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3" name="Rectangle 2585"/>
                <p:cNvSpPr>
                  <a:spLocks noChangeArrowheads="1"/>
                </p:cNvSpPr>
                <p:nvPr/>
              </p:nvSpPr>
              <p:spPr bwMode="auto">
                <a:xfrm>
                  <a:off x="4739" y="1904"/>
                  <a:ext cx="3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4" name="Rectangle 2586"/>
                <p:cNvSpPr>
                  <a:spLocks noChangeArrowheads="1"/>
                </p:cNvSpPr>
                <p:nvPr/>
              </p:nvSpPr>
              <p:spPr bwMode="auto">
                <a:xfrm>
                  <a:off x="4742" y="1906"/>
                  <a:ext cx="3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5" name="Rectangle 2587"/>
                <p:cNvSpPr>
                  <a:spLocks noChangeArrowheads="1"/>
                </p:cNvSpPr>
                <p:nvPr/>
              </p:nvSpPr>
              <p:spPr bwMode="auto">
                <a:xfrm>
                  <a:off x="4745" y="1907"/>
                  <a:ext cx="3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6" name="Rectangle 2588"/>
                <p:cNvSpPr>
                  <a:spLocks noChangeArrowheads="1"/>
                </p:cNvSpPr>
                <p:nvPr/>
              </p:nvSpPr>
              <p:spPr bwMode="auto">
                <a:xfrm>
                  <a:off x="4564" y="1909"/>
                  <a:ext cx="8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7" name="Rectangle 2589"/>
                <p:cNvSpPr>
                  <a:spLocks noChangeArrowheads="1"/>
                </p:cNvSpPr>
                <p:nvPr/>
              </p:nvSpPr>
              <p:spPr bwMode="auto">
                <a:xfrm>
                  <a:off x="4640" y="1909"/>
                  <a:ext cx="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8" name="Rectangle 2590"/>
                <p:cNvSpPr>
                  <a:spLocks noChangeArrowheads="1"/>
                </p:cNvSpPr>
                <p:nvPr/>
              </p:nvSpPr>
              <p:spPr bwMode="auto">
                <a:xfrm>
                  <a:off x="4727" y="1909"/>
                  <a:ext cx="19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39" name="Rectangle 2591"/>
                <p:cNvSpPr>
                  <a:spLocks noChangeArrowheads="1"/>
                </p:cNvSpPr>
                <p:nvPr/>
              </p:nvSpPr>
              <p:spPr bwMode="auto">
                <a:xfrm>
                  <a:off x="4748" y="1909"/>
                  <a:ext cx="17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0" name="Rectangle 2592"/>
                <p:cNvSpPr>
                  <a:spLocks noChangeArrowheads="1"/>
                </p:cNvSpPr>
                <p:nvPr/>
              </p:nvSpPr>
              <p:spPr bwMode="auto">
                <a:xfrm>
                  <a:off x="4920" y="1909"/>
                  <a:ext cx="19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1" name="Rectangle 2593"/>
                <p:cNvSpPr>
                  <a:spLocks noChangeArrowheads="1"/>
                </p:cNvSpPr>
                <p:nvPr/>
              </p:nvSpPr>
              <p:spPr bwMode="auto">
                <a:xfrm>
                  <a:off x="4920" y="1909"/>
                  <a:ext cx="1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2" name="Rectangle 2594"/>
                <p:cNvSpPr>
                  <a:spLocks noChangeArrowheads="1"/>
                </p:cNvSpPr>
                <p:nvPr/>
              </p:nvSpPr>
              <p:spPr bwMode="auto">
                <a:xfrm>
                  <a:off x="4564" y="1910"/>
                  <a:ext cx="8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3" name="Rectangle 2595"/>
                <p:cNvSpPr>
                  <a:spLocks noChangeArrowheads="1"/>
                </p:cNvSpPr>
                <p:nvPr/>
              </p:nvSpPr>
              <p:spPr bwMode="auto">
                <a:xfrm>
                  <a:off x="4643" y="1910"/>
                  <a:ext cx="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4" name="Rectangle 2596"/>
                <p:cNvSpPr>
                  <a:spLocks noChangeArrowheads="1"/>
                </p:cNvSpPr>
                <p:nvPr/>
              </p:nvSpPr>
              <p:spPr bwMode="auto">
                <a:xfrm>
                  <a:off x="4923" y="1910"/>
                  <a:ext cx="1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5" name="Rectangle 2597"/>
                <p:cNvSpPr>
                  <a:spLocks noChangeArrowheads="1"/>
                </p:cNvSpPr>
                <p:nvPr/>
              </p:nvSpPr>
              <p:spPr bwMode="auto">
                <a:xfrm>
                  <a:off x="4923" y="1910"/>
                  <a:ext cx="1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6" name="Rectangle 2598"/>
                <p:cNvSpPr>
                  <a:spLocks noChangeArrowheads="1"/>
                </p:cNvSpPr>
                <p:nvPr/>
              </p:nvSpPr>
              <p:spPr bwMode="auto">
                <a:xfrm>
                  <a:off x="4564" y="1912"/>
                  <a:ext cx="7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7" name="Rectangle 2599"/>
                <p:cNvSpPr>
                  <a:spLocks noChangeArrowheads="1"/>
                </p:cNvSpPr>
                <p:nvPr/>
              </p:nvSpPr>
              <p:spPr bwMode="auto">
                <a:xfrm>
                  <a:off x="4729" y="1910"/>
                  <a:ext cx="18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8" name="Rectangle 2600"/>
                <p:cNvSpPr>
                  <a:spLocks noChangeArrowheads="1"/>
                </p:cNvSpPr>
                <p:nvPr/>
              </p:nvSpPr>
              <p:spPr bwMode="auto">
                <a:xfrm>
                  <a:off x="4752" y="1910"/>
                  <a:ext cx="16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49" name="Rectangle 2601"/>
                <p:cNvSpPr>
                  <a:spLocks noChangeArrowheads="1"/>
                </p:cNvSpPr>
                <p:nvPr/>
              </p:nvSpPr>
              <p:spPr bwMode="auto">
                <a:xfrm>
                  <a:off x="4755" y="1912"/>
                  <a:ext cx="1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0" name="Rectangle 2602"/>
                <p:cNvSpPr>
                  <a:spLocks noChangeArrowheads="1"/>
                </p:cNvSpPr>
                <p:nvPr/>
              </p:nvSpPr>
              <p:spPr bwMode="auto">
                <a:xfrm>
                  <a:off x="4924" y="1912"/>
                  <a:ext cx="19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1" name="Rectangle 2603"/>
                <p:cNvSpPr>
                  <a:spLocks noChangeArrowheads="1"/>
                </p:cNvSpPr>
                <p:nvPr/>
              </p:nvSpPr>
              <p:spPr bwMode="auto">
                <a:xfrm>
                  <a:off x="4924" y="1912"/>
                  <a:ext cx="18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2" name="Rectangle 2604"/>
                <p:cNvSpPr>
                  <a:spLocks noChangeArrowheads="1"/>
                </p:cNvSpPr>
                <p:nvPr/>
              </p:nvSpPr>
              <p:spPr bwMode="auto">
                <a:xfrm>
                  <a:off x="4562" y="1913"/>
                  <a:ext cx="8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3" name="Rectangle 2605"/>
                <p:cNvSpPr>
                  <a:spLocks noChangeArrowheads="1"/>
                </p:cNvSpPr>
                <p:nvPr/>
              </p:nvSpPr>
              <p:spPr bwMode="auto">
                <a:xfrm>
                  <a:off x="4729" y="1913"/>
                  <a:ext cx="1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4" name="Rectangle 2606"/>
                <p:cNvSpPr>
                  <a:spLocks noChangeArrowheads="1"/>
                </p:cNvSpPr>
                <p:nvPr/>
              </p:nvSpPr>
              <p:spPr bwMode="auto">
                <a:xfrm>
                  <a:off x="4758" y="1913"/>
                  <a:ext cx="15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5" name="Rectangle 2607"/>
                <p:cNvSpPr>
                  <a:spLocks noChangeArrowheads="1"/>
                </p:cNvSpPr>
                <p:nvPr/>
              </p:nvSpPr>
              <p:spPr bwMode="auto">
                <a:xfrm>
                  <a:off x="4926" y="1913"/>
                  <a:ext cx="1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6" name="Rectangle 2608"/>
                <p:cNvSpPr>
                  <a:spLocks noChangeArrowheads="1"/>
                </p:cNvSpPr>
                <p:nvPr/>
              </p:nvSpPr>
              <p:spPr bwMode="auto">
                <a:xfrm>
                  <a:off x="4926" y="1913"/>
                  <a:ext cx="17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7" name="Rectangle 2609"/>
                <p:cNvSpPr>
                  <a:spLocks noChangeArrowheads="1"/>
                </p:cNvSpPr>
                <p:nvPr/>
              </p:nvSpPr>
              <p:spPr bwMode="auto">
                <a:xfrm>
                  <a:off x="4562" y="1915"/>
                  <a:ext cx="7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8" name="Rectangle 2610"/>
                <p:cNvSpPr>
                  <a:spLocks noChangeArrowheads="1"/>
                </p:cNvSpPr>
                <p:nvPr/>
              </p:nvSpPr>
              <p:spPr bwMode="auto">
                <a:xfrm>
                  <a:off x="4729" y="1915"/>
                  <a:ext cx="1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59" name="Rectangle 2611"/>
                <p:cNvSpPr>
                  <a:spLocks noChangeArrowheads="1"/>
                </p:cNvSpPr>
                <p:nvPr/>
              </p:nvSpPr>
              <p:spPr bwMode="auto">
                <a:xfrm>
                  <a:off x="4761" y="1915"/>
                  <a:ext cx="1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60" name="Rectangle 2612"/>
                <p:cNvSpPr>
                  <a:spLocks noChangeArrowheads="1"/>
                </p:cNvSpPr>
                <p:nvPr/>
              </p:nvSpPr>
              <p:spPr bwMode="auto">
                <a:xfrm>
                  <a:off x="4927" y="1915"/>
                  <a:ext cx="19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61" name="Rectangle 2613"/>
                <p:cNvSpPr>
                  <a:spLocks noChangeArrowheads="1"/>
                </p:cNvSpPr>
                <p:nvPr/>
              </p:nvSpPr>
              <p:spPr bwMode="auto">
                <a:xfrm>
                  <a:off x="4927" y="1915"/>
                  <a:ext cx="17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62" name="Rectangle 2614"/>
                <p:cNvSpPr>
                  <a:spLocks noChangeArrowheads="1"/>
                </p:cNvSpPr>
                <p:nvPr/>
              </p:nvSpPr>
              <p:spPr bwMode="auto">
                <a:xfrm>
                  <a:off x="4562" y="1917"/>
                  <a:ext cx="7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63" name="Rectangle 2615"/>
                <p:cNvSpPr>
                  <a:spLocks noChangeArrowheads="1"/>
                </p:cNvSpPr>
                <p:nvPr/>
              </p:nvSpPr>
              <p:spPr bwMode="auto">
                <a:xfrm>
                  <a:off x="4562" y="1917"/>
                  <a:ext cx="7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64" name="Rectangle 2616"/>
                <p:cNvSpPr>
                  <a:spLocks noChangeArrowheads="1"/>
                </p:cNvSpPr>
                <p:nvPr/>
              </p:nvSpPr>
              <p:spPr bwMode="auto">
                <a:xfrm>
                  <a:off x="4930" y="1917"/>
                  <a:ext cx="18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1865" name="Rectangle 2617"/>
                <p:cNvSpPr>
                  <a:spLocks noChangeArrowheads="1"/>
                </p:cNvSpPr>
                <p:nvPr/>
              </p:nvSpPr>
              <p:spPr bwMode="auto">
                <a:xfrm>
                  <a:off x="4930" y="1917"/>
                  <a:ext cx="1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grpSp>
          <p:sp>
            <p:nvSpPr>
              <p:cNvPr id="312067" name="Rectangle 2819"/>
              <p:cNvSpPr>
                <a:spLocks noChangeArrowheads="1"/>
              </p:cNvSpPr>
              <p:nvPr/>
            </p:nvSpPr>
            <p:spPr bwMode="auto">
              <a:xfrm>
                <a:off x="4035" y="1657"/>
                <a:ext cx="10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68" name="Rectangle 2820"/>
              <p:cNvSpPr>
                <a:spLocks noChangeArrowheads="1"/>
              </p:cNvSpPr>
              <p:nvPr/>
            </p:nvSpPr>
            <p:spPr bwMode="auto">
              <a:xfrm>
                <a:off x="4072" y="1657"/>
                <a:ext cx="6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69" name="Rectangle 2821"/>
              <p:cNvSpPr>
                <a:spLocks noChangeArrowheads="1"/>
              </p:cNvSpPr>
              <p:nvPr/>
            </p:nvSpPr>
            <p:spPr bwMode="auto">
              <a:xfrm>
                <a:off x="4292" y="1657"/>
                <a:ext cx="9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0" name="Rectangle 2822"/>
              <p:cNvSpPr>
                <a:spLocks noChangeArrowheads="1"/>
              </p:cNvSpPr>
              <p:nvPr/>
            </p:nvSpPr>
            <p:spPr bwMode="auto">
              <a:xfrm>
                <a:off x="4292" y="1657"/>
                <a:ext cx="5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1" name="Rectangle 2823"/>
              <p:cNvSpPr>
                <a:spLocks noChangeArrowheads="1"/>
              </p:cNvSpPr>
              <p:nvPr/>
            </p:nvSpPr>
            <p:spPr bwMode="auto">
              <a:xfrm>
                <a:off x="4036" y="1662"/>
                <a:ext cx="10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2" name="Rectangle 2824"/>
              <p:cNvSpPr>
                <a:spLocks noChangeArrowheads="1"/>
              </p:cNvSpPr>
              <p:nvPr/>
            </p:nvSpPr>
            <p:spPr bwMode="auto">
              <a:xfrm>
                <a:off x="4088" y="1662"/>
                <a:ext cx="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3" name="Rectangle 2825"/>
              <p:cNvSpPr>
                <a:spLocks noChangeArrowheads="1"/>
              </p:cNvSpPr>
              <p:nvPr/>
            </p:nvSpPr>
            <p:spPr bwMode="auto">
              <a:xfrm>
                <a:off x="4299" y="1662"/>
                <a:ext cx="8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4" name="Rectangle 2826"/>
              <p:cNvSpPr>
                <a:spLocks noChangeArrowheads="1"/>
              </p:cNvSpPr>
              <p:nvPr/>
            </p:nvSpPr>
            <p:spPr bwMode="auto">
              <a:xfrm>
                <a:off x="4299" y="1662"/>
                <a:ext cx="2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5" name="Rectangle 2827"/>
              <p:cNvSpPr>
                <a:spLocks noChangeArrowheads="1"/>
              </p:cNvSpPr>
              <p:nvPr/>
            </p:nvSpPr>
            <p:spPr bwMode="auto">
              <a:xfrm>
                <a:off x="4036" y="1668"/>
                <a:ext cx="9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6" name="Rectangle 2828"/>
              <p:cNvSpPr>
                <a:spLocks noChangeArrowheads="1"/>
              </p:cNvSpPr>
              <p:nvPr/>
            </p:nvSpPr>
            <p:spPr bwMode="auto">
              <a:xfrm>
                <a:off x="4114" y="1668"/>
                <a:ext cx="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7" name="Rectangle 2829"/>
              <p:cNvSpPr>
                <a:spLocks noChangeArrowheads="1"/>
              </p:cNvSpPr>
              <p:nvPr/>
            </p:nvSpPr>
            <p:spPr bwMode="auto">
              <a:xfrm>
                <a:off x="4309" y="1668"/>
                <a:ext cx="7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8" name="Rectangle 2830"/>
              <p:cNvSpPr>
                <a:spLocks noChangeArrowheads="1"/>
              </p:cNvSpPr>
              <p:nvPr/>
            </p:nvSpPr>
            <p:spPr bwMode="auto">
              <a:xfrm>
                <a:off x="4037" y="1675"/>
                <a:ext cx="8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79" name="Rectangle 2831"/>
              <p:cNvSpPr>
                <a:spLocks noChangeArrowheads="1"/>
              </p:cNvSpPr>
              <p:nvPr/>
            </p:nvSpPr>
            <p:spPr bwMode="auto">
              <a:xfrm>
                <a:off x="4317" y="1675"/>
                <a:ext cx="6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0" name="Rectangle 2832"/>
              <p:cNvSpPr>
                <a:spLocks noChangeArrowheads="1"/>
              </p:cNvSpPr>
              <p:nvPr/>
            </p:nvSpPr>
            <p:spPr bwMode="auto">
              <a:xfrm>
                <a:off x="4326" y="1682"/>
                <a:ext cx="5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1" name="Rectangle 2833"/>
              <p:cNvSpPr>
                <a:spLocks noChangeArrowheads="1"/>
              </p:cNvSpPr>
              <p:nvPr/>
            </p:nvSpPr>
            <p:spPr bwMode="auto">
              <a:xfrm>
                <a:off x="4039" y="1682"/>
                <a:ext cx="8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2" name="Rectangle 2834"/>
              <p:cNvSpPr>
                <a:spLocks noChangeArrowheads="1"/>
              </p:cNvSpPr>
              <p:nvPr/>
            </p:nvSpPr>
            <p:spPr bwMode="auto">
              <a:xfrm>
                <a:off x="4040" y="1689"/>
                <a:ext cx="7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3" name="Rectangle 2835"/>
              <p:cNvSpPr>
                <a:spLocks noChangeArrowheads="1"/>
              </p:cNvSpPr>
              <p:nvPr/>
            </p:nvSpPr>
            <p:spPr bwMode="auto">
              <a:xfrm>
                <a:off x="4337" y="1689"/>
                <a:ext cx="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4" name="Rectangle 2836"/>
              <p:cNvSpPr>
                <a:spLocks noChangeArrowheads="1"/>
              </p:cNvSpPr>
              <p:nvPr/>
            </p:nvSpPr>
            <p:spPr bwMode="auto">
              <a:xfrm>
                <a:off x="4042" y="1694"/>
                <a:ext cx="6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5" name="Rectangle 2837"/>
              <p:cNvSpPr>
                <a:spLocks noChangeArrowheads="1"/>
              </p:cNvSpPr>
              <p:nvPr/>
            </p:nvSpPr>
            <p:spPr bwMode="auto">
              <a:xfrm>
                <a:off x="4343" y="1695"/>
                <a:ext cx="3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6" name="Rectangle 2838"/>
              <p:cNvSpPr>
                <a:spLocks noChangeArrowheads="1"/>
              </p:cNvSpPr>
              <p:nvPr/>
            </p:nvSpPr>
            <p:spPr bwMode="auto">
              <a:xfrm>
                <a:off x="4044" y="1701"/>
                <a:ext cx="6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7" name="Rectangle 2839"/>
              <p:cNvSpPr>
                <a:spLocks noChangeArrowheads="1"/>
              </p:cNvSpPr>
              <p:nvPr/>
            </p:nvSpPr>
            <p:spPr bwMode="auto">
              <a:xfrm>
                <a:off x="4351" y="1701"/>
                <a:ext cx="3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8" name="Rectangle 2840"/>
              <p:cNvSpPr>
                <a:spLocks noChangeArrowheads="1"/>
              </p:cNvSpPr>
              <p:nvPr/>
            </p:nvSpPr>
            <p:spPr bwMode="auto">
              <a:xfrm>
                <a:off x="4351" y="1701"/>
                <a:ext cx="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89" name="Rectangle 2841"/>
              <p:cNvSpPr>
                <a:spLocks noChangeArrowheads="1"/>
              </p:cNvSpPr>
              <p:nvPr/>
            </p:nvSpPr>
            <p:spPr bwMode="auto">
              <a:xfrm>
                <a:off x="4045" y="1708"/>
                <a:ext cx="5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0" name="Rectangle 2842"/>
              <p:cNvSpPr>
                <a:spLocks noChangeArrowheads="1"/>
              </p:cNvSpPr>
              <p:nvPr/>
            </p:nvSpPr>
            <p:spPr bwMode="auto">
              <a:xfrm>
                <a:off x="4058" y="1708"/>
                <a:ext cx="4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1" name="Rectangle 2843"/>
              <p:cNvSpPr>
                <a:spLocks noChangeArrowheads="1"/>
              </p:cNvSpPr>
              <p:nvPr/>
            </p:nvSpPr>
            <p:spPr bwMode="auto">
              <a:xfrm>
                <a:off x="4362" y="1708"/>
                <a:ext cx="2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2" name="Rectangle 2844"/>
              <p:cNvSpPr>
                <a:spLocks noChangeArrowheads="1"/>
              </p:cNvSpPr>
              <p:nvPr/>
            </p:nvSpPr>
            <p:spPr bwMode="auto">
              <a:xfrm>
                <a:off x="4047" y="1715"/>
                <a:ext cx="4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3" name="Rectangle 2845"/>
              <p:cNvSpPr>
                <a:spLocks noChangeArrowheads="1"/>
              </p:cNvSpPr>
              <p:nvPr/>
            </p:nvSpPr>
            <p:spPr bwMode="auto">
              <a:xfrm>
                <a:off x="4081" y="1715"/>
                <a:ext cx="1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4" name="Rectangle 2846"/>
              <p:cNvSpPr>
                <a:spLocks noChangeArrowheads="1"/>
              </p:cNvSpPr>
              <p:nvPr/>
            </p:nvSpPr>
            <p:spPr bwMode="auto">
              <a:xfrm>
                <a:off x="4370" y="1715"/>
                <a:ext cx="12"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5" name="Rectangle 2847"/>
              <p:cNvSpPr>
                <a:spLocks noChangeArrowheads="1"/>
              </p:cNvSpPr>
              <p:nvPr/>
            </p:nvSpPr>
            <p:spPr bwMode="auto">
              <a:xfrm>
                <a:off x="4047" y="1722"/>
                <a:ext cx="39" cy="3"/>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6" name="Rectangle 2848"/>
              <p:cNvSpPr>
                <a:spLocks noChangeArrowheads="1"/>
              </p:cNvSpPr>
              <p:nvPr/>
            </p:nvSpPr>
            <p:spPr bwMode="auto">
              <a:xfrm>
                <a:off x="4049" y="1728"/>
                <a:ext cx="34"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7" name="Rectangle 2849"/>
              <p:cNvSpPr>
                <a:spLocks noChangeArrowheads="1"/>
              </p:cNvSpPr>
              <p:nvPr/>
            </p:nvSpPr>
            <p:spPr bwMode="auto">
              <a:xfrm>
                <a:off x="4049" y="1734"/>
                <a:ext cx="28"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8" name="Rectangle 2850"/>
              <p:cNvSpPr>
                <a:spLocks noChangeArrowheads="1"/>
              </p:cNvSpPr>
              <p:nvPr/>
            </p:nvSpPr>
            <p:spPr bwMode="auto">
              <a:xfrm>
                <a:off x="4050" y="1740"/>
                <a:ext cx="2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099" name="Rectangle 2851"/>
              <p:cNvSpPr>
                <a:spLocks noChangeArrowheads="1"/>
              </p:cNvSpPr>
              <p:nvPr/>
            </p:nvSpPr>
            <p:spPr bwMode="auto">
              <a:xfrm>
                <a:off x="4052" y="1747"/>
                <a:ext cx="1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100" name="Rectangle 2852"/>
              <p:cNvSpPr>
                <a:spLocks noChangeArrowheads="1"/>
              </p:cNvSpPr>
              <p:nvPr/>
            </p:nvSpPr>
            <p:spPr bwMode="auto">
              <a:xfrm>
                <a:off x="4053" y="1755"/>
                <a:ext cx="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101" name="Freeform 2853"/>
              <p:cNvSpPr>
                <a:spLocks/>
              </p:cNvSpPr>
              <p:nvPr/>
            </p:nvSpPr>
            <p:spPr bwMode="auto">
              <a:xfrm>
                <a:off x="3767" y="912"/>
                <a:ext cx="880" cy="850"/>
              </a:xfrm>
              <a:custGeom>
                <a:avLst/>
                <a:gdLst>
                  <a:gd name="T0" fmla="*/ 134 w 953"/>
                  <a:gd name="T1" fmla="*/ 164 h 1012"/>
                  <a:gd name="T2" fmla="*/ 313 w 953"/>
                  <a:gd name="T3" fmla="*/ 209 h 1012"/>
                  <a:gd name="T4" fmla="*/ 310 w 953"/>
                  <a:gd name="T5" fmla="*/ 3 h 1012"/>
                  <a:gd name="T6" fmla="*/ 468 w 953"/>
                  <a:gd name="T7" fmla="*/ 164 h 1012"/>
                  <a:gd name="T8" fmla="*/ 576 w 953"/>
                  <a:gd name="T9" fmla="*/ 2 h 1012"/>
                  <a:gd name="T10" fmla="*/ 620 w 953"/>
                  <a:gd name="T11" fmla="*/ 209 h 1012"/>
                  <a:gd name="T12" fmla="*/ 799 w 953"/>
                  <a:gd name="T13" fmla="*/ 117 h 1012"/>
                  <a:gd name="T14" fmla="*/ 729 w 953"/>
                  <a:gd name="T15" fmla="*/ 370 h 1012"/>
                  <a:gd name="T16" fmla="*/ 731 w 953"/>
                  <a:gd name="T17" fmla="*/ 371 h 1012"/>
                  <a:gd name="T18" fmla="*/ 950 w 953"/>
                  <a:gd name="T19" fmla="*/ 390 h 1012"/>
                  <a:gd name="T20" fmla="*/ 752 w 953"/>
                  <a:gd name="T21" fmla="*/ 600 h 1012"/>
                  <a:gd name="T22" fmla="*/ 887 w 953"/>
                  <a:gd name="T23" fmla="*/ 802 h 1012"/>
                  <a:gd name="T24" fmla="*/ 663 w 953"/>
                  <a:gd name="T25" fmla="*/ 756 h 1012"/>
                  <a:gd name="T26" fmla="*/ 666 w 953"/>
                  <a:gd name="T27" fmla="*/ 964 h 1012"/>
                  <a:gd name="T28" fmla="*/ 465 w 953"/>
                  <a:gd name="T29" fmla="*/ 802 h 1012"/>
                  <a:gd name="T30" fmla="*/ 313 w 953"/>
                  <a:gd name="T31" fmla="*/ 1011 h 1012"/>
                  <a:gd name="T32" fmla="*/ 269 w 953"/>
                  <a:gd name="T33" fmla="*/ 756 h 1012"/>
                  <a:gd name="T34" fmla="*/ 89 w 953"/>
                  <a:gd name="T35" fmla="*/ 872 h 1012"/>
                  <a:gd name="T36" fmla="*/ 157 w 953"/>
                  <a:gd name="T37" fmla="*/ 666 h 1012"/>
                  <a:gd name="T38" fmla="*/ 155 w 953"/>
                  <a:gd name="T39" fmla="*/ 664 h 1012"/>
                  <a:gd name="T40" fmla="*/ 3 w 953"/>
                  <a:gd name="T41" fmla="*/ 622 h 1012"/>
                  <a:gd name="T42" fmla="*/ 136 w 953"/>
                  <a:gd name="T43" fmla="*/ 435 h 1012"/>
                  <a:gd name="T44" fmla="*/ 23 w 953"/>
                  <a:gd name="T45" fmla="*/ 346 h 1012"/>
                  <a:gd name="T46" fmla="*/ 224 w 953"/>
                  <a:gd name="T47" fmla="*/ 324 h 1012"/>
                  <a:gd name="T48" fmla="*/ 136 w 953"/>
                  <a:gd name="T49" fmla="*/ 162 h 1012"/>
                  <a:gd name="T50" fmla="*/ 221 w 953"/>
                  <a:gd name="T51" fmla="*/ 323 h 1012"/>
                  <a:gd name="T52" fmla="*/ 23 w 953"/>
                  <a:gd name="T53" fmla="*/ 343 h 1012"/>
                  <a:gd name="T54" fmla="*/ 21 w 953"/>
                  <a:gd name="T55" fmla="*/ 345 h 1012"/>
                  <a:gd name="T56" fmla="*/ 133 w 953"/>
                  <a:gd name="T57" fmla="*/ 438 h 1012"/>
                  <a:gd name="T58" fmla="*/ 0 w 953"/>
                  <a:gd name="T59" fmla="*/ 619 h 1012"/>
                  <a:gd name="T60" fmla="*/ 0 w 953"/>
                  <a:gd name="T61" fmla="*/ 622 h 1012"/>
                  <a:gd name="T62" fmla="*/ 155 w 953"/>
                  <a:gd name="T63" fmla="*/ 667 h 1012"/>
                  <a:gd name="T64" fmla="*/ 89 w 953"/>
                  <a:gd name="T65" fmla="*/ 873 h 1012"/>
                  <a:gd name="T66" fmla="*/ 91 w 953"/>
                  <a:gd name="T67" fmla="*/ 875 h 1012"/>
                  <a:gd name="T68" fmla="*/ 269 w 953"/>
                  <a:gd name="T69" fmla="*/ 759 h 1012"/>
                  <a:gd name="T70" fmla="*/ 310 w 953"/>
                  <a:gd name="T71" fmla="*/ 1011 h 1012"/>
                  <a:gd name="T72" fmla="*/ 312 w 953"/>
                  <a:gd name="T73" fmla="*/ 1012 h 1012"/>
                  <a:gd name="T74" fmla="*/ 468 w 953"/>
                  <a:gd name="T75" fmla="*/ 805 h 1012"/>
                  <a:gd name="T76" fmla="*/ 663 w 953"/>
                  <a:gd name="T77" fmla="*/ 967 h 1012"/>
                  <a:gd name="T78" fmla="*/ 666 w 953"/>
                  <a:gd name="T79" fmla="*/ 967 h 1012"/>
                  <a:gd name="T80" fmla="*/ 666 w 953"/>
                  <a:gd name="T81" fmla="*/ 758 h 1012"/>
                  <a:gd name="T82" fmla="*/ 887 w 953"/>
                  <a:gd name="T83" fmla="*/ 805 h 1012"/>
                  <a:gd name="T84" fmla="*/ 889 w 953"/>
                  <a:gd name="T85" fmla="*/ 803 h 1012"/>
                  <a:gd name="T86" fmla="*/ 755 w 953"/>
                  <a:gd name="T87" fmla="*/ 597 h 1012"/>
                  <a:gd name="T88" fmla="*/ 953 w 953"/>
                  <a:gd name="T89" fmla="*/ 393 h 1012"/>
                  <a:gd name="T90" fmla="*/ 953 w 953"/>
                  <a:gd name="T91" fmla="*/ 390 h 1012"/>
                  <a:gd name="T92" fmla="*/ 731 w 953"/>
                  <a:gd name="T93" fmla="*/ 368 h 1012"/>
                  <a:gd name="T94" fmla="*/ 800 w 953"/>
                  <a:gd name="T95" fmla="*/ 115 h 1012"/>
                  <a:gd name="T96" fmla="*/ 799 w 953"/>
                  <a:gd name="T97" fmla="*/ 114 h 1012"/>
                  <a:gd name="T98" fmla="*/ 623 w 953"/>
                  <a:gd name="T99" fmla="*/ 207 h 1012"/>
                  <a:gd name="T100" fmla="*/ 579 w 953"/>
                  <a:gd name="T101" fmla="*/ 0 h 1012"/>
                  <a:gd name="T102" fmla="*/ 576 w 953"/>
                  <a:gd name="T103" fmla="*/ 0 h 1012"/>
                  <a:gd name="T104" fmla="*/ 468 w 953"/>
                  <a:gd name="T105" fmla="*/ 161 h 1012"/>
                  <a:gd name="T106" fmla="*/ 312 w 953"/>
                  <a:gd name="T107" fmla="*/ 0 h 1012"/>
                  <a:gd name="T108" fmla="*/ 310 w 953"/>
                  <a:gd name="T109" fmla="*/ 2 h 1012"/>
                  <a:gd name="T110" fmla="*/ 312 w 953"/>
                  <a:gd name="T111" fmla="*/ 206 h 1012"/>
                  <a:gd name="T112" fmla="*/ 133 w 953"/>
                  <a:gd name="T113" fmla="*/ 161 h 1012"/>
                  <a:gd name="T114" fmla="*/ 136 w 953"/>
                  <a:gd name="T115" fmla="*/ 162 h 10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3"/>
                  <a:gd name="T175" fmla="*/ 0 h 1012"/>
                  <a:gd name="T176" fmla="*/ 953 w 953"/>
                  <a:gd name="T177" fmla="*/ 1012 h 10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3" h="1012">
                    <a:moveTo>
                      <a:pt x="136" y="162"/>
                    </a:moveTo>
                    <a:lnTo>
                      <a:pt x="134" y="164"/>
                    </a:lnTo>
                    <a:lnTo>
                      <a:pt x="312" y="209"/>
                    </a:lnTo>
                    <a:lnTo>
                      <a:pt x="313" y="209"/>
                    </a:lnTo>
                    <a:lnTo>
                      <a:pt x="313" y="2"/>
                    </a:lnTo>
                    <a:lnTo>
                      <a:pt x="310" y="3"/>
                    </a:lnTo>
                    <a:lnTo>
                      <a:pt x="465" y="164"/>
                    </a:lnTo>
                    <a:lnTo>
                      <a:pt x="468" y="164"/>
                    </a:lnTo>
                    <a:lnTo>
                      <a:pt x="579" y="3"/>
                    </a:lnTo>
                    <a:lnTo>
                      <a:pt x="576" y="2"/>
                    </a:lnTo>
                    <a:lnTo>
                      <a:pt x="620" y="207"/>
                    </a:lnTo>
                    <a:lnTo>
                      <a:pt x="620" y="209"/>
                    </a:lnTo>
                    <a:lnTo>
                      <a:pt x="621" y="209"/>
                    </a:lnTo>
                    <a:lnTo>
                      <a:pt x="799" y="117"/>
                    </a:lnTo>
                    <a:lnTo>
                      <a:pt x="797" y="115"/>
                    </a:lnTo>
                    <a:lnTo>
                      <a:pt x="729" y="370"/>
                    </a:lnTo>
                    <a:lnTo>
                      <a:pt x="729" y="371"/>
                    </a:lnTo>
                    <a:lnTo>
                      <a:pt x="731" y="371"/>
                    </a:lnTo>
                    <a:lnTo>
                      <a:pt x="952" y="393"/>
                    </a:lnTo>
                    <a:lnTo>
                      <a:pt x="950" y="390"/>
                    </a:lnTo>
                    <a:lnTo>
                      <a:pt x="752" y="597"/>
                    </a:lnTo>
                    <a:lnTo>
                      <a:pt x="752" y="600"/>
                    </a:lnTo>
                    <a:lnTo>
                      <a:pt x="886" y="805"/>
                    </a:lnTo>
                    <a:lnTo>
                      <a:pt x="887" y="802"/>
                    </a:lnTo>
                    <a:lnTo>
                      <a:pt x="665" y="756"/>
                    </a:lnTo>
                    <a:lnTo>
                      <a:pt x="663" y="756"/>
                    </a:lnTo>
                    <a:lnTo>
                      <a:pt x="663" y="965"/>
                    </a:lnTo>
                    <a:lnTo>
                      <a:pt x="666" y="964"/>
                    </a:lnTo>
                    <a:lnTo>
                      <a:pt x="468" y="802"/>
                    </a:lnTo>
                    <a:lnTo>
                      <a:pt x="465" y="802"/>
                    </a:lnTo>
                    <a:lnTo>
                      <a:pt x="310" y="1009"/>
                    </a:lnTo>
                    <a:lnTo>
                      <a:pt x="313" y="1011"/>
                    </a:lnTo>
                    <a:lnTo>
                      <a:pt x="269" y="758"/>
                    </a:lnTo>
                    <a:lnTo>
                      <a:pt x="269" y="756"/>
                    </a:lnTo>
                    <a:lnTo>
                      <a:pt x="266" y="756"/>
                    </a:lnTo>
                    <a:lnTo>
                      <a:pt x="89" y="872"/>
                    </a:lnTo>
                    <a:lnTo>
                      <a:pt x="92" y="873"/>
                    </a:lnTo>
                    <a:lnTo>
                      <a:pt x="157" y="666"/>
                    </a:lnTo>
                    <a:lnTo>
                      <a:pt x="157" y="664"/>
                    </a:lnTo>
                    <a:lnTo>
                      <a:pt x="155" y="664"/>
                    </a:lnTo>
                    <a:lnTo>
                      <a:pt x="2" y="619"/>
                    </a:lnTo>
                    <a:lnTo>
                      <a:pt x="3" y="622"/>
                    </a:lnTo>
                    <a:lnTo>
                      <a:pt x="136" y="438"/>
                    </a:lnTo>
                    <a:lnTo>
                      <a:pt x="136" y="435"/>
                    </a:lnTo>
                    <a:lnTo>
                      <a:pt x="24" y="343"/>
                    </a:lnTo>
                    <a:lnTo>
                      <a:pt x="23" y="346"/>
                    </a:lnTo>
                    <a:lnTo>
                      <a:pt x="223" y="324"/>
                    </a:lnTo>
                    <a:lnTo>
                      <a:pt x="224" y="324"/>
                    </a:lnTo>
                    <a:lnTo>
                      <a:pt x="224" y="323"/>
                    </a:lnTo>
                    <a:lnTo>
                      <a:pt x="136" y="162"/>
                    </a:lnTo>
                    <a:lnTo>
                      <a:pt x="133" y="162"/>
                    </a:lnTo>
                    <a:lnTo>
                      <a:pt x="221" y="323"/>
                    </a:lnTo>
                    <a:lnTo>
                      <a:pt x="223" y="321"/>
                    </a:lnTo>
                    <a:lnTo>
                      <a:pt x="23" y="343"/>
                    </a:lnTo>
                    <a:lnTo>
                      <a:pt x="21" y="343"/>
                    </a:lnTo>
                    <a:lnTo>
                      <a:pt x="21" y="345"/>
                    </a:lnTo>
                    <a:lnTo>
                      <a:pt x="21" y="346"/>
                    </a:lnTo>
                    <a:lnTo>
                      <a:pt x="133" y="438"/>
                    </a:lnTo>
                    <a:lnTo>
                      <a:pt x="133" y="435"/>
                    </a:lnTo>
                    <a:lnTo>
                      <a:pt x="0" y="619"/>
                    </a:lnTo>
                    <a:lnTo>
                      <a:pt x="0" y="621"/>
                    </a:lnTo>
                    <a:lnTo>
                      <a:pt x="0" y="622"/>
                    </a:lnTo>
                    <a:lnTo>
                      <a:pt x="2" y="622"/>
                    </a:lnTo>
                    <a:lnTo>
                      <a:pt x="155" y="667"/>
                    </a:lnTo>
                    <a:lnTo>
                      <a:pt x="154" y="666"/>
                    </a:lnTo>
                    <a:lnTo>
                      <a:pt x="89" y="873"/>
                    </a:lnTo>
                    <a:lnTo>
                      <a:pt x="89" y="875"/>
                    </a:lnTo>
                    <a:lnTo>
                      <a:pt x="91" y="875"/>
                    </a:lnTo>
                    <a:lnTo>
                      <a:pt x="92" y="875"/>
                    </a:lnTo>
                    <a:lnTo>
                      <a:pt x="269" y="759"/>
                    </a:lnTo>
                    <a:lnTo>
                      <a:pt x="266" y="758"/>
                    </a:lnTo>
                    <a:lnTo>
                      <a:pt x="310" y="1011"/>
                    </a:lnTo>
                    <a:lnTo>
                      <a:pt x="310" y="1012"/>
                    </a:lnTo>
                    <a:lnTo>
                      <a:pt x="312" y="1012"/>
                    </a:lnTo>
                    <a:lnTo>
                      <a:pt x="313" y="1012"/>
                    </a:lnTo>
                    <a:lnTo>
                      <a:pt x="468" y="805"/>
                    </a:lnTo>
                    <a:lnTo>
                      <a:pt x="465" y="805"/>
                    </a:lnTo>
                    <a:lnTo>
                      <a:pt x="663" y="967"/>
                    </a:lnTo>
                    <a:lnTo>
                      <a:pt x="665" y="967"/>
                    </a:lnTo>
                    <a:lnTo>
                      <a:pt x="666" y="967"/>
                    </a:lnTo>
                    <a:lnTo>
                      <a:pt x="666" y="965"/>
                    </a:lnTo>
                    <a:lnTo>
                      <a:pt x="666" y="758"/>
                    </a:lnTo>
                    <a:lnTo>
                      <a:pt x="665" y="759"/>
                    </a:lnTo>
                    <a:lnTo>
                      <a:pt x="887" y="805"/>
                    </a:lnTo>
                    <a:lnTo>
                      <a:pt x="889" y="805"/>
                    </a:lnTo>
                    <a:lnTo>
                      <a:pt x="889" y="803"/>
                    </a:lnTo>
                    <a:lnTo>
                      <a:pt x="889" y="802"/>
                    </a:lnTo>
                    <a:lnTo>
                      <a:pt x="755" y="597"/>
                    </a:lnTo>
                    <a:lnTo>
                      <a:pt x="755" y="600"/>
                    </a:lnTo>
                    <a:lnTo>
                      <a:pt x="953" y="393"/>
                    </a:lnTo>
                    <a:lnTo>
                      <a:pt x="953" y="391"/>
                    </a:lnTo>
                    <a:lnTo>
                      <a:pt x="953" y="390"/>
                    </a:lnTo>
                    <a:lnTo>
                      <a:pt x="952" y="390"/>
                    </a:lnTo>
                    <a:lnTo>
                      <a:pt x="731" y="368"/>
                    </a:lnTo>
                    <a:lnTo>
                      <a:pt x="732" y="370"/>
                    </a:lnTo>
                    <a:lnTo>
                      <a:pt x="800" y="115"/>
                    </a:lnTo>
                    <a:lnTo>
                      <a:pt x="800" y="114"/>
                    </a:lnTo>
                    <a:lnTo>
                      <a:pt x="799" y="114"/>
                    </a:lnTo>
                    <a:lnTo>
                      <a:pt x="621" y="206"/>
                    </a:lnTo>
                    <a:lnTo>
                      <a:pt x="623" y="207"/>
                    </a:lnTo>
                    <a:lnTo>
                      <a:pt x="579" y="2"/>
                    </a:lnTo>
                    <a:lnTo>
                      <a:pt x="579" y="0"/>
                    </a:lnTo>
                    <a:lnTo>
                      <a:pt x="578" y="0"/>
                    </a:lnTo>
                    <a:lnTo>
                      <a:pt x="576" y="0"/>
                    </a:lnTo>
                    <a:lnTo>
                      <a:pt x="465" y="161"/>
                    </a:lnTo>
                    <a:lnTo>
                      <a:pt x="468" y="161"/>
                    </a:lnTo>
                    <a:lnTo>
                      <a:pt x="313" y="0"/>
                    </a:lnTo>
                    <a:lnTo>
                      <a:pt x="312" y="0"/>
                    </a:lnTo>
                    <a:lnTo>
                      <a:pt x="310" y="0"/>
                    </a:lnTo>
                    <a:lnTo>
                      <a:pt x="310" y="2"/>
                    </a:lnTo>
                    <a:lnTo>
                      <a:pt x="310" y="207"/>
                    </a:lnTo>
                    <a:lnTo>
                      <a:pt x="312" y="206"/>
                    </a:lnTo>
                    <a:lnTo>
                      <a:pt x="134" y="161"/>
                    </a:lnTo>
                    <a:lnTo>
                      <a:pt x="133" y="161"/>
                    </a:lnTo>
                    <a:lnTo>
                      <a:pt x="133" y="162"/>
                    </a:lnTo>
                    <a:lnTo>
                      <a:pt x="136" y="162"/>
                    </a:lnTo>
                    <a:close/>
                  </a:path>
                </a:pathLst>
              </a:custGeom>
              <a:solidFill>
                <a:srgbClr val="00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grpSp>
      </p:grpSp>
      <p:sp>
        <p:nvSpPr>
          <p:cNvPr id="312104" name="Freeform 2856"/>
          <p:cNvSpPr>
            <a:spLocks/>
          </p:cNvSpPr>
          <p:nvPr/>
        </p:nvSpPr>
        <p:spPr bwMode="auto">
          <a:xfrm>
            <a:off x="6340476" y="2965450"/>
            <a:ext cx="119063" cy="203200"/>
          </a:xfrm>
          <a:custGeom>
            <a:avLst/>
            <a:gdLst>
              <a:gd name="T0" fmla="*/ 76 w 76"/>
              <a:gd name="T1" fmla="*/ 124 h 147"/>
              <a:gd name="T2" fmla="*/ 54 w 76"/>
              <a:gd name="T3" fmla="*/ 112 h 147"/>
              <a:gd name="T4" fmla="*/ 50 w 76"/>
              <a:gd name="T5" fmla="*/ 108 h 147"/>
              <a:gd name="T6" fmla="*/ 45 w 76"/>
              <a:gd name="T7" fmla="*/ 105 h 147"/>
              <a:gd name="T8" fmla="*/ 41 w 76"/>
              <a:gd name="T9" fmla="*/ 102 h 147"/>
              <a:gd name="T10" fmla="*/ 33 w 76"/>
              <a:gd name="T11" fmla="*/ 96 h 147"/>
              <a:gd name="T12" fmla="*/ 36 w 76"/>
              <a:gd name="T13" fmla="*/ 99 h 147"/>
              <a:gd name="T14" fmla="*/ 30 w 76"/>
              <a:gd name="T15" fmla="*/ 91 h 147"/>
              <a:gd name="T16" fmla="*/ 29 w 76"/>
              <a:gd name="T17" fmla="*/ 88 h 147"/>
              <a:gd name="T18" fmla="*/ 27 w 76"/>
              <a:gd name="T19" fmla="*/ 85 h 147"/>
              <a:gd name="T20" fmla="*/ 29 w 76"/>
              <a:gd name="T21" fmla="*/ 79 h 147"/>
              <a:gd name="T22" fmla="*/ 26 w 76"/>
              <a:gd name="T23" fmla="*/ 81 h 147"/>
              <a:gd name="T24" fmla="*/ 27 w 76"/>
              <a:gd name="T25" fmla="*/ 73 h 147"/>
              <a:gd name="T26" fmla="*/ 32 w 76"/>
              <a:gd name="T27" fmla="*/ 65 h 147"/>
              <a:gd name="T28" fmla="*/ 32 w 76"/>
              <a:gd name="T29" fmla="*/ 64 h 147"/>
              <a:gd name="T30" fmla="*/ 33 w 76"/>
              <a:gd name="T31" fmla="*/ 60 h 147"/>
              <a:gd name="T32" fmla="*/ 36 w 76"/>
              <a:gd name="T33" fmla="*/ 56 h 147"/>
              <a:gd name="T34" fmla="*/ 45 w 76"/>
              <a:gd name="T35" fmla="*/ 45 h 147"/>
              <a:gd name="T36" fmla="*/ 47 w 76"/>
              <a:gd name="T37" fmla="*/ 43 h 147"/>
              <a:gd name="T38" fmla="*/ 54 w 76"/>
              <a:gd name="T39" fmla="*/ 37 h 147"/>
              <a:gd name="T40" fmla="*/ 62 w 76"/>
              <a:gd name="T41" fmla="*/ 31 h 147"/>
              <a:gd name="T42" fmla="*/ 69 w 76"/>
              <a:gd name="T43" fmla="*/ 28 h 147"/>
              <a:gd name="T44" fmla="*/ 57 w 76"/>
              <a:gd name="T45" fmla="*/ 2 h 147"/>
              <a:gd name="T46" fmla="*/ 56 w 76"/>
              <a:gd name="T47" fmla="*/ 3 h 147"/>
              <a:gd name="T48" fmla="*/ 47 w 76"/>
              <a:gd name="T49" fmla="*/ 9 h 147"/>
              <a:gd name="T50" fmla="*/ 39 w 76"/>
              <a:gd name="T51" fmla="*/ 16 h 147"/>
              <a:gd name="T52" fmla="*/ 32 w 76"/>
              <a:gd name="T53" fmla="*/ 22 h 147"/>
              <a:gd name="T54" fmla="*/ 24 w 76"/>
              <a:gd name="T55" fmla="*/ 30 h 147"/>
              <a:gd name="T56" fmla="*/ 15 w 76"/>
              <a:gd name="T57" fmla="*/ 40 h 147"/>
              <a:gd name="T58" fmla="*/ 12 w 76"/>
              <a:gd name="T59" fmla="*/ 45 h 147"/>
              <a:gd name="T60" fmla="*/ 8 w 76"/>
              <a:gd name="T61" fmla="*/ 54 h 147"/>
              <a:gd name="T62" fmla="*/ 5 w 76"/>
              <a:gd name="T63" fmla="*/ 59 h 147"/>
              <a:gd name="T64" fmla="*/ 5 w 76"/>
              <a:gd name="T65" fmla="*/ 62 h 147"/>
              <a:gd name="T66" fmla="*/ 3 w 76"/>
              <a:gd name="T67" fmla="*/ 70 h 147"/>
              <a:gd name="T68" fmla="*/ 0 w 76"/>
              <a:gd name="T69" fmla="*/ 81 h 147"/>
              <a:gd name="T70" fmla="*/ 2 w 76"/>
              <a:gd name="T71" fmla="*/ 82 h 147"/>
              <a:gd name="T72" fmla="*/ 3 w 76"/>
              <a:gd name="T73" fmla="*/ 95 h 147"/>
              <a:gd name="T74" fmla="*/ 5 w 76"/>
              <a:gd name="T75" fmla="*/ 98 h 147"/>
              <a:gd name="T76" fmla="*/ 6 w 76"/>
              <a:gd name="T77" fmla="*/ 101 h 147"/>
              <a:gd name="T78" fmla="*/ 9 w 76"/>
              <a:gd name="T79" fmla="*/ 105 h 147"/>
              <a:gd name="T80" fmla="*/ 18 w 76"/>
              <a:gd name="T81" fmla="*/ 118 h 147"/>
              <a:gd name="T82" fmla="*/ 26 w 76"/>
              <a:gd name="T83" fmla="*/ 124 h 147"/>
              <a:gd name="T84" fmla="*/ 30 w 76"/>
              <a:gd name="T85" fmla="*/ 127 h 147"/>
              <a:gd name="T86" fmla="*/ 35 w 76"/>
              <a:gd name="T87" fmla="*/ 130 h 147"/>
              <a:gd name="T88" fmla="*/ 39 w 76"/>
              <a:gd name="T89" fmla="*/ 133 h 147"/>
              <a:gd name="T90" fmla="*/ 62 w 76"/>
              <a:gd name="T91" fmla="*/ 146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4"/>
                </a:lnTo>
                <a:lnTo>
                  <a:pt x="72" y="119"/>
                </a:lnTo>
                <a:lnTo>
                  <a:pt x="54" y="112"/>
                </a:lnTo>
                <a:lnTo>
                  <a:pt x="53" y="110"/>
                </a:lnTo>
                <a:lnTo>
                  <a:pt x="50" y="108"/>
                </a:lnTo>
                <a:lnTo>
                  <a:pt x="48" y="107"/>
                </a:lnTo>
                <a:lnTo>
                  <a:pt x="45" y="105"/>
                </a:lnTo>
                <a:lnTo>
                  <a:pt x="44" y="104"/>
                </a:lnTo>
                <a:lnTo>
                  <a:pt x="41" y="102"/>
                </a:lnTo>
                <a:lnTo>
                  <a:pt x="36" y="98"/>
                </a:lnTo>
                <a:lnTo>
                  <a:pt x="33" y="96"/>
                </a:lnTo>
                <a:lnTo>
                  <a:pt x="35" y="99"/>
                </a:lnTo>
                <a:lnTo>
                  <a:pt x="36" y="99"/>
                </a:lnTo>
                <a:lnTo>
                  <a:pt x="32" y="91"/>
                </a:lnTo>
                <a:lnTo>
                  <a:pt x="30" y="91"/>
                </a:lnTo>
                <a:lnTo>
                  <a:pt x="30" y="90"/>
                </a:lnTo>
                <a:lnTo>
                  <a:pt x="29" y="88"/>
                </a:lnTo>
                <a:lnTo>
                  <a:pt x="29" y="87"/>
                </a:lnTo>
                <a:lnTo>
                  <a:pt x="27" y="85"/>
                </a:lnTo>
                <a:lnTo>
                  <a:pt x="29" y="81"/>
                </a:lnTo>
                <a:lnTo>
                  <a:pt x="29" y="79"/>
                </a:lnTo>
                <a:lnTo>
                  <a:pt x="27" y="74"/>
                </a:lnTo>
                <a:lnTo>
                  <a:pt x="26" y="81"/>
                </a:lnTo>
                <a:lnTo>
                  <a:pt x="27" y="79"/>
                </a:lnTo>
                <a:lnTo>
                  <a:pt x="27" y="73"/>
                </a:lnTo>
                <a:lnTo>
                  <a:pt x="29" y="71"/>
                </a:lnTo>
                <a:lnTo>
                  <a:pt x="32" y="65"/>
                </a:lnTo>
                <a:lnTo>
                  <a:pt x="30" y="65"/>
                </a:lnTo>
                <a:lnTo>
                  <a:pt x="32" y="64"/>
                </a:lnTo>
                <a:lnTo>
                  <a:pt x="32" y="60"/>
                </a:lnTo>
                <a:lnTo>
                  <a:pt x="33" y="60"/>
                </a:lnTo>
                <a:lnTo>
                  <a:pt x="35" y="57"/>
                </a:lnTo>
                <a:lnTo>
                  <a:pt x="36" y="56"/>
                </a:lnTo>
                <a:lnTo>
                  <a:pt x="38" y="53"/>
                </a:lnTo>
                <a:lnTo>
                  <a:pt x="45" y="45"/>
                </a:lnTo>
                <a:lnTo>
                  <a:pt x="45" y="43"/>
                </a:lnTo>
                <a:lnTo>
                  <a:pt x="47" y="43"/>
                </a:lnTo>
                <a:lnTo>
                  <a:pt x="51" y="39"/>
                </a:lnTo>
                <a:lnTo>
                  <a:pt x="54" y="37"/>
                </a:lnTo>
                <a:lnTo>
                  <a:pt x="59" y="33"/>
                </a:lnTo>
                <a:lnTo>
                  <a:pt x="62" y="31"/>
                </a:lnTo>
                <a:lnTo>
                  <a:pt x="65" y="28"/>
                </a:lnTo>
                <a:lnTo>
                  <a:pt x="69" y="28"/>
                </a:lnTo>
                <a:lnTo>
                  <a:pt x="72" y="26"/>
                </a:lnTo>
                <a:lnTo>
                  <a:pt x="57" y="2"/>
                </a:lnTo>
                <a:lnTo>
                  <a:pt x="60" y="0"/>
                </a:lnTo>
                <a:lnTo>
                  <a:pt x="56" y="3"/>
                </a:lnTo>
                <a:lnTo>
                  <a:pt x="50" y="6"/>
                </a:lnTo>
                <a:lnTo>
                  <a:pt x="47" y="9"/>
                </a:lnTo>
                <a:lnTo>
                  <a:pt x="44" y="11"/>
                </a:lnTo>
                <a:lnTo>
                  <a:pt x="39" y="16"/>
                </a:lnTo>
                <a:lnTo>
                  <a:pt x="36" y="17"/>
                </a:lnTo>
                <a:lnTo>
                  <a:pt x="32" y="22"/>
                </a:lnTo>
                <a:lnTo>
                  <a:pt x="27" y="25"/>
                </a:lnTo>
                <a:lnTo>
                  <a:pt x="24" y="30"/>
                </a:lnTo>
                <a:lnTo>
                  <a:pt x="17" y="37"/>
                </a:lnTo>
                <a:lnTo>
                  <a:pt x="15" y="40"/>
                </a:lnTo>
                <a:lnTo>
                  <a:pt x="14" y="42"/>
                </a:lnTo>
                <a:lnTo>
                  <a:pt x="12" y="45"/>
                </a:lnTo>
                <a:lnTo>
                  <a:pt x="8" y="51"/>
                </a:lnTo>
                <a:lnTo>
                  <a:pt x="8" y="54"/>
                </a:lnTo>
                <a:lnTo>
                  <a:pt x="6" y="56"/>
                </a:lnTo>
                <a:lnTo>
                  <a:pt x="5" y="59"/>
                </a:lnTo>
                <a:lnTo>
                  <a:pt x="3" y="62"/>
                </a:lnTo>
                <a:lnTo>
                  <a:pt x="5" y="62"/>
                </a:lnTo>
                <a:lnTo>
                  <a:pt x="3" y="64"/>
                </a:lnTo>
                <a:lnTo>
                  <a:pt x="3" y="70"/>
                </a:lnTo>
                <a:lnTo>
                  <a:pt x="2" y="71"/>
                </a:lnTo>
                <a:lnTo>
                  <a:pt x="0" y="81"/>
                </a:lnTo>
                <a:lnTo>
                  <a:pt x="3" y="87"/>
                </a:lnTo>
                <a:lnTo>
                  <a:pt x="2" y="82"/>
                </a:lnTo>
                <a:lnTo>
                  <a:pt x="2" y="81"/>
                </a:lnTo>
                <a:lnTo>
                  <a:pt x="3" y="95"/>
                </a:lnTo>
                <a:lnTo>
                  <a:pt x="5" y="96"/>
                </a:lnTo>
                <a:lnTo>
                  <a:pt x="5" y="98"/>
                </a:lnTo>
                <a:lnTo>
                  <a:pt x="6" y="99"/>
                </a:lnTo>
                <a:lnTo>
                  <a:pt x="6" y="101"/>
                </a:lnTo>
                <a:lnTo>
                  <a:pt x="11" y="107"/>
                </a:lnTo>
                <a:lnTo>
                  <a:pt x="9" y="105"/>
                </a:lnTo>
                <a:lnTo>
                  <a:pt x="11" y="108"/>
                </a:lnTo>
                <a:lnTo>
                  <a:pt x="18" y="118"/>
                </a:lnTo>
                <a:lnTo>
                  <a:pt x="21" y="119"/>
                </a:lnTo>
                <a:lnTo>
                  <a:pt x="26" y="124"/>
                </a:lnTo>
                <a:lnTo>
                  <a:pt x="29" y="125"/>
                </a:lnTo>
                <a:lnTo>
                  <a:pt x="30" y="127"/>
                </a:lnTo>
                <a:lnTo>
                  <a:pt x="33" y="129"/>
                </a:lnTo>
                <a:lnTo>
                  <a:pt x="35" y="130"/>
                </a:lnTo>
                <a:lnTo>
                  <a:pt x="38" y="132"/>
                </a:lnTo>
                <a:lnTo>
                  <a:pt x="39" y="133"/>
                </a:lnTo>
                <a:lnTo>
                  <a:pt x="57" y="144"/>
                </a:lnTo>
                <a:lnTo>
                  <a:pt x="62" y="146"/>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05" name="Freeform 2857"/>
          <p:cNvSpPr>
            <a:spLocks/>
          </p:cNvSpPr>
          <p:nvPr/>
        </p:nvSpPr>
        <p:spPr bwMode="auto">
          <a:xfrm>
            <a:off x="6437314" y="3132139"/>
            <a:ext cx="115887" cy="198437"/>
          </a:xfrm>
          <a:custGeom>
            <a:avLst/>
            <a:gdLst>
              <a:gd name="T0" fmla="*/ 19 w 73"/>
              <a:gd name="T1" fmla="*/ 34 h 145"/>
              <a:gd name="T2" fmla="*/ 26 w 73"/>
              <a:gd name="T3" fmla="*/ 37 h 145"/>
              <a:gd name="T4" fmla="*/ 28 w 73"/>
              <a:gd name="T5" fmla="*/ 39 h 145"/>
              <a:gd name="T6" fmla="*/ 32 w 73"/>
              <a:gd name="T7" fmla="*/ 42 h 145"/>
              <a:gd name="T8" fmla="*/ 38 w 73"/>
              <a:gd name="T9" fmla="*/ 48 h 145"/>
              <a:gd name="T10" fmla="*/ 43 w 73"/>
              <a:gd name="T11" fmla="*/ 54 h 145"/>
              <a:gd name="T12" fmla="*/ 44 w 73"/>
              <a:gd name="T13" fmla="*/ 59 h 145"/>
              <a:gd name="T14" fmla="*/ 44 w 73"/>
              <a:gd name="T15" fmla="*/ 66 h 145"/>
              <a:gd name="T16" fmla="*/ 46 w 73"/>
              <a:gd name="T17" fmla="*/ 66 h 145"/>
              <a:gd name="T18" fmla="*/ 50 w 73"/>
              <a:gd name="T19" fmla="*/ 57 h 145"/>
              <a:gd name="T20" fmla="*/ 46 w 73"/>
              <a:gd name="T21" fmla="*/ 69 h 145"/>
              <a:gd name="T22" fmla="*/ 43 w 73"/>
              <a:gd name="T23" fmla="*/ 76 h 145"/>
              <a:gd name="T24" fmla="*/ 41 w 73"/>
              <a:gd name="T25" fmla="*/ 79 h 145"/>
              <a:gd name="T26" fmla="*/ 41 w 73"/>
              <a:gd name="T27" fmla="*/ 80 h 145"/>
              <a:gd name="T28" fmla="*/ 38 w 73"/>
              <a:gd name="T29" fmla="*/ 86 h 145"/>
              <a:gd name="T30" fmla="*/ 37 w 73"/>
              <a:gd name="T31" fmla="*/ 88 h 145"/>
              <a:gd name="T32" fmla="*/ 34 w 73"/>
              <a:gd name="T33" fmla="*/ 93 h 145"/>
              <a:gd name="T34" fmla="*/ 28 w 73"/>
              <a:gd name="T35" fmla="*/ 97 h 145"/>
              <a:gd name="T36" fmla="*/ 25 w 73"/>
              <a:gd name="T37" fmla="*/ 100 h 145"/>
              <a:gd name="T38" fmla="*/ 22 w 73"/>
              <a:gd name="T39" fmla="*/ 104 h 145"/>
              <a:gd name="T40" fmla="*/ 13 w 73"/>
              <a:gd name="T41" fmla="*/ 111 h 145"/>
              <a:gd name="T42" fmla="*/ 7 w 73"/>
              <a:gd name="T43" fmla="*/ 117 h 145"/>
              <a:gd name="T44" fmla="*/ 0 w 73"/>
              <a:gd name="T45" fmla="*/ 124 h 145"/>
              <a:gd name="T46" fmla="*/ 17 w 73"/>
              <a:gd name="T47" fmla="*/ 144 h 145"/>
              <a:gd name="T48" fmla="*/ 25 w 73"/>
              <a:gd name="T49" fmla="*/ 138 h 145"/>
              <a:gd name="T50" fmla="*/ 31 w 73"/>
              <a:gd name="T51" fmla="*/ 130 h 145"/>
              <a:gd name="T52" fmla="*/ 37 w 73"/>
              <a:gd name="T53" fmla="*/ 125 h 145"/>
              <a:gd name="T54" fmla="*/ 43 w 73"/>
              <a:gd name="T55" fmla="*/ 119 h 145"/>
              <a:gd name="T56" fmla="*/ 49 w 73"/>
              <a:gd name="T57" fmla="*/ 113 h 145"/>
              <a:gd name="T58" fmla="*/ 52 w 73"/>
              <a:gd name="T59" fmla="*/ 111 h 145"/>
              <a:gd name="T60" fmla="*/ 58 w 73"/>
              <a:gd name="T61" fmla="*/ 104 h 145"/>
              <a:gd name="T62" fmla="*/ 62 w 73"/>
              <a:gd name="T63" fmla="*/ 96 h 145"/>
              <a:gd name="T64" fmla="*/ 62 w 73"/>
              <a:gd name="T65" fmla="*/ 96 h 145"/>
              <a:gd name="T66" fmla="*/ 65 w 73"/>
              <a:gd name="T67" fmla="*/ 88 h 145"/>
              <a:gd name="T68" fmla="*/ 70 w 73"/>
              <a:gd name="T69" fmla="*/ 82 h 145"/>
              <a:gd name="T70" fmla="*/ 70 w 73"/>
              <a:gd name="T71" fmla="*/ 79 h 145"/>
              <a:gd name="T72" fmla="*/ 68 w 73"/>
              <a:gd name="T73" fmla="*/ 76 h 145"/>
              <a:gd name="T74" fmla="*/ 73 w 73"/>
              <a:gd name="T75" fmla="*/ 66 h 145"/>
              <a:gd name="T76" fmla="*/ 70 w 73"/>
              <a:gd name="T77" fmla="*/ 51 h 145"/>
              <a:gd name="T78" fmla="*/ 68 w 73"/>
              <a:gd name="T79" fmla="*/ 46 h 145"/>
              <a:gd name="T80" fmla="*/ 67 w 73"/>
              <a:gd name="T81" fmla="*/ 43 h 145"/>
              <a:gd name="T82" fmla="*/ 62 w 73"/>
              <a:gd name="T83" fmla="*/ 37 h 145"/>
              <a:gd name="T84" fmla="*/ 44 w 73"/>
              <a:gd name="T85" fmla="*/ 18 h 145"/>
              <a:gd name="T86" fmla="*/ 40 w 73"/>
              <a:gd name="T87" fmla="*/ 15 h 145"/>
              <a:gd name="T88" fmla="*/ 32 w 73"/>
              <a:gd name="T89" fmla="*/ 12 h 145"/>
              <a:gd name="T90" fmla="*/ 11 w 73"/>
              <a:gd name="T91" fmla="*/ 0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5"/>
                </a:moveTo>
                <a:lnTo>
                  <a:pt x="19" y="34"/>
                </a:lnTo>
                <a:lnTo>
                  <a:pt x="23" y="37"/>
                </a:lnTo>
                <a:lnTo>
                  <a:pt x="26" y="37"/>
                </a:lnTo>
                <a:lnTo>
                  <a:pt x="25" y="37"/>
                </a:lnTo>
                <a:lnTo>
                  <a:pt x="28" y="39"/>
                </a:lnTo>
                <a:lnTo>
                  <a:pt x="29" y="40"/>
                </a:lnTo>
                <a:lnTo>
                  <a:pt x="32" y="42"/>
                </a:lnTo>
                <a:lnTo>
                  <a:pt x="38" y="46"/>
                </a:lnTo>
                <a:lnTo>
                  <a:pt x="38" y="48"/>
                </a:lnTo>
                <a:lnTo>
                  <a:pt x="43" y="52"/>
                </a:lnTo>
                <a:lnTo>
                  <a:pt x="43" y="54"/>
                </a:lnTo>
                <a:lnTo>
                  <a:pt x="44" y="56"/>
                </a:lnTo>
                <a:lnTo>
                  <a:pt x="44" y="59"/>
                </a:lnTo>
                <a:lnTo>
                  <a:pt x="46" y="60"/>
                </a:lnTo>
                <a:lnTo>
                  <a:pt x="44" y="66"/>
                </a:lnTo>
                <a:lnTo>
                  <a:pt x="47" y="73"/>
                </a:lnTo>
                <a:lnTo>
                  <a:pt x="46" y="66"/>
                </a:lnTo>
                <a:lnTo>
                  <a:pt x="46" y="65"/>
                </a:lnTo>
                <a:lnTo>
                  <a:pt x="50" y="57"/>
                </a:lnTo>
                <a:lnTo>
                  <a:pt x="46" y="63"/>
                </a:lnTo>
                <a:lnTo>
                  <a:pt x="46" y="69"/>
                </a:lnTo>
                <a:lnTo>
                  <a:pt x="44" y="71"/>
                </a:lnTo>
                <a:lnTo>
                  <a:pt x="43" y="76"/>
                </a:lnTo>
                <a:lnTo>
                  <a:pt x="44" y="74"/>
                </a:lnTo>
                <a:lnTo>
                  <a:pt x="41" y="79"/>
                </a:lnTo>
                <a:lnTo>
                  <a:pt x="40" y="82"/>
                </a:lnTo>
                <a:lnTo>
                  <a:pt x="41" y="80"/>
                </a:lnTo>
                <a:lnTo>
                  <a:pt x="38" y="85"/>
                </a:lnTo>
                <a:lnTo>
                  <a:pt x="38" y="86"/>
                </a:lnTo>
                <a:lnTo>
                  <a:pt x="38" y="85"/>
                </a:lnTo>
                <a:lnTo>
                  <a:pt x="37" y="88"/>
                </a:lnTo>
                <a:lnTo>
                  <a:pt x="34" y="91"/>
                </a:lnTo>
                <a:lnTo>
                  <a:pt x="34" y="93"/>
                </a:lnTo>
                <a:lnTo>
                  <a:pt x="32" y="93"/>
                </a:lnTo>
                <a:lnTo>
                  <a:pt x="28" y="97"/>
                </a:lnTo>
                <a:lnTo>
                  <a:pt x="28" y="99"/>
                </a:lnTo>
                <a:lnTo>
                  <a:pt x="25" y="100"/>
                </a:lnTo>
                <a:lnTo>
                  <a:pt x="23" y="104"/>
                </a:lnTo>
                <a:lnTo>
                  <a:pt x="22" y="104"/>
                </a:lnTo>
                <a:lnTo>
                  <a:pt x="17" y="108"/>
                </a:lnTo>
                <a:lnTo>
                  <a:pt x="13" y="111"/>
                </a:lnTo>
                <a:lnTo>
                  <a:pt x="10" y="116"/>
                </a:lnTo>
                <a:lnTo>
                  <a:pt x="7" y="117"/>
                </a:lnTo>
                <a:lnTo>
                  <a:pt x="0" y="125"/>
                </a:lnTo>
                <a:lnTo>
                  <a:pt x="0" y="124"/>
                </a:lnTo>
                <a:lnTo>
                  <a:pt x="17" y="145"/>
                </a:lnTo>
                <a:lnTo>
                  <a:pt x="17" y="144"/>
                </a:lnTo>
                <a:lnTo>
                  <a:pt x="22" y="139"/>
                </a:lnTo>
                <a:lnTo>
                  <a:pt x="25" y="138"/>
                </a:lnTo>
                <a:lnTo>
                  <a:pt x="31" y="131"/>
                </a:lnTo>
                <a:lnTo>
                  <a:pt x="31" y="130"/>
                </a:lnTo>
                <a:lnTo>
                  <a:pt x="32" y="130"/>
                </a:lnTo>
                <a:lnTo>
                  <a:pt x="37" y="125"/>
                </a:lnTo>
                <a:lnTo>
                  <a:pt x="41" y="122"/>
                </a:lnTo>
                <a:lnTo>
                  <a:pt x="43" y="119"/>
                </a:lnTo>
                <a:lnTo>
                  <a:pt x="46" y="117"/>
                </a:lnTo>
                <a:lnTo>
                  <a:pt x="49" y="113"/>
                </a:lnTo>
                <a:lnTo>
                  <a:pt x="47" y="114"/>
                </a:lnTo>
                <a:lnTo>
                  <a:pt x="52" y="111"/>
                </a:lnTo>
                <a:lnTo>
                  <a:pt x="55" y="107"/>
                </a:lnTo>
                <a:lnTo>
                  <a:pt x="58" y="104"/>
                </a:lnTo>
                <a:lnTo>
                  <a:pt x="59" y="100"/>
                </a:lnTo>
                <a:lnTo>
                  <a:pt x="62" y="96"/>
                </a:lnTo>
                <a:lnTo>
                  <a:pt x="62" y="94"/>
                </a:lnTo>
                <a:lnTo>
                  <a:pt x="62" y="96"/>
                </a:lnTo>
                <a:lnTo>
                  <a:pt x="67" y="88"/>
                </a:lnTo>
                <a:lnTo>
                  <a:pt x="65" y="88"/>
                </a:lnTo>
                <a:lnTo>
                  <a:pt x="65" y="90"/>
                </a:lnTo>
                <a:lnTo>
                  <a:pt x="70" y="82"/>
                </a:lnTo>
                <a:lnTo>
                  <a:pt x="68" y="80"/>
                </a:lnTo>
                <a:lnTo>
                  <a:pt x="70" y="79"/>
                </a:lnTo>
                <a:lnTo>
                  <a:pt x="70" y="73"/>
                </a:lnTo>
                <a:lnTo>
                  <a:pt x="68" y="76"/>
                </a:lnTo>
                <a:lnTo>
                  <a:pt x="73" y="68"/>
                </a:lnTo>
                <a:lnTo>
                  <a:pt x="73" y="66"/>
                </a:lnTo>
                <a:lnTo>
                  <a:pt x="71" y="60"/>
                </a:lnTo>
                <a:lnTo>
                  <a:pt x="70" y="51"/>
                </a:lnTo>
                <a:lnTo>
                  <a:pt x="68" y="49"/>
                </a:lnTo>
                <a:lnTo>
                  <a:pt x="68" y="46"/>
                </a:lnTo>
                <a:lnTo>
                  <a:pt x="67" y="45"/>
                </a:lnTo>
                <a:lnTo>
                  <a:pt x="67" y="43"/>
                </a:lnTo>
                <a:lnTo>
                  <a:pt x="62" y="39"/>
                </a:lnTo>
                <a:lnTo>
                  <a:pt x="62" y="37"/>
                </a:lnTo>
                <a:lnTo>
                  <a:pt x="47" y="20"/>
                </a:lnTo>
                <a:lnTo>
                  <a:pt x="44" y="18"/>
                </a:lnTo>
                <a:lnTo>
                  <a:pt x="43" y="17"/>
                </a:lnTo>
                <a:lnTo>
                  <a:pt x="40" y="15"/>
                </a:lnTo>
                <a:lnTo>
                  <a:pt x="35" y="12"/>
                </a:lnTo>
                <a:lnTo>
                  <a:pt x="32" y="12"/>
                </a:lnTo>
                <a:lnTo>
                  <a:pt x="34" y="12"/>
                </a:lnTo>
                <a:lnTo>
                  <a:pt x="11" y="0"/>
                </a:lnTo>
                <a:lnTo>
                  <a:pt x="0" y="25"/>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06" name="Freeform 2858"/>
          <p:cNvSpPr>
            <a:spLocks/>
          </p:cNvSpPr>
          <p:nvPr/>
        </p:nvSpPr>
        <p:spPr bwMode="auto">
          <a:xfrm>
            <a:off x="6348413" y="3298826"/>
            <a:ext cx="120650" cy="201613"/>
          </a:xfrm>
          <a:custGeom>
            <a:avLst/>
            <a:gdLst>
              <a:gd name="T0" fmla="*/ 76 w 76"/>
              <a:gd name="T1" fmla="*/ 123 h 147"/>
              <a:gd name="T2" fmla="*/ 54 w 76"/>
              <a:gd name="T3" fmla="*/ 111 h 147"/>
              <a:gd name="T4" fmla="*/ 50 w 76"/>
              <a:gd name="T5" fmla="*/ 108 h 147"/>
              <a:gd name="T6" fmla="*/ 45 w 76"/>
              <a:gd name="T7" fmla="*/ 105 h 147"/>
              <a:gd name="T8" fmla="*/ 41 w 76"/>
              <a:gd name="T9" fmla="*/ 102 h 147"/>
              <a:gd name="T10" fmla="*/ 33 w 76"/>
              <a:gd name="T11" fmla="*/ 95 h 147"/>
              <a:gd name="T12" fmla="*/ 36 w 76"/>
              <a:gd name="T13" fmla="*/ 99 h 147"/>
              <a:gd name="T14" fmla="*/ 30 w 76"/>
              <a:gd name="T15" fmla="*/ 91 h 147"/>
              <a:gd name="T16" fmla="*/ 29 w 76"/>
              <a:gd name="T17" fmla="*/ 88 h 147"/>
              <a:gd name="T18" fmla="*/ 27 w 76"/>
              <a:gd name="T19" fmla="*/ 85 h 147"/>
              <a:gd name="T20" fmla="*/ 29 w 76"/>
              <a:gd name="T21" fmla="*/ 78 h 147"/>
              <a:gd name="T22" fmla="*/ 26 w 76"/>
              <a:gd name="T23" fmla="*/ 80 h 147"/>
              <a:gd name="T24" fmla="*/ 27 w 76"/>
              <a:gd name="T25" fmla="*/ 72 h 147"/>
              <a:gd name="T26" fmla="*/ 32 w 76"/>
              <a:gd name="T27" fmla="*/ 65 h 147"/>
              <a:gd name="T28" fmla="*/ 32 w 76"/>
              <a:gd name="T29" fmla="*/ 63 h 147"/>
              <a:gd name="T30" fmla="*/ 33 w 76"/>
              <a:gd name="T31" fmla="*/ 60 h 147"/>
              <a:gd name="T32" fmla="*/ 36 w 76"/>
              <a:gd name="T33" fmla="*/ 55 h 147"/>
              <a:gd name="T34" fmla="*/ 45 w 76"/>
              <a:gd name="T35" fmla="*/ 44 h 147"/>
              <a:gd name="T36" fmla="*/ 47 w 76"/>
              <a:gd name="T37" fmla="*/ 43 h 147"/>
              <a:gd name="T38" fmla="*/ 54 w 76"/>
              <a:gd name="T39" fmla="*/ 37 h 147"/>
              <a:gd name="T40" fmla="*/ 62 w 76"/>
              <a:gd name="T41" fmla="*/ 30 h 147"/>
              <a:gd name="T42" fmla="*/ 69 w 76"/>
              <a:gd name="T43" fmla="*/ 27 h 147"/>
              <a:gd name="T44" fmla="*/ 57 w 76"/>
              <a:gd name="T45" fmla="*/ 1 h 147"/>
              <a:gd name="T46" fmla="*/ 56 w 76"/>
              <a:gd name="T47" fmla="*/ 3 h 147"/>
              <a:gd name="T48" fmla="*/ 47 w 76"/>
              <a:gd name="T49" fmla="*/ 9 h 147"/>
              <a:gd name="T50" fmla="*/ 39 w 76"/>
              <a:gd name="T51" fmla="*/ 15 h 147"/>
              <a:gd name="T52" fmla="*/ 32 w 76"/>
              <a:gd name="T53" fmla="*/ 21 h 147"/>
              <a:gd name="T54" fmla="*/ 24 w 76"/>
              <a:gd name="T55" fmla="*/ 29 h 147"/>
              <a:gd name="T56" fmla="*/ 15 w 76"/>
              <a:gd name="T57" fmla="*/ 40 h 147"/>
              <a:gd name="T58" fmla="*/ 12 w 76"/>
              <a:gd name="T59" fmla="*/ 44 h 147"/>
              <a:gd name="T60" fmla="*/ 8 w 76"/>
              <a:gd name="T61" fmla="*/ 54 h 147"/>
              <a:gd name="T62" fmla="*/ 5 w 76"/>
              <a:gd name="T63" fmla="*/ 58 h 147"/>
              <a:gd name="T64" fmla="*/ 5 w 76"/>
              <a:gd name="T65" fmla="*/ 61 h 147"/>
              <a:gd name="T66" fmla="*/ 3 w 76"/>
              <a:gd name="T67" fmla="*/ 69 h 147"/>
              <a:gd name="T68" fmla="*/ 0 w 76"/>
              <a:gd name="T69" fmla="*/ 80 h 147"/>
              <a:gd name="T70" fmla="*/ 2 w 76"/>
              <a:gd name="T71" fmla="*/ 82 h 147"/>
              <a:gd name="T72" fmla="*/ 3 w 76"/>
              <a:gd name="T73" fmla="*/ 94 h 147"/>
              <a:gd name="T74" fmla="*/ 5 w 76"/>
              <a:gd name="T75" fmla="*/ 97 h 147"/>
              <a:gd name="T76" fmla="*/ 6 w 76"/>
              <a:gd name="T77" fmla="*/ 100 h 147"/>
              <a:gd name="T78" fmla="*/ 9 w 76"/>
              <a:gd name="T79" fmla="*/ 105 h 147"/>
              <a:gd name="T80" fmla="*/ 18 w 76"/>
              <a:gd name="T81" fmla="*/ 117 h 147"/>
              <a:gd name="T82" fmla="*/ 26 w 76"/>
              <a:gd name="T83" fmla="*/ 123 h 147"/>
              <a:gd name="T84" fmla="*/ 30 w 76"/>
              <a:gd name="T85" fmla="*/ 126 h 147"/>
              <a:gd name="T86" fmla="*/ 35 w 76"/>
              <a:gd name="T87" fmla="*/ 130 h 147"/>
              <a:gd name="T88" fmla="*/ 39 w 76"/>
              <a:gd name="T89" fmla="*/ 133 h 147"/>
              <a:gd name="T90" fmla="*/ 62 w 76"/>
              <a:gd name="T91" fmla="*/ 145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3"/>
                </a:lnTo>
                <a:lnTo>
                  <a:pt x="72" y="119"/>
                </a:lnTo>
                <a:lnTo>
                  <a:pt x="54" y="111"/>
                </a:lnTo>
                <a:lnTo>
                  <a:pt x="53" y="109"/>
                </a:lnTo>
                <a:lnTo>
                  <a:pt x="50" y="108"/>
                </a:lnTo>
                <a:lnTo>
                  <a:pt x="48" y="106"/>
                </a:lnTo>
                <a:lnTo>
                  <a:pt x="45" y="105"/>
                </a:lnTo>
                <a:lnTo>
                  <a:pt x="44" y="103"/>
                </a:lnTo>
                <a:lnTo>
                  <a:pt x="41" y="102"/>
                </a:lnTo>
                <a:lnTo>
                  <a:pt x="36" y="97"/>
                </a:lnTo>
                <a:lnTo>
                  <a:pt x="33" y="95"/>
                </a:lnTo>
                <a:lnTo>
                  <a:pt x="35" y="99"/>
                </a:lnTo>
                <a:lnTo>
                  <a:pt x="36" y="99"/>
                </a:lnTo>
                <a:lnTo>
                  <a:pt x="32" y="91"/>
                </a:lnTo>
                <a:lnTo>
                  <a:pt x="30" y="91"/>
                </a:lnTo>
                <a:lnTo>
                  <a:pt x="30" y="89"/>
                </a:lnTo>
                <a:lnTo>
                  <a:pt x="29" y="88"/>
                </a:lnTo>
                <a:lnTo>
                  <a:pt x="29" y="86"/>
                </a:lnTo>
                <a:lnTo>
                  <a:pt x="27" y="85"/>
                </a:lnTo>
                <a:lnTo>
                  <a:pt x="29" y="80"/>
                </a:lnTo>
                <a:lnTo>
                  <a:pt x="29" y="78"/>
                </a:lnTo>
                <a:lnTo>
                  <a:pt x="27" y="74"/>
                </a:lnTo>
                <a:lnTo>
                  <a:pt x="26" y="80"/>
                </a:lnTo>
                <a:lnTo>
                  <a:pt x="27" y="78"/>
                </a:lnTo>
                <a:lnTo>
                  <a:pt x="27" y="72"/>
                </a:lnTo>
                <a:lnTo>
                  <a:pt x="29" y="71"/>
                </a:lnTo>
                <a:lnTo>
                  <a:pt x="32" y="65"/>
                </a:lnTo>
                <a:lnTo>
                  <a:pt x="30" y="65"/>
                </a:lnTo>
                <a:lnTo>
                  <a:pt x="32" y="63"/>
                </a:lnTo>
                <a:lnTo>
                  <a:pt x="32" y="60"/>
                </a:lnTo>
                <a:lnTo>
                  <a:pt x="33" y="60"/>
                </a:lnTo>
                <a:lnTo>
                  <a:pt x="35" y="57"/>
                </a:lnTo>
                <a:lnTo>
                  <a:pt x="36" y="55"/>
                </a:lnTo>
                <a:lnTo>
                  <a:pt x="38" y="52"/>
                </a:lnTo>
                <a:lnTo>
                  <a:pt x="45" y="44"/>
                </a:lnTo>
                <a:lnTo>
                  <a:pt x="45" y="43"/>
                </a:lnTo>
                <a:lnTo>
                  <a:pt x="47" y="43"/>
                </a:lnTo>
                <a:lnTo>
                  <a:pt x="51" y="38"/>
                </a:lnTo>
                <a:lnTo>
                  <a:pt x="54" y="37"/>
                </a:lnTo>
                <a:lnTo>
                  <a:pt x="59" y="32"/>
                </a:lnTo>
                <a:lnTo>
                  <a:pt x="62" y="30"/>
                </a:lnTo>
                <a:lnTo>
                  <a:pt x="65" y="27"/>
                </a:lnTo>
                <a:lnTo>
                  <a:pt x="69" y="27"/>
                </a:lnTo>
                <a:lnTo>
                  <a:pt x="72" y="26"/>
                </a:lnTo>
                <a:lnTo>
                  <a:pt x="57" y="1"/>
                </a:lnTo>
                <a:lnTo>
                  <a:pt x="60" y="0"/>
                </a:lnTo>
                <a:lnTo>
                  <a:pt x="56" y="3"/>
                </a:lnTo>
                <a:lnTo>
                  <a:pt x="50" y="6"/>
                </a:lnTo>
                <a:lnTo>
                  <a:pt x="47" y="9"/>
                </a:lnTo>
                <a:lnTo>
                  <a:pt x="44" y="10"/>
                </a:lnTo>
                <a:lnTo>
                  <a:pt x="39" y="15"/>
                </a:lnTo>
                <a:lnTo>
                  <a:pt x="36" y="17"/>
                </a:lnTo>
                <a:lnTo>
                  <a:pt x="32" y="21"/>
                </a:lnTo>
                <a:lnTo>
                  <a:pt x="27" y="24"/>
                </a:lnTo>
                <a:lnTo>
                  <a:pt x="24" y="29"/>
                </a:lnTo>
                <a:lnTo>
                  <a:pt x="17" y="37"/>
                </a:lnTo>
                <a:lnTo>
                  <a:pt x="15" y="40"/>
                </a:lnTo>
                <a:lnTo>
                  <a:pt x="14" y="41"/>
                </a:lnTo>
                <a:lnTo>
                  <a:pt x="12" y="44"/>
                </a:lnTo>
                <a:lnTo>
                  <a:pt x="8" y="51"/>
                </a:lnTo>
                <a:lnTo>
                  <a:pt x="8" y="54"/>
                </a:lnTo>
                <a:lnTo>
                  <a:pt x="6" y="55"/>
                </a:lnTo>
                <a:lnTo>
                  <a:pt x="5" y="58"/>
                </a:lnTo>
                <a:lnTo>
                  <a:pt x="3" y="61"/>
                </a:lnTo>
                <a:lnTo>
                  <a:pt x="5" y="61"/>
                </a:lnTo>
                <a:lnTo>
                  <a:pt x="3" y="63"/>
                </a:lnTo>
                <a:lnTo>
                  <a:pt x="3" y="69"/>
                </a:lnTo>
                <a:lnTo>
                  <a:pt x="2" y="71"/>
                </a:lnTo>
                <a:lnTo>
                  <a:pt x="0" y="80"/>
                </a:lnTo>
                <a:lnTo>
                  <a:pt x="3" y="86"/>
                </a:lnTo>
                <a:lnTo>
                  <a:pt x="2" y="82"/>
                </a:lnTo>
                <a:lnTo>
                  <a:pt x="2" y="80"/>
                </a:lnTo>
                <a:lnTo>
                  <a:pt x="3" y="94"/>
                </a:lnTo>
                <a:lnTo>
                  <a:pt x="5" y="95"/>
                </a:lnTo>
                <a:lnTo>
                  <a:pt x="5" y="97"/>
                </a:lnTo>
                <a:lnTo>
                  <a:pt x="6" y="99"/>
                </a:lnTo>
                <a:lnTo>
                  <a:pt x="6" y="100"/>
                </a:lnTo>
                <a:lnTo>
                  <a:pt x="11" y="106"/>
                </a:lnTo>
                <a:lnTo>
                  <a:pt x="9" y="105"/>
                </a:lnTo>
                <a:lnTo>
                  <a:pt x="11" y="108"/>
                </a:lnTo>
                <a:lnTo>
                  <a:pt x="18" y="117"/>
                </a:lnTo>
                <a:lnTo>
                  <a:pt x="21" y="119"/>
                </a:lnTo>
                <a:lnTo>
                  <a:pt x="26" y="123"/>
                </a:lnTo>
                <a:lnTo>
                  <a:pt x="29" y="125"/>
                </a:lnTo>
                <a:lnTo>
                  <a:pt x="30" y="126"/>
                </a:lnTo>
                <a:lnTo>
                  <a:pt x="33" y="128"/>
                </a:lnTo>
                <a:lnTo>
                  <a:pt x="35" y="130"/>
                </a:lnTo>
                <a:lnTo>
                  <a:pt x="38" y="131"/>
                </a:lnTo>
                <a:lnTo>
                  <a:pt x="39" y="133"/>
                </a:lnTo>
                <a:lnTo>
                  <a:pt x="57" y="143"/>
                </a:lnTo>
                <a:lnTo>
                  <a:pt x="62" y="145"/>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07" name="Freeform 2859"/>
          <p:cNvSpPr>
            <a:spLocks/>
          </p:cNvSpPr>
          <p:nvPr/>
        </p:nvSpPr>
        <p:spPr bwMode="auto">
          <a:xfrm>
            <a:off x="6442075" y="3462339"/>
            <a:ext cx="114300" cy="198437"/>
          </a:xfrm>
          <a:custGeom>
            <a:avLst/>
            <a:gdLst>
              <a:gd name="T0" fmla="*/ 19 w 73"/>
              <a:gd name="T1" fmla="*/ 34 h 145"/>
              <a:gd name="T2" fmla="*/ 26 w 73"/>
              <a:gd name="T3" fmla="*/ 37 h 145"/>
              <a:gd name="T4" fmla="*/ 28 w 73"/>
              <a:gd name="T5" fmla="*/ 38 h 145"/>
              <a:gd name="T6" fmla="*/ 32 w 73"/>
              <a:gd name="T7" fmla="*/ 41 h 145"/>
              <a:gd name="T8" fmla="*/ 38 w 73"/>
              <a:gd name="T9" fmla="*/ 48 h 145"/>
              <a:gd name="T10" fmla="*/ 43 w 73"/>
              <a:gd name="T11" fmla="*/ 54 h 145"/>
              <a:gd name="T12" fmla="*/ 44 w 73"/>
              <a:gd name="T13" fmla="*/ 59 h 145"/>
              <a:gd name="T14" fmla="*/ 44 w 73"/>
              <a:gd name="T15" fmla="*/ 66 h 145"/>
              <a:gd name="T16" fmla="*/ 46 w 73"/>
              <a:gd name="T17" fmla="*/ 66 h 145"/>
              <a:gd name="T18" fmla="*/ 50 w 73"/>
              <a:gd name="T19" fmla="*/ 57 h 145"/>
              <a:gd name="T20" fmla="*/ 46 w 73"/>
              <a:gd name="T21" fmla="*/ 69 h 145"/>
              <a:gd name="T22" fmla="*/ 43 w 73"/>
              <a:gd name="T23" fmla="*/ 76 h 145"/>
              <a:gd name="T24" fmla="*/ 41 w 73"/>
              <a:gd name="T25" fmla="*/ 79 h 145"/>
              <a:gd name="T26" fmla="*/ 41 w 73"/>
              <a:gd name="T27" fmla="*/ 80 h 145"/>
              <a:gd name="T28" fmla="*/ 38 w 73"/>
              <a:gd name="T29" fmla="*/ 86 h 145"/>
              <a:gd name="T30" fmla="*/ 37 w 73"/>
              <a:gd name="T31" fmla="*/ 88 h 145"/>
              <a:gd name="T32" fmla="*/ 34 w 73"/>
              <a:gd name="T33" fmla="*/ 93 h 145"/>
              <a:gd name="T34" fmla="*/ 28 w 73"/>
              <a:gd name="T35" fmla="*/ 97 h 145"/>
              <a:gd name="T36" fmla="*/ 25 w 73"/>
              <a:gd name="T37" fmla="*/ 100 h 145"/>
              <a:gd name="T38" fmla="*/ 22 w 73"/>
              <a:gd name="T39" fmla="*/ 103 h 145"/>
              <a:gd name="T40" fmla="*/ 13 w 73"/>
              <a:gd name="T41" fmla="*/ 111 h 145"/>
              <a:gd name="T42" fmla="*/ 7 w 73"/>
              <a:gd name="T43" fmla="*/ 117 h 145"/>
              <a:gd name="T44" fmla="*/ 0 w 73"/>
              <a:gd name="T45" fmla="*/ 124 h 145"/>
              <a:gd name="T46" fmla="*/ 17 w 73"/>
              <a:gd name="T47" fmla="*/ 144 h 145"/>
              <a:gd name="T48" fmla="*/ 25 w 73"/>
              <a:gd name="T49" fmla="*/ 137 h 145"/>
              <a:gd name="T50" fmla="*/ 31 w 73"/>
              <a:gd name="T51" fmla="*/ 130 h 145"/>
              <a:gd name="T52" fmla="*/ 37 w 73"/>
              <a:gd name="T53" fmla="*/ 125 h 145"/>
              <a:gd name="T54" fmla="*/ 43 w 73"/>
              <a:gd name="T55" fmla="*/ 119 h 145"/>
              <a:gd name="T56" fmla="*/ 49 w 73"/>
              <a:gd name="T57" fmla="*/ 113 h 145"/>
              <a:gd name="T58" fmla="*/ 52 w 73"/>
              <a:gd name="T59" fmla="*/ 111 h 145"/>
              <a:gd name="T60" fmla="*/ 58 w 73"/>
              <a:gd name="T61" fmla="*/ 103 h 145"/>
              <a:gd name="T62" fmla="*/ 62 w 73"/>
              <a:gd name="T63" fmla="*/ 96 h 145"/>
              <a:gd name="T64" fmla="*/ 62 w 73"/>
              <a:gd name="T65" fmla="*/ 96 h 145"/>
              <a:gd name="T66" fmla="*/ 65 w 73"/>
              <a:gd name="T67" fmla="*/ 88 h 145"/>
              <a:gd name="T68" fmla="*/ 70 w 73"/>
              <a:gd name="T69" fmla="*/ 82 h 145"/>
              <a:gd name="T70" fmla="*/ 70 w 73"/>
              <a:gd name="T71" fmla="*/ 79 h 145"/>
              <a:gd name="T72" fmla="*/ 68 w 73"/>
              <a:gd name="T73" fmla="*/ 76 h 145"/>
              <a:gd name="T74" fmla="*/ 73 w 73"/>
              <a:gd name="T75" fmla="*/ 66 h 145"/>
              <a:gd name="T76" fmla="*/ 70 w 73"/>
              <a:gd name="T77" fmla="*/ 51 h 145"/>
              <a:gd name="T78" fmla="*/ 68 w 73"/>
              <a:gd name="T79" fmla="*/ 46 h 145"/>
              <a:gd name="T80" fmla="*/ 67 w 73"/>
              <a:gd name="T81" fmla="*/ 43 h 145"/>
              <a:gd name="T82" fmla="*/ 62 w 73"/>
              <a:gd name="T83" fmla="*/ 37 h 145"/>
              <a:gd name="T84" fmla="*/ 44 w 73"/>
              <a:gd name="T85" fmla="*/ 18 h 145"/>
              <a:gd name="T86" fmla="*/ 40 w 73"/>
              <a:gd name="T87" fmla="*/ 15 h 145"/>
              <a:gd name="T88" fmla="*/ 32 w 73"/>
              <a:gd name="T89" fmla="*/ 12 h 145"/>
              <a:gd name="T90" fmla="*/ 11 w 73"/>
              <a:gd name="T91" fmla="*/ 0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4"/>
                </a:moveTo>
                <a:lnTo>
                  <a:pt x="19" y="34"/>
                </a:lnTo>
                <a:lnTo>
                  <a:pt x="23" y="37"/>
                </a:lnTo>
                <a:lnTo>
                  <a:pt x="26" y="37"/>
                </a:lnTo>
                <a:lnTo>
                  <a:pt x="25" y="37"/>
                </a:lnTo>
                <a:lnTo>
                  <a:pt x="28" y="38"/>
                </a:lnTo>
                <a:lnTo>
                  <a:pt x="29" y="40"/>
                </a:lnTo>
                <a:lnTo>
                  <a:pt x="32" y="41"/>
                </a:lnTo>
                <a:lnTo>
                  <a:pt x="38" y="46"/>
                </a:lnTo>
                <a:lnTo>
                  <a:pt x="38" y="48"/>
                </a:lnTo>
                <a:lnTo>
                  <a:pt x="43" y="52"/>
                </a:lnTo>
                <a:lnTo>
                  <a:pt x="43" y="54"/>
                </a:lnTo>
                <a:lnTo>
                  <a:pt x="44" y="55"/>
                </a:lnTo>
                <a:lnTo>
                  <a:pt x="44" y="59"/>
                </a:lnTo>
                <a:lnTo>
                  <a:pt x="46" y="60"/>
                </a:lnTo>
                <a:lnTo>
                  <a:pt x="44" y="66"/>
                </a:lnTo>
                <a:lnTo>
                  <a:pt x="47" y="72"/>
                </a:lnTo>
                <a:lnTo>
                  <a:pt x="46" y="66"/>
                </a:lnTo>
                <a:lnTo>
                  <a:pt x="46" y="65"/>
                </a:lnTo>
                <a:lnTo>
                  <a:pt x="50" y="57"/>
                </a:lnTo>
                <a:lnTo>
                  <a:pt x="46" y="63"/>
                </a:lnTo>
                <a:lnTo>
                  <a:pt x="46" y="69"/>
                </a:lnTo>
                <a:lnTo>
                  <a:pt x="44" y="71"/>
                </a:lnTo>
                <a:lnTo>
                  <a:pt x="43" y="76"/>
                </a:lnTo>
                <a:lnTo>
                  <a:pt x="44" y="74"/>
                </a:lnTo>
                <a:lnTo>
                  <a:pt x="41" y="79"/>
                </a:lnTo>
                <a:lnTo>
                  <a:pt x="40" y="82"/>
                </a:lnTo>
                <a:lnTo>
                  <a:pt x="41" y="80"/>
                </a:lnTo>
                <a:lnTo>
                  <a:pt x="38" y="85"/>
                </a:lnTo>
                <a:lnTo>
                  <a:pt x="38" y="86"/>
                </a:lnTo>
                <a:lnTo>
                  <a:pt x="38" y="85"/>
                </a:lnTo>
                <a:lnTo>
                  <a:pt x="37" y="88"/>
                </a:lnTo>
                <a:lnTo>
                  <a:pt x="34" y="91"/>
                </a:lnTo>
                <a:lnTo>
                  <a:pt x="34" y="93"/>
                </a:lnTo>
                <a:lnTo>
                  <a:pt x="32" y="93"/>
                </a:lnTo>
                <a:lnTo>
                  <a:pt x="28" y="97"/>
                </a:lnTo>
                <a:lnTo>
                  <a:pt x="28" y="99"/>
                </a:lnTo>
                <a:lnTo>
                  <a:pt x="25" y="100"/>
                </a:lnTo>
                <a:lnTo>
                  <a:pt x="23" y="103"/>
                </a:lnTo>
                <a:lnTo>
                  <a:pt x="22" y="103"/>
                </a:lnTo>
                <a:lnTo>
                  <a:pt x="17" y="108"/>
                </a:lnTo>
                <a:lnTo>
                  <a:pt x="13" y="111"/>
                </a:lnTo>
                <a:lnTo>
                  <a:pt x="10" y="116"/>
                </a:lnTo>
                <a:lnTo>
                  <a:pt x="7" y="117"/>
                </a:lnTo>
                <a:lnTo>
                  <a:pt x="0" y="125"/>
                </a:lnTo>
                <a:lnTo>
                  <a:pt x="0" y="124"/>
                </a:lnTo>
                <a:lnTo>
                  <a:pt x="17" y="145"/>
                </a:lnTo>
                <a:lnTo>
                  <a:pt x="17" y="144"/>
                </a:lnTo>
                <a:lnTo>
                  <a:pt x="22" y="139"/>
                </a:lnTo>
                <a:lnTo>
                  <a:pt x="25" y="137"/>
                </a:lnTo>
                <a:lnTo>
                  <a:pt x="31" y="131"/>
                </a:lnTo>
                <a:lnTo>
                  <a:pt x="31" y="130"/>
                </a:lnTo>
                <a:lnTo>
                  <a:pt x="32" y="130"/>
                </a:lnTo>
                <a:lnTo>
                  <a:pt x="37" y="125"/>
                </a:lnTo>
                <a:lnTo>
                  <a:pt x="41" y="122"/>
                </a:lnTo>
                <a:lnTo>
                  <a:pt x="43" y="119"/>
                </a:lnTo>
                <a:lnTo>
                  <a:pt x="46" y="117"/>
                </a:lnTo>
                <a:lnTo>
                  <a:pt x="49" y="113"/>
                </a:lnTo>
                <a:lnTo>
                  <a:pt x="47" y="114"/>
                </a:lnTo>
                <a:lnTo>
                  <a:pt x="52" y="111"/>
                </a:lnTo>
                <a:lnTo>
                  <a:pt x="55" y="107"/>
                </a:lnTo>
                <a:lnTo>
                  <a:pt x="58" y="103"/>
                </a:lnTo>
                <a:lnTo>
                  <a:pt x="59" y="100"/>
                </a:lnTo>
                <a:lnTo>
                  <a:pt x="62" y="96"/>
                </a:lnTo>
                <a:lnTo>
                  <a:pt x="62" y="94"/>
                </a:lnTo>
                <a:lnTo>
                  <a:pt x="62" y="96"/>
                </a:lnTo>
                <a:lnTo>
                  <a:pt x="67" y="88"/>
                </a:lnTo>
                <a:lnTo>
                  <a:pt x="65" y="88"/>
                </a:lnTo>
                <a:lnTo>
                  <a:pt x="65" y="89"/>
                </a:lnTo>
                <a:lnTo>
                  <a:pt x="70" y="82"/>
                </a:lnTo>
                <a:lnTo>
                  <a:pt x="68" y="80"/>
                </a:lnTo>
                <a:lnTo>
                  <a:pt x="70" y="79"/>
                </a:lnTo>
                <a:lnTo>
                  <a:pt x="70" y="72"/>
                </a:lnTo>
                <a:lnTo>
                  <a:pt x="68" y="76"/>
                </a:lnTo>
                <a:lnTo>
                  <a:pt x="73" y="68"/>
                </a:lnTo>
                <a:lnTo>
                  <a:pt x="73" y="66"/>
                </a:lnTo>
                <a:lnTo>
                  <a:pt x="71" y="60"/>
                </a:lnTo>
                <a:lnTo>
                  <a:pt x="70" y="51"/>
                </a:lnTo>
                <a:lnTo>
                  <a:pt x="68" y="49"/>
                </a:lnTo>
                <a:lnTo>
                  <a:pt x="68" y="46"/>
                </a:lnTo>
                <a:lnTo>
                  <a:pt x="67" y="45"/>
                </a:lnTo>
                <a:lnTo>
                  <a:pt x="67" y="43"/>
                </a:lnTo>
                <a:lnTo>
                  <a:pt x="62" y="38"/>
                </a:lnTo>
                <a:lnTo>
                  <a:pt x="62" y="37"/>
                </a:lnTo>
                <a:lnTo>
                  <a:pt x="47" y="20"/>
                </a:lnTo>
                <a:lnTo>
                  <a:pt x="44" y="18"/>
                </a:lnTo>
                <a:lnTo>
                  <a:pt x="43" y="17"/>
                </a:lnTo>
                <a:lnTo>
                  <a:pt x="40" y="15"/>
                </a:lnTo>
                <a:lnTo>
                  <a:pt x="35" y="12"/>
                </a:lnTo>
                <a:lnTo>
                  <a:pt x="32" y="12"/>
                </a:lnTo>
                <a:lnTo>
                  <a:pt x="34" y="12"/>
                </a:lnTo>
                <a:lnTo>
                  <a:pt x="11" y="0"/>
                </a:lnTo>
                <a:lnTo>
                  <a:pt x="0" y="24"/>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08" name="Freeform 2860"/>
          <p:cNvSpPr>
            <a:spLocks/>
          </p:cNvSpPr>
          <p:nvPr/>
        </p:nvSpPr>
        <p:spPr bwMode="auto">
          <a:xfrm>
            <a:off x="6353175" y="3625851"/>
            <a:ext cx="120650" cy="201613"/>
          </a:xfrm>
          <a:custGeom>
            <a:avLst/>
            <a:gdLst>
              <a:gd name="T0" fmla="*/ 76 w 76"/>
              <a:gd name="T1" fmla="*/ 124 h 147"/>
              <a:gd name="T2" fmla="*/ 54 w 76"/>
              <a:gd name="T3" fmla="*/ 112 h 147"/>
              <a:gd name="T4" fmla="*/ 50 w 76"/>
              <a:gd name="T5" fmla="*/ 109 h 147"/>
              <a:gd name="T6" fmla="*/ 45 w 76"/>
              <a:gd name="T7" fmla="*/ 106 h 147"/>
              <a:gd name="T8" fmla="*/ 41 w 76"/>
              <a:gd name="T9" fmla="*/ 103 h 147"/>
              <a:gd name="T10" fmla="*/ 33 w 76"/>
              <a:gd name="T11" fmla="*/ 96 h 147"/>
              <a:gd name="T12" fmla="*/ 36 w 76"/>
              <a:gd name="T13" fmla="*/ 99 h 147"/>
              <a:gd name="T14" fmla="*/ 30 w 76"/>
              <a:gd name="T15" fmla="*/ 92 h 147"/>
              <a:gd name="T16" fmla="*/ 29 w 76"/>
              <a:gd name="T17" fmla="*/ 89 h 147"/>
              <a:gd name="T18" fmla="*/ 27 w 76"/>
              <a:gd name="T19" fmla="*/ 86 h 147"/>
              <a:gd name="T20" fmla="*/ 29 w 76"/>
              <a:gd name="T21" fmla="*/ 79 h 147"/>
              <a:gd name="T22" fmla="*/ 26 w 76"/>
              <a:gd name="T23" fmla="*/ 81 h 147"/>
              <a:gd name="T24" fmla="*/ 27 w 76"/>
              <a:gd name="T25" fmla="*/ 73 h 147"/>
              <a:gd name="T26" fmla="*/ 32 w 76"/>
              <a:gd name="T27" fmla="*/ 65 h 147"/>
              <a:gd name="T28" fmla="*/ 32 w 76"/>
              <a:gd name="T29" fmla="*/ 64 h 147"/>
              <a:gd name="T30" fmla="*/ 33 w 76"/>
              <a:gd name="T31" fmla="*/ 61 h 147"/>
              <a:gd name="T32" fmla="*/ 36 w 76"/>
              <a:gd name="T33" fmla="*/ 56 h 147"/>
              <a:gd name="T34" fmla="*/ 45 w 76"/>
              <a:gd name="T35" fmla="*/ 45 h 147"/>
              <a:gd name="T36" fmla="*/ 47 w 76"/>
              <a:gd name="T37" fmla="*/ 44 h 147"/>
              <a:gd name="T38" fmla="*/ 54 w 76"/>
              <a:gd name="T39" fmla="*/ 38 h 147"/>
              <a:gd name="T40" fmla="*/ 62 w 76"/>
              <a:gd name="T41" fmla="*/ 31 h 147"/>
              <a:gd name="T42" fmla="*/ 69 w 76"/>
              <a:gd name="T43" fmla="*/ 28 h 147"/>
              <a:gd name="T44" fmla="*/ 57 w 76"/>
              <a:gd name="T45" fmla="*/ 2 h 147"/>
              <a:gd name="T46" fmla="*/ 56 w 76"/>
              <a:gd name="T47" fmla="*/ 4 h 147"/>
              <a:gd name="T48" fmla="*/ 47 w 76"/>
              <a:gd name="T49" fmla="*/ 10 h 147"/>
              <a:gd name="T50" fmla="*/ 39 w 76"/>
              <a:gd name="T51" fmla="*/ 16 h 147"/>
              <a:gd name="T52" fmla="*/ 32 w 76"/>
              <a:gd name="T53" fmla="*/ 22 h 147"/>
              <a:gd name="T54" fmla="*/ 24 w 76"/>
              <a:gd name="T55" fmla="*/ 30 h 147"/>
              <a:gd name="T56" fmla="*/ 15 w 76"/>
              <a:gd name="T57" fmla="*/ 41 h 147"/>
              <a:gd name="T58" fmla="*/ 12 w 76"/>
              <a:gd name="T59" fmla="*/ 45 h 147"/>
              <a:gd name="T60" fmla="*/ 8 w 76"/>
              <a:gd name="T61" fmla="*/ 55 h 147"/>
              <a:gd name="T62" fmla="*/ 5 w 76"/>
              <a:gd name="T63" fmla="*/ 59 h 147"/>
              <a:gd name="T64" fmla="*/ 5 w 76"/>
              <a:gd name="T65" fmla="*/ 62 h 147"/>
              <a:gd name="T66" fmla="*/ 3 w 76"/>
              <a:gd name="T67" fmla="*/ 70 h 147"/>
              <a:gd name="T68" fmla="*/ 0 w 76"/>
              <a:gd name="T69" fmla="*/ 81 h 147"/>
              <a:gd name="T70" fmla="*/ 2 w 76"/>
              <a:gd name="T71" fmla="*/ 82 h 147"/>
              <a:gd name="T72" fmla="*/ 3 w 76"/>
              <a:gd name="T73" fmla="*/ 95 h 147"/>
              <a:gd name="T74" fmla="*/ 5 w 76"/>
              <a:gd name="T75" fmla="*/ 98 h 147"/>
              <a:gd name="T76" fmla="*/ 6 w 76"/>
              <a:gd name="T77" fmla="*/ 101 h 147"/>
              <a:gd name="T78" fmla="*/ 9 w 76"/>
              <a:gd name="T79" fmla="*/ 106 h 147"/>
              <a:gd name="T80" fmla="*/ 18 w 76"/>
              <a:gd name="T81" fmla="*/ 118 h 147"/>
              <a:gd name="T82" fmla="*/ 26 w 76"/>
              <a:gd name="T83" fmla="*/ 124 h 147"/>
              <a:gd name="T84" fmla="*/ 30 w 76"/>
              <a:gd name="T85" fmla="*/ 127 h 147"/>
              <a:gd name="T86" fmla="*/ 35 w 76"/>
              <a:gd name="T87" fmla="*/ 130 h 147"/>
              <a:gd name="T88" fmla="*/ 39 w 76"/>
              <a:gd name="T89" fmla="*/ 134 h 147"/>
              <a:gd name="T90" fmla="*/ 62 w 76"/>
              <a:gd name="T91" fmla="*/ 146 h 147"/>
              <a:gd name="T92" fmla="*/ 75 w 76"/>
              <a:gd name="T93" fmla="*/ 123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3"/>
                </a:moveTo>
                <a:lnTo>
                  <a:pt x="76" y="124"/>
                </a:lnTo>
                <a:lnTo>
                  <a:pt x="72" y="120"/>
                </a:lnTo>
                <a:lnTo>
                  <a:pt x="54" y="112"/>
                </a:lnTo>
                <a:lnTo>
                  <a:pt x="53" y="110"/>
                </a:lnTo>
                <a:lnTo>
                  <a:pt x="50" y="109"/>
                </a:lnTo>
                <a:lnTo>
                  <a:pt x="48" y="107"/>
                </a:lnTo>
                <a:lnTo>
                  <a:pt x="45" y="106"/>
                </a:lnTo>
                <a:lnTo>
                  <a:pt x="44" y="104"/>
                </a:lnTo>
                <a:lnTo>
                  <a:pt x="41" y="103"/>
                </a:lnTo>
                <a:lnTo>
                  <a:pt x="36" y="98"/>
                </a:lnTo>
                <a:lnTo>
                  <a:pt x="33" y="96"/>
                </a:lnTo>
                <a:lnTo>
                  <a:pt x="35" y="99"/>
                </a:lnTo>
                <a:lnTo>
                  <a:pt x="36" y="99"/>
                </a:lnTo>
                <a:lnTo>
                  <a:pt x="32" y="92"/>
                </a:lnTo>
                <a:lnTo>
                  <a:pt x="30" y="92"/>
                </a:lnTo>
                <a:lnTo>
                  <a:pt x="30" y="90"/>
                </a:lnTo>
                <a:lnTo>
                  <a:pt x="29" y="89"/>
                </a:lnTo>
                <a:lnTo>
                  <a:pt x="29" y="87"/>
                </a:lnTo>
                <a:lnTo>
                  <a:pt x="27" y="86"/>
                </a:lnTo>
                <a:lnTo>
                  <a:pt x="29" y="81"/>
                </a:lnTo>
                <a:lnTo>
                  <a:pt x="29" y="79"/>
                </a:lnTo>
                <a:lnTo>
                  <a:pt x="27" y="75"/>
                </a:lnTo>
                <a:lnTo>
                  <a:pt x="26" y="81"/>
                </a:lnTo>
                <a:lnTo>
                  <a:pt x="27" y="79"/>
                </a:lnTo>
                <a:lnTo>
                  <a:pt x="27" y="73"/>
                </a:lnTo>
                <a:lnTo>
                  <a:pt x="29" y="72"/>
                </a:lnTo>
                <a:lnTo>
                  <a:pt x="32" y="65"/>
                </a:lnTo>
                <a:lnTo>
                  <a:pt x="30" y="65"/>
                </a:lnTo>
                <a:lnTo>
                  <a:pt x="32" y="64"/>
                </a:lnTo>
                <a:lnTo>
                  <a:pt x="32" y="61"/>
                </a:lnTo>
                <a:lnTo>
                  <a:pt x="33" y="61"/>
                </a:lnTo>
                <a:lnTo>
                  <a:pt x="35" y="58"/>
                </a:lnTo>
                <a:lnTo>
                  <a:pt x="36" y="56"/>
                </a:lnTo>
                <a:lnTo>
                  <a:pt x="38" y="53"/>
                </a:lnTo>
                <a:lnTo>
                  <a:pt x="45" y="45"/>
                </a:lnTo>
                <a:lnTo>
                  <a:pt x="45" y="44"/>
                </a:lnTo>
                <a:lnTo>
                  <a:pt x="47" y="44"/>
                </a:lnTo>
                <a:lnTo>
                  <a:pt x="51" y="39"/>
                </a:lnTo>
                <a:lnTo>
                  <a:pt x="54" y="38"/>
                </a:lnTo>
                <a:lnTo>
                  <a:pt x="59" y="33"/>
                </a:lnTo>
                <a:lnTo>
                  <a:pt x="62" y="31"/>
                </a:lnTo>
                <a:lnTo>
                  <a:pt x="64" y="28"/>
                </a:lnTo>
                <a:lnTo>
                  <a:pt x="69" y="28"/>
                </a:lnTo>
                <a:lnTo>
                  <a:pt x="72" y="27"/>
                </a:lnTo>
                <a:lnTo>
                  <a:pt x="57" y="2"/>
                </a:lnTo>
                <a:lnTo>
                  <a:pt x="60" y="0"/>
                </a:lnTo>
                <a:lnTo>
                  <a:pt x="56" y="4"/>
                </a:lnTo>
                <a:lnTo>
                  <a:pt x="50" y="7"/>
                </a:lnTo>
                <a:lnTo>
                  <a:pt x="47" y="10"/>
                </a:lnTo>
                <a:lnTo>
                  <a:pt x="44" y="11"/>
                </a:lnTo>
                <a:lnTo>
                  <a:pt x="39" y="16"/>
                </a:lnTo>
                <a:lnTo>
                  <a:pt x="36" y="17"/>
                </a:lnTo>
                <a:lnTo>
                  <a:pt x="32" y="22"/>
                </a:lnTo>
                <a:lnTo>
                  <a:pt x="27" y="25"/>
                </a:lnTo>
                <a:lnTo>
                  <a:pt x="24" y="30"/>
                </a:lnTo>
                <a:lnTo>
                  <a:pt x="17" y="38"/>
                </a:lnTo>
                <a:lnTo>
                  <a:pt x="15" y="41"/>
                </a:lnTo>
                <a:lnTo>
                  <a:pt x="14" y="42"/>
                </a:lnTo>
                <a:lnTo>
                  <a:pt x="12" y="45"/>
                </a:lnTo>
                <a:lnTo>
                  <a:pt x="8" y="52"/>
                </a:lnTo>
                <a:lnTo>
                  <a:pt x="8" y="55"/>
                </a:lnTo>
                <a:lnTo>
                  <a:pt x="6" y="56"/>
                </a:lnTo>
                <a:lnTo>
                  <a:pt x="5" y="59"/>
                </a:lnTo>
                <a:lnTo>
                  <a:pt x="3" y="62"/>
                </a:lnTo>
                <a:lnTo>
                  <a:pt x="5" y="62"/>
                </a:lnTo>
                <a:lnTo>
                  <a:pt x="3" y="64"/>
                </a:lnTo>
                <a:lnTo>
                  <a:pt x="3" y="70"/>
                </a:lnTo>
                <a:lnTo>
                  <a:pt x="2" y="72"/>
                </a:lnTo>
                <a:lnTo>
                  <a:pt x="0" y="81"/>
                </a:lnTo>
                <a:lnTo>
                  <a:pt x="3" y="87"/>
                </a:lnTo>
                <a:lnTo>
                  <a:pt x="2" y="82"/>
                </a:lnTo>
                <a:lnTo>
                  <a:pt x="2" y="81"/>
                </a:lnTo>
                <a:lnTo>
                  <a:pt x="3" y="95"/>
                </a:lnTo>
                <a:lnTo>
                  <a:pt x="5" y="96"/>
                </a:lnTo>
                <a:lnTo>
                  <a:pt x="5" y="98"/>
                </a:lnTo>
                <a:lnTo>
                  <a:pt x="6" y="99"/>
                </a:lnTo>
                <a:lnTo>
                  <a:pt x="6" y="101"/>
                </a:lnTo>
                <a:lnTo>
                  <a:pt x="11" y="107"/>
                </a:lnTo>
                <a:lnTo>
                  <a:pt x="9" y="106"/>
                </a:lnTo>
                <a:lnTo>
                  <a:pt x="11" y="109"/>
                </a:lnTo>
                <a:lnTo>
                  <a:pt x="18" y="118"/>
                </a:lnTo>
                <a:lnTo>
                  <a:pt x="21" y="120"/>
                </a:lnTo>
                <a:lnTo>
                  <a:pt x="26" y="124"/>
                </a:lnTo>
                <a:lnTo>
                  <a:pt x="29" y="126"/>
                </a:lnTo>
                <a:lnTo>
                  <a:pt x="30" y="127"/>
                </a:lnTo>
                <a:lnTo>
                  <a:pt x="33" y="129"/>
                </a:lnTo>
                <a:lnTo>
                  <a:pt x="35" y="130"/>
                </a:lnTo>
                <a:lnTo>
                  <a:pt x="38" y="132"/>
                </a:lnTo>
                <a:lnTo>
                  <a:pt x="39" y="134"/>
                </a:lnTo>
                <a:lnTo>
                  <a:pt x="57" y="144"/>
                </a:lnTo>
                <a:lnTo>
                  <a:pt x="62" y="146"/>
                </a:lnTo>
                <a:lnTo>
                  <a:pt x="63" y="147"/>
                </a:lnTo>
                <a:lnTo>
                  <a:pt x="75" y="123"/>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09" name="Freeform 2861"/>
          <p:cNvSpPr>
            <a:spLocks/>
          </p:cNvSpPr>
          <p:nvPr/>
        </p:nvSpPr>
        <p:spPr bwMode="auto">
          <a:xfrm>
            <a:off x="6451600" y="3792539"/>
            <a:ext cx="114300" cy="200025"/>
          </a:xfrm>
          <a:custGeom>
            <a:avLst/>
            <a:gdLst>
              <a:gd name="T0" fmla="*/ 19 w 73"/>
              <a:gd name="T1" fmla="*/ 34 h 146"/>
              <a:gd name="T2" fmla="*/ 26 w 73"/>
              <a:gd name="T3" fmla="*/ 37 h 146"/>
              <a:gd name="T4" fmla="*/ 28 w 73"/>
              <a:gd name="T5" fmla="*/ 39 h 146"/>
              <a:gd name="T6" fmla="*/ 32 w 73"/>
              <a:gd name="T7" fmla="*/ 42 h 146"/>
              <a:gd name="T8" fmla="*/ 38 w 73"/>
              <a:gd name="T9" fmla="*/ 48 h 146"/>
              <a:gd name="T10" fmla="*/ 43 w 73"/>
              <a:gd name="T11" fmla="*/ 54 h 146"/>
              <a:gd name="T12" fmla="*/ 44 w 73"/>
              <a:gd name="T13" fmla="*/ 59 h 146"/>
              <a:gd name="T14" fmla="*/ 44 w 73"/>
              <a:gd name="T15" fmla="*/ 67 h 146"/>
              <a:gd name="T16" fmla="*/ 46 w 73"/>
              <a:gd name="T17" fmla="*/ 67 h 146"/>
              <a:gd name="T18" fmla="*/ 50 w 73"/>
              <a:gd name="T19" fmla="*/ 57 h 146"/>
              <a:gd name="T20" fmla="*/ 46 w 73"/>
              <a:gd name="T21" fmla="*/ 70 h 146"/>
              <a:gd name="T22" fmla="*/ 43 w 73"/>
              <a:gd name="T23" fmla="*/ 76 h 146"/>
              <a:gd name="T24" fmla="*/ 41 w 73"/>
              <a:gd name="T25" fmla="*/ 79 h 146"/>
              <a:gd name="T26" fmla="*/ 41 w 73"/>
              <a:gd name="T27" fmla="*/ 81 h 146"/>
              <a:gd name="T28" fmla="*/ 38 w 73"/>
              <a:gd name="T29" fmla="*/ 87 h 146"/>
              <a:gd name="T30" fmla="*/ 37 w 73"/>
              <a:gd name="T31" fmla="*/ 88 h 146"/>
              <a:gd name="T32" fmla="*/ 34 w 73"/>
              <a:gd name="T33" fmla="*/ 93 h 146"/>
              <a:gd name="T34" fmla="*/ 28 w 73"/>
              <a:gd name="T35" fmla="*/ 98 h 146"/>
              <a:gd name="T36" fmla="*/ 25 w 73"/>
              <a:gd name="T37" fmla="*/ 101 h 146"/>
              <a:gd name="T38" fmla="*/ 22 w 73"/>
              <a:gd name="T39" fmla="*/ 104 h 146"/>
              <a:gd name="T40" fmla="*/ 13 w 73"/>
              <a:gd name="T41" fmla="*/ 112 h 146"/>
              <a:gd name="T42" fmla="*/ 7 w 73"/>
              <a:gd name="T43" fmla="*/ 118 h 146"/>
              <a:gd name="T44" fmla="*/ 0 w 73"/>
              <a:gd name="T45" fmla="*/ 124 h 146"/>
              <a:gd name="T46" fmla="*/ 17 w 73"/>
              <a:gd name="T47" fmla="*/ 144 h 146"/>
              <a:gd name="T48" fmla="*/ 25 w 73"/>
              <a:gd name="T49" fmla="*/ 138 h 146"/>
              <a:gd name="T50" fmla="*/ 31 w 73"/>
              <a:gd name="T51" fmla="*/ 130 h 146"/>
              <a:gd name="T52" fmla="*/ 37 w 73"/>
              <a:gd name="T53" fmla="*/ 126 h 146"/>
              <a:gd name="T54" fmla="*/ 43 w 73"/>
              <a:gd name="T55" fmla="*/ 119 h 146"/>
              <a:gd name="T56" fmla="*/ 49 w 73"/>
              <a:gd name="T57" fmla="*/ 113 h 146"/>
              <a:gd name="T58" fmla="*/ 52 w 73"/>
              <a:gd name="T59" fmla="*/ 112 h 146"/>
              <a:gd name="T60" fmla="*/ 58 w 73"/>
              <a:gd name="T61" fmla="*/ 104 h 146"/>
              <a:gd name="T62" fmla="*/ 62 w 73"/>
              <a:gd name="T63" fmla="*/ 96 h 146"/>
              <a:gd name="T64" fmla="*/ 62 w 73"/>
              <a:gd name="T65" fmla="*/ 96 h 146"/>
              <a:gd name="T66" fmla="*/ 65 w 73"/>
              <a:gd name="T67" fmla="*/ 88 h 146"/>
              <a:gd name="T68" fmla="*/ 70 w 73"/>
              <a:gd name="T69" fmla="*/ 82 h 146"/>
              <a:gd name="T70" fmla="*/ 70 w 73"/>
              <a:gd name="T71" fmla="*/ 79 h 146"/>
              <a:gd name="T72" fmla="*/ 68 w 73"/>
              <a:gd name="T73" fmla="*/ 76 h 146"/>
              <a:gd name="T74" fmla="*/ 73 w 73"/>
              <a:gd name="T75" fmla="*/ 67 h 146"/>
              <a:gd name="T76" fmla="*/ 70 w 73"/>
              <a:gd name="T77" fmla="*/ 51 h 146"/>
              <a:gd name="T78" fmla="*/ 68 w 73"/>
              <a:gd name="T79" fmla="*/ 47 h 146"/>
              <a:gd name="T80" fmla="*/ 67 w 73"/>
              <a:gd name="T81" fmla="*/ 43 h 146"/>
              <a:gd name="T82" fmla="*/ 62 w 73"/>
              <a:gd name="T83" fmla="*/ 37 h 146"/>
              <a:gd name="T84" fmla="*/ 44 w 73"/>
              <a:gd name="T85" fmla="*/ 19 h 146"/>
              <a:gd name="T86" fmla="*/ 40 w 73"/>
              <a:gd name="T87" fmla="*/ 16 h 146"/>
              <a:gd name="T88" fmla="*/ 32 w 73"/>
              <a:gd name="T89" fmla="*/ 13 h 146"/>
              <a:gd name="T90" fmla="*/ 11 w 73"/>
              <a:gd name="T91" fmla="*/ 0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6"/>
              <a:gd name="T140" fmla="*/ 73 w 7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6">
                <a:moveTo>
                  <a:pt x="0" y="25"/>
                </a:moveTo>
                <a:lnTo>
                  <a:pt x="19" y="34"/>
                </a:lnTo>
                <a:lnTo>
                  <a:pt x="23" y="37"/>
                </a:lnTo>
                <a:lnTo>
                  <a:pt x="26" y="37"/>
                </a:lnTo>
                <a:lnTo>
                  <a:pt x="25" y="37"/>
                </a:lnTo>
                <a:lnTo>
                  <a:pt x="28" y="39"/>
                </a:lnTo>
                <a:lnTo>
                  <a:pt x="29" y="40"/>
                </a:lnTo>
                <a:lnTo>
                  <a:pt x="32" y="42"/>
                </a:lnTo>
                <a:lnTo>
                  <a:pt x="38" y="47"/>
                </a:lnTo>
                <a:lnTo>
                  <a:pt x="38" y="48"/>
                </a:lnTo>
                <a:lnTo>
                  <a:pt x="43" y="53"/>
                </a:lnTo>
                <a:lnTo>
                  <a:pt x="43" y="54"/>
                </a:lnTo>
                <a:lnTo>
                  <a:pt x="44" y="56"/>
                </a:lnTo>
                <a:lnTo>
                  <a:pt x="44" y="59"/>
                </a:lnTo>
                <a:lnTo>
                  <a:pt x="46" y="61"/>
                </a:lnTo>
                <a:lnTo>
                  <a:pt x="44" y="67"/>
                </a:lnTo>
                <a:lnTo>
                  <a:pt x="47" y="73"/>
                </a:lnTo>
                <a:lnTo>
                  <a:pt x="46" y="67"/>
                </a:lnTo>
                <a:lnTo>
                  <a:pt x="46" y="65"/>
                </a:lnTo>
                <a:lnTo>
                  <a:pt x="50" y="57"/>
                </a:lnTo>
                <a:lnTo>
                  <a:pt x="46" y="64"/>
                </a:lnTo>
                <a:lnTo>
                  <a:pt x="46" y="70"/>
                </a:lnTo>
                <a:lnTo>
                  <a:pt x="44" y="71"/>
                </a:lnTo>
                <a:lnTo>
                  <a:pt x="43" y="76"/>
                </a:lnTo>
                <a:lnTo>
                  <a:pt x="44" y="74"/>
                </a:lnTo>
                <a:lnTo>
                  <a:pt x="41" y="79"/>
                </a:lnTo>
                <a:lnTo>
                  <a:pt x="40" y="82"/>
                </a:lnTo>
                <a:lnTo>
                  <a:pt x="41" y="81"/>
                </a:lnTo>
                <a:lnTo>
                  <a:pt x="38" y="85"/>
                </a:lnTo>
                <a:lnTo>
                  <a:pt x="38" y="87"/>
                </a:lnTo>
                <a:lnTo>
                  <a:pt x="38" y="85"/>
                </a:lnTo>
                <a:lnTo>
                  <a:pt x="37" y="88"/>
                </a:lnTo>
                <a:lnTo>
                  <a:pt x="34" y="91"/>
                </a:lnTo>
                <a:lnTo>
                  <a:pt x="34" y="93"/>
                </a:lnTo>
                <a:lnTo>
                  <a:pt x="32" y="93"/>
                </a:lnTo>
                <a:lnTo>
                  <a:pt x="28" y="98"/>
                </a:lnTo>
                <a:lnTo>
                  <a:pt x="28" y="99"/>
                </a:lnTo>
                <a:lnTo>
                  <a:pt x="25" y="101"/>
                </a:lnTo>
                <a:lnTo>
                  <a:pt x="23" y="104"/>
                </a:lnTo>
                <a:lnTo>
                  <a:pt x="22" y="104"/>
                </a:lnTo>
                <a:lnTo>
                  <a:pt x="17" y="108"/>
                </a:lnTo>
                <a:lnTo>
                  <a:pt x="13" y="112"/>
                </a:lnTo>
                <a:lnTo>
                  <a:pt x="10" y="116"/>
                </a:lnTo>
                <a:lnTo>
                  <a:pt x="7" y="118"/>
                </a:lnTo>
                <a:lnTo>
                  <a:pt x="0" y="126"/>
                </a:lnTo>
                <a:lnTo>
                  <a:pt x="0" y="124"/>
                </a:lnTo>
                <a:lnTo>
                  <a:pt x="17" y="146"/>
                </a:lnTo>
                <a:lnTo>
                  <a:pt x="17" y="144"/>
                </a:lnTo>
                <a:lnTo>
                  <a:pt x="22" y="139"/>
                </a:lnTo>
                <a:lnTo>
                  <a:pt x="25" y="138"/>
                </a:lnTo>
                <a:lnTo>
                  <a:pt x="31" y="132"/>
                </a:lnTo>
                <a:lnTo>
                  <a:pt x="31" y="130"/>
                </a:lnTo>
                <a:lnTo>
                  <a:pt x="32" y="130"/>
                </a:lnTo>
                <a:lnTo>
                  <a:pt x="37" y="126"/>
                </a:lnTo>
                <a:lnTo>
                  <a:pt x="41" y="122"/>
                </a:lnTo>
                <a:lnTo>
                  <a:pt x="43" y="119"/>
                </a:lnTo>
                <a:lnTo>
                  <a:pt x="46" y="118"/>
                </a:lnTo>
                <a:lnTo>
                  <a:pt x="49" y="113"/>
                </a:lnTo>
                <a:lnTo>
                  <a:pt x="47" y="115"/>
                </a:lnTo>
                <a:lnTo>
                  <a:pt x="52" y="112"/>
                </a:lnTo>
                <a:lnTo>
                  <a:pt x="55" y="107"/>
                </a:lnTo>
                <a:lnTo>
                  <a:pt x="58" y="104"/>
                </a:lnTo>
                <a:lnTo>
                  <a:pt x="59" y="101"/>
                </a:lnTo>
                <a:lnTo>
                  <a:pt x="62" y="96"/>
                </a:lnTo>
                <a:lnTo>
                  <a:pt x="62" y="95"/>
                </a:lnTo>
                <a:lnTo>
                  <a:pt x="62" y="96"/>
                </a:lnTo>
                <a:lnTo>
                  <a:pt x="67" y="88"/>
                </a:lnTo>
                <a:lnTo>
                  <a:pt x="65" y="88"/>
                </a:lnTo>
                <a:lnTo>
                  <a:pt x="65" y="90"/>
                </a:lnTo>
                <a:lnTo>
                  <a:pt x="70" y="82"/>
                </a:lnTo>
                <a:lnTo>
                  <a:pt x="68" y="81"/>
                </a:lnTo>
                <a:lnTo>
                  <a:pt x="70" y="79"/>
                </a:lnTo>
                <a:lnTo>
                  <a:pt x="70" y="73"/>
                </a:lnTo>
                <a:lnTo>
                  <a:pt x="68" y="76"/>
                </a:lnTo>
                <a:lnTo>
                  <a:pt x="73" y="68"/>
                </a:lnTo>
                <a:lnTo>
                  <a:pt x="73" y="67"/>
                </a:lnTo>
                <a:lnTo>
                  <a:pt x="71" y="61"/>
                </a:lnTo>
                <a:lnTo>
                  <a:pt x="70" y="51"/>
                </a:lnTo>
                <a:lnTo>
                  <a:pt x="68" y="50"/>
                </a:lnTo>
                <a:lnTo>
                  <a:pt x="68" y="47"/>
                </a:lnTo>
                <a:lnTo>
                  <a:pt x="67" y="45"/>
                </a:lnTo>
                <a:lnTo>
                  <a:pt x="67" y="43"/>
                </a:lnTo>
                <a:lnTo>
                  <a:pt x="62" y="39"/>
                </a:lnTo>
                <a:lnTo>
                  <a:pt x="62" y="37"/>
                </a:lnTo>
                <a:lnTo>
                  <a:pt x="47" y="20"/>
                </a:lnTo>
                <a:lnTo>
                  <a:pt x="44" y="19"/>
                </a:lnTo>
                <a:lnTo>
                  <a:pt x="43" y="17"/>
                </a:lnTo>
                <a:lnTo>
                  <a:pt x="40" y="16"/>
                </a:lnTo>
                <a:lnTo>
                  <a:pt x="35" y="13"/>
                </a:lnTo>
                <a:lnTo>
                  <a:pt x="32" y="13"/>
                </a:lnTo>
                <a:lnTo>
                  <a:pt x="34" y="13"/>
                </a:lnTo>
                <a:lnTo>
                  <a:pt x="11" y="0"/>
                </a:lnTo>
                <a:lnTo>
                  <a:pt x="0" y="25"/>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0" name="Freeform 2862"/>
          <p:cNvSpPr>
            <a:spLocks/>
          </p:cNvSpPr>
          <p:nvPr/>
        </p:nvSpPr>
        <p:spPr bwMode="auto">
          <a:xfrm>
            <a:off x="6362700" y="3959226"/>
            <a:ext cx="120650" cy="201613"/>
          </a:xfrm>
          <a:custGeom>
            <a:avLst/>
            <a:gdLst>
              <a:gd name="T0" fmla="*/ 76 w 76"/>
              <a:gd name="T1" fmla="*/ 124 h 147"/>
              <a:gd name="T2" fmla="*/ 54 w 76"/>
              <a:gd name="T3" fmla="*/ 111 h 147"/>
              <a:gd name="T4" fmla="*/ 50 w 76"/>
              <a:gd name="T5" fmla="*/ 108 h 147"/>
              <a:gd name="T6" fmla="*/ 45 w 76"/>
              <a:gd name="T7" fmla="*/ 105 h 147"/>
              <a:gd name="T8" fmla="*/ 41 w 76"/>
              <a:gd name="T9" fmla="*/ 102 h 147"/>
              <a:gd name="T10" fmla="*/ 33 w 76"/>
              <a:gd name="T11" fmla="*/ 96 h 147"/>
              <a:gd name="T12" fmla="*/ 36 w 76"/>
              <a:gd name="T13" fmla="*/ 99 h 147"/>
              <a:gd name="T14" fmla="*/ 30 w 76"/>
              <a:gd name="T15" fmla="*/ 91 h 147"/>
              <a:gd name="T16" fmla="*/ 29 w 76"/>
              <a:gd name="T17" fmla="*/ 88 h 147"/>
              <a:gd name="T18" fmla="*/ 27 w 76"/>
              <a:gd name="T19" fmla="*/ 85 h 147"/>
              <a:gd name="T20" fmla="*/ 29 w 76"/>
              <a:gd name="T21" fmla="*/ 79 h 147"/>
              <a:gd name="T22" fmla="*/ 26 w 76"/>
              <a:gd name="T23" fmla="*/ 80 h 147"/>
              <a:gd name="T24" fmla="*/ 27 w 76"/>
              <a:gd name="T25" fmla="*/ 73 h 147"/>
              <a:gd name="T26" fmla="*/ 32 w 76"/>
              <a:gd name="T27" fmla="*/ 65 h 147"/>
              <a:gd name="T28" fmla="*/ 32 w 76"/>
              <a:gd name="T29" fmla="*/ 63 h 147"/>
              <a:gd name="T30" fmla="*/ 33 w 76"/>
              <a:gd name="T31" fmla="*/ 60 h 147"/>
              <a:gd name="T32" fmla="*/ 36 w 76"/>
              <a:gd name="T33" fmla="*/ 56 h 147"/>
              <a:gd name="T34" fmla="*/ 45 w 76"/>
              <a:gd name="T35" fmla="*/ 45 h 147"/>
              <a:gd name="T36" fmla="*/ 47 w 76"/>
              <a:gd name="T37" fmla="*/ 43 h 147"/>
              <a:gd name="T38" fmla="*/ 54 w 76"/>
              <a:gd name="T39" fmla="*/ 37 h 147"/>
              <a:gd name="T40" fmla="*/ 61 w 76"/>
              <a:gd name="T41" fmla="*/ 31 h 147"/>
              <a:gd name="T42" fmla="*/ 69 w 76"/>
              <a:gd name="T43" fmla="*/ 28 h 147"/>
              <a:gd name="T44" fmla="*/ 57 w 76"/>
              <a:gd name="T45" fmla="*/ 1 h 147"/>
              <a:gd name="T46" fmla="*/ 56 w 76"/>
              <a:gd name="T47" fmla="*/ 3 h 147"/>
              <a:gd name="T48" fmla="*/ 47 w 76"/>
              <a:gd name="T49" fmla="*/ 9 h 147"/>
              <a:gd name="T50" fmla="*/ 39 w 76"/>
              <a:gd name="T51" fmla="*/ 15 h 147"/>
              <a:gd name="T52" fmla="*/ 32 w 76"/>
              <a:gd name="T53" fmla="*/ 22 h 147"/>
              <a:gd name="T54" fmla="*/ 24 w 76"/>
              <a:gd name="T55" fmla="*/ 29 h 147"/>
              <a:gd name="T56" fmla="*/ 15 w 76"/>
              <a:gd name="T57" fmla="*/ 40 h 147"/>
              <a:gd name="T58" fmla="*/ 12 w 76"/>
              <a:gd name="T59" fmla="*/ 45 h 147"/>
              <a:gd name="T60" fmla="*/ 8 w 76"/>
              <a:gd name="T61" fmla="*/ 54 h 147"/>
              <a:gd name="T62" fmla="*/ 5 w 76"/>
              <a:gd name="T63" fmla="*/ 59 h 147"/>
              <a:gd name="T64" fmla="*/ 5 w 76"/>
              <a:gd name="T65" fmla="*/ 62 h 147"/>
              <a:gd name="T66" fmla="*/ 3 w 76"/>
              <a:gd name="T67" fmla="*/ 70 h 147"/>
              <a:gd name="T68" fmla="*/ 0 w 76"/>
              <a:gd name="T69" fmla="*/ 80 h 147"/>
              <a:gd name="T70" fmla="*/ 2 w 76"/>
              <a:gd name="T71" fmla="*/ 82 h 147"/>
              <a:gd name="T72" fmla="*/ 3 w 76"/>
              <a:gd name="T73" fmla="*/ 94 h 147"/>
              <a:gd name="T74" fmla="*/ 5 w 76"/>
              <a:gd name="T75" fmla="*/ 97 h 147"/>
              <a:gd name="T76" fmla="*/ 6 w 76"/>
              <a:gd name="T77" fmla="*/ 100 h 147"/>
              <a:gd name="T78" fmla="*/ 9 w 76"/>
              <a:gd name="T79" fmla="*/ 105 h 147"/>
              <a:gd name="T80" fmla="*/ 18 w 76"/>
              <a:gd name="T81" fmla="*/ 117 h 147"/>
              <a:gd name="T82" fmla="*/ 26 w 76"/>
              <a:gd name="T83" fmla="*/ 124 h 147"/>
              <a:gd name="T84" fmla="*/ 30 w 76"/>
              <a:gd name="T85" fmla="*/ 127 h 147"/>
              <a:gd name="T86" fmla="*/ 35 w 76"/>
              <a:gd name="T87" fmla="*/ 130 h 147"/>
              <a:gd name="T88" fmla="*/ 39 w 76"/>
              <a:gd name="T89" fmla="*/ 133 h 147"/>
              <a:gd name="T90" fmla="*/ 61 w 76"/>
              <a:gd name="T91" fmla="*/ 145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4"/>
                </a:lnTo>
                <a:lnTo>
                  <a:pt x="72" y="119"/>
                </a:lnTo>
                <a:lnTo>
                  <a:pt x="54" y="111"/>
                </a:lnTo>
                <a:lnTo>
                  <a:pt x="53" y="110"/>
                </a:lnTo>
                <a:lnTo>
                  <a:pt x="50" y="108"/>
                </a:lnTo>
                <a:lnTo>
                  <a:pt x="48" y="107"/>
                </a:lnTo>
                <a:lnTo>
                  <a:pt x="45" y="105"/>
                </a:lnTo>
                <a:lnTo>
                  <a:pt x="44" y="104"/>
                </a:lnTo>
                <a:lnTo>
                  <a:pt x="41" y="102"/>
                </a:lnTo>
                <a:lnTo>
                  <a:pt x="36" y="97"/>
                </a:lnTo>
                <a:lnTo>
                  <a:pt x="33" y="96"/>
                </a:lnTo>
                <a:lnTo>
                  <a:pt x="35" y="99"/>
                </a:lnTo>
                <a:lnTo>
                  <a:pt x="36" y="99"/>
                </a:lnTo>
                <a:lnTo>
                  <a:pt x="32" y="91"/>
                </a:lnTo>
                <a:lnTo>
                  <a:pt x="30" y="91"/>
                </a:lnTo>
                <a:lnTo>
                  <a:pt x="30" y="90"/>
                </a:lnTo>
                <a:lnTo>
                  <a:pt x="29" y="88"/>
                </a:lnTo>
                <a:lnTo>
                  <a:pt x="29" y="87"/>
                </a:lnTo>
                <a:lnTo>
                  <a:pt x="27" y="85"/>
                </a:lnTo>
                <a:lnTo>
                  <a:pt x="29" y="80"/>
                </a:lnTo>
                <a:lnTo>
                  <a:pt x="29" y="79"/>
                </a:lnTo>
                <a:lnTo>
                  <a:pt x="27" y="74"/>
                </a:lnTo>
                <a:lnTo>
                  <a:pt x="26" y="80"/>
                </a:lnTo>
                <a:lnTo>
                  <a:pt x="27" y="79"/>
                </a:lnTo>
                <a:lnTo>
                  <a:pt x="27" y="73"/>
                </a:lnTo>
                <a:lnTo>
                  <a:pt x="29" y="71"/>
                </a:lnTo>
                <a:lnTo>
                  <a:pt x="32" y="65"/>
                </a:lnTo>
                <a:lnTo>
                  <a:pt x="30" y="65"/>
                </a:lnTo>
                <a:lnTo>
                  <a:pt x="32" y="63"/>
                </a:lnTo>
                <a:lnTo>
                  <a:pt x="32" y="60"/>
                </a:lnTo>
                <a:lnTo>
                  <a:pt x="33" y="60"/>
                </a:lnTo>
                <a:lnTo>
                  <a:pt x="35" y="57"/>
                </a:lnTo>
                <a:lnTo>
                  <a:pt x="36" y="56"/>
                </a:lnTo>
                <a:lnTo>
                  <a:pt x="38" y="52"/>
                </a:lnTo>
                <a:lnTo>
                  <a:pt x="45" y="45"/>
                </a:lnTo>
                <a:lnTo>
                  <a:pt x="45" y="43"/>
                </a:lnTo>
                <a:lnTo>
                  <a:pt x="47" y="43"/>
                </a:lnTo>
                <a:lnTo>
                  <a:pt x="51" y="39"/>
                </a:lnTo>
                <a:lnTo>
                  <a:pt x="54" y="37"/>
                </a:lnTo>
                <a:lnTo>
                  <a:pt x="58" y="32"/>
                </a:lnTo>
                <a:lnTo>
                  <a:pt x="61" y="31"/>
                </a:lnTo>
                <a:lnTo>
                  <a:pt x="64" y="28"/>
                </a:lnTo>
                <a:lnTo>
                  <a:pt x="69" y="28"/>
                </a:lnTo>
                <a:lnTo>
                  <a:pt x="72" y="26"/>
                </a:lnTo>
                <a:lnTo>
                  <a:pt x="57" y="1"/>
                </a:lnTo>
                <a:lnTo>
                  <a:pt x="60" y="0"/>
                </a:lnTo>
                <a:lnTo>
                  <a:pt x="56" y="3"/>
                </a:lnTo>
                <a:lnTo>
                  <a:pt x="50" y="6"/>
                </a:lnTo>
                <a:lnTo>
                  <a:pt x="47" y="9"/>
                </a:lnTo>
                <a:lnTo>
                  <a:pt x="44" y="11"/>
                </a:lnTo>
                <a:lnTo>
                  <a:pt x="39" y="15"/>
                </a:lnTo>
                <a:lnTo>
                  <a:pt x="36" y="17"/>
                </a:lnTo>
                <a:lnTo>
                  <a:pt x="32" y="22"/>
                </a:lnTo>
                <a:lnTo>
                  <a:pt x="27" y="25"/>
                </a:lnTo>
                <a:lnTo>
                  <a:pt x="24" y="29"/>
                </a:lnTo>
                <a:lnTo>
                  <a:pt x="17" y="37"/>
                </a:lnTo>
                <a:lnTo>
                  <a:pt x="15" y="40"/>
                </a:lnTo>
                <a:lnTo>
                  <a:pt x="14" y="42"/>
                </a:lnTo>
                <a:lnTo>
                  <a:pt x="12" y="45"/>
                </a:lnTo>
                <a:lnTo>
                  <a:pt x="8" y="51"/>
                </a:lnTo>
                <a:lnTo>
                  <a:pt x="8" y="54"/>
                </a:lnTo>
                <a:lnTo>
                  <a:pt x="6" y="56"/>
                </a:lnTo>
                <a:lnTo>
                  <a:pt x="5" y="59"/>
                </a:lnTo>
                <a:lnTo>
                  <a:pt x="3" y="62"/>
                </a:lnTo>
                <a:lnTo>
                  <a:pt x="5" y="62"/>
                </a:lnTo>
                <a:lnTo>
                  <a:pt x="3" y="63"/>
                </a:lnTo>
                <a:lnTo>
                  <a:pt x="3" y="70"/>
                </a:lnTo>
                <a:lnTo>
                  <a:pt x="2" y="71"/>
                </a:lnTo>
                <a:lnTo>
                  <a:pt x="0" y="80"/>
                </a:lnTo>
                <a:lnTo>
                  <a:pt x="3" y="87"/>
                </a:lnTo>
                <a:lnTo>
                  <a:pt x="2" y="82"/>
                </a:lnTo>
                <a:lnTo>
                  <a:pt x="2" y="80"/>
                </a:lnTo>
                <a:lnTo>
                  <a:pt x="3" y="94"/>
                </a:lnTo>
                <a:lnTo>
                  <a:pt x="5" y="96"/>
                </a:lnTo>
                <a:lnTo>
                  <a:pt x="5" y="97"/>
                </a:lnTo>
                <a:lnTo>
                  <a:pt x="6" y="99"/>
                </a:lnTo>
                <a:lnTo>
                  <a:pt x="6" y="100"/>
                </a:lnTo>
                <a:lnTo>
                  <a:pt x="11" y="107"/>
                </a:lnTo>
                <a:lnTo>
                  <a:pt x="9" y="105"/>
                </a:lnTo>
                <a:lnTo>
                  <a:pt x="11" y="108"/>
                </a:lnTo>
                <a:lnTo>
                  <a:pt x="18" y="117"/>
                </a:lnTo>
                <a:lnTo>
                  <a:pt x="21" y="119"/>
                </a:lnTo>
                <a:lnTo>
                  <a:pt x="26" y="124"/>
                </a:lnTo>
                <a:lnTo>
                  <a:pt x="29" y="125"/>
                </a:lnTo>
                <a:lnTo>
                  <a:pt x="30" y="127"/>
                </a:lnTo>
                <a:lnTo>
                  <a:pt x="33" y="128"/>
                </a:lnTo>
                <a:lnTo>
                  <a:pt x="35" y="130"/>
                </a:lnTo>
                <a:lnTo>
                  <a:pt x="38" y="131"/>
                </a:lnTo>
                <a:lnTo>
                  <a:pt x="39" y="133"/>
                </a:lnTo>
                <a:lnTo>
                  <a:pt x="57" y="144"/>
                </a:lnTo>
                <a:lnTo>
                  <a:pt x="61" y="145"/>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1" name="Freeform 2863"/>
          <p:cNvSpPr>
            <a:spLocks/>
          </p:cNvSpPr>
          <p:nvPr/>
        </p:nvSpPr>
        <p:spPr bwMode="auto">
          <a:xfrm>
            <a:off x="6462713" y="4124326"/>
            <a:ext cx="112712" cy="200025"/>
          </a:xfrm>
          <a:custGeom>
            <a:avLst/>
            <a:gdLst>
              <a:gd name="T0" fmla="*/ 4 w 72"/>
              <a:gd name="T1" fmla="*/ 27 h 145"/>
              <a:gd name="T2" fmla="*/ 27 w 72"/>
              <a:gd name="T3" fmla="*/ 40 h 145"/>
              <a:gd name="T4" fmla="*/ 31 w 72"/>
              <a:gd name="T5" fmla="*/ 43 h 145"/>
              <a:gd name="T6" fmla="*/ 37 w 72"/>
              <a:gd name="T7" fmla="*/ 48 h 145"/>
              <a:gd name="T8" fmla="*/ 37 w 72"/>
              <a:gd name="T9" fmla="*/ 49 h 145"/>
              <a:gd name="T10" fmla="*/ 42 w 72"/>
              <a:gd name="T11" fmla="*/ 55 h 145"/>
              <a:gd name="T12" fmla="*/ 43 w 72"/>
              <a:gd name="T13" fmla="*/ 60 h 145"/>
              <a:gd name="T14" fmla="*/ 43 w 72"/>
              <a:gd name="T15" fmla="*/ 66 h 145"/>
              <a:gd name="T16" fmla="*/ 45 w 72"/>
              <a:gd name="T17" fmla="*/ 66 h 145"/>
              <a:gd name="T18" fmla="*/ 45 w 72"/>
              <a:gd name="T19" fmla="*/ 66 h 145"/>
              <a:gd name="T20" fmla="*/ 45 w 72"/>
              <a:gd name="T21" fmla="*/ 66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3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1 h 145"/>
              <a:gd name="T48" fmla="*/ 33 w 72"/>
              <a:gd name="T49" fmla="*/ 130 h 145"/>
              <a:gd name="T50" fmla="*/ 39 w 72"/>
              <a:gd name="T51" fmla="*/ 125 h 145"/>
              <a:gd name="T52" fmla="*/ 48 w 72"/>
              <a:gd name="T53" fmla="*/ 114 h 145"/>
              <a:gd name="T54" fmla="*/ 54 w 72"/>
              <a:gd name="T55" fmla="*/ 109 h 145"/>
              <a:gd name="T56" fmla="*/ 58 w 72"/>
              <a:gd name="T57" fmla="*/ 103 h 145"/>
              <a:gd name="T58" fmla="*/ 64 w 72"/>
              <a:gd name="T59" fmla="*/ 94 h 145"/>
              <a:gd name="T60" fmla="*/ 67 w 72"/>
              <a:gd name="T61" fmla="*/ 88 h 145"/>
              <a:gd name="T62" fmla="*/ 67 w 72"/>
              <a:gd name="T63" fmla="*/ 86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1 h 145"/>
              <a:gd name="T82" fmla="*/ 42 w 72"/>
              <a:gd name="T83" fmla="*/ 18 h 145"/>
              <a:gd name="T84" fmla="*/ 37 w 72"/>
              <a:gd name="T85" fmla="*/ 12 h 145"/>
              <a:gd name="T86" fmla="*/ 33 w 72"/>
              <a:gd name="T87" fmla="*/ 12 h 145"/>
              <a:gd name="T88" fmla="*/ 4 w 72"/>
              <a:gd name="T89" fmla="*/ 0 h 145"/>
              <a:gd name="T90" fmla="*/ 0 w 72"/>
              <a:gd name="T91" fmla="*/ 27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7"/>
                </a:moveTo>
                <a:lnTo>
                  <a:pt x="4" y="27"/>
                </a:lnTo>
                <a:lnTo>
                  <a:pt x="18" y="34"/>
                </a:lnTo>
                <a:lnTo>
                  <a:pt x="27" y="40"/>
                </a:lnTo>
                <a:lnTo>
                  <a:pt x="28" y="41"/>
                </a:lnTo>
                <a:lnTo>
                  <a:pt x="31" y="43"/>
                </a:lnTo>
                <a:lnTo>
                  <a:pt x="34" y="46"/>
                </a:lnTo>
                <a:lnTo>
                  <a:pt x="37" y="48"/>
                </a:lnTo>
                <a:lnTo>
                  <a:pt x="37" y="46"/>
                </a:lnTo>
                <a:lnTo>
                  <a:pt x="37" y="49"/>
                </a:lnTo>
                <a:lnTo>
                  <a:pt x="42" y="54"/>
                </a:lnTo>
                <a:lnTo>
                  <a:pt x="42" y="55"/>
                </a:lnTo>
                <a:lnTo>
                  <a:pt x="43" y="57"/>
                </a:lnTo>
                <a:lnTo>
                  <a:pt x="43" y="60"/>
                </a:lnTo>
                <a:lnTo>
                  <a:pt x="45" y="61"/>
                </a:lnTo>
                <a:lnTo>
                  <a:pt x="43" y="66"/>
                </a:lnTo>
                <a:lnTo>
                  <a:pt x="46" y="72"/>
                </a:lnTo>
                <a:lnTo>
                  <a:pt x="45" y="66"/>
                </a:lnTo>
                <a:lnTo>
                  <a:pt x="45" y="68"/>
                </a:lnTo>
                <a:lnTo>
                  <a:pt x="45" y="66"/>
                </a:lnTo>
                <a:lnTo>
                  <a:pt x="46" y="65"/>
                </a:lnTo>
                <a:lnTo>
                  <a:pt x="45" y="66"/>
                </a:lnTo>
                <a:lnTo>
                  <a:pt x="45" y="72"/>
                </a:lnTo>
                <a:lnTo>
                  <a:pt x="43" y="74"/>
                </a:lnTo>
                <a:lnTo>
                  <a:pt x="43" y="77"/>
                </a:lnTo>
                <a:lnTo>
                  <a:pt x="42" y="79"/>
                </a:lnTo>
                <a:lnTo>
                  <a:pt x="39" y="85"/>
                </a:lnTo>
                <a:lnTo>
                  <a:pt x="40" y="85"/>
                </a:lnTo>
                <a:lnTo>
                  <a:pt x="39" y="85"/>
                </a:lnTo>
                <a:lnTo>
                  <a:pt x="37" y="88"/>
                </a:lnTo>
                <a:lnTo>
                  <a:pt x="34" y="91"/>
                </a:lnTo>
                <a:lnTo>
                  <a:pt x="33" y="94"/>
                </a:lnTo>
                <a:lnTo>
                  <a:pt x="34" y="92"/>
                </a:lnTo>
                <a:lnTo>
                  <a:pt x="30" y="96"/>
                </a:lnTo>
                <a:lnTo>
                  <a:pt x="27" y="100"/>
                </a:lnTo>
                <a:lnTo>
                  <a:pt x="24" y="103"/>
                </a:lnTo>
                <a:lnTo>
                  <a:pt x="21" y="105"/>
                </a:lnTo>
                <a:lnTo>
                  <a:pt x="18" y="108"/>
                </a:lnTo>
                <a:lnTo>
                  <a:pt x="13" y="111"/>
                </a:lnTo>
                <a:lnTo>
                  <a:pt x="10" y="116"/>
                </a:lnTo>
                <a:lnTo>
                  <a:pt x="7" y="117"/>
                </a:lnTo>
                <a:lnTo>
                  <a:pt x="0" y="125"/>
                </a:lnTo>
                <a:lnTo>
                  <a:pt x="0" y="123"/>
                </a:lnTo>
                <a:lnTo>
                  <a:pt x="18" y="145"/>
                </a:lnTo>
                <a:lnTo>
                  <a:pt x="18" y="144"/>
                </a:lnTo>
                <a:lnTo>
                  <a:pt x="22" y="139"/>
                </a:lnTo>
                <a:lnTo>
                  <a:pt x="25" y="137"/>
                </a:lnTo>
                <a:lnTo>
                  <a:pt x="31" y="131"/>
                </a:lnTo>
                <a:lnTo>
                  <a:pt x="31" y="130"/>
                </a:lnTo>
                <a:lnTo>
                  <a:pt x="33" y="130"/>
                </a:lnTo>
                <a:lnTo>
                  <a:pt x="36" y="126"/>
                </a:lnTo>
                <a:lnTo>
                  <a:pt x="39" y="125"/>
                </a:lnTo>
                <a:lnTo>
                  <a:pt x="48" y="116"/>
                </a:lnTo>
                <a:lnTo>
                  <a:pt x="48" y="114"/>
                </a:lnTo>
                <a:lnTo>
                  <a:pt x="49" y="114"/>
                </a:lnTo>
                <a:lnTo>
                  <a:pt x="54" y="109"/>
                </a:lnTo>
                <a:lnTo>
                  <a:pt x="55" y="106"/>
                </a:lnTo>
                <a:lnTo>
                  <a:pt x="58" y="103"/>
                </a:lnTo>
                <a:lnTo>
                  <a:pt x="60" y="100"/>
                </a:lnTo>
                <a:lnTo>
                  <a:pt x="64" y="94"/>
                </a:lnTo>
                <a:lnTo>
                  <a:pt x="66" y="91"/>
                </a:lnTo>
                <a:lnTo>
                  <a:pt x="67" y="88"/>
                </a:lnTo>
                <a:lnTo>
                  <a:pt x="66" y="88"/>
                </a:lnTo>
                <a:lnTo>
                  <a:pt x="67" y="86"/>
                </a:lnTo>
                <a:lnTo>
                  <a:pt x="67" y="83"/>
                </a:lnTo>
                <a:lnTo>
                  <a:pt x="69" y="82"/>
                </a:lnTo>
                <a:lnTo>
                  <a:pt x="69" y="75"/>
                </a:lnTo>
                <a:lnTo>
                  <a:pt x="70" y="74"/>
                </a:lnTo>
                <a:lnTo>
                  <a:pt x="72" y="66"/>
                </a:lnTo>
                <a:lnTo>
                  <a:pt x="72" y="65"/>
                </a:lnTo>
                <a:lnTo>
                  <a:pt x="72" y="66"/>
                </a:lnTo>
                <a:lnTo>
                  <a:pt x="70" y="60"/>
                </a:lnTo>
                <a:lnTo>
                  <a:pt x="69" y="52"/>
                </a:lnTo>
                <a:lnTo>
                  <a:pt x="67" y="51"/>
                </a:lnTo>
                <a:lnTo>
                  <a:pt x="67" y="48"/>
                </a:lnTo>
                <a:lnTo>
                  <a:pt x="66" y="46"/>
                </a:lnTo>
                <a:lnTo>
                  <a:pt x="66" y="44"/>
                </a:lnTo>
                <a:lnTo>
                  <a:pt x="61" y="40"/>
                </a:lnTo>
                <a:lnTo>
                  <a:pt x="61" y="37"/>
                </a:lnTo>
                <a:lnTo>
                  <a:pt x="52" y="26"/>
                </a:lnTo>
                <a:lnTo>
                  <a:pt x="49" y="24"/>
                </a:lnTo>
                <a:lnTo>
                  <a:pt x="46" y="21"/>
                </a:lnTo>
                <a:lnTo>
                  <a:pt x="43" y="20"/>
                </a:lnTo>
                <a:lnTo>
                  <a:pt x="42" y="18"/>
                </a:lnTo>
                <a:lnTo>
                  <a:pt x="40" y="18"/>
                </a:lnTo>
                <a:lnTo>
                  <a:pt x="37" y="12"/>
                </a:lnTo>
                <a:lnTo>
                  <a:pt x="31" y="12"/>
                </a:lnTo>
                <a:lnTo>
                  <a:pt x="33" y="12"/>
                </a:lnTo>
                <a:lnTo>
                  <a:pt x="10" y="0"/>
                </a:lnTo>
                <a:lnTo>
                  <a:pt x="4" y="0"/>
                </a:lnTo>
                <a:lnTo>
                  <a:pt x="9" y="0"/>
                </a:lnTo>
                <a:lnTo>
                  <a:pt x="0" y="27"/>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2" name="Freeform 2864"/>
          <p:cNvSpPr>
            <a:spLocks/>
          </p:cNvSpPr>
          <p:nvPr/>
        </p:nvSpPr>
        <p:spPr bwMode="auto">
          <a:xfrm>
            <a:off x="6375401" y="4289426"/>
            <a:ext cx="117475" cy="201613"/>
          </a:xfrm>
          <a:custGeom>
            <a:avLst/>
            <a:gdLst>
              <a:gd name="T0" fmla="*/ 74 w 74"/>
              <a:gd name="T1" fmla="*/ 124 h 147"/>
              <a:gd name="T2" fmla="*/ 52 w 74"/>
              <a:gd name="T3" fmla="*/ 112 h 147"/>
              <a:gd name="T4" fmla="*/ 48 w 74"/>
              <a:gd name="T5" fmla="*/ 109 h 147"/>
              <a:gd name="T6" fmla="*/ 43 w 74"/>
              <a:gd name="T7" fmla="*/ 106 h 147"/>
              <a:gd name="T8" fmla="*/ 39 w 74"/>
              <a:gd name="T9" fmla="*/ 102 h 147"/>
              <a:gd name="T10" fmla="*/ 31 w 74"/>
              <a:gd name="T11" fmla="*/ 96 h 147"/>
              <a:gd name="T12" fmla="*/ 34 w 74"/>
              <a:gd name="T13" fmla="*/ 99 h 147"/>
              <a:gd name="T14" fmla="*/ 28 w 74"/>
              <a:gd name="T15" fmla="*/ 92 h 147"/>
              <a:gd name="T16" fmla="*/ 27 w 74"/>
              <a:gd name="T17" fmla="*/ 89 h 147"/>
              <a:gd name="T18" fmla="*/ 25 w 74"/>
              <a:gd name="T19" fmla="*/ 85 h 147"/>
              <a:gd name="T20" fmla="*/ 27 w 74"/>
              <a:gd name="T21" fmla="*/ 75 h 147"/>
              <a:gd name="T22" fmla="*/ 28 w 74"/>
              <a:gd name="T23" fmla="*/ 68 h 147"/>
              <a:gd name="T24" fmla="*/ 30 w 74"/>
              <a:gd name="T25" fmla="*/ 65 h 147"/>
              <a:gd name="T26" fmla="*/ 30 w 74"/>
              <a:gd name="T27" fmla="*/ 64 h 147"/>
              <a:gd name="T28" fmla="*/ 34 w 74"/>
              <a:gd name="T29" fmla="*/ 58 h 147"/>
              <a:gd name="T30" fmla="*/ 37 w 74"/>
              <a:gd name="T31" fmla="*/ 53 h 147"/>
              <a:gd name="T32" fmla="*/ 40 w 74"/>
              <a:gd name="T33" fmla="*/ 48 h 147"/>
              <a:gd name="T34" fmla="*/ 46 w 74"/>
              <a:gd name="T35" fmla="*/ 42 h 147"/>
              <a:gd name="T36" fmla="*/ 50 w 74"/>
              <a:gd name="T37" fmla="*/ 39 h 147"/>
              <a:gd name="T38" fmla="*/ 61 w 74"/>
              <a:gd name="T39" fmla="*/ 31 h 147"/>
              <a:gd name="T40" fmla="*/ 68 w 74"/>
              <a:gd name="T41" fmla="*/ 28 h 147"/>
              <a:gd name="T42" fmla="*/ 56 w 74"/>
              <a:gd name="T43" fmla="*/ 2 h 147"/>
              <a:gd name="T44" fmla="*/ 55 w 74"/>
              <a:gd name="T45" fmla="*/ 3 h 147"/>
              <a:gd name="T46" fmla="*/ 46 w 74"/>
              <a:gd name="T47" fmla="*/ 10 h 147"/>
              <a:gd name="T48" fmla="*/ 36 w 74"/>
              <a:gd name="T49" fmla="*/ 17 h 147"/>
              <a:gd name="T50" fmla="*/ 25 w 74"/>
              <a:gd name="T51" fmla="*/ 27 h 147"/>
              <a:gd name="T52" fmla="*/ 22 w 74"/>
              <a:gd name="T53" fmla="*/ 30 h 147"/>
              <a:gd name="T54" fmla="*/ 16 w 74"/>
              <a:gd name="T55" fmla="*/ 37 h 147"/>
              <a:gd name="T56" fmla="*/ 13 w 74"/>
              <a:gd name="T57" fmla="*/ 42 h 147"/>
              <a:gd name="T58" fmla="*/ 9 w 74"/>
              <a:gd name="T59" fmla="*/ 48 h 147"/>
              <a:gd name="T60" fmla="*/ 6 w 74"/>
              <a:gd name="T61" fmla="*/ 56 h 147"/>
              <a:gd name="T62" fmla="*/ 1 w 74"/>
              <a:gd name="T63" fmla="*/ 62 h 147"/>
              <a:gd name="T64" fmla="*/ 0 w 74"/>
              <a:gd name="T65" fmla="*/ 68 h 147"/>
              <a:gd name="T66" fmla="*/ 1 w 74"/>
              <a:gd name="T67" fmla="*/ 95 h 147"/>
              <a:gd name="T68" fmla="*/ 3 w 74"/>
              <a:gd name="T69" fmla="*/ 98 h 147"/>
              <a:gd name="T70" fmla="*/ 4 w 74"/>
              <a:gd name="T71" fmla="*/ 101 h 147"/>
              <a:gd name="T72" fmla="*/ 7 w 74"/>
              <a:gd name="T73" fmla="*/ 106 h 147"/>
              <a:gd name="T74" fmla="*/ 16 w 74"/>
              <a:gd name="T75" fmla="*/ 118 h 147"/>
              <a:gd name="T76" fmla="*/ 24 w 74"/>
              <a:gd name="T77" fmla="*/ 124 h 147"/>
              <a:gd name="T78" fmla="*/ 28 w 74"/>
              <a:gd name="T79" fmla="*/ 127 h 147"/>
              <a:gd name="T80" fmla="*/ 33 w 74"/>
              <a:gd name="T81" fmla="*/ 130 h 147"/>
              <a:gd name="T82" fmla="*/ 37 w 74"/>
              <a:gd name="T83" fmla="*/ 133 h 147"/>
              <a:gd name="T84" fmla="*/ 59 w 74"/>
              <a:gd name="T85" fmla="*/ 146 h 147"/>
              <a:gd name="T86" fmla="*/ 73 w 74"/>
              <a:gd name="T87" fmla="*/ 123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3"/>
                </a:moveTo>
                <a:lnTo>
                  <a:pt x="74" y="124"/>
                </a:lnTo>
                <a:lnTo>
                  <a:pt x="70" y="119"/>
                </a:lnTo>
                <a:lnTo>
                  <a:pt x="52" y="112"/>
                </a:lnTo>
                <a:lnTo>
                  <a:pt x="50" y="110"/>
                </a:lnTo>
                <a:lnTo>
                  <a:pt x="48" y="109"/>
                </a:lnTo>
                <a:lnTo>
                  <a:pt x="46" y="107"/>
                </a:lnTo>
                <a:lnTo>
                  <a:pt x="43" y="106"/>
                </a:lnTo>
                <a:lnTo>
                  <a:pt x="42" y="104"/>
                </a:lnTo>
                <a:lnTo>
                  <a:pt x="39" y="102"/>
                </a:lnTo>
                <a:lnTo>
                  <a:pt x="34" y="98"/>
                </a:lnTo>
                <a:lnTo>
                  <a:pt x="31" y="96"/>
                </a:lnTo>
                <a:lnTo>
                  <a:pt x="33" y="99"/>
                </a:lnTo>
                <a:lnTo>
                  <a:pt x="34" y="99"/>
                </a:lnTo>
                <a:lnTo>
                  <a:pt x="30" y="92"/>
                </a:lnTo>
                <a:lnTo>
                  <a:pt x="28" y="92"/>
                </a:lnTo>
                <a:lnTo>
                  <a:pt x="28" y="90"/>
                </a:lnTo>
                <a:lnTo>
                  <a:pt x="27" y="89"/>
                </a:lnTo>
                <a:lnTo>
                  <a:pt x="27" y="87"/>
                </a:lnTo>
                <a:lnTo>
                  <a:pt x="25" y="85"/>
                </a:lnTo>
                <a:lnTo>
                  <a:pt x="27" y="81"/>
                </a:lnTo>
                <a:lnTo>
                  <a:pt x="27" y="75"/>
                </a:lnTo>
                <a:lnTo>
                  <a:pt x="28" y="71"/>
                </a:lnTo>
                <a:lnTo>
                  <a:pt x="28" y="68"/>
                </a:lnTo>
                <a:lnTo>
                  <a:pt x="27" y="70"/>
                </a:lnTo>
                <a:lnTo>
                  <a:pt x="30" y="65"/>
                </a:lnTo>
                <a:lnTo>
                  <a:pt x="31" y="62"/>
                </a:lnTo>
                <a:lnTo>
                  <a:pt x="30" y="64"/>
                </a:lnTo>
                <a:lnTo>
                  <a:pt x="33" y="61"/>
                </a:lnTo>
                <a:lnTo>
                  <a:pt x="34" y="58"/>
                </a:lnTo>
                <a:lnTo>
                  <a:pt x="36" y="56"/>
                </a:lnTo>
                <a:lnTo>
                  <a:pt x="37" y="53"/>
                </a:lnTo>
                <a:lnTo>
                  <a:pt x="40" y="50"/>
                </a:lnTo>
                <a:lnTo>
                  <a:pt x="40" y="48"/>
                </a:lnTo>
                <a:lnTo>
                  <a:pt x="43" y="47"/>
                </a:lnTo>
                <a:lnTo>
                  <a:pt x="46" y="42"/>
                </a:lnTo>
                <a:lnTo>
                  <a:pt x="48" y="41"/>
                </a:lnTo>
                <a:lnTo>
                  <a:pt x="50" y="39"/>
                </a:lnTo>
                <a:lnTo>
                  <a:pt x="55" y="34"/>
                </a:lnTo>
                <a:lnTo>
                  <a:pt x="61" y="31"/>
                </a:lnTo>
                <a:lnTo>
                  <a:pt x="64" y="28"/>
                </a:lnTo>
                <a:lnTo>
                  <a:pt x="68" y="28"/>
                </a:lnTo>
                <a:lnTo>
                  <a:pt x="71" y="27"/>
                </a:lnTo>
                <a:lnTo>
                  <a:pt x="56" y="2"/>
                </a:lnTo>
                <a:lnTo>
                  <a:pt x="59" y="0"/>
                </a:lnTo>
                <a:lnTo>
                  <a:pt x="55" y="3"/>
                </a:lnTo>
                <a:lnTo>
                  <a:pt x="49" y="6"/>
                </a:lnTo>
                <a:lnTo>
                  <a:pt x="46" y="10"/>
                </a:lnTo>
                <a:lnTo>
                  <a:pt x="40" y="13"/>
                </a:lnTo>
                <a:lnTo>
                  <a:pt x="36" y="17"/>
                </a:lnTo>
                <a:lnTo>
                  <a:pt x="33" y="19"/>
                </a:lnTo>
                <a:lnTo>
                  <a:pt x="25" y="27"/>
                </a:lnTo>
                <a:lnTo>
                  <a:pt x="25" y="28"/>
                </a:lnTo>
                <a:lnTo>
                  <a:pt x="22" y="30"/>
                </a:lnTo>
                <a:lnTo>
                  <a:pt x="19" y="34"/>
                </a:lnTo>
                <a:lnTo>
                  <a:pt x="16" y="37"/>
                </a:lnTo>
                <a:lnTo>
                  <a:pt x="15" y="41"/>
                </a:lnTo>
                <a:lnTo>
                  <a:pt x="13" y="42"/>
                </a:lnTo>
                <a:lnTo>
                  <a:pt x="12" y="45"/>
                </a:lnTo>
                <a:lnTo>
                  <a:pt x="9" y="48"/>
                </a:lnTo>
                <a:lnTo>
                  <a:pt x="4" y="56"/>
                </a:lnTo>
                <a:lnTo>
                  <a:pt x="6" y="56"/>
                </a:lnTo>
                <a:lnTo>
                  <a:pt x="6" y="54"/>
                </a:lnTo>
                <a:lnTo>
                  <a:pt x="1" y="62"/>
                </a:lnTo>
                <a:lnTo>
                  <a:pt x="1" y="65"/>
                </a:lnTo>
                <a:lnTo>
                  <a:pt x="0" y="68"/>
                </a:lnTo>
                <a:lnTo>
                  <a:pt x="0" y="81"/>
                </a:lnTo>
                <a:lnTo>
                  <a:pt x="1" y="95"/>
                </a:lnTo>
                <a:lnTo>
                  <a:pt x="3" y="96"/>
                </a:lnTo>
                <a:lnTo>
                  <a:pt x="3" y="98"/>
                </a:lnTo>
                <a:lnTo>
                  <a:pt x="4" y="99"/>
                </a:lnTo>
                <a:lnTo>
                  <a:pt x="4" y="101"/>
                </a:lnTo>
                <a:lnTo>
                  <a:pt x="9" y="107"/>
                </a:lnTo>
                <a:lnTo>
                  <a:pt x="7" y="106"/>
                </a:lnTo>
                <a:lnTo>
                  <a:pt x="9" y="109"/>
                </a:lnTo>
                <a:lnTo>
                  <a:pt x="16" y="118"/>
                </a:lnTo>
                <a:lnTo>
                  <a:pt x="19" y="119"/>
                </a:lnTo>
                <a:lnTo>
                  <a:pt x="24" y="124"/>
                </a:lnTo>
                <a:lnTo>
                  <a:pt x="27" y="126"/>
                </a:lnTo>
                <a:lnTo>
                  <a:pt x="28" y="127"/>
                </a:lnTo>
                <a:lnTo>
                  <a:pt x="31" y="129"/>
                </a:lnTo>
                <a:lnTo>
                  <a:pt x="33" y="130"/>
                </a:lnTo>
                <a:lnTo>
                  <a:pt x="36" y="132"/>
                </a:lnTo>
                <a:lnTo>
                  <a:pt x="37" y="133"/>
                </a:lnTo>
                <a:lnTo>
                  <a:pt x="55" y="144"/>
                </a:lnTo>
                <a:lnTo>
                  <a:pt x="59" y="146"/>
                </a:lnTo>
                <a:lnTo>
                  <a:pt x="61" y="147"/>
                </a:lnTo>
                <a:lnTo>
                  <a:pt x="73" y="123"/>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3" name="Freeform 2865"/>
          <p:cNvSpPr>
            <a:spLocks/>
          </p:cNvSpPr>
          <p:nvPr/>
        </p:nvSpPr>
        <p:spPr bwMode="auto">
          <a:xfrm>
            <a:off x="6472238" y="4456114"/>
            <a:ext cx="112712" cy="198437"/>
          </a:xfrm>
          <a:custGeom>
            <a:avLst/>
            <a:gdLst>
              <a:gd name="T0" fmla="*/ 4 w 72"/>
              <a:gd name="T1" fmla="*/ 28 h 145"/>
              <a:gd name="T2" fmla="*/ 27 w 72"/>
              <a:gd name="T3" fmla="*/ 40 h 145"/>
              <a:gd name="T4" fmla="*/ 31 w 72"/>
              <a:gd name="T5" fmla="*/ 43 h 145"/>
              <a:gd name="T6" fmla="*/ 37 w 72"/>
              <a:gd name="T7" fmla="*/ 48 h 145"/>
              <a:gd name="T8" fmla="*/ 37 w 72"/>
              <a:gd name="T9" fmla="*/ 50 h 145"/>
              <a:gd name="T10" fmla="*/ 42 w 72"/>
              <a:gd name="T11" fmla="*/ 56 h 145"/>
              <a:gd name="T12" fmla="*/ 43 w 72"/>
              <a:gd name="T13" fmla="*/ 60 h 145"/>
              <a:gd name="T14" fmla="*/ 43 w 72"/>
              <a:gd name="T15" fmla="*/ 67 h 145"/>
              <a:gd name="T16" fmla="*/ 45 w 72"/>
              <a:gd name="T17" fmla="*/ 67 h 145"/>
              <a:gd name="T18" fmla="*/ 45 w 72"/>
              <a:gd name="T19" fmla="*/ 67 h 145"/>
              <a:gd name="T20" fmla="*/ 45 w 72"/>
              <a:gd name="T21" fmla="*/ 67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4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2 h 145"/>
              <a:gd name="T48" fmla="*/ 33 w 72"/>
              <a:gd name="T49" fmla="*/ 130 h 145"/>
              <a:gd name="T50" fmla="*/ 39 w 72"/>
              <a:gd name="T51" fmla="*/ 125 h 145"/>
              <a:gd name="T52" fmla="*/ 48 w 72"/>
              <a:gd name="T53" fmla="*/ 115 h 145"/>
              <a:gd name="T54" fmla="*/ 54 w 72"/>
              <a:gd name="T55" fmla="*/ 110 h 145"/>
              <a:gd name="T56" fmla="*/ 58 w 72"/>
              <a:gd name="T57" fmla="*/ 104 h 145"/>
              <a:gd name="T58" fmla="*/ 64 w 72"/>
              <a:gd name="T59" fmla="*/ 94 h 145"/>
              <a:gd name="T60" fmla="*/ 67 w 72"/>
              <a:gd name="T61" fmla="*/ 88 h 145"/>
              <a:gd name="T62" fmla="*/ 67 w 72"/>
              <a:gd name="T63" fmla="*/ 87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2 h 145"/>
              <a:gd name="T82" fmla="*/ 42 w 72"/>
              <a:gd name="T83" fmla="*/ 19 h 145"/>
              <a:gd name="T84" fmla="*/ 37 w 72"/>
              <a:gd name="T85" fmla="*/ 12 h 145"/>
              <a:gd name="T86" fmla="*/ 33 w 72"/>
              <a:gd name="T87" fmla="*/ 12 h 145"/>
              <a:gd name="T88" fmla="*/ 4 w 72"/>
              <a:gd name="T89" fmla="*/ 0 h 145"/>
              <a:gd name="T90" fmla="*/ 0 w 72"/>
              <a:gd name="T91" fmla="*/ 28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8"/>
                </a:moveTo>
                <a:lnTo>
                  <a:pt x="4" y="28"/>
                </a:lnTo>
                <a:lnTo>
                  <a:pt x="18" y="34"/>
                </a:lnTo>
                <a:lnTo>
                  <a:pt x="27" y="40"/>
                </a:lnTo>
                <a:lnTo>
                  <a:pt x="28" y="42"/>
                </a:lnTo>
                <a:lnTo>
                  <a:pt x="31" y="43"/>
                </a:lnTo>
                <a:lnTo>
                  <a:pt x="34" y="46"/>
                </a:lnTo>
                <a:lnTo>
                  <a:pt x="37" y="48"/>
                </a:lnTo>
                <a:lnTo>
                  <a:pt x="37" y="46"/>
                </a:lnTo>
                <a:lnTo>
                  <a:pt x="37" y="50"/>
                </a:lnTo>
                <a:lnTo>
                  <a:pt x="42" y="54"/>
                </a:lnTo>
                <a:lnTo>
                  <a:pt x="42" y="56"/>
                </a:lnTo>
                <a:lnTo>
                  <a:pt x="43" y="57"/>
                </a:lnTo>
                <a:lnTo>
                  <a:pt x="43" y="60"/>
                </a:lnTo>
                <a:lnTo>
                  <a:pt x="45" y="62"/>
                </a:lnTo>
                <a:lnTo>
                  <a:pt x="43" y="67"/>
                </a:lnTo>
                <a:lnTo>
                  <a:pt x="46" y="73"/>
                </a:lnTo>
                <a:lnTo>
                  <a:pt x="45" y="67"/>
                </a:lnTo>
                <a:lnTo>
                  <a:pt x="45" y="68"/>
                </a:lnTo>
                <a:lnTo>
                  <a:pt x="45" y="67"/>
                </a:lnTo>
                <a:lnTo>
                  <a:pt x="46" y="65"/>
                </a:lnTo>
                <a:lnTo>
                  <a:pt x="45" y="67"/>
                </a:lnTo>
                <a:lnTo>
                  <a:pt x="45" y="73"/>
                </a:lnTo>
                <a:lnTo>
                  <a:pt x="43" y="74"/>
                </a:lnTo>
                <a:lnTo>
                  <a:pt x="43" y="77"/>
                </a:lnTo>
                <a:lnTo>
                  <a:pt x="42" y="79"/>
                </a:lnTo>
                <a:lnTo>
                  <a:pt x="39" y="85"/>
                </a:lnTo>
                <a:lnTo>
                  <a:pt x="40" y="85"/>
                </a:lnTo>
                <a:lnTo>
                  <a:pt x="39" y="85"/>
                </a:lnTo>
                <a:lnTo>
                  <a:pt x="37" y="88"/>
                </a:lnTo>
                <a:lnTo>
                  <a:pt x="34" y="91"/>
                </a:lnTo>
                <a:lnTo>
                  <a:pt x="33" y="94"/>
                </a:lnTo>
                <a:lnTo>
                  <a:pt x="34" y="93"/>
                </a:lnTo>
                <a:lnTo>
                  <a:pt x="30" y="96"/>
                </a:lnTo>
                <a:lnTo>
                  <a:pt x="27" y="101"/>
                </a:lnTo>
                <a:lnTo>
                  <a:pt x="24" y="104"/>
                </a:lnTo>
                <a:lnTo>
                  <a:pt x="21" y="105"/>
                </a:lnTo>
                <a:lnTo>
                  <a:pt x="18" y="108"/>
                </a:lnTo>
                <a:lnTo>
                  <a:pt x="13" y="111"/>
                </a:lnTo>
                <a:lnTo>
                  <a:pt x="10" y="116"/>
                </a:lnTo>
                <a:lnTo>
                  <a:pt x="7" y="118"/>
                </a:lnTo>
                <a:lnTo>
                  <a:pt x="0" y="125"/>
                </a:lnTo>
                <a:lnTo>
                  <a:pt x="0" y="124"/>
                </a:lnTo>
                <a:lnTo>
                  <a:pt x="18" y="145"/>
                </a:lnTo>
                <a:lnTo>
                  <a:pt x="18" y="144"/>
                </a:lnTo>
                <a:lnTo>
                  <a:pt x="22" y="139"/>
                </a:lnTo>
                <a:lnTo>
                  <a:pt x="25" y="138"/>
                </a:lnTo>
                <a:lnTo>
                  <a:pt x="31" y="132"/>
                </a:lnTo>
                <a:lnTo>
                  <a:pt x="31" y="130"/>
                </a:lnTo>
                <a:lnTo>
                  <a:pt x="33" y="130"/>
                </a:lnTo>
                <a:lnTo>
                  <a:pt x="36" y="127"/>
                </a:lnTo>
                <a:lnTo>
                  <a:pt x="39" y="125"/>
                </a:lnTo>
                <a:lnTo>
                  <a:pt x="48" y="116"/>
                </a:lnTo>
                <a:lnTo>
                  <a:pt x="48" y="115"/>
                </a:lnTo>
                <a:lnTo>
                  <a:pt x="49" y="115"/>
                </a:lnTo>
                <a:lnTo>
                  <a:pt x="54" y="110"/>
                </a:lnTo>
                <a:lnTo>
                  <a:pt x="55" y="107"/>
                </a:lnTo>
                <a:lnTo>
                  <a:pt x="58" y="104"/>
                </a:lnTo>
                <a:lnTo>
                  <a:pt x="60" y="101"/>
                </a:lnTo>
                <a:lnTo>
                  <a:pt x="64" y="94"/>
                </a:lnTo>
                <a:lnTo>
                  <a:pt x="66" y="91"/>
                </a:lnTo>
                <a:lnTo>
                  <a:pt x="67" y="88"/>
                </a:lnTo>
                <a:lnTo>
                  <a:pt x="66" y="88"/>
                </a:lnTo>
                <a:lnTo>
                  <a:pt x="67" y="87"/>
                </a:lnTo>
                <a:lnTo>
                  <a:pt x="67" y="84"/>
                </a:lnTo>
                <a:lnTo>
                  <a:pt x="69" y="82"/>
                </a:lnTo>
                <a:lnTo>
                  <a:pt x="69" y="76"/>
                </a:lnTo>
                <a:lnTo>
                  <a:pt x="70" y="74"/>
                </a:lnTo>
                <a:lnTo>
                  <a:pt x="72" y="67"/>
                </a:lnTo>
                <a:lnTo>
                  <a:pt x="72" y="65"/>
                </a:lnTo>
                <a:lnTo>
                  <a:pt x="72" y="67"/>
                </a:lnTo>
                <a:lnTo>
                  <a:pt x="70" y="60"/>
                </a:lnTo>
                <a:lnTo>
                  <a:pt x="69" y="53"/>
                </a:lnTo>
                <a:lnTo>
                  <a:pt x="67" y="51"/>
                </a:lnTo>
                <a:lnTo>
                  <a:pt x="67" y="48"/>
                </a:lnTo>
                <a:lnTo>
                  <a:pt x="66" y="46"/>
                </a:lnTo>
                <a:lnTo>
                  <a:pt x="66" y="45"/>
                </a:lnTo>
                <a:lnTo>
                  <a:pt x="61" y="40"/>
                </a:lnTo>
                <a:lnTo>
                  <a:pt x="61" y="37"/>
                </a:lnTo>
                <a:lnTo>
                  <a:pt x="52" y="26"/>
                </a:lnTo>
                <a:lnTo>
                  <a:pt x="49" y="25"/>
                </a:lnTo>
                <a:lnTo>
                  <a:pt x="46" y="22"/>
                </a:lnTo>
                <a:lnTo>
                  <a:pt x="43" y="20"/>
                </a:lnTo>
                <a:lnTo>
                  <a:pt x="42" y="19"/>
                </a:lnTo>
                <a:lnTo>
                  <a:pt x="40" y="19"/>
                </a:lnTo>
                <a:lnTo>
                  <a:pt x="37" y="12"/>
                </a:lnTo>
                <a:lnTo>
                  <a:pt x="31" y="12"/>
                </a:lnTo>
                <a:lnTo>
                  <a:pt x="33" y="12"/>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4" name="Freeform 2866"/>
          <p:cNvSpPr>
            <a:spLocks/>
          </p:cNvSpPr>
          <p:nvPr/>
        </p:nvSpPr>
        <p:spPr bwMode="auto">
          <a:xfrm>
            <a:off x="6384926" y="4621213"/>
            <a:ext cx="117475" cy="201612"/>
          </a:xfrm>
          <a:custGeom>
            <a:avLst/>
            <a:gdLst>
              <a:gd name="T0" fmla="*/ 74 w 74"/>
              <a:gd name="T1" fmla="*/ 124 h 147"/>
              <a:gd name="T2" fmla="*/ 52 w 74"/>
              <a:gd name="T3" fmla="*/ 111 h 147"/>
              <a:gd name="T4" fmla="*/ 47 w 74"/>
              <a:gd name="T5" fmla="*/ 108 h 147"/>
              <a:gd name="T6" fmla="*/ 43 w 74"/>
              <a:gd name="T7" fmla="*/ 105 h 147"/>
              <a:gd name="T8" fmla="*/ 39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3 h 147"/>
              <a:gd name="T28" fmla="*/ 34 w 74"/>
              <a:gd name="T29" fmla="*/ 57 h 147"/>
              <a:gd name="T30" fmla="*/ 37 w 74"/>
              <a:gd name="T31" fmla="*/ 52 h 147"/>
              <a:gd name="T32" fmla="*/ 40 w 74"/>
              <a:gd name="T33" fmla="*/ 48 h 147"/>
              <a:gd name="T34" fmla="*/ 46 w 74"/>
              <a:gd name="T35" fmla="*/ 42 h 147"/>
              <a:gd name="T36" fmla="*/ 50 w 74"/>
              <a:gd name="T37" fmla="*/ 38 h 147"/>
              <a:gd name="T38" fmla="*/ 61 w 74"/>
              <a:gd name="T39" fmla="*/ 31 h 147"/>
              <a:gd name="T40" fmla="*/ 68 w 74"/>
              <a:gd name="T41" fmla="*/ 28 h 147"/>
              <a:gd name="T42" fmla="*/ 56 w 74"/>
              <a:gd name="T43" fmla="*/ 1 h 147"/>
              <a:gd name="T44" fmla="*/ 55 w 74"/>
              <a:gd name="T45" fmla="*/ 3 h 147"/>
              <a:gd name="T46" fmla="*/ 46 w 74"/>
              <a:gd name="T47" fmla="*/ 9 h 147"/>
              <a:gd name="T48" fmla="*/ 36 w 74"/>
              <a:gd name="T49" fmla="*/ 17 h 147"/>
              <a:gd name="T50" fmla="*/ 25 w 74"/>
              <a:gd name="T51" fmla="*/ 26 h 147"/>
              <a:gd name="T52" fmla="*/ 22 w 74"/>
              <a:gd name="T53" fmla="*/ 29 h 147"/>
              <a:gd name="T54" fmla="*/ 16 w 74"/>
              <a:gd name="T55" fmla="*/ 37 h 147"/>
              <a:gd name="T56" fmla="*/ 13 w 74"/>
              <a:gd name="T57" fmla="*/ 42 h 147"/>
              <a:gd name="T58" fmla="*/ 9 w 74"/>
              <a:gd name="T59" fmla="*/ 48 h 147"/>
              <a:gd name="T60" fmla="*/ 6 w 74"/>
              <a:gd name="T61" fmla="*/ 55 h 147"/>
              <a:gd name="T62" fmla="*/ 1 w 74"/>
              <a:gd name="T63" fmla="*/ 62 h 147"/>
              <a:gd name="T64" fmla="*/ 0 w 74"/>
              <a:gd name="T65" fmla="*/ 68 h 147"/>
              <a:gd name="T66" fmla="*/ 1 w 74"/>
              <a:gd name="T67" fmla="*/ 94 h 147"/>
              <a:gd name="T68" fmla="*/ 3 w 74"/>
              <a:gd name="T69" fmla="*/ 97 h 147"/>
              <a:gd name="T70" fmla="*/ 4 w 74"/>
              <a:gd name="T71" fmla="*/ 100 h 147"/>
              <a:gd name="T72" fmla="*/ 7 w 74"/>
              <a:gd name="T73" fmla="*/ 105 h 147"/>
              <a:gd name="T74" fmla="*/ 16 w 74"/>
              <a:gd name="T75" fmla="*/ 117 h 147"/>
              <a:gd name="T76" fmla="*/ 24 w 74"/>
              <a:gd name="T77" fmla="*/ 124 h 147"/>
              <a:gd name="T78" fmla="*/ 28 w 74"/>
              <a:gd name="T79" fmla="*/ 127 h 147"/>
              <a:gd name="T80" fmla="*/ 33 w 74"/>
              <a:gd name="T81" fmla="*/ 130 h 147"/>
              <a:gd name="T82" fmla="*/ 37 w 74"/>
              <a:gd name="T83" fmla="*/ 133 h 147"/>
              <a:gd name="T84" fmla="*/ 59 w 74"/>
              <a:gd name="T85" fmla="*/ 145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4"/>
                </a:lnTo>
                <a:lnTo>
                  <a:pt x="70" y="119"/>
                </a:lnTo>
                <a:lnTo>
                  <a:pt x="52" y="111"/>
                </a:lnTo>
                <a:lnTo>
                  <a:pt x="50" y="110"/>
                </a:lnTo>
                <a:lnTo>
                  <a:pt x="47" y="108"/>
                </a:lnTo>
                <a:lnTo>
                  <a:pt x="46" y="107"/>
                </a:lnTo>
                <a:lnTo>
                  <a:pt x="43" y="105"/>
                </a:lnTo>
                <a:lnTo>
                  <a:pt x="42" y="103"/>
                </a:lnTo>
                <a:lnTo>
                  <a:pt x="39" y="102"/>
                </a:lnTo>
                <a:lnTo>
                  <a:pt x="34" y="97"/>
                </a:lnTo>
                <a:lnTo>
                  <a:pt x="31" y="96"/>
                </a:lnTo>
                <a:lnTo>
                  <a:pt x="33" y="99"/>
                </a:lnTo>
                <a:lnTo>
                  <a:pt x="34" y="99"/>
                </a:lnTo>
                <a:lnTo>
                  <a:pt x="30" y="91"/>
                </a:lnTo>
                <a:lnTo>
                  <a:pt x="28" y="91"/>
                </a:lnTo>
                <a:lnTo>
                  <a:pt x="28" y="90"/>
                </a:lnTo>
                <a:lnTo>
                  <a:pt x="27" y="88"/>
                </a:lnTo>
                <a:lnTo>
                  <a:pt x="27" y="86"/>
                </a:lnTo>
                <a:lnTo>
                  <a:pt x="25" y="85"/>
                </a:lnTo>
                <a:lnTo>
                  <a:pt x="27" y="80"/>
                </a:lnTo>
                <a:lnTo>
                  <a:pt x="27" y="74"/>
                </a:lnTo>
                <a:lnTo>
                  <a:pt x="28" y="71"/>
                </a:lnTo>
                <a:lnTo>
                  <a:pt x="28" y="68"/>
                </a:lnTo>
                <a:lnTo>
                  <a:pt x="27" y="69"/>
                </a:lnTo>
                <a:lnTo>
                  <a:pt x="30" y="65"/>
                </a:lnTo>
                <a:lnTo>
                  <a:pt x="31" y="62"/>
                </a:lnTo>
                <a:lnTo>
                  <a:pt x="30" y="63"/>
                </a:lnTo>
                <a:lnTo>
                  <a:pt x="33" y="60"/>
                </a:lnTo>
                <a:lnTo>
                  <a:pt x="34" y="57"/>
                </a:lnTo>
                <a:lnTo>
                  <a:pt x="36" y="55"/>
                </a:lnTo>
                <a:lnTo>
                  <a:pt x="37" y="52"/>
                </a:lnTo>
                <a:lnTo>
                  <a:pt x="40" y="49"/>
                </a:lnTo>
                <a:lnTo>
                  <a:pt x="40" y="48"/>
                </a:lnTo>
                <a:lnTo>
                  <a:pt x="43" y="46"/>
                </a:lnTo>
                <a:lnTo>
                  <a:pt x="46" y="42"/>
                </a:lnTo>
                <a:lnTo>
                  <a:pt x="47" y="40"/>
                </a:lnTo>
                <a:lnTo>
                  <a:pt x="50" y="38"/>
                </a:lnTo>
                <a:lnTo>
                  <a:pt x="55" y="34"/>
                </a:lnTo>
                <a:lnTo>
                  <a:pt x="61" y="31"/>
                </a:lnTo>
                <a:lnTo>
                  <a:pt x="64" y="28"/>
                </a:lnTo>
                <a:lnTo>
                  <a:pt x="68" y="28"/>
                </a:lnTo>
                <a:lnTo>
                  <a:pt x="71" y="26"/>
                </a:lnTo>
                <a:lnTo>
                  <a:pt x="56" y="1"/>
                </a:lnTo>
                <a:lnTo>
                  <a:pt x="59" y="0"/>
                </a:lnTo>
                <a:lnTo>
                  <a:pt x="55" y="3"/>
                </a:lnTo>
                <a:lnTo>
                  <a:pt x="49" y="6"/>
                </a:lnTo>
                <a:lnTo>
                  <a:pt x="46" y="9"/>
                </a:lnTo>
                <a:lnTo>
                  <a:pt x="40" y="12"/>
                </a:lnTo>
                <a:lnTo>
                  <a:pt x="36" y="17"/>
                </a:lnTo>
                <a:lnTo>
                  <a:pt x="33" y="18"/>
                </a:lnTo>
                <a:lnTo>
                  <a:pt x="25" y="26"/>
                </a:lnTo>
                <a:lnTo>
                  <a:pt x="25" y="28"/>
                </a:lnTo>
                <a:lnTo>
                  <a:pt x="22" y="29"/>
                </a:lnTo>
                <a:lnTo>
                  <a:pt x="19" y="34"/>
                </a:lnTo>
                <a:lnTo>
                  <a:pt x="16" y="37"/>
                </a:lnTo>
                <a:lnTo>
                  <a:pt x="15" y="40"/>
                </a:lnTo>
                <a:lnTo>
                  <a:pt x="13" y="42"/>
                </a:lnTo>
                <a:lnTo>
                  <a:pt x="12" y="45"/>
                </a:lnTo>
                <a:lnTo>
                  <a:pt x="9" y="48"/>
                </a:lnTo>
                <a:lnTo>
                  <a:pt x="4" y="55"/>
                </a:lnTo>
                <a:lnTo>
                  <a:pt x="6" y="55"/>
                </a:lnTo>
                <a:lnTo>
                  <a:pt x="6" y="54"/>
                </a:lnTo>
                <a:lnTo>
                  <a:pt x="1" y="62"/>
                </a:lnTo>
                <a:lnTo>
                  <a:pt x="1" y="65"/>
                </a:lnTo>
                <a:lnTo>
                  <a:pt x="0" y="68"/>
                </a:lnTo>
                <a:lnTo>
                  <a:pt x="0" y="80"/>
                </a:lnTo>
                <a:lnTo>
                  <a:pt x="1" y="94"/>
                </a:lnTo>
                <a:lnTo>
                  <a:pt x="3" y="96"/>
                </a:lnTo>
                <a:lnTo>
                  <a:pt x="3" y="97"/>
                </a:lnTo>
                <a:lnTo>
                  <a:pt x="4" y="99"/>
                </a:lnTo>
                <a:lnTo>
                  <a:pt x="4" y="100"/>
                </a:lnTo>
                <a:lnTo>
                  <a:pt x="9" y="107"/>
                </a:lnTo>
                <a:lnTo>
                  <a:pt x="7" y="105"/>
                </a:lnTo>
                <a:lnTo>
                  <a:pt x="9" y="108"/>
                </a:lnTo>
                <a:lnTo>
                  <a:pt x="16" y="117"/>
                </a:lnTo>
                <a:lnTo>
                  <a:pt x="19" y="119"/>
                </a:lnTo>
                <a:lnTo>
                  <a:pt x="24" y="124"/>
                </a:lnTo>
                <a:lnTo>
                  <a:pt x="27" y="125"/>
                </a:lnTo>
                <a:lnTo>
                  <a:pt x="28" y="127"/>
                </a:lnTo>
                <a:lnTo>
                  <a:pt x="31" y="128"/>
                </a:lnTo>
                <a:lnTo>
                  <a:pt x="33" y="130"/>
                </a:lnTo>
                <a:lnTo>
                  <a:pt x="36" y="131"/>
                </a:lnTo>
                <a:lnTo>
                  <a:pt x="37" y="133"/>
                </a:lnTo>
                <a:lnTo>
                  <a:pt x="55" y="144"/>
                </a:lnTo>
                <a:lnTo>
                  <a:pt x="59" y="145"/>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5" name="Freeform 2867"/>
          <p:cNvSpPr>
            <a:spLocks/>
          </p:cNvSpPr>
          <p:nvPr/>
        </p:nvSpPr>
        <p:spPr bwMode="auto">
          <a:xfrm>
            <a:off x="6477001" y="4784726"/>
            <a:ext cx="112713" cy="200025"/>
          </a:xfrm>
          <a:custGeom>
            <a:avLst/>
            <a:gdLst>
              <a:gd name="T0" fmla="*/ 4 w 72"/>
              <a:gd name="T1" fmla="*/ 28 h 145"/>
              <a:gd name="T2" fmla="*/ 27 w 72"/>
              <a:gd name="T3" fmla="*/ 40 h 145"/>
              <a:gd name="T4" fmla="*/ 31 w 72"/>
              <a:gd name="T5" fmla="*/ 43 h 145"/>
              <a:gd name="T6" fmla="*/ 37 w 72"/>
              <a:gd name="T7" fmla="*/ 48 h 145"/>
              <a:gd name="T8" fmla="*/ 37 w 72"/>
              <a:gd name="T9" fmla="*/ 49 h 145"/>
              <a:gd name="T10" fmla="*/ 42 w 72"/>
              <a:gd name="T11" fmla="*/ 56 h 145"/>
              <a:gd name="T12" fmla="*/ 43 w 72"/>
              <a:gd name="T13" fmla="*/ 60 h 145"/>
              <a:gd name="T14" fmla="*/ 43 w 72"/>
              <a:gd name="T15" fmla="*/ 66 h 145"/>
              <a:gd name="T16" fmla="*/ 45 w 72"/>
              <a:gd name="T17" fmla="*/ 66 h 145"/>
              <a:gd name="T18" fmla="*/ 45 w 72"/>
              <a:gd name="T19" fmla="*/ 66 h 145"/>
              <a:gd name="T20" fmla="*/ 45 w 72"/>
              <a:gd name="T21" fmla="*/ 66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4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1 h 145"/>
              <a:gd name="T48" fmla="*/ 33 w 72"/>
              <a:gd name="T49" fmla="*/ 130 h 145"/>
              <a:gd name="T50" fmla="*/ 39 w 72"/>
              <a:gd name="T51" fmla="*/ 125 h 145"/>
              <a:gd name="T52" fmla="*/ 48 w 72"/>
              <a:gd name="T53" fmla="*/ 114 h 145"/>
              <a:gd name="T54" fmla="*/ 54 w 72"/>
              <a:gd name="T55" fmla="*/ 110 h 145"/>
              <a:gd name="T56" fmla="*/ 58 w 72"/>
              <a:gd name="T57" fmla="*/ 104 h 145"/>
              <a:gd name="T58" fmla="*/ 64 w 72"/>
              <a:gd name="T59" fmla="*/ 94 h 145"/>
              <a:gd name="T60" fmla="*/ 67 w 72"/>
              <a:gd name="T61" fmla="*/ 88 h 145"/>
              <a:gd name="T62" fmla="*/ 67 w 72"/>
              <a:gd name="T63" fmla="*/ 87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2 h 145"/>
              <a:gd name="T82" fmla="*/ 42 w 72"/>
              <a:gd name="T83" fmla="*/ 18 h 145"/>
              <a:gd name="T84" fmla="*/ 37 w 72"/>
              <a:gd name="T85" fmla="*/ 12 h 145"/>
              <a:gd name="T86" fmla="*/ 33 w 72"/>
              <a:gd name="T87" fmla="*/ 12 h 145"/>
              <a:gd name="T88" fmla="*/ 4 w 72"/>
              <a:gd name="T89" fmla="*/ 0 h 145"/>
              <a:gd name="T90" fmla="*/ 0 w 72"/>
              <a:gd name="T91" fmla="*/ 28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8"/>
                </a:moveTo>
                <a:lnTo>
                  <a:pt x="4" y="28"/>
                </a:lnTo>
                <a:lnTo>
                  <a:pt x="18" y="34"/>
                </a:lnTo>
                <a:lnTo>
                  <a:pt x="27" y="40"/>
                </a:lnTo>
                <a:lnTo>
                  <a:pt x="28" y="42"/>
                </a:lnTo>
                <a:lnTo>
                  <a:pt x="31" y="43"/>
                </a:lnTo>
                <a:lnTo>
                  <a:pt x="34" y="46"/>
                </a:lnTo>
                <a:lnTo>
                  <a:pt x="37" y="48"/>
                </a:lnTo>
                <a:lnTo>
                  <a:pt x="37" y="46"/>
                </a:lnTo>
                <a:lnTo>
                  <a:pt x="37" y="49"/>
                </a:lnTo>
                <a:lnTo>
                  <a:pt x="42" y="54"/>
                </a:lnTo>
                <a:lnTo>
                  <a:pt x="42" y="56"/>
                </a:lnTo>
                <a:lnTo>
                  <a:pt x="43" y="57"/>
                </a:lnTo>
                <a:lnTo>
                  <a:pt x="43" y="60"/>
                </a:lnTo>
                <a:lnTo>
                  <a:pt x="45" y="62"/>
                </a:lnTo>
                <a:lnTo>
                  <a:pt x="43" y="66"/>
                </a:lnTo>
                <a:lnTo>
                  <a:pt x="46" y="73"/>
                </a:lnTo>
                <a:lnTo>
                  <a:pt x="45" y="66"/>
                </a:lnTo>
                <a:lnTo>
                  <a:pt x="45" y="68"/>
                </a:lnTo>
                <a:lnTo>
                  <a:pt x="45" y="66"/>
                </a:lnTo>
                <a:lnTo>
                  <a:pt x="46" y="65"/>
                </a:lnTo>
                <a:lnTo>
                  <a:pt x="45" y="66"/>
                </a:lnTo>
                <a:lnTo>
                  <a:pt x="45" y="73"/>
                </a:lnTo>
                <a:lnTo>
                  <a:pt x="43" y="74"/>
                </a:lnTo>
                <a:lnTo>
                  <a:pt x="43" y="77"/>
                </a:lnTo>
                <a:lnTo>
                  <a:pt x="42" y="79"/>
                </a:lnTo>
                <a:lnTo>
                  <a:pt x="39" y="85"/>
                </a:lnTo>
                <a:lnTo>
                  <a:pt x="40" y="85"/>
                </a:lnTo>
                <a:lnTo>
                  <a:pt x="39" y="85"/>
                </a:lnTo>
                <a:lnTo>
                  <a:pt x="37" y="88"/>
                </a:lnTo>
                <a:lnTo>
                  <a:pt x="34" y="91"/>
                </a:lnTo>
                <a:lnTo>
                  <a:pt x="33" y="94"/>
                </a:lnTo>
                <a:lnTo>
                  <a:pt x="34" y="93"/>
                </a:lnTo>
                <a:lnTo>
                  <a:pt x="30" y="96"/>
                </a:lnTo>
                <a:lnTo>
                  <a:pt x="27" y="101"/>
                </a:lnTo>
                <a:lnTo>
                  <a:pt x="24" y="104"/>
                </a:lnTo>
                <a:lnTo>
                  <a:pt x="21" y="105"/>
                </a:lnTo>
                <a:lnTo>
                  <a:pt x="18" y="108"/>
                </a:lnTo>
                <a:lnTo>
                  <a:pt x="13" y="111"/>
                </a:lnTo>
                <a:lnTo>
                  <a:pt x="10" y="116"/>
                </a:lnTo>
                <a:lnTo>
                  <a:pt x="7" y="118"/>
                </a:lnTo>
                <a:lnTo>
                  <a:pt x="0" y="125"/>
                </a:lnTo>
                <a:lnTo>
                  <a:pt x="0" y="124"/>
                </a:lnTo>
                <a:lnTo>
                  <a:pt x="18" y="145"/>
                </a:lnTo>
                <a:lnTo>
                  <a:pt x="18" y="144"/>
                </a:lnTo>
                <a:lnTo>
                  <a:pt x="22" y="139"/>
                </a:lnTo>
                <a:lnTo>
                  <a:pt x="25" y="138"/>
                </a:lnTo>
                <a:lnTo>
                  <a:pt x="31" y="131"/>
                </a:lnTo>
                <a:lnTo>
                  <a:pt x="31" y="130"/>
                </a:lnTo>
                <a:lnTo>
                  <a:pt x="33" y="130"/>
                </a:lnTo>
                <a:lnTo>
                  <a:pt x="36" y="127"/>
                </a:lnTo>
                <a:lnTo>
                  <a:pt x="39" y="125"/>
                </a:lnTo>
                <a:lnTo>
                  <a:pt x="48" y="116"/>
                </a:lnTo>
                <a:lnTo>
                  <a:pt x="48" y="114"/>
                </a:lnTo>
                <a:lnTo>
                  <a:pt x="49" y="114"/>
                </a:lnTo>
                <a:lnTo>
                  <a:pt x="54" y="110"/>
                </a:lnTo>
                <a:lnTo>
                  <a:pt x="55" y="107"/>
                </a:lnTo>
                <a:lnTo>
                  <a:pt x="58" y="104"/>
                </a:lnTo>
                <a:lnTo>
                  <a:pt x="60" y="101"/>
                </a:lnTo>
                <a:lnTo>
                  <a:pt x="64" y="94"/>
                </a:lnTo>
                <a:lnTo>
                  <a:pt x="66" y="91"/>
                </a:lnTo>
                <a:lnTo>
                  <a:pt x="67" y="88"/>
                </a:lnTo>
                <a:lnTo>
                  <a:pt x="66" y="88"/>
                </a:lnTo>
                <a:lnTo>
                  <a:pt x="67" y="87"/>
                </a:lnTo>
                <a:lnTo>
                  <a:pt x="67" y="83"/>
                </a:lnTo>
                <a:lnTo>
                  <a:pt x="69" y="82"/>
                </a:lnTo>
                <a:lnTo>
                  <a:pt x="69" y="76"/>
                </a:lnTo>
                <a:lnTo>
                  <a:pt x="70" y="74"/>
                </a:lnTo>
                <a:lnTo>
                  <a:pt x="72" y="66"/>
                </a:lnTo>
                <a:lnTo>
                  <a:pt x="72" y="65"/>
                </a:lnTo>
                <a:lnTo>
                  <a:pt x="72" y="66"/>
                </a:lnTo>
                <a:lnTo>
                  <a:pt x="70" y="60"/>
                </a:lnTo>
                <a:lnTo>
                  <a:pt x="69" y="53"/>
                </a:lnTo>
                <a:lnTo>
                  <a:pt x="67" y="51"/>
                </a:lnTo>
                <a:lnTo>
                  <a:pt x="67" y="48"/>
                </a:lnTo>
                <a:lnTo>
                  <a:pt x="66" y="46"/>
                </a:lnTo>
                <a:lnTo>
                  <a:pt x="66" y="45"/>
                </a:lnTo>
                <a:lnTo>
                  <a:pt x="61" y="40"/>
                </a:lnTo>
                <a:lnTo>
                  <a:pt x="61" y="37"/>
                </a:lnTo>
                <a:lnTo>
                  <a:pt x="52" y="26"/>
                </a:lnTo>
                <a:lnTo>
                  <a:pt x="49" y="25"/>
                </a:lnTo>
                <a:lnTo>
                  <a:pt x="46" y="22"/>
                </a:lnTo>
                <a:lnTo>
                  <a:pt x="43" y="20"/>
                </a:lnTo>
                <a:lnTo>
                  <a:pt x="42" y="18"/>
                </a:lnTo>
                <a:lnTo>
                  <a:pt x="40" y="18"/>
                </a:lnTo>
                <a:lnTo>
                  <a:pt x="37" y="12"/>
                </a:lnTo>
                <a:lnTo>
                  <a:pt x="31" y="12"/>
                </a:lnTo>
                <a:lnTo>
                  <a:pt x="33" y="12"/>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6" name="Freeform 2868"/>
          <p:cNvSpPr>
            <a:spLocks/>
          </p:cNvSpPr>
          <p:nvPr/>
        </p:nvSpPr>
        <p:spPr bwMode="auto">
          <a:xfrm>
            <a:off x="6389689" y="4951413"/>
            <a:ext cx="117475" cy="201612"/>
          </a:xfrm>
          <a:custGeom>
            <a:avLst/>
            <a:gdLst>
              <a:gd name="T0" fmla="*/ 74 w 74"/>
              <a:gd name="T1" fmla="*/ 123 h 147"/>
              <a:gd name="T2" fmla="*/ 52 w 74"/>
              <a:gd name="T3" fmla="*/ 111 h 147"/>
              <a:gd name="T4" fmla="*/ 47 w 74"/>
              <a:gd name="T5" fmla="*/ 108 h 147"/>
              <a:gd name="T6" fmla="*/ 43 w 74"/>
              <a:gd name="T7" fmla="*/ 105 h 147"/>
              <a:gd name="T8" fmla="*/ 39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3 h 147"/>
              <a:gd name="T28" fmla="*/ 34 w 74"/>
              <a:gd name="T29" fmla="*/ 57 h 147"/>
              <a:gd name="T30" fmla="*/ 37 w 74"/>
              <a:gd name="T31" fmla="*/ 52 h 147"/>
              <a:gd name="T32" fmla="*/ 40 w 74"/>
              <a:gd name="T33" fmla="*/ 48 h 147"/>
              <a:gd name="T34" fmla="*/ 46 w 74"/>
              <a:gd name="T35" fmla="*/ 41 h 147"/>
              <a:gd name="T36" fmla="*/ 50 w 74"/>
              <a:gd name="T37" fmla="*/ 38 h 147"/>
              <a:gd name="T38" fmla="*/ 61 w 74"/>
              <a:gd name="T39" fmla="*/ 31 h 147"/>
              <a:gd name="T40" fmla="*/ 68 w 74"/>
              <a:gd name="T41" fmla="*/ 27 h 147"/>
              <a:gd name="T42" fmla="*/ 56 w 74"/>
              <a:gd name="T43" fmla="*/ 1 h 147"/>
              <a:gd name="T44" fmla="*/ 55 w 74"/>
              <a:gd name="T45" fmla="*/ 3 h 147"/>
              <a:gd name="T46" fmla="*/ 46 w 74"/>
              <a:gd name="T47" fmla="*/ 9 h 147"/>
              <a:gd name="T48" fmla="*/ 36 w 74"/>
              <a:gd name="T49" fmla="*/ 17 h 147"/>
              <a:gd name="T50" fmla="*/ 25 w 74"/>
              <a:gd name="T51" fmla="*/ 26 h 147"/>
              <a:gd name="T52" fmla="*/ 22 w 74"/>
              <a:gd name="T53" fmla="*/ 29 h 147"/>
              <a:gd name="T54" fmla="*/ 16 w 74"/>
              <a:gd name="T55" fmla="*/ 37 h 147"/>
              <a:gd name="T56" fmla="*/ 13 w 74"/>
              <a:gd name="T57" fmla="*/ 41 h 147"/>
              <a:gd name="T58" fmla="*/ 9 w 74"/>
              <a:gd name="T59" fmla="*/ 48 h 147"/>
              <a:gd name="T60" fmla="*/ 6 w 74"/>
              <a:gd name="T61" fmla="*/ 55 h 147"/>
              <a:gd name="T62" fmla="*/ 1 w 74"/>
              <a:gd name="T63" fmla="*/ 62 h 147"/>
              <a:gd name="T64" fmla="*/ 0 w 74"/>
              <a:gd name="T65" fmla="*/ 68 h 147"/>
              <a:gd name="T66" fmla="*/ 1 w 74"/>
              <a:gd name="T67" fmla="*/ 94 h 147"/>
              <a:gd name="T68" fmla="*/ 3 w 74"/>
              <a:gd name="T69" fmla="*/ 97 h 147"/>
              <a:gd name="T70" fmla="*/ 4 w 74"/>
              <a:gd name="T71" fmla="*/ 100 h 147"/>
              <a:gd name="T72" fmla="*/ 7 w 74"/>
              <a:gd name="T73" fmla="*/ 105 h 147"/>
              <a:gd name="T74" fmla="*/ 16 w 74"/>
              <a:gd name="T75" fmla="*/ 117 h 147"/>
              <a:gd name="T76" fmla="*/ 24 w 74"/>
              <a:gd name="T77" fmla="*/ 123 h 147"/>
              <a:gd name="T78" fmla="*/ 28 w 74"/>
              <a:gd name="T79" fmla="*/ 127 h 147"/>
              <a:gd name="T80" fmla="*/ 33 w 74"/>
              <a:gd name="T81" fmla="*/ 130 h 147"/>
              <a:gd name="T82" fmla="*/ 37 w 74"/>
              <a:gd name="T83" fmla="*/ 133 h 147"/>
              <a:gd name="T84" fmla="*/ 59 w 74"/>
              <a:gd name="T85" fmla="*/ 145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3"/>
                </a:lnTo>
                <a:lnTo>
                  <a:pt x="70" y="119"/>
                </a:lnTo>
                <a:lnTo>
                  <a:pt x="52" y="111"/>
                </a:lnTo>
                <a:lnTo>
                  <a:pt x="50" y="110"/>
                </a:lnTo>
                <a:lnTo>
                  <a:pt x="47" y="108"/>
                </a:lnTo>
                <a:lnTo>
                  <a:pt x="46" y="106"/>
                </a:lnTo>
                <a:lnTo>
                  <a:pt x="43" y="105"/>
                </a:lnTo>
                <a:lnTo>
                  <a:pt x="41" y="103"/>
                </a:lnTo>
                <a:lnTo>
                  <a:pt x="39" y="102"/>
                </a:lnTo>
                <a:lnTo>
                  <a:pt x="34" y="97"/>
                </a:lnTo>
                <a:lnTo>
                  <a:pt x="31" y="96"/>
                </a:lnTo>
                <a:lnTo>
                  <a:pt x="33" y="99"/>
                </a:lnTo>
                <a:lnTo>
                  <a:pt x="34" y="99"/>
                </a:lnTo>
                <a:lnTo>
                  <a:pt x="30" y="91"/>
                </a:lnTo>
                <a:lnTo>
                  <a:pt x="28" y="91"/>
                </a:lnTo>
                <a:lnTo>
                  <a:pt x="28" y="89"/>
                </a:lnTo>
                <a:lnTo>
                  <a:pt x="27" y="88"/>
                </a:lnTo>
                <a:lnTo>
                  <a:pt x="27" y="86"/>
                </a:lnTo>
                <a:lnTo>
                  <a:pt x="25" y="85"/>
                </a:lnTo>
                <a:lnTo>
                  <a:pt x="27" y="80"/>
                </a:lnTo>
                <a:lnTo>
                  <a:pt x="27" y="74"/>
                </a:lnTo>
                <a:lnTo>
                  <a:pt x="28" y="71"/>
                </a:lnTo>
                <a:lnTo>
                  <a:pt x="28" y="68"/>
                </a:lnTo>
                <a:lnTo>
                  <a:pt x="27" y="69"/>
                </a:lnTo>
                <a:lnTo>
                  <a:pt x="30" y="65"/>
                </a:lnTo>
                <a:lnTo>
                  <a:pt x="31" y="62"/>
                </a:lnTo>
                <a:lnTo>
                  <a:pt x="30" y="63"/>
                </a:lnTo>
                <a:lnTo>
                  <a:pt x="33" y="60"/>
                </a:lnTo>
                <a:lnTo>
                  <a:pt x="34" y="57"/>
                </a:lnTo>
                <a:lnTo>
                  <a:pt x="36" y="55"/>
                </a:lnTo>
                <a:lnTo>
                  <a:pt x="37" y="52"/>
                </a:lnTo>
                <a:lnTo>
                  <a:pt x="40" y="49"/>
                </a:lnTo>
                <a:lnTo>
                  <a:pt x="40" y="48"/>
                </a:lnTo>
                <a:lnTo>
                  <a:pt x="43" y="46"/>
                </a:lnTo>
                <a:lnTo>
                  <a:pt x="46" y="41"/>
                </a:lnTo>
                <a:lnTo>
                  <a:pt x="47" y="40"/>
                </a:lnTo>
                <a:lnTo>
                  <a:pt x="50" y="38"/>
                </a:lnTo>
                <a:lnTo>
                  <a:pt x="55" y="34"/>
                </a:lnTo>
                <a:lnTo>
                  <a:pt x="61" y="31"/>
                </a:lnTo>
                <a:lnTo>
                  <a:pt x="64" y="27"/>
                </a:lnTo>
                <a:lnTo>
                  <a:pt x="68" y="27"/>
                </a:lnTo>
                <a:lnTo>
                  <a:pt x="71" y="26"/>
                </a:lnTo>
                <a:lnTo>
                  <a:pt x="56" y="1"/>
                </a:lnTo>
                <a:lnTo>
                  <a:pt x="59" y="0"/>
                </a:lnTo>
                <a:lnTo>
                  <a:pt x="55" y="3"/>
                </a:lnTo>
                <a:lnTo>
                  <a:pt x="49" y="6"/>
                </a:lnTo>
                <a:lnTo>
                  <a:pt x="46" y="9"/>
                </a:lnTo>
                <a:lnTo>
                  <a:pt x="40" y="12"/>
                </a:lnTo>
                <a:lnTo>
                  <a:pt x="36" y="17"/>
                </a:lnTo>
                <a:lnTo>
                  <a:pt x="33" y="18"/>
                </a:lnTo>
                <a:lnTo>
                  <a:pt x="25" y="26"/>
                </a:lnTo>
                <a:lnTo>
                  <a:pt x="25" y="27"/>
                </a:lnTo>
                <a:lnTo>
                  <a:pt x="22" y="29"/>
                </a:lnTo>
                <a:lnTo>
                  <a:pt x="19" y="34"/>
                </a:lnTo>
                <a:lnTo>
                  <a:pt x="16" y="37"/>
                </a:lnTo>
                <a:lnTo>
                  <a:pt x="15" y="40"/>
                </a:lnTo>
                <a:lnTo>
                  <a:pt x="13" y="41"/>
                </a:lnTo>
                <a:lnTo>
                  <a:pt x="12" y="45"/>
                </a:lnTo>
                <a:lnTo>
                  <a:pt x="9" y="48"/>
                </a:lnTo>
                <a:lnTo>
                  <a:pt x="4" y="55"/>
                </a:lnTo>
                <a:lnTo>
                  <a:pt x="6" y="55"/>
                </a:lnTo>
                <a:lnTo>
                  <a:pt x="6" y="54"/>
                </a:lnTo>
                <a:lnTo>
                  <a:pt x="1" y="62"/>
                </a:lnTo>
                <a:lnTo>
                  <a:pt x="1" y="65"/>
                </a:lnTo>
                <a:lnTo>
                  <a:pt x="0" y="68"/>
                </a:lnTo>
                <a:lnTo>
                  <a:pt x="0" y="80"/>
                </a:lnTo>
                <a:lnTo>
                  <a:pt x="1" y="94"/>
                </a:lnTo>
                <a:lnTo>
                  <a:pt x="3" y="96"/>
                </a:lnTo>
                <a:lnTo>
                  <a:pt x="3" y="97"/>
                </a:lnTo>
                <a:lnTo>
                  <a:pt x="4" y="99"/>
                </a:lnTo>
                <a:lnTo>
                  <a:pt x="4" y="100"/>
                </a:lnTo>
                <a:lnTo>
                  <a:pt x="9" y="106"/>
                </a:lnTo>
                <a:lnTo>
                  <a:pt x="7" y="105"/>
                </a:lnTo>
                <a:lnTo>
                  <a:pt x="9" y="108"/>
                </a:lnTo>
                <a:lnTo>
                  <a:pt x="16" y="117"/>
                </a:lnTo>
                <a:lnTo>
                  <a:pt x="19" y="119"/>
                </a:lnTo>
                <a:lnTo>
                  <a:pt x="24" y="123"/>
                </a:lnTo>
                <a:lnTo>
                  <a:pt x="27" y="125"/>
                </a:lnTo>
                <a:lnTo>
                  <a:pt x="28" y="127"/>
                </a:lnTo>
                <a:lnTo>
                  <a:pt x="31" y="128"/>
                </a:lnTo>
                <a:lnTo>
                  <a:pt x="33" y="130"/>
                </a:lnTo>
                <a:lnTo>
                  <a:pt x="36" y="131"/>
                </a:lnTo>
                <a:lnTo>
                  <a:pt x="37" y="133"/>
                </a:lnTo>
                <a:lnTo>
                  <a:pt x="55" y="144"/>
                </a:lnTo>
                <a:lnTo>
                  <a:pt x="59" y="145"/>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7" name="Freeform 2869"/>
          <p:cNvSpPr>
            <a:spLocks/>
          </p:cNvSpPr>
          <p:nvPr/>
        </p:nvSpPr>
        <p:spPr bwMode="auto">
          <a:xfrm>
            <a:off x="6486526" y="5116514"/>
            <a:ext cx="111125" cy="200025"/>
          </a:xfrm>
          <a:custGeom>
            <a:avLst/>
            <a:gdLst>
              <a:gd name="T0" fmla="*/ 4 w 71"/>
              <a:gd name="T1" fmla="*/ 28 h 146"/>
              <a:gd name="T2" fmla="*/ 27 w 71"/>
              <a:gd name="T3" fmla="*/ 41 h 146"/>
              <a:gd name="T4" fmla="*/ 31 w 71"/>
              <a:gd name="T5" fmla="*/ 44 h 146"/>
              <a:gd name="T6" fmla="*/ 37 w 71"/>
              <a:gd name="T7" fmla="*/ 48 h 146"/>
              <a:gd name="T8" fmla="*/ 37 w 71"/>
              <a:gd name="T9" fmla="*/ 50 h 146"/>
              <a:gd name="T10" fmla="*/ 42 w 71"/>
              <a:gd name="T11" fmla="*/ 56 h 146"/>
              <a:gd name="T12" fmla="*/ 43 w 71"/>
              <a:gd name="T13" fmla="*/ 61 h 146"/>
              <a:gd name="T14" fmla="*/ 43 w 71"/>
              <a:gd name="T15" fmla="*/ 67 h 146"/>
              <a:gd name="T16" fmla="*/ 45 w 71"/>
              <a:gd name="T17" fmla="*/ 67 h 146"/>
              <a:gd name="T18" fmla="*/ 45 w 71"/>
              <a:gd name="T19" fmla="*/ 67 h 146"/>
              <a:gd name="T20" fmla="*/ 45 w 71"/>
              <a:gd name="T21" fmla="*/ 67 h 146"/>
              <a:gd name="T22" fmla="*/ 43 w 71"/>
              <a:gd name="T23" fmla="*/ 75 h 146"/>
              <a:gd name="T24" fmla="*/ 42 w 71"/>
              <a:gd name="T25" fmla="*/ 79 h 146"/>
              <a:gd name="T26" fmla="*/ 40 w 71"/>
              <a:gd name="T27" fmla="*/ 85 h 146"/>
              <a:gd name="T28" fmla="*/ 37 w 71"/>
              <a:gd name="T29" fmla="*/ 89 h 146"/>
              <a:gd name="T30" fmla="*/ 33 w 71"/>
              <a:gd name="T31" fmla="*/ 95 h 146"/>
              <a:gd name="T32" fmla="*/ 30 w 71"/>
              <a:gd name="T33" fmla="*/ 96 h 146"/>
              <a:gd name="T34" fmla="*/ 24 w 71"/>
              <a:gd name="T35" fmla="*/ 104 h 146"/>
              <a:gd name="T36" fmla="*/ 18 w 71"/>
              <a:gd name="T37" fmla="*/ 109 h 146"/>
              <a:gd name="T38" fmla="*/ 10 w 71"/>
              <a:gd name="T39" fmla="*/ 116 h 146"/>
              <a:gd name="T40" fmla="*/ 0 w 71"/>
              <a:gd name="T41" fmla="*/ 126 h 146"/>
              <a:gd name="T42" fmla="*/ 18 w 71"/>
              <a:gd name="T43" fmla="*/ 146 h 146"/>
              <a:gd name="T44" fmla="*/ 22 w 71"/>
              <a:gd name="T45" fmla="*/ 140 h 146"/>
              <a:gd name="T46" fmla="*/ 31 w 71"/>
              <a:gd name="T47" fmla="*/ 132 h 146"/>
              <a:gd name="T48" fmla="*/ 33 w 71"/>
              <a:gd name="T49" fmla="*/ 130 h 146"/>
              <a:gd name="T50" fmla="*/ 39 w 71"/>
              <a:gd name="T51" fmla="*/ 126 h 146"/>
              <a:gd name="T52" fmla="*/ 48 w 71"/>
              <a:gd name="T53" fmla="*/ 115 h 146"/>
              <a:gd name="T54" fmla="*/ 54 w 71"/>
              <a:gd name="T55" fmla="*/ 110 h 146"/>
              <a:gd name="T56" fmla="*/ 58 w 71"/>
              <a:gd name="T57" fmla="*/ 104 h 146"/>
              <a:gd name="T58" fmla="*/ 64 w 71"/>
              <a:gd name="T59" fmla="*/ 95 h 146"/>
              <a:gd name="T60" fmla="*/ 67 w 71"/>
              <a:gd name="T61" fmla="*/ 89 h 146"/>
              <a:gd name="T62" fmla="*/ 67 w 71"/>
              <a:gd name="T63" fmla="*/ 87 h 146"/>
              <a:gd name="T64" fmla="*/ 68 w 71"/>
              <a:gd name="T65" fmla="*/ 82 h 146"/>
              <a:gd name="T66" fmla="*/ 70 w 71"/>
              <a:gd name="T67" fmla="*/ 75 h 146"/>
              <a:gd name="T68" fmla="*/ 71 w 71"/>
              <a:gd name="T69" fmla="*/ 65 h 146"/>
              <a:gd name="T70" fmla="*/ 70 w 71"/>
              <a:gd name="T71" fmla="*/ 61 h 146"/>
              <a:gd name="T72" fmla="*/ 67 w 71"/>
              <a:gd name="T73" fmla="*/ 51 h 146"/>
              <a:gd name="T74" fmla="*/ 66 w 71"/>
              <a:gd name="T75" fmla="*/ 47 h 146"/>
              <a:gd name="T76" fmla="*/ 61 w 71"/>
              <a:gd name="T77" fmla="*/ 41 h 146"/>
              <a:gd name="T78" fmla="*/ 52 w 71"/>
              <a:gd name="T79" fmla="*/ 27 h 146"/>
              <a:gd name="T80" fmla="*/ 46 w 71"/>
              <a:gd name="T81" fmla="*/ 22 h 146"/>
              <a:gd name="T82" fmla="*/ 42 w 71"/>
              <a:gd name="T83" fmla="*/ 19 h 146"/>
              <a:gd name="T84" fmla="*/ 37 w 71"/>
              <a:gd name="T85" fmla="*/ 13 h 146"/>
              <a:gd name="T86" fmla="*/ 33 w 71"/>
              <a:gd name="T87" fmla="*/ 13 h 146"/>
              <a:gd name="T88" fmla="*/ 4 w 71"/>
              <a:gd name="T89" fmla="*/ 0 h 146"/>
              <a:gd name="T90" fmla="*/ 0 w 71"/>
              <a:gd name="T91" fmla="*/ 28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146"/>
              <a:gd name="T140" fmla="*/ 71 w 71"/>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146">
                <a:moveTo>
                  <a:pt x="0" y="28"/>
                </a:moveTo>
                <a:lnTo>
                  <a:pt x="4" y="28"/>
                </a:lnTo>
                <a:lnTo>
                  <a:pt x="18" y="34"/>
                </a:lnTo>
                <a:lnTo>
                  <a:pt x="27" y="41"/>
                </a:lnTo>
                <a:lnTo>
                  <a:pt x="28" y="42"/>
                </a:lnTo>
                <a:lnTo>
                  <a:pt x="31" y="44"/>
                </a:lnTo>
                <a:lnTo>
                  <a:pt x="34" y="47"/>
                </a:lnTo>
                <a:lnTo>
                  <a:pt x="37" y="48"/>
                </a:lnTo>
                <a:lnTo>
                  <a:pt x="37" y="47"/>
                </a:lnTo>
                <a:lnTo>
                  <a:pt x="37" y="50"/>
                </a:lnTo>
                <a:lnTo>
                  <a:pt x="42" y="55"/>
                </a:lnTo>
                <a:lnTo>
                  <a:pt x="42" y="56"/>
                </a:lnTo>
                <a:lnTo>
                  <a:pt x="43" y="58"/>
                </a:lnTo>
                <a:lnTo>
                  <a:pt x="43" y="61"/>
                </a:lnTo>
                <a:lnTo>
                  <a:pt x="45" y="62"/>
                </a:lnTo>
                <a:lnTo>
                  <a:pt x="43" y="67"/>
                </a:lnTo>
                <a:lnTo>
                  <a:pt x="46" y="73"/>
                </a:lnTo>
                <a:lnTo>
                  <a:pt x="45" y="67"/>
                </a:lnTo>
                <a:lnTo>
                  <a:pt x="45" y="68"/>
                </a:lnTo>
                <a:lnTo>
                  <a:pt x="45" y="67"/>
                </a:lnTo>
                <a:lnTo>
                  <a:pt x="46" y="65"/>
                </a:lnTo>
                <a:lnTo>
                  <a:pt x="45" y="67"/>
                </a:lnTo>
                <a:lnTo>
                  <a:pt x="45" y="73"/>
                </a:lnTo>
                <a:lnTo>
                  <a:pt x="43" y="75"/>
                </a:lnTo>
                <a:lnTo>
                  <a:pt x="43" y="78"/>
                </a:lnTo>
                <a:lnTo>
                  <a:pt x="42" y="79"/>
                </a:lnTo>
                <a:lnTo>
                  <a:pt x="39" y="85"/>
                </a:lnTo>
                <a:lnTo>
                  <a:pt x="40" y="85"/>
                </a:lnTo>
                <a:lnTo>
                  <a:pt x="39" y="85"/>
                </a:lnTo>
                <a:lnTo>
                  <a:pt x="37" y="89"/>
                </a:lnTo>
                <a:lnTo>
                  <a:pt x="34" y="92"/>
                </a:lnTo>
                <a:lnTo>
                  <a:pt x="33" y="95"/>
                </a:lnTo>
                <a:lnTo>
                  <a:pt x="34" y="93"/>
                </a:lnTo>
                <a:lnTo>
                  <a:pt x="30" y="96"/>
                </a:lnTo>
                <a:lnTo>
                  <a:pt x="27" y="101"/>
                </a:lnTo>
                <a:lnTo>
                  <a:pt x="24" y="104"/>
                </a:lnTo>
                <a:lnTo>
                  <a:pt x="21" y="106"/>
                </a:lnTo>
                <a:lnTo>
                  <a:pt x="18" y="109"/>
                </a:lnTo>
                <a:lnTo>
                  <a:pt x="13" y="112"/>
                </a:lnTo>
                <a:lnTo>
                  <a:pt x="10" y="116"/>
                </a:lnTo>
                <a:lnTo>
                  <a:pt x="7" y="118"/>
                </a:lnTo>
                <a:lnTo>
                  <a:pt x="0" y="126"/>
                </a:lnTo>
                <a:lnTo>
                  <a:pt x="0" y="124"/>
                </a:lnTo>
                <a:lnTo>
                  <a:pt x="18" y="146"/>
                </a:lnTo>
                <a:lnTo>
                  <a:pt x="18" y="144"/>
                </a:lnTo>
                <a:lnTo>
                  <a:pt x="22" y="140"/>
                </a:lnTo>
                <a:lnTo>
                  <a:pt x="25" y="138"/>
                </a:lnTo>
                <a:lnTo>
                  <a:pt x="31" y="132"/>
                </a:lnTo>
                <a:lnTo>
                  <a:pt x="31" y="130"/>
                </a:lnTo>
                <a:lnTo>
                  <a:pt x="33" y="130"/>
                </a:lnTo>
                <a:lnTo>
                  <a:pt x="36" y="127"/>
                </a:lnTo>
                <a:lnTo>
                  <a:pt x="39" y="126"/>
                </a:lnTo>
                <a:lnTo>
                  <a:pt x="48" y="116"/>
                </a:lnTo>
                <a:lnTo>
                  <a:pt x="48" y="115"/>
                </a:lnTo>
                <a:lnTo>
                  <a:pt x="49" y="115"/>
                </a:lnTo>
                <a:lnTo>
                  <a:pt x="54" y="110"/>
                </a:lnTo>
                <a:lnTo>
                  <a:pt x="55" y="107"/>
                </a:lnTo>
                <a:lnTo>
                  <a:pt x="58" y="104"/>
                </a:lnTo>
                <a:lnTo>
                  <a:pt x="60" y="101"/>
                </a:lnTo>
                <a:lnTo>
                  <a:pt x="64" y="95"/>
                </a:lnTo>
                <a:lnTo>
                  <a:pt x="66" y="92"/>
                </a:lnTo>
                <a:lnTo>
                  <a:pt x="67" y="89"/>
                </a:lnTo>
                <a:lnTo>
                  <a:pt x="66" y="89"/>
                </a:lnTo>
                <a:lnTo>
                  <a:pt x="67" y="87"/>
                </a:lnTo>
                <a:lnTo>
                  <a:pt x="67" y="84"/>
                </a:lnTo>
                <a:lnTo>
                  <a:pt x="68" y="82"/>
                </a:lnTo>
                <a:lnTo>
                  <a:pt x="68" y="76"/>
                </a:lnTo>
                <a:lnTo>
                  <a:pt x="70" y="75"/>
                </a:lnTo>
                <a:lnTo>
                  <a:pt x="71" y="67"/>
                </a:lnTo>
                <a:lnTo>
                  <a:pt x="71" y="65"/>
                </a:lnTo>
                <a:lnTo>
                  <a:pt x="71" y="67"/>
                </a:lnTo>
                <a:lnTo>
                  <a:pt x="70" y="61"/>
                </a:lnTo>
                <a:lnTo>
                  <a:pt x="68" y="53"/>
                </a:lnTo>
                <a:lnTo>
                  <a:pt x="67" y="51"/>
                </a:lnTo>
                <a:lnTo>
                  <a:pt x="67" y="48"/>
                </a:lnTo>
                <a:lnTo>
                  <a:pt x="66" y="47"/>
                </a:lnTo>
                <a:lnTo>
                  <a:pt x="66" y="45"/>
                </a:lnTo>
                <a:lnTo>
                  <a:pt x="61" y="41"/>
                </a:lnTo>
                <a:lnTo>
                  <a:pt x="61" y="37"/>
                </a:lnTo>
                <a:lnTo>
                  <a:pt x="52" y="27"/>
                </a:lnTo>
                <a:lnTo>
                  <a:pt x="49" y="25"/>
                </a:lnTo>
                <a:lnTo>
                  <a:pt x="46" y="22"/>
                </a:lnTo>
                <a:lnTo>
                  <a:pt x="43" y="20"/>
                </a:lnTo>
                <a:lnTo>
                  <a:pt x="42" y="19"/>
                </a:lnTo>
                <a:lnTo>
                  <a:pt x="40" y="19"/>
                </a:lnTo>
                <a:lnTo>
                  <a:pt x="37" y="13"/>
                </a:lnTo>
                <a:lnTo>
                  <a:pt x="31" y="13"/>
                </a:lnTo>
                <a:lnTo>
                  <a:pt x="33" y="13"/>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8" name="Freeform 2870"/>
          <p:cNvSpPr>
            <a:spLocks/>
          </p:cNvSpPr>
          <p:nvPr/>
        </p:nvSpPr>
        <p:spPr bwMode="auto">
          <a:xfrm>
            <a:off x="6399214" y="5281613"/>
            <a:ext cx="117475" cy="201612"/>
          </a:xfrm>
          <a:custGeom>
            <a:avLst/>
            <a:gdLst>
              <a:gd name="T0" fmla="*/ 74 w 74"/>
              <a:gd name="T1" fmla="*/ 124 h 147"/>
              <a:gd name="T2" fmla="*/ 52 w 74"/>
              <a:gd name="T3" fmla="*/ 111 h 147"/>
              <a:gd name="T4" fmla="*/ 47 w 74"/>
              <a:gd name="T5" fmla="*/ 108 h 147"/>
              <a:gd name="T6" fmla="*/ 43 w 74"/>
              <a:gd name="T7" fmla="*/ 105 h 147"/>
              <a:gd name="T8" fmla="*/ 38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4 h 147"/>
              <a:gd name="T28" fmla="*/ 34 w 74"/>
              <a:gd name="T29" fmla="*/ 57 h 147"/>
              <a:gd name="T30" fmla="*/ 37 w 74"/>
              <a:gd name="T31" fmla="*/ 53 h 147"/>
              <a:gd name="T32" fmla="*/ 40 w 74"/>
              <a:gd name="T33" fmla="*/ 48 h 147"/>
              <a:gd name="T34" fmla="*/ 46 w 74"/>
              <a:gd name="T35" fmla="*/ 42 h 147"/>
              <a:gd name="T36" fmla="*/ 50 w 74"/>
              <a:gd name="T37" fmla="*/ 39 h 147"/>
              <a:gd name="T38" fmla="*/ 61 w 74"/>
              <a:gd name="T39" fmla="*/ 31 h 147"/>
              <a:gd name="T40" fmla="*/ 68 w 74"/>
              <a:gd name="T41" fmla="*/ 28 h 147"/>
              <a:gd name="T42" fmla="*/ 56 w 74"/>
              <a:gd name="T43" fmla="*/ 2 h 147"/>
              <a:gd name="T44" fmla="*/ 55 w 74"/>
              <a:gd name="T45" fmla="*/ 3 h 147"/>
              <a:gd name="T46" fmla="*/ 46 w 74"/>
              <a:gd name="T47" fmla="*/ 9 h 147"/>
              <a:gd name="T48" fmla="*/ 35 w 74"/>
              <a:gd name="T49" fmla="*/ 17 h 147"/>
              <a:gd name="T50" fmla="*/ 25 w 74"/>
              <a:gd name="T51" fmla="*/ 26 h 147"/>
              <a:gd name="T52" fmla="*/ 22 w 74"/>
              <a:gd name="T53" fmla="*/ 29 h 147"/>
              <a:gd name="T54" fmla="*/ 16 w 74"/>
              <a:gd name="T55" fmla="*/ 37 h 147"/>
              <a:gd name="T56" fmla="*/ 13 w 74"/>
              <a:gd name="T57" fmla="*/ 42 h 147"/>
              <a:gd name="T58" fmla="*/ 9 w 74"/>
              <a:gd name="T59" fmla="*/ 48 h 147"/>
              <a:gd name="T60" fmla="*/ 6 w 74"/>
              <a:gd name="T61" fmla="*/ 56 h 147"/>
              <a:gd name="T62" fmla="*/ 1 w 74"/>
              <a:gd name="T63" fmla="*/ 62 h 147"/>
              <a:gd name="T64" fmla="*/ 0 w 74"/>
              <a:gd name="T65" fmla="*/ 68 h 147"/>
              <a:gd name="T66" fmla="*/ 1 w 74"/>
              <a:gd name="T67" fmla="*/ 94 h 147"/>
              <a:gd name="T68" fmla="*/ 3 w 74"/>
              <a:gd name="T69" fmla="*/ 98 h 147"/>
              <a:gd name="T70" fmla="*/ 4 w 74"/>
              <a:gd name="T71" fmla="*/ 101 h 147"/>
              <a:gd name="T72" fmla="*/ 7 w 74"/>
              <a:gd name="T73" fmla="*/ 105 h 147"/>
              <a:gd name="T74" fmla="*/ 16 w 74"/>
              <a:gd name="T75" fmla="*/ 118 h 147"/>
              <a:gd name="T76" fmla="*/ 24 w 74"/>
              <a:gd name="T77" fmla="*/ 124 h 147"/>
              <a:gd name="T78" fmla="*/ 28 w 74"/>
              <a:gd name="T79" fmla="*/ 127 h 147"/>
              <a:gd name="T80" fmla="*/ 33 w 74"/>
              <a:gd name="T81" fmla="*/ 130 h 147"/>
              <a:gd name="T82" fmla="*/ 37 w 74"/>
              <a:gd name="T83" fmla="*/ 133 h 147"/>
              <a:gd name="T84" fmla="*/ 59 w 74"/>
              <a:gd name="T85" fmla="*/ 146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4"/>
                </a:lnTo>
                <a:lnTo>
                  <a:pt x="70" y="119"/>
                </a:lnTo>
                <a:lnTo>
                  <a:pt x="52" y="111"/>
                </a:lnTo>
                <a:lnTo>
                  <a:pt x="50" y="110"/>
                </a:lnTo>
                <a:lnTo>
                  <a:pt x="47" y="108"/>
                </a:lnTo>
                <a:lnTo>
                  <a:pt x="46" y="107"/>
                </a:lnTo>
                <a:lnTo>
                  <a:pt x="43" y="105"/>
                </a:lnTo>
                <a:lnTo>
                  <a:pt x="41" y="104"/>
                </a:lnTo>
                <a:lnTo>
                  <a:pt x="38" y="102"/>
                </a:lnTo>
                <a:lnTo>
                  <a:pt x="34" y="98"/>
                </a:lnTo>
                <a:lnTo>
                  <a:pt x="31" y="96"/>
                </a:lnTo>
                <a:lnTo>
                  <a:pt x="33" y="99"/>
                </a:lnTo>
                <a:lnTo>
                  <a:pt x="34" y="99"/>
                </a:lnTo>
                <a:lnTo>
                  <a:pt x="30" y="91"/>
                </a:lnTo>
                <a:lnTo>
                  <a:pt x="28" y="91"/>
                </a:lnTo>
                <a:lnTo>
                  <a:pt x="28" y="90"/>
                </a:lnTo>
                <a:lnTo>
                  <a:pt x="27" y="88"/>
                </a:lnTo>
                <a:lnTo>
                  <a:pt x="27" y="87"/>
                </a:lnTo>
                <a:lnTo>
                  <a:pt x="25" y="85"/>
                </a:lnTo>
                <a:lnTo>
                  <a:pt x="27" y="81"/>
                </a:lnTo>
                <a:lnTo>
                  <a:pt x="27" y="74"/>
                </a:lnTo>
                <a:lnTo>
                  <a:pt x="28" y="71"/>
                </a:lnTo>
                <a:lnTo>
                  <a:pt x="28" y="68"/>
                </a:lnTo>
                <a:lnTo>
                  <a:pt x="27" y="70"/>
                </a:lnTo>
                <a:lnTo>
                  <a:pt x="30" y="65"/>
                </a:lnTo>
                <a:lnTo>
                  <a:pt x="31" y="62"/>
                </a:lnTo>
                <a:lnTo>
                  <a:pt x="30" y="64"/>
                </a:lnTo>
                <a:lnTo>
                  <a:pt x="33" y="60"/>
                </a:lnTo>
                <a:lnTo>
                  <a:pt x="34" y="57"/>
                </a:lnTo>
                <a:lnTo>
                  <a:pt x="35" y="56"/>
                </a:lnTo>
                <a:lnTo>
                  <a:pt x="37" y="53"/>
                </a:lnTo>
                <a:lnTo>
                  <a:pt x="40" y="50"/>
                </a:lnTo>
                <a:lnTo>
                  <a:pt x="40" y="48"/>
                </a:lnTo>
                <a:lnTo>
                  <a:pt x="43" y="46"/>
                </a:lnTo>
                <a:lnTo>
                  <a:pt x="46" y="42"/>
                </a:lnTo>
                <a:lnTo>
                  <a:pt x="47" y="40"/>
                </a:lnTo>
                <a:lnTo>
                  <a:pt x="50" y="39"/>
                </a:lnTo>
                <a:lnTo>
                  <a:pt x="55" y="34"/>
                </a:lnTo>
                <a:lnTo>
                  <a:pt x="61" y="31"/>
                </a:lnTo>
                <a:lnTo>
                  <a:pt x="64" y="28"/>
                </a:lnTo>
                <a:lnTo>
                  <a:pt x="68" y="28"/>
                </a:lnTo>
                <a:lnTo>
                  <a:pt x="71" y="26"/>
                </a:lnTo>
                <a:lnTo>
                  <a:pt x="56" y="2"/>
                </a:lnTo>
                <a:lnTo>
                  <a:pt x="59" y="0"/>
                </a:lnTo>
                <a:lnTo>
                  <a:pt x="55" y="3"/>
                </a:lnTo>
                <a:lnTo>
                  <a:pt x="49" y="6"/>
                </a:lnTo>
                <a:lnTo>
                  <a:pt x="46" y="9"/>
                </a:lnTo>
                <a:lnTo>
                  <a:pt x="40" y="12"/>
                </a:lnTo>
                <a:lnTo>
                  <a:pt x="35" y="17"/>
                </a:lnTo>
                <a:lnTo>
                  <a:pt x="33" y="19"/>
                </a:lnTo>
                <a:lnTo>
                  <a:pt x="25" y="26"/>
                </a:lnTo>
                <a:lnTo>
                  <a:pt x="25" y="28"/>
                </a:lnTo>
                <a:lnTo>
                  <a:pt x="22" y="29"/>
                </a:lnTo>
                <a:lnTo>
                  <a:pt x="19" y="34"/>
                </a:lnTo>
                <a:lnTo>
                  <a:pt x="16" y="37"/>
                </a:lnTo>
                <a:lnTo>
                  <a:pt x="15" y="40"/>
                </a:lnTo>
                <a:lnTo>
                  <a:pt x="13" y="42"/>
                </a:lnTo>
                <a:lnTo>
                  <a:pt x="12" y="45"/>
                </a:lnTo>
                <a:lnTo>
                  <a:pt x="9" y="48"/>
                </a:lnTo>
                <a:lnTo>
                  <a:pt x="4" y="56"/>
                </a:lnTo>
                <a:lnTo>
                  <a:pt x="6" y="56"/>
                </a:lnTo>
                <a:lnTo>
                  <a:pt x="6" y="54"/>
                </a:lnTo>
                <a:lnTo>
                  <a:pt x="1" y="62"/>
                </a:lnTo>
                <a:lnTo>
                  <a:pt x="1" y="65"/>
                </a:lnTo>
                <a:lnTo>
                  <a:pt x="0" y="68"/>
                </a:lnTo>
                <a:lnTo>
                  <a:pt x="0" y="81"/>
                </a:lnTo>
                <a:lnTo>
                  <a:pt x="1" y="94"/>
                </a:lnTo>
                <a:lnTo>
                  <a:pt x="3" y="96"/>
                </a:lnTo>
                <a:lnTo>
                  <a:pt x="3" y="98"/>
                </a:lnTo>
                <a:lnTo>
                  <a:pt x="4" y="99"/>
                </a:lnTo>
                <a:lnTo>
                  <a:pt x="4" y="101"/>
                </a:lnTo>
                <a:lnTo>
                  <a:pt x="9" y="107"/>
                </a:lnTo>
                <a:lnTo>
                  <a:pt x="7" y="105"/>
                </a:lnTo>
                <a:lnTo>
                  <a:pt x="9" y="108"/>
                </a:lnTo>
                <a:lnTo>
                  <a:pt x="16" y="118"/>
                </a:lnTo>
                <a:lnTo>
                  <a:pt x="19" y="119"/>
                </a:lnTo>
                <a:lnTo>
                  <a:pt x="24" y="124"/>
                </a:lnTo>
                <a:lnTo>
                  <a:pt x="27" y="125"/>
                </a:lnTo>
                <a:lnTo>
                  <a:pt x="28" y="127"/>
                </a:lnTo>
                <a:lnTo>
                  <a:pt x="31" y="129"/>
                </a:lnTo>
                <a:lnTo>
                  <a:pt x="33" y="130"/>
                </a:lnTo>
                <a:lnTo>
                  <a:pt x="35" y="132"/>
                </a:lnTo>
                <a:lnTo>
                  <a:pt x="37" y="133"/>
                </a:lnTo>
                <a:lnTo>
                  <a:pt x="55" y="144"/>
                </a:lnTo>
                <a:lnTo>
                  <a:pt x="59" y="146"/>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19" name="Freeform 2871"/>
          <p:cNvSpPr>
            <a:spLocks/>
          </p:cNvSpPr>
          <p:nvPr/>
        </p:nvSpPr>
        <p:spPr bwMode="auto">
          <a:xfrm>
            <a:off x="6415088" y="3035300"/>
            <a:ext cx="114300" cy="198438"/>
          </a:xfrm>
          <a:custGeom>
            <a:avLst/>
            <a:gdLst>
              <a:gd name="T0" fmla="*/ 5 w 72"/>
              <a:gd name="T1" fmla="*/ 26 h 145"/>
              <a:gd name="T2" fmla="*/ 18 w 72"/>
              <a:gd name="T3" fmla="*/ 34 h 145"/>
              <a:gd name="T4" fmla="*/ 25 w 72"/>
              <a:gd name="T5" fmla="*/ 37 h 145"/>
              <a:gd name="T6" fmla="*/ 27 w 72"/>
              <a:gd name="T7" fmla="*/ 38 h 145"/>
              <a:gd name="T8" fmla="*/ 31 w 72"/>
              <a:gd name="T9" fmla="*/ 41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5 h 145"/>
              <a:gd name="T26" fmla="*/ 39 w 72"/>
              <a:gd name="T27" fmla="*/ 83 h 145"/>
              <a:gd name="T28" fmla="*/ 40 w 72"/>
              <a:gd name="T29" fmla="*/ 82 h 145"/>
              <a:gd name="T30" fmla="*/ 37 w 72"/>
              <a:gd name="T31" fmla="*/ 86 h 145"/>
              <a:gd name="T32" fmla="*/ 33 w 72"/>
              <a:gd name="T33" fmla="*/ 92 h 145"/>
              <a:gd name="T34" fmla="*/ 30 w 72"/>
              <a:gd name="T35" fmla="*/ 96 h 145"/>
              <a:gd name="T36" fmla="*/ 24 w 72"/>
              <a:gd name="T37" fmla="*/ 103 h 145"/>
              <a:gd name="T38" fmla="*/ 18 w 72"/>
              <a:gd name="T39" fmla="*/ 108 h 145"/>
              <a:gd name="T40" fmla="*/ 12 w 72"/>
              <a:gd name="T41" fmla="*/ 114 h 145"/>
              <a:gd name="T42" fmla="*/ 8 w 72"/>
              <a:gd name="T43" fmla="*/ 117 h 145"/>
              <a:gd name="T44" fmla="*/ 0 w 72"/>
              <a:gd name="T45" fmla="*/ 123 h 145"/>
              <a:gd name="T46" fmla="*/ 17 w 72"/>
              <a:gd name="T47" fmla="*/ 145 h 145"/>
              <a:gd name="T48" fmla="*/ 20 w 72"/>
              <a:gd name="T49" fmla="*/ 140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0 h 145"/>
              <a:gd name="T64" fmla="*/ 64 w 72"/>
              <a:gd name="T65" fmla="*/ 92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20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5" y="26"/>
                </a:lnTo>
                <a:lnTo>
                  <a:pt x="6" y="27"/>
                </a:lnTo>
                <a:lnTo>
                  <a:pt x="18" y="34"/>
                </a:lnTo>
                <a:lnTo>
                  <a:pt x="23" y="37"/>
                </a:lnTo>
                <a:lnTo>
                  <a:pt x="25" y="37"/>
                </a:lnTo>
                <a:lnTo>
                  <a:pt x="24" y="37"/>
                </a:lnTo>
                <a:lnTo>
                  <a:pt x="27" y="38"/>
                </a:lnTo>
                <a:lnTo>
                  <a:pt x="28" y="40"/>
                </a:lnTo>
                <a:lnTo>
                  <a:pt x="31" y="41"/>
                </a:lnTo>
                <a:lnTo>
                  <a:pt x="33" y="45"/>
                </a:lnTo>
                <a:lnTo>
                  <a:pt x="42" y="52"/>
                </a:lnTo>
                <a:lnTo>
                  <a:pt x="42" y="54"/>
                </a:lnTo>
                <a:lnTo>
                  <a:pt x="43" y="55"/>
                </a:lnTo>
                <a:lnTo>
                  <a:pt x="43" y="58"/>
                </a:lnTo>
                <a:lnTo>
                  <a:pt x="45" y="60"/>
                </a:lnTo>
                <a:lnTo>
                  <a:pt x="43" y="66"/>
                </a:lnTo>
                <a:lnTo>
                  <a:pt x="46" y="72"/>
                </a:lnTo>
                <a:lnTo>
                  <a:pt x="45" y="66"/>
                </a:lnTo>
                <a:lnTo>
                  <a:pt x="45" y="68"/>
                </a:lnTo>
                <a:lnTo>
                  <a:pt x="45" y="66"/>
                </a:lnTo>
                <a:lnTo>
                  <a:pt x="46" y="65"/>
                </a:lnTo>
                <a:lnTo>
                  <a:pt x="45" y="66"/>
                </a:lnTo>
                <a:lnTo>
                  <a:pt x="45" y="71"/>
                </a:lnTo>
                <a:lnTo>
                  <a:pt x="43" y="72"/>
                </a:lnTo>
                <a:lnTo>
                  <a:pt x="43" y="75"/>
                </a:lnTo>
                <a:lnTo>
                  <a:pt x="42" y="77"/>
                </a:lnTo>
                <a:lnTo>
                  <a:pt x="39" y="83"/>
                </a:lnTo>
                <a:lnTo>
                  <a:pt x="40" y="83"/>
                </a:lnTo>
                <a:lnTo>
                  <a:pt x="40" y="82"/>
                </a:lnTo>
                <a:lnTo>
                  <a:pt x="39" y="85"/>
                </a:lnTo>
                <a:lnTo>
                  <a:pt x="37" y="86"/>
                </a:lnTo>
                <a:lnTo>
                  <a:pt x="36" y="89"/>
                </a:lnTo>
                <a:lnTo>
                  <a:pt x="33" y="92"/>
                </a:lnTo>
                <a:lnTo>
                  <a:pt x="33" y="94"/>
                </a:lnTo>
                <a:lnTo>
                  <a:pt x="30" y="96"/>
                </a:lnTo>
                <a:lnTo>
                  <a:pt x="27" y="100"/>
                </a:lnTo>
                <a:lnTo>
                  <a:pt x="24" y="103"/>
                </a:lnTo>
                <a:lnTo>
                  <a:pt x="21" y="105"/>
                </a:lnTo>
                <a:lnTo>
                  <a:pt x="18" y="108"/>
                </a:lnTo>
                <a:lnTo>
                  <a:pt x="14" y="111"/>
                </a:lnTo>
                <a:lnTo>
                  <a:pt x="12" y="114"/>
                </a:lnTo>
                <a:lnTo>
                  <a:pt x="11" y="114"/>
                </a:lnTo>
                <a:lnTo>
                  <a:pt x="8" y="117"/>
                </a:lnTo>
                <a:lnTo>
                  <a:pt x="5" y="119"/>
                </a:lnTo>
                <a:lnTo>
                  <a:pt x="0" y="123"/>
                </a:lnTo>
                <a:lnTo>
                  <a:pt x="2" y="120"/>
                </a:lnTo>
                <a:lnTo>
                  <a:pt x="17" y="145"/>
                </a:lnTo>
                <a:lnTo>
                  <a:pt x="18" y="142"/>
                </a:lnTo>
                <a:lnTo>
                  <a:pt x="20" y="140"/>
                </a:lnTo>
                <a:lnTo>
                  <a:pt x="23"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0"/>
                </a:lnTo>
                <a:lnTo>
                  <a:pt x="61" y="97"/>
                </a:lnTo>
                <a:lnTo>
                  <a:pt x="64" y="92"/>
                </a:lnTo>
                <a:lnTo>
                  <a:pt x="66" y="89"/>
                </a:lnTo>
                <a:lnTo>
                  <a:pt x="67" y="86"/>
                </a:lnTo>
                <a:lnTo>
                  <a:pt x="66" y="86"/>
                </a:lnTo>
                <a:lnTo>
                  <a:pt x="67" y="85"/>
                </a:lnTo>
                <a:lnTo>
                  <a:pt x="67" y="82"/>
                </a:lnTo>
                <a:lnTo>
                  <a:pt x="69" y="80"/>
                </a:lnTo>
                <a:lnTo>
                  <a:pt x="69" y="75"/>
                </a:lnTo>
                <a:lnTo>
                  <a:pt x="70" y="74"/>
                </a:lnTo>
                <a:lnTo>
                  <a:pt x="72" y="66"/>
                </a:lnTo>
                <a:lnTo>
                  <a:pt x="72" y="65"/>
                </a:lnTo>
                <a:lnTo>
                  <a:pt x="72" y="66"/>
                </a:lnTo>
                <a:lnTo>
                  <a:pt x="70" y="60"/>
                </a:lnTo>
                <a:lnTo>
                  <a:pt x="69" y="51"/>
                </a:lnTo>
                <a:lnTo>
                  <a:pt x="67" y="49"/>
                </a:lnTo>
                <a:lnTo>
                  <a:pt x="67" y="46"/>
                </a:lnTo>
                <a:lnTo>
                  <a:pt x="66" y="45"/>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20"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0" name="Freeform 2872"/>
          <p:cNvSpPr>
            <a:spLocks/>
          </p:cNvSpPr>
          <p:nvPr/>
        </p:nvSpPr>
        <p:spPr bwMode="auto">
          <a:xfrm>
            <a:off x="6329363" y="3198813"/>
            <a:ext cx="112712" cy="203200"/>
          </a:xfrm>
          <a:custGeom>
            <a:avLst/>
            <a:gdLst>
              <a:gd name="T0" fmla="*/ 72 w 72"/>
              <a:gd name="T1" fmla="*/ 121 h 148"/>
              <a:gd name="T2" fmla="*/ 58 w 72"/>
              <a:gd name="T3" fmla="*/ 116 h 148"/>
              <a:gd name="T4" fmla="*/ 51 w 72"/>
              <a:gd name="T5" fmla="*/ 111 h 148"/>
              <a:gd name="T6" fmla="*/ 43 w 72"/>
              <a:gd name="T7" fmla="*/ 107 h 148"/>
              <a:gd name="T8" fmla="*/ 31 w 72"/>
              <a:gd name="T9" fmla="*/ 93 h 148"/>
              <a:gd name="T10" fmla="*/ 28 w 72"/>
              <a:gd name="T11" fmla="*/ 88 h 148"/>
              <a:gd name="T12" fmla="*/ 27 w 72"/>
              <a:gd name="T13" fmla="*/ 82 h 148"/>
              <a:gd name="T14" fmla="*/ 25 w 72"/>
              <a:gd name="T15" fmla="*/ 88 h 148"/>
              <a:gd name="T16" fmla="*/ 28 w 72"/>
              <a:gd name="T17" fmla="*/ 83 h 148"/>
              <a:gd name="T18" fmla="*/ 27 w 72"/>
              <a:gd name="T19" fmla="*/ 76 h 148"/>
              <a:gd name="T20" fmla="*/ 28 w 72"/>
              <a:gd name="T21" fmla="*/ 77 h 148"/>
              <a:gd name="T22" fmla="*/ 28 w 72"/>
              <a:gd name="T23" fmla="*/ 71 h 148"/>
              <a:gd name="T24" fmla="*/ 30 w 72"/>
              <a:gd name="T25" fmla="*/ 65 h 148"/>
              <a:gd name="T26" fmla="*/ 31 w 72"/>
              <a:gd name="T27" fmla="*/ 60 h 148"/>
              <a:gd name="T28" fmla="*/ 36 w 72"/>
              <a:gd name="T29" fmla="*/ 56 h 148"/>
              <a:gd name="T30" fmla="*/ 39 w 72"/>
              <a:gd name="T31" fmla="*/ 51 h 148"/>
              <a:gd name="T32" fmla="*/ 45 w 72"/>
              <a:gd name="T33" fmla="*/ 46 h 148"/>
              <a:gd name="T34" fmla="*/ 46 w 72"/>
              <a:gd name="T35" fmla="*/ 45 h 148"/>
              <a:gd name="T36" fmla="*/ 54 w 72"/>
              <a:gd name="T37" fmla="*/ 38 h 148"/>
              <a:gd name="T38" fmla="*/ 67 w 72"/>
              <a:gd name="T39" fmla="*/ 28 h 148"/>
              <a:gd name="T40" fmla="*/ 72 w 72"/>
              <a:gd name="T41" fmla="*/ 25 h 148"/>
              <a:gd name="T42" fmla="*/ 60 w 72"/>
              <a:gd name="T43" fmla="*/ 0 h 148"/>
              <a:gd name="T44" fmla="*/ 49 w 72"/>
              <a:gd name="T45" fmla="*/ 8 h 148"/>
              <a:gd name="T46" fmla="*/ 39 w 72"/>
              <a:gd name="T47" fmla="*/ 17 h 148"/>
              <a:gd name="T48" fmla="*/ 31 w 72"/>
              <a:gd name="T49" fmla="*/ 23 h 148"/>
              <a:gd name="T50" fmla="*/ 24 w 72"/>
              <a:gd name="T51" fmla="*/ 31 h 148"/>
              <a:gd name="T52" fmla="*/ 21 w 72"/>
              <a:gd name="T53" fmla="*/ 32 h 148"/>
              <a:gd name="T54" fmla="*/ 15 w 72"/>
              <a:gd name="T55" fmla="*/ 40 h 148"/>
              <a:gd name="T56" fmla="*/ 7 w 72"/>
              <a:gd name="T57" fmla="*/ 51 h 148"/>
              <a:gd name="T58" fmla="*/ 6 w 72"/>
              <a:gd name="T59" fmla="*/ 56 h 148"/>
              <a:gd name="T60" fmla="*/ 3 w 72"/>
              <a:gd name="T61" fmla="*/ 62 h 148"/>
              <a:gd name="T62" fmla="*/ 3 w 72"/>
              <a:gd name="T63" fmla="*/ 63 h 148"/>
              <a:gd name="T64" fmla="*/ 0 w 72"/>
              <a:gd name="T65" fmla="*/ 74 h 148"/>
              <a:gd name="T66" fmla="*/ 3 w 72"/>
              <a:gd name="T67" fmla="*/ 88 h 148"/>
              <a:gd name="T68" fmla="*/ 1 w 72"/>
              <a:gd name="T69" fmla="*/ 80 h 148"/>
              <a:gd name="T70" fmla="*/ 1 w 72"/>
              <a:gd name="T71" fmla="*/ 79 h 148"/>
              <a:gd name="T72" fmla="*/ 3 w 72"/>
              <a:gd name="T73" fmla="*/ 91 h 148"/>
              <a:gd name="T74" fmla="*/ 4 w 72"/>
              <a:gd name="T75" fmla="*/ 97 h 148"/>
              <a:gd name="T76" fmla="*/ 7 w 72"/>
              <a:gd name="T77" fmla="*/ 102 h 148"/>
              <a:gd name="T78" fmla="*/ 28 w 72"/>
              <a:gd name="T79" fmla="*/ 128 h 148"/>
              <a:gd name="T80" fmla="*/ 36 w 72"/>
              <a:gd name="T81" fmla="*/ 133 h 148"/>
              <a:gd name="T82" fmla="*/ 43 w 72"/>
              <a:gd name="T83" fmla="*/ 138 h 148"/>
              <a:gd name="T84" fmla="*/ 63 w 72"/>
              <a:gd name="T85" fmla="*/ 148 h 148"/>
              <a:gd name="T86" fmla="*/ 72 w 72"/>
              <a:gd name="T87" fmla="*/ 122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2"/>
              <a:gd name="T133" fmla="*/ 0 h 148"/>
              <a:gd name="T134" fmla="*/ 72 w 72"/>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2" h="148">
                <a:moveTo>
                  <a:pt x="72" y="122"/>
                </a:moveTo>
                <a:lnTo>
                  <a:pt x="72" y="121"/>
                </a:lnTo>
                <a:lnTo>
                  <a:pt x="67" y="121"/>
                </a:lnTo>
                <a:lnTo>
                  <a:pt x="58" y="116"/>
                </a:lnTo>
                <a:lnTo>
                  <a:pt x="57" y="114"/>
                </a:lnTo>
                <a:lnTo>
                  <a:pt x="51" y="111"/>
                </a:lnTo>
                <a:lnTo>
                  <a:pt x="49" y="110"/>
                </a:lnTo>
                <a:lnTo>
                  <a:pt x="43" y="107"/>
                </a:lnTo>
                <a:lnTo>
                  <a:pt x="31" y="96"/>
                </a:lnTo>
                <a:lnTo>
                  <a:pt x="31" y="93"/>
                </a:lnTo>
                <a:lnTo>
                  <a:pt x="28" y="90"/>
                </a:lnTo>
                <a:lnTo>
                  <a:pt x="28" y="88"/>
                </a:lnTo>
                <a:lnTo>
                  <a:pt x="27" y="86"/>
                </a:lnTo>
                <a:lnTo>
                  <a:pt x="27" y="82"/>
                </a:lnTo>
                <a:lnTo>
                  <a:pt x="25" y="80"/>
                </a:lnTo>
                <a:lnTo>
                  <a:pt x="25" y="88"/>
                </a:lnTo>
                <a:lnTo>
                  <a:pt x="24" y="91"/>
                </a:lnTo>
                <a:lnTo>
                  <a:pt x="28" y="83"/>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2"/>
                </a:lnTo>
                <a:lnTo>
                  <a:pt x="39" y="51"/>
                </a:lnTo>
                <a:lnTo>
                  <a:pt x="40" y="51"/>
                </a:lnTo>
                <a:lnTo>
                  <a:pt x="45" y="46"/>
                </a:lnTo>
                <a:lnTo>
                  <a:pt x="45" y="45"/>
                </a:lnTo>
                <a:lnTo>
                  <a:pt x="46" y="45"/>
                </a:lnTo>
                <a:lnTo>
                  <a:pt x="51" y="40"/>
                </a:lnTo>
                <a:lnTo>
                  <a:pt x="54" y="38"/>
                </a:lnTo>
                <a:lnTo>
                  <a:pt x="61" y="31"/>
                </a:lnTo>
                <a:lnTo>
                  <a:pt x="67" y="28"/>
                </a:lnTo>
                <a:lnTo>
                  <a:pt x="69" y="28"/>
                </a:lnTo>
                <a:lnTo>
                  <a:pt x="72" y="25"/>
                </a:lnTo>
                <a:lnTo>
                  <a:pt x="57" y="3"/>
                </a:lnTo>
                <a:lnTo>
                  <a:pt x="60" y="0"/>
                </a:lnTo>
                <a:lnTo>
                  <a:pt x="52" y="3"/>
                </a:lnTo>
                <a:lnTo>
                  <a:pt x="49" y="8"/>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3"/>
                </a:lnTo>
                <a:lnTo>
                  <a:pt x="1" y="80"/>
                </a:lnTo>
                <a:lnTo>
                  <a:pt x="6" y="73"/>
                </a:lnTo>
                <a:lnTo>
                  <a:pt x="1" y="79"/>
                </a:lnTo>
                <a:lnTo>
                  <a:pt x="1" y="90"/>
                </a:lnTo>
                <a:lnTo>
                  <a:pt x="3" y="91"/>
                </a:lnTo>
                <a:lnTo>
                  <a:pt x="3" y="96"/>
                </a:lnTo>
                <a:lnTo>
                  <a:pt x="4" y="97"/>
                </a:lnTo>
                <a:lnTo>
                  <a:pt x="4" y="99"/>
                </a:lnTo>
                <a:lnTo>
                  <a:pt x="7" y="102"/>
                </a:lnTo>
                <a:lnTo>
                  <a:pt x="7" y="105"/>
                </a:lnTo>
                <a:lnTo>
                  <a:pt x="28" y="128"/>
                </a:lnTo>
                <a:lnTo>
                  <a:pt x="34" y="131"/>
                </a:lnTo>
                <a:lnTo>
                  <a:pt x="36" y="133"/>
                </a:lnTo>
                <a:lnTo>
                  <a:pt x="42" y="136"/>
                </a:lnTo>
                <a:lnTo>
                  <a:pt x="43" y="138"/>
                </a:lnTo>
                <a:lnTo>
                  <a:pt x="58" y="145"/>
                </a:lnTo>
                <a:lnTo>
                  <a:pt x="63" y="148"/>
                </a:lnTo>
                <a:lnTo>
                  <a:pt x="63" y="147"/>
                </a:lnTo>
                <a:lnTo>
                  <a:pt x="72" y="122"/>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1" name="Freeform 2873"/>
          <p:cNvSpPr>
            <a:spLocks/>
          </p:cNvSpPr>
          <p:nvPr/>
        </p:nvSpPr>
        <p:spPr bwMode="auto">
          <a:xfrm>
            <a:off x="6419850" y="3363914"/>
            <a:ext cx="114300" cy="200025"/>
          </a:xfrm>
          <a:custGeom>
            <a:avLst/>
            <a:gdLst>
              <a:gd name="T0" fmla="*/ 5 w 72"/>
              <a:gd name="T1" fmla="*/ 26 h 145"/>
              <a:gd name="T2" fmla="*/ 18 w 72"/>
              <a:gd name="T3" fmla="*/ 34 h 145"/>
              <a:gd name="T4" fmla="*/ 25 w 72"/>
              <a:gd name="T5" fmla="*/ 37 h 145"/>
              <a:gd name="T6" fmla="*/ 27 w 72"/>
              <a:gd name="T7" fmla="*/ 38 h 145"/>
              <a:gd name="T8" fmla="*/ 31 w 72"/>
              <a:gd name="T9" fmla="*/ 41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5 h 145"/>
              <a:gd name="T26" fmla="*/ 39 w 72"/>
              <a:gd name="T27" fmla="*/ 83 h 145"/>
              <a:gd name="T28" fmla="*/ 40 w 72"/>
              <a:gd name="T29" fmla="*/ 82 h 145"/>
              <a:gd name="T30" fmla="*/ 37 w 72"/>
              <a:gd name="T31" fmla="*/ 86 h 145"/>
              <a:gd name="T32" fmla="*/ 33 w 72"/>
              <a:gd name="T33" fmla="*/ 92 h 145"/>
              <a:gd name="T34" fmla="*/ 30 w 72"/>
              <a:gd name="T35" fmla="*/ 95 h 145"/>
              <a:gd name="T36" fmla="*/ 24 w 72"/>
              <a:gd name="T37" fmla="*/ 103 h 145"/>
              <a:gd name="T38" fmla="*/ 18 w 72"/>
              <a:gd name="T39" fmla="*/ 108 h 145"/>
              <a:gd name="T40" fmla="*/ 12 w 72"/>
              <a:gd name="T41" fmla="*/ 114 h 145"/>
              <a:gd name="T42" fmla="*/ 8 w 72"/>
              <a:gd name="T43" fmla="*/ 117 h 145"/>
              <a:gd name="T44" fmla="*/ 0 w 72"/>
              <a:gd name="T45" fmla="*/ 123 h 145"/>
              <a:gd name="T46" fmla="*/ 17 w 72"/>
              <a:gd name="T47" fmla="*/ 145 h 145"/>
              <a:gd name="T48" fmla="*/ 20 w 72"/>
              <a:gd name="T49" fmla="*/ 140 h 145"/>
              <a:gd name="T50" fmla="*/ 25 w 72"/>
              <a:gd name="T51" fmla="*/ 136 h 145"/>
              <a:gd name="T52" fmla="*/ 31 w 72"/>
              <a:gd name="T53" fmla="*/ 130 h 145"/>
              <a:gd name="T54" fmla="*/ 36 w 72"/>
              <a:gd name="T55" fmla="*/ 126 h 145"/>
              <a:gd name="T56" fmla="*/ 48 w 72"/>
              <a:gd name="T57" fmla="*/ 116 h 145"/>
              <a:gd name="T58" fmla="*/ 51 w 72"/>
              <a:gd name="T59" fmla="*/ 112 h 145"/>
              <a:gd name="T60" fmla="*/ 57 w 72"/>
              <a:gd name="T61" fmla="*/ 105 h 145"/>
              <a:gd name="T62" fmla="*/ 60 w 72"/>
              <a:gd name="T63" fmla="*/ 100 h 145"/>
              <a:gd name="T64" fmla="*/ 64 w 72"/>
              <a:gd name="T65" fmla="*/ 92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4 h 145"/>
              <a:gd name="T82" fmla="*/ 54 w 72"/>
              <a:gd name="T83" fmla="*/ 29 h 145"/>
              <a:gd name="T84" fmla="*/ 46 w 72"/>
              <a:gd name="T85" fmla="*/ 20 h 145"/>
              <a:gd name="T86" fmla="*/ 42 w 72"/>
              <a:gd name="T87" fmla="*/ 17 h 145"/>
              <a:gd name="T88" fmla="*/ 34 w 72"/>
              <a:gd name="T89" fmla="*/ 12 h 145"/>
              <a:gd name="T90" fmla="*/ 33 w 72"/>
              <a:gd name="T91" fmla="*/ 12 h 145"/>
              <a:gd name="T92" fmla="*/ 20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5" y="26"/>
                </a:lnTo>
                <a:lnTo>
                  <a:pt x="6" y="27"/>
                </a:lnTo>
                <a:lnTo>
                  <a:pt x="18" y="34"/>
                </a:lnTo>
                <a:lnTo>
                  <a:pt x="22" y="37"/>
                </a:lnTo>
                <a:lnTo>
                  <a:pt x="25" y="37"/>
                </a:lnTo>
                <a:lnTo>
                  <a:pt x="24" y="37"/>
                </a:lnTo>
                <a:lnTo>
                  <a:pt x="27" y="38"/>
                </a:lnTo>
                <a:lnTo>
                  <a:pt x="28" y="40"/>
                </a:lnTo>
                <a:lnTo>
                  <a:pt x="31" y="41"/>
                </a:lnTo>
                <a:lnTo>
                  <a:pt x="33" y="44"/>
                </a:lnTo>
                <a:lnTo>
                  <a:pt x="42" y="52"/>
                </a:lnTo>
                <a:lnTo>
                  <a:pt x="42" y="54"/>
                </a:lnTo>
                <a:lnTo>
                  <a:pt x="43" y="55"/>
                </a:lnTo>
                <a:lnTo>
                  <a:pt x="43" y="58"/>
                </a:lnTo>
                <a:lnTo>
                  <a:pt x="45" y="60"/>
                </a:lnTo>
                <a:lnTo>
                  <a:pt x="43" y="66"/>
                </a:lnTo>
                <a:lnTo>
                  <a:pt x="46" y="72"/>
                </a:lnTo>
                <a:lnTo>
                  <a:pt x="45" y="66"/>
                </a:lnTo>
                <a:lnTo>
                  <a:pt x="45" y="68"/>
                </a:lnTo>
                <a:lnTo>
                  <a:pt x="45" y="66"/>
                </a:lnTo>
                <a:lnTo>
                  <a:pt x="46" y="65"/>
                </a:lnTo>
                <a:lnTo>
                  <a:pt x="45" y="66"/>
                </a:lnTo>
                <a:lnTo>
                  <a:pt x="45" y="71"/>
                </a:lnTo>
                <a:lnTo>
                  <a:pt x="43" y="72"/>
                </a:lnTo>
                <a:lnTo>
                  <a:pt x="43" y="75"/>
                </a:lnTo>
                <a:lnTo>
                  <a:pt x="42" y="77"/>
                </a:lnTo>
                <a:lnTo>
                  <a:pt x="39" y="83"/>
                </a:lnTo>
                <a:lnTo>
                  <a:pt x="40" y="83"/>
                </a:lnTo>
                <a:lnTo>
                  <a:pt x="40" y="82"/>
                </a:lnTo>
                <a:lnTo>
                  <a:pt x="39" y="85"/>
                </a:lnTo>
                <a:lnTo>
                  <a:pt x="37" y="86"/>
                </a:lnTo>
                <a:lnTo>
                  <a:pt x="36" y="89"/>
                </a:lnTo>
                <a:lnTo>
                  <a:pt x="33" y="92"/>
                </a:lnTo>
                <a:lnTo>
                  <a:pt x="33" y="94"/>
                </a:lnTo>
                <a:lnTo>
                  <a:pt x="30" y="95"/>
                </a:lnTo>
                <a:lnTo>
                  <a:pt x="27" y="100"/>
                </a:lnTo>
                <a:lnTo>
                  <a:pt x="24" y="103"/>
                </a:lnTo>
                <a:lnTo>
                  <a:pt x="21" y="105"/>
                </a:lnTo>
                <a:lnTo>
                  <a:pt x="18" y="108"/>
                </a:lnTo>
                <a:lnTo>
                  <a:pt x="14" y="111"/>
                </a:lnTo>
                <a:lnTo>
                  <a:pt x="12" y="114"/>
                </a:lnTo>
                <a:lnTo>
                  <a:pt x="11" y="114"/>
                </a:lnTo>
                <a:lnTo>
                  <a:pt x="8" y="117"/>
                </a:lnTo>
                <a:lnTo>
                  <a:pt x="5" y="119"/>
                </a:lnTo>
                <a:lnTo>
                  <a:pt x="0" y="123"/>
                </a:lnTo>
                <a:lnTo>
                  <a:pt x="2" y="120"/>
                </a:lnTo>
                <a:lnTo>
                  <a:pt x="17" y="145"/>
                </a:lnTo>
                <a:lnTo>
                  <a:pt x="18" y="142"/>
                </a:lnTo>
                <a:lnTo>
                  <a:pt x="20" y="140"/>
                </a:lnTo>
                <a:lnTo>
                  <a:pt x="22" y="139"/>
                </a:lnTo>
                <a:lnTo>
                  <a:pt x="25" y="136"/>
                </a:lnTo>
                <a:lnTo>
                  <a:pt x="30" y="133"/>
                </a:lnTo>
                <a:lnTo>
                  <a:pt x="31" y="130"/>
                </a:lnTo>
                <a:lnTo>
                  <a:pt x="33" y="130"/>
                </a:lnTo>
                <a:lnTo>
                  <a:pt x="36" y="126"/>
                </a:lnTo>
                <a:lnTo>
                  <a:pt x="39" y="125"/>
                </a:lnTo>
                <a:lnTo>
                  <a:pt x="48" y="116"/>
                </a:lnTo>
                <a:lnTo>
                  <a:pt x="48" y="114"/>
                </a:lnTo>
                <a:lnTo>
                  <a:pt x="51" y="112"/>
                </a:lnTo>
                <a:lnTo>
                  <a:pt x="54" y="108"/>
                </a:lnTo>
                <a:lnTo>
                  <a:pt x="57" y="105"/>
                </a:lnTo>
                <a:lnTo>
                  <a:pt x="58" y="102"/>
                </a:lnTo>
                <a:lnTo>
                  <a:pt x="60" y="100"/>
                </a:lnTo>
                <a:lnTo>
                  <a:pt x="61" y="97"/>
                </a:lnTo>
                <a:lnTo>
                  <a:pt x="64" y="92"/>
                </a:lnTo>
                <a:lnTo>
                  <a:pt x="66" y="89"/>
                </a:lnTo>
                <a:lnTo>
                  <a:pt x="67" y="86"/>
                </a:lnTo>
                <a:lnTo>
                  <a:pt x="66" y="86"/>
                </a:lnTo>
                <a:lnTo>
                  <a:pt x="67" y="85"/>
                </a:lnTo>
                <a:lnTo>
                  <a:pt x="67" y="82"/>
                </a:lnTo>
                <a:lnTo>
                  <a:pt x="69" y="80"/>
                </a:lnTo>
                <a:lnTo>
                  <a:pt x="69" y="75"/>
                </a:lnTo>
                <a:lnTo>
                  <a:pt x="70" y="74"/>
                </a:lnTo>
                <a:lnTo>
                  <a:pt x="72" y="66"/>
                </a:lnTo>
                <a:lnTo>
                  <a:pt x="72" y="65"/>
                </a:lnTo>
                <a:lnTo>
                  <a:pt x="72" y="66"/>
                </a:lnTo>
                <a:lnTo>
                  <a:pt x="70" y="60"/>
                </a:lnTo>
                <a:lnTo>
                  <a:pt x="69" y="51"/>
                </a:lnTo>
                <a:lnTo>
                  <a:pt x="67" y="49"/>
                </a:lnTo>
                <a:lnTo>
                  <a:pt x="67" y="46"/>
                </a:lnTo>
                <a:lnTo>
                  <a:pt x="66" y="44"/>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20"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2" name="Freeform 2874"/>
          <p:cNvSpPr>
            <a:spLocks/>
          </p:cNvSpPr>
          <p:nvPr/>
        </p:nvSpPr>
        <p:spPr bwMode="auto">
          <a:xfrm>
            <a:off x="6334126" y="3527425"/>
            <a:ext cx="112713" cy="203200"/>
          </a:xfrm>
          <a:custGeom>
            <a:avLst/>
            <a:gdLst>
              <a:gd name="T0" fmla="*/ 72 w 72"/>
              <a:gd name="T1" fmla="*/ 120 h 148"/>
              <a:gd name="T2" fmla="*/ 52 w 72"/>
              <a:gd name="T3" fmla="*/ 113 h 148"/>
              <a:gd name="T4" fmla="*/ 48 w 72"/>
              <a:gd name="T5" fmla="*/ 110 h 148"/>
              <a:gd name="T6" fmla="*/ 43 w 72"/>
              <a:gd name="T7" fmla="*/ 106 h 148"/>
              <a:gd name="T8" fmla="*/ 40 w 72"/>
              <a:gd name="T9" fmla="*/ 105 h 148"/>
              <a:gd name="T10" fmla="*/ 34 w 72"/>
              <a:gd name="T11" fmla="*/ 97 h 148"/>
              <a:gd name="T12" fmla="*/ 33 w 72"/>
              <a:gd name="T13" fmla="*/ 99 h 148"/>
              <a:gd name="T14" fmla="*/ 30 w 72"/>
              <a:gd name="T15" fmla="*/ 93 h 148"/>
              <a:gd name="T16" fmla="*/ 28 w 72"/>
              <a:gd name="T17" fmla="*/ 91 h 148"/>
              <a:gd name="T18" fmla="*/ 27 w 72"/>
              <a:gd name="T19" fmla="*/ 88 h 148"/>
              <a:gd name="T20" fmla="*/ 25 w 72"/>
              <a:gd name="T21" fmla="*/ 85 h 148"/>
              <a:gd name="T22" fmla="*/ 27 w 72"/>
              <a:gd name="T23" fmla="*/ 74 h 148"/>
              <a:gd name="T24" fmla="*/ 28 w 72"/>
              <a:gd name="T25" fmla="*/ 68 h 148"/>
              <a:gd name="T26" fmla="*/ 30 w 72"/>
              <a:gd name="T27" fmla="*/ 65 h 148"/>
              <a:gd name="T28" fmla="*/ 30 w 72"/>
              <a:gd name="T29" fmla="*/ 63 h 148"/>
              <a:gd name="T30" fmla="*/ 36 w 72"/>
              <a:gd name="T31" fmla="*/ 55 h 148"/>
              <a:gd name="T32" fmla="*/ 40 w 72"/>
              <a:gd name="T33" fmla="*/ 49 h 148"/>
              <a:gd name="T34" fmla="*/ 43 w 72"/>
              <a:gd name="T35" fmla="*/ 48 h 148"/>
              <a:gd name="T36" fmla="*/ 48 w 72"/>
              <a:gd name="T37" fmla="*/ 41 h 148"/>
              <a:gd name="T38" fmla="*/ 55 w 72"/>
              <a:gd name="T39" fmla="*/ 35 h 148"/>
              <a:gd name="T40" fmla="*/ 61 w 72"/>
              <a:gd name="T41" fmla="*/ 31 h 148"/>
              <a:gd name="T42" fmla="*/ 69 w 72"/>
              <a:gd name="T43" fmla="*/ 28 h 148"/>
              <a:gd name="T44" fmla="*/ 57 w 72"/>
              <a:gd name="T45" fmla="*/ 3 h 148"/>
              <a:gd name="T46" fmla="*/ 52 w 72"/>
              <a:gd name="T47" fmla="*/ 3 h 148"/>
              <a:gd name="T48" fmla="*/ 46 w 72"/>
              <a:gd name="T49" fmla="*/ 9 h 148"/>
              <a:gd name="T50" fmla="*/ 40 w 72"/>
              <a:gd name="T51" fmla="*/ 14 h 148"/>
              <a:gd name="T52" fmla="*/ 33 w 72"/>
              <a:gd name="T53" fmla="*/ 20 h 148"/>
              <a:gd name="T54" fmla="*/ 25 w 72"/>
              <a:gd name="T55" fmla="*/ 29 h 148"/>
              <a:gd name="T56" fmla="*/ 19 w 72"/>
              <a:gd name="T57" fmla="*/ 34 h 148"/>
              <a:gd name="T58" fmla="*/ 15 w 72"/>
              <a:gd name="T59" fmla="*/ 40 h 148"/>
              <a:gd name="T60" fmla="*/ 9 w 72"/>
              <a:gd name="T61" fmla="*/ 48 h 148"/>
              <a:gd name="T62" fmla="*/ 6 w 72"/>
              <a:gd name="T63" fmla="*/ 55 h 148"/>
              <a:gd name="T64" fmla="*/ 1 w 72"/>
              <a:gd name="T65" fmla="*/ 62 h 148"/>
              <a:gd name="T66" fmla="*/ 0 w 72"/>
              <a:gd name="T67" fmla="*/ 68 h 148"/>
              <a:gd name="T68" fmla="*/ 1 w 72"/>
              <a:gd name="T69" fmla="*/ 94 h 148"/>
              <a:gd name="T70" fmla="*/ 3 w 72"/>
              <a:gd name="T71" fmla="*/ 97 h 148"/>
              <a:gd name="T72" fmla="*/ 4 w 72"/>
              <a:gd name="T73" fmla="*/ 100 h 148"/>
              <a:gd name="T74" fmla="*/ 9 w 72"/>
              <a:gd name="T75" fmla="*/ 108 h 148"/>
              <a:gd name="T76" fmla="*/ 9 w 72"/>
              <a:gd name="T77" fmla="*/ 108 h 148"/>
              <a:gd name="T78" fmla="*/ 19 w 72"/>
              <a:gd name="T79" fmla="*/ 119 h 148"/>
              <a:gd name="T80" fmla="*/ 27 w 72"/>
              <a:gd name="T81" fmla="*/ 127 h 148"/>
              <a:gd name="T82" fmla="*/ 31 w 72"/>
              <a:gd name="T83" fmla="*/ 130 h 148"/>
              <a:gd name="T84" fmla="*/ 36 w 72"/>
              <a:gd name="T85" fmla="*/ 133 h 148"/>
              <a:gd name="T86" fmla="*/ 58 w 72"/>
              <a:gd name="T87" fmla="*/ 145 h 148"/>
              <a:gd name="T88" fmla="*/ 63 w 72"/>
              <a:gd name="T89" fmla="*/ 1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2"/>
              <a:gd name="T136" fmla="*/ 0 h 148"/>
              <a:gd name="T137" fmla="*/ 72 w 72"/>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2" h="148">
                <a:moveTo>
                  <a:pt x="72" y="122"/>
                </a:moveTo>
                <a:lnTo>
                  <a:pt x="72" y="120"/>
                </a:lnTo>
                <a:lnTo>
                  <a:pt x="67" y="120"/>
                </a:lnTo>
                <a:lnTo>
                  <a:pt x="52" y="113"/>
                </a:lnTo>
                <a:lnTo>
                  <a:pt x="51" y="111"/>
                </a:lnTo>
                <a:lnTo>
                  <a:pt x="48" y="110"/>
                </a:lnTo>
                <a:lnTo>
                  <a:pt x="46" y="108"/>
                </a:lnTo>
                <a:lnTo>
                  <a:pt x="43" y="106"/>
                </a:lnTo>
                <a:lnTo>
                  <a:pt x="42" y="105"/>
                </a:lnTo>
                <a:lnTo>
                  <a:pt x="40" y="105"/>
                </a:lnTo>
                <a:lnTo>
                  <a:pt x="40" y="103"/>
                </a:lnTo>
                <a:lnTo>
                  <a:pt x="34" y="97"/>
                </a:lnTo>
                <a:lnTo>
                  <a:pt x="31" y="96"/>
                </a:lnTo>
                <a:lnTo>
                  <a:pt x="33" y="99"/>
                </a:lnTo>
                <a:lnTo>
                  <a:pt x="33" y="97"/>
                </a:lnTo>
                <a:lnTo>
                  <a:pt x="30" y="93"/>
                </a:lnTo>
                <a:lnTo>
                  <a:pt x="28" y="89"/>
                </a:lnTo>
                <a:lnTo>
                  <a:pt x="28" y="91"/>
                </a:lnTo>
                <a:lnTo>
                  <a:pt x="28" y="89"/>
                </a:lnTo>
                <a:lnTo>
                  <a:pt x="27" y="88"/>
                </a:lnTo>
                <a:lnTo>
                  <a:pt x="27" y="86"/>
                </a:lnTo>
                <a:lnTo>
                  <a:pt x="25" y="85"/>
                </a:lnTo>
                <a:lnTo>
                  <a:pt x="27" y="82"/>
                </a:lnTo>
                <a:lnTo>
                  <a:pt x="27" y="74"/>
                </a:lnTo>
                <a:lnTo>
                  <a:pt x="28" y="71"/>
                </a:lnTo>
                <a:lnTo>
                  <a:pt x="28" y="68"/>
                </a:lnTo>
                <a:lnTo>
                  <a:pt x="27" y="69"/>
                </a:lnTo>
                <a:lnTo>
                  <a:pt x="30" y="65"/>
                </a:lnTo>
                <a:lnTo>
                  <a:pt x="31" y="62"/>
                </a:lnTo>
                <a:lnTo>
                  <a:pt x="30" y="63"/>
                </a:lnTo>
                <a:lnTo>
                  <a:pt x="34" y="59"/>
                </a:lnTo>
                <a:lnTo>
                  <a:pt x="36" y="55"/>
                </a:lnTo>
                <a:lnTo>
                  <a:pt x="39" y="52"/>
                </a:lnTo>
                <a:lnTo>
                  <a:pt x="40" y="49"/>
                </a:lnTo>
                <a:lnTo>
                  <a:pt x="39" y="51"/>
                </a:lnTo>
                <a:lnTo>
                  <a:pt x="43" y="48"/>
                </a:lnTo>
                <a:lnTo>
                  <a:pt x="46" y="43"/>
                </a:lnTo>
                <a:lnTo>
                  <a:pt x="48" y="41"/>
                </a:lnTo>
                <a:lnTo>
                  <a:pt x="51" y="40"/>
                </a:lnTo>
                <a:lnTo>
                  <a:pt x="55" y="35"/>
                </a:lnTo>
                <a:lnTo>
                  <a:pt x="58" y="34"/>
                </a:lnTo>
                <a:lnTo>
                  <a:pt x="61" y="31"/>
                </a:lnTo>
                <a:lnTo>
                  <a:pt x="67" y="28"/>
                </a:lnTo>
                <a:lnTo>
                  <a:pt x="69" y="28"/>
                </a:lnTo>
                <a:lnTo>
                  <a:pt x="72" y="24"/>
                </a:lnTo>
                <a:lnTo>
                  <a:pt x="57" y="3"/>
                </a:lnTo>
                <a:lnTo>
                  <a:pt x="60" y="0"/>
                </a:lnTo>
                <a:lnTo>
                  <a:pt x="52" y="3"/>
                </a:lnTo>
                <a:lnTo>
                  <a:pt x="49" y="7"/>
                </a:lnTo>
                <a:lnTo>
                  <a:pt x="46" y="9"/>
                </a:lnTo>
                <a:lnTo>
                  <a:pt x="43" y="12"/>
                </a:lnTo>
                <a:lnTo>
                  <a:pt x="40" y="14"/>
                </a:lnTo>
                <a:lnTo>
                  <a:pt x="36" y="18"/>
                </a:lnTo>
                <a:lnTo>
                  <a:pt x="33" y="20"/>
                </a:lnTo>
                <a:lnTo>
                  <a:pt x="25" y="28"/>
                </a:lnTo>
                <a:lnTo>
                  <a:pt x="25" y="29"/>
                </a:lnTo>
                <a:lnTo>
                  <a:pt x="24" y="29"/>
                </a:lnTo>
                <a:lnTo>
                  <a:pt x="19" y="34"/>
                </a:lnTo>
                <a:lnTo>
                  <a:pt x="18" y="37"/>
                </a:lnTo>
                <a:lnTo>
                  <a:pt x="15" y="40"/>
                </a:lnTo>
                <a:lnTo>
                  <a:pt x="13" y="43"/>
                </a:lnTo>
                <a:lnTo>
                  <a:pt x="9" y="48"/>
                </a:lnTo>
                <a:lnTo>
                  <a:pt x="4" y="55"/>
                </a:lnTo>
                <a:lnTo>
                  <a:pt x="6" y="55"/>
                </a:lnTo>
                <a:lnTo>
                  <a:pt x="6" y="54"/>
                </a:lnTo>
                <a:lnTo>
                  <a:pt x="1" y="62"/>
                </a:lnTo>
                <a:lnTo>
                  <a:pt x="1" y="65"/>
                </a:lnTo>
                <a:lnTo>
                  <a:pt x="0" y="68"/>
                </a:lnTo>
                <a:lnTo>
                  <a:pt x="0" y="82"/>
                </a:lnTo>
                <a:lnTo>
                  <a:pt x="1" y="94"/>
                </a:lnTo>
                <a:lnTo>
                  <a:pt x="3" y="96"/>
                </a:lnTo>
                <a:lnTo>
                  <a:pt x="3" y="97"/>
                </a:lnTo>
                <a:lnTo>
                  <a:pt x="4" y="99"/>
                </a:lnTo>
                <a:lnTo>
                  <a:pt x="4" y="100"/>
                </a:lnTo>
                <a:lnTo>
                  <a:pt x="7" y="105"/>
                </a:lnTo>
                <a:lnTo>
                  <a:pt x="9" y="108"/>
                </a:lnTo>
                <a:lnTo>
                  <a:pt x="9" y="106"/>
                </a:lnTo>
                <a:lnTo>
                  <a:pt x="9" y="108"/>
                </a:lnTo>
                <a:lnTo>
                  <a:pt x="16" y="117"/>
                </a:lnTo>
                <a:lnTo>
                  <a:pt x="19" y="119"/>
                </a:lnTo>
                <a:lnTo>
                  <a:pt x="22" y="124"/>
                </a:lnTo>
                <a:lnTo>
                  <a:pt x="27" y="127"/>
                </a:lnTo>
                <a:lnTo>
                  <a:pt x="28" y="128"/>
                </a:lnTo>
                <a:lnTo>
                  <a:pt x="31" y="130"/>
                </a:lnTo>
                <a:lnTo>
                  <a:pt x="33" y="131"/>
                </a:lnTo>
                <a:lnTo>
                  <a:pt x="36" y="133"/>
                </a:lnTo>
                <a:lnTo>
                  <a:pt x="37" y="134"/>
                </a:lnTo>
                <a:lnTo>
                  <a:pt x="58" y="145"/>
                </a:lnTo>
                <a:lnTo>
                  <a:pt x="63" y="148"/>
                </a:lnTo>
                <a:lnTo>
                  <a:pt x="63" y="147"/>
                </a:lnTo>
                <a:lnTo>
                  <a:pt x="72" y="122"/>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3" name="Freeform 2875"/>
          <p:cNvSpPr>
            <a:spLocks/>
          </p:cNvSpPr>
          <p:nvPr/>
        </p:nvSpPr>
        <p:spPr bwMode="auto">
          <a:xfrm>
            <a:off x="6429375" y="3695700"/>
            <a:ext cx="114300" cy="198438"/>
          </a:xfrm>
          <a:custGeom>
            <a:avLst/>
            <a:gdLst>
              <a:gd name="T0" fmla="*/ 5 w 72"/>
              <a:gd name="T1" fmla="*/ 26 h 145"/>
              <a:gd name="T2" fmla="*/ 18 w 72"/>
              <a:gd name="T3" fmla="*/ 34 h 145"/>
              <a:gd name="T4" fmla="*/ 25 w 72"/>
              <a:gd name="T5" fmla="*/ 37 h 145"/>
              <a:gd name="T6" fmla="*/ 27 w 72"/>
              <a:gd name="T7" fmla="*/ 39 h 145"/>
              <a:gd name="T8" fmla="*/ 31 w 72"/>
              <a:gd name="T9" fmla="*/ 42 h 145"/>
              <a:gd name="T10" fmla="*/ 42 w 72"/>
              <a:gd name="T11" fmla="*/ 53 h 145"/>
              <a:gd name="T12" fmla="*/ 43 w 72"/>
              <a:gd name="T13" fmla="*/ 56 h 145"/>
              <a:gd name="T14" fmla="*/ 45 w 72"/>
              <a:gd name="T15" fmla="*/ 60 h 145"/>
              <a:gd name="T16" fmla="*/ 46 w 72"/>
              <a:gd name="T17" fmla="*/ 73 h 145"/>
              <a:gd name="T18" fmla="*/ 45 w 72"/>
              <a:gd name="T19" fmla="*/ 68 h 145"/>
              <a:gd name="T20" fmla="*/ 46 w 72"/>
              <a:gd name="T21" fmla="*/ 65 h 145"/>
              <a:gd name="T22" fmla="*/ 45 w 72"/>
              <a:gd name="T23" fmla="*/ 71 h 145"/>
              <a:gd name="T24" fmla="*/ 43 w 72"/>
              <a:gd name="T25" fmla="*/ 76 h 145"/>
              <a:gd name="T26" fmla="*/ 39 w 72"/>
              <a:gd name="T27" fmla="*/ 84 h 145"/>
              <a:gd name="T28" fmla="*/ 40 w 72"/>
              <a:gd name="T29" fmla="*/ 82 h 145"/>
              <a:gd name="T30" fmla="*/ 37 w 72"/>
              <a:gd name="T31" fmla="*/ 87 h 145"/>
              <a:gd name="T32" fmla="*/ 33 w 72"/>
              <a:gd name="T33" fmla="*/ 93 h 145"/>
              <a:gd name="T34" fmla="*/ 30 w 72"/>
              <a:gd name="T35" fmla="*/ 96 h 145"/>
              <a:gd name="T36" fmla="*/ 24 w 72"/>
              <a:gd name="T37" fmla="*/ 104 h 145"/>
              <a:gd name="T38" fmla="*/ 18 w 72"/>
              <a:gd name="T39" fmla="*/ 108 h 145"/>
              <a:gd name="T40" fmla="*/ 12 w 72"/>
              <a:gd name="T41" fmla="*/ 114 h 145"/>
              <a:gd name="T42" fmla="*/ 8 w 72"/>
              <a:gd name="T43" fmla="*/ 118 h 145"/>
              <a:gd name="T44" fmla="*/ 0 w 72"/>
              <a:gd name="T45" fmla="*/ 124 h 145"/>
              <a:gd name="T46" fmla="*/ 16 w 72"/>
              <a:gd name="T47" fmla="*/ 145 h 145"/>
              <a:gd name="T48" fmla="*/ 19 w 72"/>
              <a:gd name="T49" fmla="*/ 141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1 h 145"/>
              <a:gd name="T64" fmla="*/ 64 w 72"/>
              <a:gd name="T65" fmla="*/ 93 h 145"/>
              <a:gd name="T66" fmla="*/ 67 w 72"/>
              <a:gd name="T67" fmla="*/ 87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19 w 72"/>
              <a:gd name="T93" fmla="*/ 5 h 145"/>
              <a:gd name="T94" fmla="*/ 0 w 72"/>
              <a:gd name="T95" fmla="*/ 25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5"/>
                </a:moveTo>
                <a:lnTo>
                  <a:pt x="5" y="26"/>
                </a:lnTo>
                <a:lnTo>
                  <a:pt x="6" y="28"/>
                </a:lnTo>
                <a:lnTo>
                  <a:pt x="18" y="34"/>
                </a:lnTo>
                <a:lnTo>
                  <a:pt x="22" y="37"/>
                </a:lnTo>
                <a:lnTo>
                  <a:pt x="25" y="37"/>
                </a:lnTo>
                <a:lnTo>
                  <a:pt x="24" y="37"/>
                </a:lnTo>
                <a:lnTo>
                  <a:pt x="27" y="39"/>
                </a:lnTo>
                <a:lnTo>
                  <a:pt x="28" y="40"/>
                </a:lnTo>
                <a:lnTo>
                  <a:pt x="31" y="42"/>
                </a:lnTo>
                <a:lnTo>
                  <a:pt x="33" y="45"/>
                </a:lnTo>
                <a:lnTo>
                  <a:pt x="42" y="53"/>
                </a:lnTo>
                <a:lnTo>
                  <a:pt x="42" y="54"/>
                </a:lnTo>
                <a:lnTo>
                  <a:pt x="43" y="56"/>
                </a:lnTo>
                <a:lnTo>
                  <a:pt x="43" y="59"/>
                </a:lnTo>
                <a:lnTo>
                  <a:pt x="45" y="60"/>
                </a:lnTo>
                <a:lnTo>
                  <a:pt x="43" y="67"/>
                </a:lnTo>
                <a:lnTo>
                  <a:pt x="46" y="73"/>
                </a:lnTo>
                <a:lnTo>
                  <a:pt x="45" y="67"/>
                </a:lnTo>
                <a:lnTo>
                  <a:pt x="45" y="68"/>
                </a:lnTo>
                <a:lnTo>
                  <a:pt x="45" y="67"/>
                </a:lnTo>
                <a:lnTo>
                  <a:pt x="46" y="65"/>
                </a:lnTo>
                <a:lnTo>
                  <a:pt x="45" y="67"/>
                </a:lnTo>
                <a:lnTo>
                  <a:pt x="45" y="71"/>
                </a:lnTo>
                <a:lnTo>
                  <a:pt x="43" y="73"/>
                </a:lnTo>
                <a:lnTo>
                  <a:pt x="43" y="76"/>
                </a:lnTo>
                <a:lnTo>
                  <a:pt x="42" y="77"/>
                </a:lnTo>
                <a:lnTo>
                  <a:pt x="39" y="84"/>
                </a:lnTo>
                <a:lnTo>
                  <a:pt x="40" y="84"/>
                </a:lnTo>
                <a:lnTo>
                  <a:pt x="40" y="82"/>
                </a:lnTo>
                <a:lnTo>
                  <a:pt x="39" y="85"/>
                </a:lnTo>
                <a:lnTo>
                  <a:pt x="37" y="87"/>
                </a:lnTo>
                <a:lnTo>
                  <a:pt x="36" y="90"/>
                </a:lnTo>
                <a:lnTo>
                  <a:pt x="33" y="93"/>
                </a:lnTo>
                <a:lnTo>
                  <a:pt x="33" y="94"/>
                </a:lnTo>
                <a:lnTo>
                  <a:pt x="30" y="96"/>
                </a:lnTo>
                <a:lnTo>
                  <a:pt x="27" y="101"/>
                </a:lnTo>
                <a:lnTo>
                  <a:pt x="24" y="104"/>
                </a:lnTo>
                <a:lnTo>
                  <a:pt x="21" y="105"/>
                </a:lnTo>
                <a:lnTo>
                  <a:pt x="18" y="108"/>
                </a:lnTo>
                <a:lnTo>
                  <a:pt x="14" y="111"/>
                </a:lnTo>
                <a:lnTo>
                  <a:pt x="12" y="114"/>
                </a:lnTo>
                <a:lnTo>
                  <a:pt x="11" y="114"/>
                </a:lnTo>
                <a:lnTo>
                  <a:pt x="8" y="118"/>
                </a:lnTo>
                <a:lnTo>
                  <a:pt x="5" y="119"/>
                </a:lnTo>
                <a:lnTo>
                  <a:pt x="0" y="124"/>
                </a:lnTo>
                <a:lnTo>
                  <a:pt x="2" y="121"/>
                </a:lnTo>
                <a:lnTo>
                  <a:pt x="16" y="145"/>
                </a:lnTo>
                <a:lnTo>
                  <a:pt x="18" y="142"/>
                </a:lnTo>
                <a:lnTo>
                  <a:pt x="19" y="141"/>
                </a:lnTo>
                <a:lnTo>
                  <a:pt x="22"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1"/>
                </a:lnTo>
                <a:lnTo>
                  <a:pt x="61" y="97"/>
                </a:lnTo>
                <a:lnTo>
                  <a:pt x="64" y="93"/>
                </a:lnTo>
                <a:lnTo>
                  <a:pt x="66" y="90"/>
                </a:lnTo>
                <a:lnTo>
                  <a:pt x="67" y="87"/>
                </a:lnTo>
                <a:lnTo>
                  <a:pt x="66" y="87"/>
                </a:lnTo>
                <a:lnTo>
                  <a:pt x="67" y="85"/>
                </a:lnTo>
                <a:lnTo>
                  <a:pt x="67" y="82"/>
                </a:lnTo>
                <a:lnTo>
                  <a:pt x="69" y="80"/>
                </a:lnTo>
                <a:lnTo>
                  <a:pt x="69" y="76"/>
                </a:lnTo>
                <a:lnTo>
                  <a:pt x="70" y="74"/>
                </a:lnTo>
                <a:lnTo>
                  <a:pt x="72" y="67"/>
                </a:lnTo>
                <a:lnTo>
                  <a:pt x="72" y="65"/>
                </a:lnTo>
                <a:lnTo>
                  <a:pt x="72" y="67"/>
                </a:lnTo>
                <a:lnTo>
                  <a:pt x="70" y="60"/>
                </a:lnTo>
                <a:lnTo>
                  <a:pt x="69" y="51"/>
                </a:lnTo>
                <a:lnTo>
                  <a:pt x="67" y="49"/>
                </a:lnTo>
                <a:lnTo>
                  <a:pt x="67" y="46"/>
                </a:lnTo>
                <a:lnTo>
                  <a:pt x="66" y="45"/>
                </a:lnTo>
                <a:lnTo>
                  <a:pt x="66" y="43"/>
                </a:lnTo>
                <a:lnTo>
                  <a:pt x="54" y="29"/>
                </a:lnTo>
                <a:lnTo>
                  <a:pt x="52" y="26"/>
                </a:lnTo>
                <a:lnTo>
                  <a:pt x="46" y="20"/>
                </a:lnTo>
                <a:lnTo>
                  <a:pt x="43" y="19"/>
                </a:lnTo>
                <a:lnTo>
                  <a:pt x="42" y="17"/>
                </a:lnTo>
                <a:lnTo>
                  <a:pt x="39" y="15"/>
                </a:lnTo>
                <a:lnTo>
                  <a:pt x="34" y="12"/>
                </a:lnTo>
                <a:lnTo>
                  <a:pt x="31" y="12"/>
                </a:lnTo>
                <a:lnTo>
                  <a:pt x="33" y="12"/>
                </a:lnTo>
                <a:lnTo>
                  <a:pt x="21" y="6"/>
                </a:lnTo>
                <a:lnTo>
                  <a:pt x="19" y="5"/>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4" name="Freeform 2876"/>
          <p:cNvSpPr>
            <a:spLocks/>
          </p:cNvSpPr>
          <p:nvPr/>
        </p:nvSpPr>
        <p:spPr bwMode="auto">
          <a:xfrm>
            <a:off x="6342063" y="3859213"/>
            <a:ext cx="112712" cy="203200"/>
          </a:xfrm>
          <a:custGeom>
            <a:avLst/>
            <a:gdLst>
              <a:gd name="T0" fmla="*/ 71 w 71"/>
              <a:gd name="T1" fmla="*/ 121 h 149"/>
              <a:gd name="T2" fmla="*/ 52 w 71"/>
              <a:gd name="T3" fmla="*/ 113 h 149"/>
              <a:gd name="T4" fmla="*/ 48 w 71"/>
              <a:gd name="T5" fmla="*/ 110 h 149"/>
              <a:gd name="T6" fmla="*/ 43 w 71"/>
              <a:gd name="T7" fmla="*/ 107 h 149"/>
              <a:gd name="T8" fmla="*/ 40 w 71"/>
              <a:gd name="T9" fmla="*/ 105 h 149"/>
              <a:gd name="T10" fmla="*/ 34 w 71"/>
              <a:gd name="T11" fmla="*/ 98 h 149"/>
              <a:gd name="T12" fmla="*/ 33 w 71"/>
              <a:gd name="T13" fmla="*/ 99 h 149"/>
              <a:gd name="T14" fmla="*/ 30 w 71"/>
              <a:gd name="T15" fmla="*/ 93 h 149"/>
              <a:gd name="T16" fmla="*/ 28 w 71"/>
              <a:gd name="T17" fmla="*/ 91 h 149"/>
              <a:gd name="T18" fmla="*/ 27 w 71"/>
              <a:gd name="T19" fmla="*/ 88 h 149"/>
              <a:gd name="T20" fmla="*/ 25 w 71"/>
              <a:gd name="T21" fmla="*/ 85 h 149"/>
              <a:gd name="T22" fmla="*/ 27 w 71"/>
              <a:gd name="T23" fmla="*/ 74 h 149"/>
              <a:gd name="T24" fmla="*/ 28 w 71"/>
              <a:gd name="T25" fmla="*/ 68 h 149"/>
              <a:gd name="T26" fmla="*/ 30 w 71"/>
              <a:gd name="T27" fmla="*/ 65 h 149"/>
              <a:gd name="T28" fmla="*/ 30 w 71"/>
              <a:gd name="T29" fmla="*/ 64 h 149"/>
              <a:gd name="T30" fmla="*/ 36 w 71"/>
              <a:gd name="T31" fmla="*/ 56 h 149"/>
              <a:gd name="T32" fmla="*/ 40 w 71"/>
              <a:gd name="T33" fmla="*/ 50 h 149"/>
              <a:gd name="T34" fmla="*/ 43 w 71"/>
              <a:gd name="T35" fmla="*/ 48 h 149"/>
              <a:gd name="T36" fmla="*/ 48 w 71"/>
              <a:gd name="T37" fmla="*/ 42 h 149"/>
              <a:gd name="T38" fmla="*/ 55 w 71"/>
              <a:gd name="T39" fmla="*/ 36 h 149"/>
              <a:gd name="T40" fmla="*/ 61 w 71"/>
              <a:gd name="T41" fmla="*/ 31 h 149"/>
              <a:gd name="T42" fmla="*/ 69 w 71"/>
              <a:gd name="T43" fmla="*/ 28 h 149"/>
              <a:gd name="T44" fmla="*/ 57 w 71"/>
              <a:gd name="T45" fmla="*/ 3 h 149"/>
              <a:gd name="T46" fmla="*/ 52 w 71"/>
              <a:gd name="T47" fmla="*/ 3 h 149"/>
              <a:gd name="T48" fmla="*/ 46 w 71"/>
              <a:gd name="T49" fmla="*/ 9 h 149"/>
              <a:gd name="T50" fmla="*/ 40 w 71"/>
              <a:gd name="T51" fmla="*/ 14 h 149"/>
              <a:gd name="T52" fmla="*/ 33 w 71"/>
              <a:gd name="T53" fmla="*/ 20 h 149"/>
              <a:gd name="T54" fmla="*/ 25 w 71"/>
              <a:gd name="T55" fmla="*/ 30 h 149"/>
              <a:gd name="T56" fmla="*/ 19 w 71"/>
              <a:gd name="T57" fmla="*/ 34 h 149"/>
              <a:gd name="T58" fmla="*/ 15 w 71"/>
              <a:gd name="T59" fmla="*/ 40 h 149"/>
              <a:gd name="T60" fmla="*/ 9 w 71"/>
              <a:gd name="T61" fmla="*/ 48 h 149"/>
              <a:gd name="T62" fmla="*/ 6 w 71"/>
              <a:gd name="T63" fmla="*/ 56 h 149"/>
              <a:gd name="T64" fmla="*/ 1 w 71"/>
              <a:gd name="T65" fmla="*/ 62 h 149"/>
              <a:gd name="T66" fmla="*/ 0 w 71"/>
              <a:gd name="T67" fmla="*/ 68 h 149"/>
              <a:gd name="T68" fmla="*/ 1 w 71"/>
              <a:gd name="T69" fmla="*/ 95 h 149"/>
              <a:gd name="T70" fmla="*/ 3 w 71"/>
              <a:gd name="T71" fmla="*/ 98 h 149"/>
              <a:gd name="T72" fmla="*/ 4 w 71"/>
              <a:gd name="T73" fmla="*/ 101 h 149"/>
              <a:gd name="T74" fmla="*/ 9 w 71"/>
              <a:gd name="T75" fmla="*/ 108 h 149"/>
              <a:gd name="T76" fmla="*/ 9 w 71"/>
              <a:gd name="T77" fmla="*/ 108 h 149"/>
              <a:gd name="T78" fmla="*/ 19 w 71"/>
              <a:gd name="T79" fmla="*/ 119 h 149"/>
              <a:gd name="T80" fmla="*/ 27 w 71"/>
              <a:gd name="T81" fmla="*/ 127 h 149"/>
              <a:gd name="T82" fmla="*/ 31 w 71"/>
              <a:gd name="T83" fmla="*/ 130 h 149"/>
              <a:gd name="T84" fmla="*/ 36 w 71"/>
              <a:gd name="T85" fmla="*/ 133 h 149"/>
              <a:gd name="T86" fmla="*/ 58 w 71"/>
              <a:gd name="T87" fmla="*/ 146 h 149"/>
              <a:gd name="T88" fmla="*/ 63 w 71"/>
              <a:gd name="T89" fmla="*/ 147 h 1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
              <a:gd name="T136" fmla="*/ 0 h 149"/>
              <a:gd name="T137" fmla="*/ 71 w 71"/>
              <a:gd name="T138" fmla="*/ 149 h 1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 h="149">
                <a:moveTo>
                  <a:pt x="71" y="122"/>
                </a:moveTo>
                <a:lnTo>
                  <a:pt x="71" y="121"/>
                </a:lnTo>
                <a:lnTo>
                  <a:pt x="67" y="121"/>
                </a:lnTo>
                <a:lnTo>
                  <a:pt x="52" y="113"/>
                </a:lnTo>
                <a:lnTo>
                  <a:pt x="51" y="112"/>
                </a:lnTo>
                <a:lnTo>
                  <a:pt x="48" y="110"/>
                </a:lnTo>
                <a:lnTo>
                  <a:pt x="46" y="108"/>
                </a:lnTo>
                <a:lnTo>
                  <a:pt x="43" y="107"/>
                </a:lnTo>
                <a:lnTo>
                  <a:pt x="42" y="105"/>
                </a:lnTo>
                <a:lnTo>
                  <a:pt x="40" y="105"/>
                </a:lnTo>
                <a:lnTo>
                  <a:pt x="40" y="104"/>
                </a:lnTo>
                <a:lnTo>
                  <a:pt x="34" y="98"/>
                </a:lnTo>
                <a:lnTo>
                  <a:pt x="31" y="96"/>
                </a:lnTo>
                <a:lnTo>
                  <a:pt x="33" y="99"/>
                </a:lnTo>
                <a:lnTo>
                  <a:pt x="33" y="98"/>
                </a:lnTo>
                <a:lnTo>
                  <a:pt x="30" y="93"/>
                </a:lnTo>
                <a:lnTo>
                  <a:pt x="28" y="90"/>
                </a:lnTo>
                <a:lnTo>
                  <a:pt x="28" y="91"/>
                </a:lnTo>
                <a:lnTo>
                  <a:pt x="28" y="90"/>
                </a:lnTo>
                <a:lnTo>
                  <a:pt x="27" y="88"/>
                </a:lnTo>
                <a:lnTo>
                  <a:pt x="27" y="87"/>
                </a:lnTo>
                <a:lnTo>
                  <a:pt x="25" y="85"/>
                </a:lnTo>
                <a:lnTo>
                  <a:pt x="27" y="82"/>
                </a:lnTo>
                <a:lnTo>
                  <a:pt x="27" y="74"/>
                </a:lnTo>
                <a:lnTo>
                  <a:pt x="28" y="71"/>
                </a:lnTo>
                <a:lnTo>
                  <a:pt x="28" y="68"/>
                </a:lnTo>
                <a:lnTo>
                  <a:pt x="27" y="70"/>
                </a:lnTo>
                <a:lnTo>
                  <a:pt x="30" y="65"/>
                </a:lnTo>
                <a:lnTo>
                  <a:pt x="31" y="62"/>
                </a:lnTo>
                <a:lnTo>
                  <a:pt x="30" y="64"/>
                </a:lnTo>
                <a:lnTo>
                  <a:pt x="34" y="59"/>
                </a:lnTo>
                <a:lnTo>
                  <a:pt x="36" y="56"/>
                </a:lnTo>
                <a:lnTo>
                  <a:pt x="39" y="53"/>
                </a:lnTo>
                <a:lnTo>
                  <a:pt x="40" y="50"/>
                </a:lnTo>
                <a:lnTo>
                  <a:pt x="39" y="51"/>
                </a:lnTo>
                <a:lnTo>
                  <a:pt x="43" y="48"/>
                </a:lnTo>
                <a:lnTo>
                  <a:pt x="46" y="43"/>
                </a:lnTo>
                <a:lnTo>
                  <a:pt x="48" y="42"/>
                </a:lnTo>
                <a:lnTo>
                  <a:pt x="51" y="40"/>
                </a:lnTo>
                <a:lnTo>
                  <a:pt x="55" y="36"/>
                </a:lnTo>
                <a:lnTo>
                  <a:pt x="58" y="34"/>
                </a:lnTo>
                <a:lnTo>
                  <a:pt x="61" y="31"/>
                </a:lnTo>
                <a:lnTo>
                  <a:pt x="67" y="28"/>
                </a:lnTo>
                <a:lnTo>
                  <a:pt x="69" y="28"/>
                </a:lnTo>
                <a:lnTo>
                  <a:pt x="71" y="25"/>
                </a:lnTo>
                <a:lnTo>
                  <a:pt x="57" y="3"/>
                </a:lnTo>
                <a:lnTo>
                  <a:pt x="60" y="0"/>
                </a:lnTo>
                <a:lnTo>
                  <a:pt x="52" y="3"/>
                </a:lnTo>
                <a:lnTo>
                  <a:pt x="49" y="8"/>
                </a:lnTo>
                <a:lnTo>
                  <a:pt x="46" y="9"/>
                </a:lnTo>
                <a:lnTo>
                  <a:pt x="43" y="13"/>
                </a:lnTo>
                <a:lnTo>
                  <a:pt x="40" y="14"/>
                </a:lnTo>
                <a:lnTo>
                  <a:pt x="36" y="19"/>
                </a:lnTo>
                <a:lnTo>
                  <a:pt x="33" y="20"/>
                </a:lnTo>
                <a:lnTo>
                  <a:pt x="25" y="28"/>
                </a:lnTo>
                <a:lnTo>
                  <a:pt x="25" y="30"/>
                </a:lnTo>
                <a:lnTo>
                  <a:pt x="24" y="30"/>
                </a:lnTo>
                <a:lnTo>
                  <a:pt x="19" y="34"/>
                </a:lnTo>
                <a:lnTo>
                  <a:pt x="18" y="37"/>
                </a:lnTo>
                <a:lnTo>
                  <a:pt x="15" y="40"/>
                </a:lnTo>
                <a:lnTo>
                  <a:pt x="13" y="43"/>
                </a:lnTo>
                <a:lnTo>
                  <a:pt x="9" y="48"/>
                </a:lnTo>
                <a:lnTo>
                  <a:pt x="4" y="56"/>
                </a:lnTo>
                <a:lnTo>
                  <a:pt x="6" y="56"/>
                </a:lnTo>
                <a:lnTo>
                  <a:pt x="6" y="54"/>
                </a:lnTo>
                <a:lnTo>
                  <a:pt x="1" y="62"/>
                </a:lnTo>
                <a:lnTo>
                  <a:pt x="1" y="65"/>
                </a:lnTo>
                <a:lnTo>
                  <a:pt x="0" y="68"/>
                </a:lnTo>
                <a:lnTo>
                  <a:pt x="0" y="82"/>
                </a:lnTo>
                <a:lnTo>
                  <a:pt x="1" y="95"/>
                </a:lnTo>
                <a:lnTo>
                  <a:pt x="3" y="96"/>
                </a:lnTo>
                <a:lnTo>
                  <a:pt x="3" y="98"/>
                </a:lnTo>
                <a:lnTo>
                  <a:pt x="4" y="99"/>
                </a:lnTo>
                <a:lnTo>
                  <a:pt x="4" y="101"/>
                </a:lnTo>
                <a:lnTo>
                  <a:pt x="7" y="105"/>
                </a:lnTo>
                <a:lnTo>
                  <a:pt x="9" y="108"/>
                </a:lnTo>
                <a:lnTo>
                  <a:pt x="9" y="107"/>
                </a:lnTo>
                <a:lnTo>
                  <a:pt x="9" y="108"/>
                </a:lnTo>
                <a:lnTo>
                  <a:pt x="16" y="118"/>
                </a:lnTo>
                <a:lnTo>
                  <a:pt x="19" y="119"/>
                </a:lnTo>
                <a:lnTo>
                  <a:pt x="22" y="124"/>
                </a:lnTo>
                <a:lnTo>
                  <a:pt x="27" y="127"/>
                </a:lnTo>
                <a:lnTo>
                  <a:pt x="28" y="129"/>
                </a:lnTo>
                <a:lnTo>
                  <a:pt x="31" y="130"/>
                </a:lnTo>
                <a:lnTo>
                  <a:pt x="33" y="132"/>
                </a:lnTo>
                <a:lnTo>
                  <a:pt x="36" y="133"/>
                </a:lnTo>
                <a:lnTo>
                  <a:pt x="37" y="135"/>
                </a:lnTo>
                <a:lnTo>
                  <a:pt x="58" y="146"/>
                </a:lnTo>
                <a:lnTo>
                  <a:pt x="63" y="149"/>
                </a:lnTo>
                <a:lnTo>
                  <a:pt x="63" y="147"/>
                </a:lnTo>
                <a:lnTo>
                  <a:pt x="71" y="122"/>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5" name="Freeform 2877"/>
          <p:cNvSpPr>
            <a:spLocks/>
          </p:cNvSpPr>
          <p:nvPr/>
        </p:nvSpPr>
        <p:spPr bwMode="auto">
          <a:xfrm>
            <a:off x="6438900" y="4025901"/>
            <a:ext cx="114300" cy="200025"/>
          </a:xfrm>
          <a:custGeom>
            <a:avLst/>
            <a:gdLst>
              <a:gd name="T0" fmla="*/ 19 w 73"/>
              <a:gd name="T1" fmla="*/ 34 h 146"/>
              <a:gd name="T2" fmla="*/ 27 w 73"/>
              <a:gd name="T3" fmla="*/ 38 h 146"/>
              <a:gd name="T4" fmla="*/ 28 w 73"/>
              <a:gd name="T5" fmla="*/ 39 h 146"/>
              <a:gd name="T6" fmla="*/ 33 w 73"/>
              <a:gd name="T7" fmla="*/ 42 h 146"/>
              <a:gd name="T8" fmla="*/ 39 w 73"/>
              <a:gd name="T9" fmla="*/ 48 h 146"/>
              <a:gd name="T10" fmla="*/ 43 w 73"/>
              <a:gd name="T11" fmla="*/ 55 h 146"/>
              <a:gd name="T12" fmla="*/ 45 w 73"/>
              <a:gd name="T13" fmla="*/ 59 h 146"/>
              <a:gd name="T14" fmla="*/ 45 w 73"/>
              <a:gd name="T15" fmla="*/ 67 h 146"/>
              <a:gd name="T16" fmla="*/ 46 w 73"/>
              <a:gd name="T17" fmla="*/ 67 h 146"/>
              <a:gd name="T18" fmla="*/ 51 w 73"/>
              <a:gd name="T19" fmla="*/ 58 h 146"/>
              <a:gd name="T20" fmla="*/ 46 w 73"/>
              <a:gd name="T21" fmla="*/ 68 h 146"/>
              <a:gd name="T22" fmla="*/ 43 w 73"/>
              <a:gd name="T23" fmla="*/ 75 h 146"/>
              <a:gd name="T24" fmla="*/ 42 w 73"/>
              <a:gd name="T25" fmla="*/ 78 h 146"/>
              <a:gd name="T26" fmla="*/ 42 w 73"/>
              <a:gd name="T27" fmla="*/ 79 h 146"/>
              <a:gd name="T28" fmla="*/ 37 w 73"/>
              <a:gd name="T29" fmla="*/ 87 h 146"/>
              <a:gd name="T30" fmla="*/ 37 w 73"/>
              <a:gd name="T31" fmla="*/ 87 h 146"/>
              <a:gd name="T32" fmla="*/ 28 w 73"/>
              <a:gd name="T33" fmla="*/ 98 h 146"/>
              <a:gd name="T34" fmla="*/ 25 w 73"/>
              <a:gd name="T35" fmla="*/ 101 h 146"/>
              <a:gd name="T36" fmla="*/ 22 w 73"/>
              <a:gd name="T37" fmla="*/ 104 h 146"/>
              <a:gd name="T38" fmla="*/ 13 w 73"/>
              <a:gd name="T39" fmla="*/ 112 h 146"/>
              <a:gd name="T40" fmla="*/ 10 w 73"/>
              <a:gd name="T41" fmla="*/ 115 h 146"/>
              <a:gd name="T42" fmla="*/ 5 w 73"/>
              <a:gd name="T43" fmla="*/ 120 h 146"/>
              <a:gd name="T44" fmla="*/ 2 w 73"/>
              <a:gd name="T45" fmla="*/ 121 h 146"/>
              <a:gd name="T46" fmla="*/ 18 w 73"/>
              <a:gd name="T47" fmla="*/ 143 h 146"/>
              <a:gd name="T48" fmla="*/ 22 w 73"/>
              <a:gd name="T49" fmla="*/ 140 h 146"/>
              <a:gd name="T50" fmla="*/ 30 w 73"/>
              <a:gd name="T51" fmla="*/ 133 h 146"/>
              <a:gd name="T52" fmla="*/ 33 w 73"/>
              <a:gd name="T53" fmla="*/ 130 h 146"/>
              <a:gd name="T54" fmla="*/ 42 w 73"/>
              <a:gd name="T55" fmla="*/ 123 h 146"/>
              <a:gd name="T56" fmla="*/ 46 w 73"/>
              <a:gd name="T57" fmla="*/ 118 h 146"/>
              <a:gd name="T58" fmla="*/ 57 w 73"/>
              <a:gd name="T59" fmla="*/ 106 h 146"/>
              <a:gd name="T60" fmla="*/ 60 w 73"/>
              <a:gd name="T61" fmla="*/ 101 h 146"/>
              <a:gd name="T62" fmla="*/ 63 w 73"/>
              <a:gd name="T63" fmla="*/ 93 h 146"/>
              <a:gd name="T64" fmla="*/ 67 w 73"/>
              <a:gd name="T65" fmla="*/ 87 h 146"/>
              <a:gd name="T66" fmla="*/ 66 w 73"/>
              <a:gd name="T67" fmla="*/ 89 h 146"/>
              <a:gd name="T68" fmla="*/ 69 w 73"/>
              <a:gd name="T69" fmla="*/ 79 h 146"/>
              <a:gd name="T70" fmla="*/ 70 w 73"/>
              <a:gd name="T71" fmla="*/ 73 h 146"/>
              <a:gd name="T72" fmla="*/ 73 w 73"/>
              <a:gd name="T73" fmla="*/ 68 h 146"/>
              <a:gd name="T74" fmla="*/ 72 w 73"/>
              <a:gd name="T75" fmla="*/ 61 h 146"/>
              <a:gd name="T76" fmla="*/ 69 w 73"/>
              <a:gd name="T77" fmla="*/ 50 h 146"/>
              <a:gd name="T78" fmla="*/ 67 w 73"/>
              <a:gd name="T79" fmla="*/ 45 h 146"/>
              <a:gd name="T80" fmla="*/ 63 w 73"/>
              <a:gd name="T81" fmla="*/ 39 h 146"/>
              <a:gd name="T82" fmla="*/ 48 w 73"/>
              <a:gd name="T83" fmla="*/ 21 h 146"/>
              <a:gd name="T84" fmla="*/ 43 w 73"/>
              <a:gd name="T85" fmla="*/ 17 h 146"/>
              <a:gd name="T86" fmla="*/ 36 w 73"/>
              <a:gd name="T87" fmla="*/ 13 h 146"/>
              <a:gd name="T88" fmla="*/ 34 w 73"/>
              <a:gd name="T89" fmla="*/ 13 h 146"/>
              <a:gd name="T90" fmla="*/ 0 w 73"/>
              <a:gd name="T91" fmla="*/ 25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6"/>
              <a:gd name="T140" fmla="*/ 73 w 7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6">
                <a:moveTo>
                  <a:pt x="0" y="25"/>
                </a:moveTo>
                <a:lnTo>
                  <a:pt x="19" y="34"/>
                </a:lnTo>
                <a:lnTo>
                  <a:pt x="24" y="38"/>
                </a:lnTo>
                <a:lnTo>
                  <a:pt x="27" y="38"/>
                </a:lnTo>
                <a:lnTo>
                  <a:pt x="25" y="38"/>
                </a:lnTo>
                <a:lnTo>
                  <a:pt x="28" y="39"/>
                </a:lnTo>
                <a:lnTo>
                  <a:pt x="30" y="41"/>
                </a:lnTo>
                <a:lnTo>
                  <a:pt x="33" y="42"/>
                </a:lnTo>
                <a:lnTo>
                  <a:pt x="39" y="47"/>
                </a:lnTo>
                <a:lnTo>
                  <a:pt x="39" y="48"/>
                </a:lnTo>
                <a:lnTo>
                  <a:pt x="43" y="53"/>
                </a:lnTo>
                <a:lnTo>
                  <a:pt x="43" y="55"/>
                </a:lnTo>
                <a:lnTo>
                  <a:pt x="45" y="56"/>
                </a:lnTo>
                <a:lnTo>
                  <a:pt x="45" y="59"/>
                </a:lnTo>
                <a:lnTo>
                  <a:pt x="46" y="61"/>
                </a:lnTo>
                <a:lnTo>
                  <a:pt x="45" y="67"/>
                </a:lnTo>
                <a:lnTo>
                  <a:pt x="48" y="73"/>
                </a:lnTo>
                <a:lnTo>
                  <a:pt x="46" y="67"/>
                </a:lnTo>
                <a:lnTo>
                  <a:pt x="46" y="65"/>
                </a:lnTo>
                <a:lnTo>
                  <a:pt x="51" y="58"/>
                </a:lnTo>
                <a:lnTo>
                  <a:pt x="46" y="64"/>
                </a:lnTo>
                <a:lnTo>
                  <a:pt x="46" y="68"/>
                </a:lnTo>
                <a:lnTo>
                  <a:pt x="45" y="70"/>
                </a:lnTo>
                <a:lnTo>
                  <a:pt x="43" y="75"/>
                </a:lnTo>
                <a:lnTo>
                  <a:pt x="45" y="73"/>
                </a:lnTo>
                <a:lnTo>
                  <a:pt x="42" y="78"/>
                </a:lnTo>
                <a:lnTo>
                  <a:pt x="40" y="81"/>
                </a:lnTo>
                <a:lnTo>
                  <a:pt x="42" y="79"/>
                </a:lnTo>
                <a:lnTo>
                  <a:pt x="39" y="84"/>
                </a:lnTo>
                <a:lnTo>
                  <a:pt x="37" y="87"/>
                </a:lnTo>
                <a:lnTo>
                  <a:pt x="39" y="86"/>
                </a:lnTo>
                <a:lnTo>
                  <a:pt x="37" y="87"/>
                </a:lnTo>
                <a:lnTo>
                  <a:pt x="36" y="90"/>
                </a:lnTo>
                <a:lnTo>
                  <a:pt x="28" y="98"/>
                </a:lnTo>
                <a:lnTo>
                  <a:pt x="28" y="99"/>
                </a:lnTo>
                <a:lnTo>
                  <a:pt x="25" y="101"/>
                </a:lnTo>
                <a:lnTo>
                  <a:pt x="24" y="104"/>
                </a:lnTo>
                <a:lnTo>
                  <a:pt x="22" y="104"/>
                </a:lnTo>
                <a:lnTo>
                  <a:pt x="18" y="109"/>
                </a:lnTo>
                <a:lnTo>
                  <a:pt x="13" y="112"/>
                </a:lnTo>
                <a:lnTo>
                  <a:pt x="12" y="115"/>
                </a:lnTo>
                <a:lnTo>
                  <a:pt x="10" y="115"/>
                </a:lnTo>
                <a:lnTo>
                  <a:pt x="8" y="118"/>
                </a:lnTo>
                <a:lnTo>
                  <a:pt x="5" y="120"/>
                </a:lnTo>
                <a:lnTo>
                  <a:pt x="0" y="124"/>
                </a:lnTo>
                <a:lnTo>
                  <a:pt x="2" y="121"/>
                </a:lnTo>
                <a:lnTo>
                  <a:pt x="16" y="146"/>
                </a:lnTo>
                <a:lnTo>
                  <a:pt x="18" y="143"/>
                </a:lnTo>
                <a:lnTo>
                  <a:pt x="19" y="141"/>
                </a:lnTo>
                <a:lnTo>
                  <a:pt x="22" y="140"/>
                </a:lnTo>
                <a:lnTo>
                  <a:pt x="25" y="137"/>
                </a:lnTo>
                <a:lnTo>
                  <a:pt x="30" y="133"/>
                </a:lnTo>
                <a:lnTo>
                  <a:pt x="31" y="130"/>
                </a:lnTo>
                <a:lnTo>
                  <a:pt x="33" y="130"/>
                </a:lnTo>
                <a:lnTo>
                  <a:pt x="37" y="126"/>
                </a:lnTo>
                <a:lnTo>
                  <a:pt x="42" y="123"/>
                </a:lnTo>
                <a:lnTo>
                  <a:pt x="43" y="120"/>
                </a:lnTo>
                <a:lnTo>
                  <a:pt x="46" y="118"/>
                </a:lnTo>
                <a:lnTo>
                  <a:pt x="49" y="113"/>
                </a:lnTo>
                <a:lnTo>
                  <a:pt x="57" y="106"/>
                </a:lnTo>
                <a:lnTo>
                  <a:pt x="58" y="103"/>
                </a:lnTo>
                <a:lnTo>
                  <a:pt x="60" y="101"/>
                </a:lnTo>
                <a:lnTo>
                  <a:pt x="64" y="93"/>
                </a:lnTo>
                <a:lnTo>
                  <a:pt x="63" y="93"/>
                </a:lnTo>
                <a:lnTo>
                  <a:pt x="63" y="95"/>
                </a:lnTo>
                <a:lnTo>
                  <a:pt x="67" y="87"/>
                </a:lnTo>
                <a:lnTo>
                  <a:pt x="66" y="87"/>
                </a:lnTo>
                <a:lnTo>
                  <a:pt x="66" y="89"/>
                </a:lnTo>
                <a:lnTo>
                  <a:pt x="70" y="81"/>
                </a:lnTo>
                <a:lnTo>
                  <a:pt x="69" y="79"/>
                </a:lnTo>
                <a:lnTo>
                  <a:pt x="70" y="78"/>
                </a:lnTo>
                <a:lnTo>
                  <a:pt x="70" y="73"/>
                </a:lnTo>
                <a:lnTo>
                  <a:pt x="69" y="76"/>
                </a:lnTo>
                <a:lnTo>
                  <a:pt x="73" y="68"/>
                </a:lnTo>
                <a:lnTo>
                  <a:pt x="73" y="67"/>
                </a:lnTo>
                <a:lnTo>
                  <a:pt x="72" y="61"/>
                </a:lnTo>
                <a:lnTo>
                  <a:pt x="70" y="51"/>
                </a:lnTo>
                <a:lnTo>
                  <a:pt x="69" y="50"/>
                </a:lnTo>
                <a:lnTo>
                  <a:pt x="69" y="47"/>
                </a:lnTo>
                <a:lnTo>
                  <a:pt x="67" y="45"/>
                </a:lnTo>
                <a:lnTo>
                  <a:pt x="67" y="44"/>
                </a:lnTo>
                <a:lnTo>
                  <a:pt x="63" y="39"/>
                </a:lnTo>
                <a:lnTo>
                  <a:pt x="63" y="38"/>
                </a:lnTo>
                <a:lnTo>
                  <a:pt x="48" y="21"/>
                </a:lnTo>
                <a:lnTo>
                  <a:pt x="45" y="19"/>
                </a:lnTo>
                <a:lnTo>
                  <a:pt x="43" y="17"/>
                </a:lnTo>
                <a:lnTo>
                  <a:pt x="40" y="16"/>
                </a:lnTo>
                <a:lnTo>
                  <a:pt x="36" y="13"/>
                </a:lnTo>
                <a:lnTo>
                  <a:pt x="33" y="13"/>
                </a:lnTo>
                <a:lnTo>
                  <a:pt x="34" y="13"/>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6" name="Freeform 2878"/>
          <p:cNvSpPr>
            <a:spLocks/>
          </p:cNvSpPr>
          <p:nvPr/>
        </p:nvSpPr>
        <p:spPr bwMode="auto">
          <a:xfrm>
            <a:off x="6351589" y="4191000"/>
            <a:ext cx="117475" cy="203200"/>
          </a:xfrm>
          <a:custGeom>
            <a:avLst/>
            <a:gdLst>
              <a:gd name="T0" fmla="*/ 74 w 74"/>
              <a:gd name="T1" fmla="*/ 125 h 148"/>
              <a:gd name="T2" fmla="*/ 58 w 74"/>
              <a:gd name="T3" fmla="*/ 116 h 148"/>
              <a:gd name="T4" fmla="*/ 51 w 74"/>
              <a:gd name="T5" fmla="*/ 111 h 148"/>
              <a:gd name="T6" fmla="*/ 43 w 74"/>
              <a:gd name="T7" fmla="*/ 106 h 148"/>
              <a:gd name="T8" fmla="*/ 37 w 74"/>
              <a:gd name="T9" fmla="*/ 102 h 148"/>
              <a:gd name="T10" fmla="*/ 33 w 74"/>
              <a:gd name="T11" fmla="*/ 97 h 148"/>
              <a:gd name="T12" fmla="*/ 28 w 74"/>
              <a:gd name="T13" fmla="*/ 91 h 148"/>
              <a:gd name="T14" fmla="*/ 27 w 74"/>
              <a:gd name="T15" fmla="*/ 88 h 148"/>
              <a:gd name="T16" fmla="*/ 25 w 74"/>
              <a:gd name="T17" fmla="*/ 80 h 148"/>
              <a:gd name="T18" fmla="*/ 24 w 74"/>
              <a:gd name="T19" fmla="*/ 91 h 148"/>
              <a:gd name="T20" fmla="*/ 28 w 74"/>
              <a:gd name="T21" fmla="*/ 80 h 148"/>
              <a:gd name="T22" fmla="*/ 27 w 74"/>
              <a:gd name="T23" fmla="*/ 80 h 148"/>
              <a:gd name="T24" fmla="*/ 27 w 74"/>
              <a:gd name="T25" fmla="*/ 72 h 148"/>
              <a:gd name="T26" fmla="*/ 31 w 74"/>
              <a:gd name="T27" fmla="*/ 65 h 148"/>
              <a:gd name="T28" fmla="*/ 31 w 74"/>
              <a:gd name="T29" fmla="*/ 63 h 148"/>
              <a:gd name="T30" fmla="*/ 34 w 74"/>
              <a:gd name="T31" fmla="*/ 58 h 148"/>
              <a:gd name="T32" fmla="*/ 39 w 74"/>
              <a:gd name="T33" fmla="*/ 52 h 148"/>
              <a:gd name="T34" fmla="*/ 40 w 74"/>
              <a:gd name="T35" fmla="*/ 51 h 148"/>
              <a:gd name="T36" fmla="*/ 45 w 74"/>
              <a:gd name="T37" fmla="*/ 44 h 148"/>
              <a:gd name="T38" fmla="*/ 51 w 74"/>
              <a:gd name="T39" fmla="*/ 40 h 148"/>
              <a:gd name="T40" fmla="*/ 61 w 74"/>
              <a:gd name="T41" fmla="*/ 31 h 148"/>
              <a:gd name="T42" fmla="*/ 68 w 74"/>
              <a:gd name="T43" fmla="*/ 27 h 148"/>
              <a:gd name="T44" fmla="*/ 57 w 74"/>
              <a:gd name="T45" fmla="*/ 3 h 148"/>
              <a:gd name="T46" fmla="*/ 52 w 74"/>
              <a:gd name="T47" fmla="*/ 3 h 148"/>
              <a:gd name="T48" fmla="*/ 46 w 74"/>
              <a:gd name="T49" fmla="*/ 9 h 148"/>
              <a:gd name="T50" fmla="*/ 36 w 74"/>
              <a:gd name="T51" fmla="*/ 18 h 148"/>
              <a:gd name="T52" fmla="*/ 27 w 74"/>
              <a:gd name="T53" fmla="*/ 26 h 148"/>
              <a:gd name="T54" fmla="*/ 25 w 74"/>
              <a:gd name="T55" fmla="*/ 29 h 148"/>
              <a:gd name="T56" fmla="*/ 18 w 74"/>
              <a:gd name="T57" fmla="*/ 37 h 148"/>
              <a:gd name="T58" fmla="*/ 13 w 74"/>
              <a:gd name="T59" fmla="*/ 43 h 148"/>
              <a:gd name="T60" fmla="*/ 7 w 74"/>
              <a:gd name="T61" fmla="*/ 54 h 148"/>
              <a:gd name="T62" fmla="*/ 4 w 74"/>
              <a:gd name="T63" fmla="*/ 58 h 148"/>
              <a:gd name="T64" fmla="*/ 4 w 74"/>
              <a:gd name="T65" fmla="*/ 61 h 148"/>
              <a:gd name="T66" fmla="*/ 1 w 74"/>
              <a:gd name="T67" fmla="*/ 71 h 148"/>
              <a:gd name="T68" fmla="*/ 0 w 74"/>
              <a:gd name="T69" fmla="*/ 82 h 148"/>
              <a:gd name="T70" fmla="*/ 1 w 74"/>
              <a:gd name="T71" fmla="*/ 83 h 148"/>
              <a:gd name="T72" fmla="*/ 6 w 74"/>
              <a:gd name="T73" fmla="*/ 72 h 148"/>
              <a:gd name="T74" fmla="*/ 1 w 74"/>
              <a:gd name="T75" fmla="*/ 89 h 148"/>
              <a:gd name="T76" fmla="*/ 3 w 74"/>
              <a:gd name="T77" fmla="*/ 97 h 148"/>
              <a:gd name="T78" fmla="*/ 4 w 74"/>
              <a:gd name="T79" fmla="*/ 100 h 148"/>
              <a:gd name="T80" fmla="*/ 6 w 74"/>
              <a:gd name="T81" fmla="*/ 103 h 148"/>
              <a:gd name="T82" fmla="*/ 22 w 74"/>
              <a:gd name="T83" fmla="*/ 123 h 148"/>
              <a:gd name="T84" fmla="*/ 28 w 74"/>
              <a:gd name="T85" fmla="*/ 128 h 148"/>
              <a:gd name="T86" fmla="*/ 36 w 74"/>
              <a:gd name="T87" fmla="*/ 133 h 148"/>
              <a:gd name="T88" fmla="*/ 43 w 74"/>
              <a:gd name="T89" fmla="*/ 137 h 148"/>
              <a:gd name="T90" fmla="*/ 60 w 74"/>
              <a:gd name="T91" fmla="*/ 147 h 148"/>
              <a:gd name="T92" fmla="*/ 73 w 74"/>
              <a:gd name="T93" fmla="*/ 123 h 1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8"/>
              <a:gd name="T143" fmla="*/ 74 w 74"/>
              <a:gd name="T144" fmla="*/ 148 h 1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8">
                <a:moveTo>
                  <a:pt x="73" y="123"/>
                </a:moveTo>
                <a:lnTo>
                  <a:pt x="74" y="125"/>
                </a:lnTo>
                <a:lnTo>
                  <a:pt x="70" y="120"/>
                </a:lnTo>
                <a:lnTo>
                  <a:pt x="58" y="116"/>
                </a:lnTo>
                <a:lnTo>
                  <a:pt x="57" y="114"/>
                </a:lnTo>
                <a:lnTo>
                  <a:pt x="51" y="111"/>
                </a:lnTo>
                <a:lnTo>
                  <a:pt x="49" y="109"/>
                </a:lnTo>
                <a:lnTo>
                  <a:pt x="43" y="106"/>
                </a:lnTo>
                <a:lnTo>
                  <a:pt x="40" y="103"/>
                </a:lnTo>
                <a:lnTo>
                  <a:pt x="37" y="102"/>
                </a:lnTo>
                <a:lnTo>
                  <a:pt x="31" y="96"/>
                </a:lnTo>
                <a:lnTo>
                  <a:pt x="33" y="97"/>
                </a:lnTo>
                <a:lnTo>
                  <a:pt x="31" y="94"/>
                </a:lnTo>
                <a:lnTo>
                  <a:pt x="28" y="91"/>
                </a:lnTo>
                <a:lnTo>
                  <a:pt x="28" y="89"/>
                </a:lnTo>
                <a:lnTo>
                  <a:pt x="27" y="88"/>
                </a:lnTo>
                <a:lnTo>
                  <a:pt x="27" y="82"/>
                </a:lnTo>
                <a:lnTo>
                  <a:pt x="25" y="80"/>
                </a:lnTo>
                <a:lnTo>
                  <a:pt x="25" y="88"/>
                </a:lnTo>
                <a:lnTo>
                  <a:pt x="24" y="91"/>
                </a:lnTo>
                <a:lnTo>
                  <a:pt x="28" y="83"/>
                </a:lnTo>
                <a:lnTo>
                  <a:pt x="28" y="80"/>
                </a:lnTo>
                <a:lnTo>
                  <a:pt x="27" y="75"/>
                </a:lnTo>
                <a:lnTo>
                  <a:pt x="27" y="80"/>
                </a:lnTo>
                <a:lnTo>
                  <a:pt x="28" y="77"/>
                </a:lnTo>
                <a:lnTo>
                  <a:pt x="27" y="72"/>
                </a:lnTo>
                <a:lnTo>
                  <a:pt x="28" y="71"/>
                </a:lnTo>
                <a:lnTo>
                  <a:pt x="31" y="65"/>
                </a:lnTo>
                <a:lnTo>
                  <a:pt x="30" y="65"/>
                </a:lnTo>
                <a:lnTo>
                  <a:pt x="31" y="63"/>
                </a:lnTo>
                <a:lnTo>
                  <a:pt x="31" y="60"/>
                </a:lnTo>
                <a:lnTo>
                  <a:pt x="34" y="58"/>
                </a:lnTo>
                <a:lnTo>
                  <a:pt x="36" y="55"/>
                </a:lnTo>
                <a:lnTo>
                  <a:pt x="39" y="52"/>
                </a:lnTo>
                <a:lnTo>
                  <a:pt x="39" y="51"/>
                </a:lnTo>
                <a:lnTo>
                  <a:pt x="40" y="51"/>
                </a:lnTo>
                <a:lnTo>
                  <a:pt x="45" y="46"/>
                </a:lnTo>
                <a:lnTo>
                  <a:pt x="45" y="44"/>
                </a:lnTo>
                <a:lnTo>
                  <a:pt x="46" y="44"/>
                </a:lnTo>
                <a:lnTo>
                  <a:pt x="51" y="40"/>
                </a:lnTo>
                <a:lnTo>
                  <a:pt x="54" y="38"/>
                </a:lnTo>
                <a:lnTo>
                  <a:pt x="61" y="31"/>
                </a:lnTo>
                <a:lnTo>
                  <a:pt x="67" y="27"/>
                </a:lnTo>
                <a:lnTo>
                  <a:pt x="68" y="27"/>
                </a:lnTo>
                <a:lnTo>
                  <a:pt x="71" y="24"/>
                </a:lnTo>
                <a:lnTo>
                  <a:pt x="57" y="3"/>
                </a:lnTo>
                <a:lnTo>
                  <a:pt x="60" y="0"/>
                </a:lnTo>
                <a:lnTo>
                  <a:pt x="52" y="3"/>
                </a:lnTo>
                <a:lnTo>
                  <a:pt x="49" y="7"/>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5"/>
                </a:lnTo>
                <a:lnTo>
                  <a:pt x="4" y="58"/>
                </a:lnTo>
                <a:lnTo>
                  <a:pt x="3" y="61"/>
                </a:lnTo>
                <a:lnTo>
                  <a:pt x="4" y="61"/>
                </a:lnTo>
                <a:lnTo>
                  <a:pt x="3" y="63"/>
                </a:lnTo>
                <a:lnTo>
                  <a:pt x="1" y="71"/>
                </a:lnTo>
                <a:lnTo>
                  <a:pt x="0" y="74"/>
                </a:lnTo>
                <a:lnTo>
                  <a:pt x="0" y="82"/>
                </a:lnTo>
                <a:lnTo>
                  <a:pt x="3" y="88"/>
                </a:lnTo>
                <a:lnTo>
                  <a:pt x="1" y="83"/>
                </a:lnTo>
                <a:lnTo>
                  <a:pt x="1" y="80"/>
                </a:lnTo>
                <a:lnTo>
                  <a:pt x="6" y="72"/>
                </a:lnTo>
                <a:lnTo>
                  <a:pt x="1" y="78"/>
                </a:lnTo>
                <a:lnTo>
                  <a:pt x="1" y="89"/>
                </a:lnTo>
                <a:lnTo>
                  <a:pt x="3" y="91"/>
                </a:lnTo>
                <a:lnTo>
                  <a:pt x="3" y="97"/>
                </a:lnTo>
                <a:lnTo>
                  <a:pt x="4" y="99"/>
                </a:lnTo>
                <a:lnTo>
                  <a:pt x="4" y="100"/>
                </a:lnTo>
                <a:lnTo>
                  <a:pt x="7" y="103"/>
                </a:lnTo>
                <a:lnTo>
                  <a:pt x="6" y="103"/>
                </a:lnTo>
                <a:lnTo>
                  <a:pt x="10" y="111"/>
                </a:lnTo>
                <a:lnTo>
                  <a:pt x="22" y="123"/>
                </a:lnTo>
                <a:lnTo>
                  <a:pt x="25" y="125"/>
                </a:lnTo>
                <a:lnTo>
                  <a:pt x="28" y="128"/>
                </a:lnTo>
                <a:lnTo>
                  <a:pt x="34" y="131"/>
                </a:lnTo>
                <a:lnTo>
                  <a:pt x="36" y="133"/>
                </a:lnTo>
                <a:lnTo>
                  <a:pt x="42" y="136"/>
                </a:lnTo>
                <a:lnTo>
                  <a:pt x="43" y="137"/>
                </a:lnTo>
                <a:lnTo>
                  <a:pt x="55" y="145"/>
                </a:lnTo>
                <a:lnTo>
                  <a:pt x="60" y="147"/>
                </a:lnTo>
                <a:lnTo>
                  <a:pt x="61" y="148"/>
                </a:lnTo>
                <a:lnTo>
                  <a:pt x="73" y="123"/>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7" name="Freeform 2879"/>
          <p:cNvSpPr>
            <a:spLocks/>
          </p:cNvSpPr>
          <p:nvPr/>
        </p:nvSpPr>
        <p:spPr bwMode="auto">
          <a:xfrm>
            <a:off x="6448425" y="4357689"/>
            <a:ext cx="114300" cy="200025"/>
          </a:xfrm>
          <a:custGeom>
            <a:avLst/>
            <a:gdLst>
              <a:gd name="T0" fmla="*/ 19 w 73"/>
              <a:gd name="T1" fmla="*/ 34 h 145"/>
              <a:gd name="T2" fmla="*/ 27 w 73"/>
              <a:gd name="T3" fmla="*/ 37 h 145"/>
              <a:gd name="T4" fmla="*/ 28 w 73"/>
              <a:gd name="T5" fmla="*/ 39 h 145"/>
              <a:gd name="T6" fmla="*/ 33 w 73"/>
              <a:gd name="T7" fmla="*/ 42 h 145"/>
              <a:gd name="T8" fmla="*/ 39 w 73"/>
              <a:gd name="T9" fmla="*/ 48 h 145"/>
              <a:gd name="T10" fmla="*/ 43 w 73"/>
              <a:gd name="T11" fmla="*/ 54 h 145"/>
              <a:gd name="T12" fmla="*/ 45 w 73"/>
              <a:gd name="T13" fmla="*/ 59 h 145"/>
              <a:gd name="T14" fmla="*/ 45 w 73"/>
              <a:gd name="T15" fmla="*/ 66 h 145"/>
              <a:gd name="T16" fmla="*/ 46 w 73"/>
              <a:gd name="T17" fmla="*/ 66 h 145"/>
              <a:gd name="T18" fmla="*/ 51 w 73"/>
              <a:gd name="T19" fmla="*/ 57 h 145"/>
              <a:gd name="T20" fmla="*/ 46 w 73"/>
              <a:gd name="T21" fmla="*/ 68 h 145"/>
              <a:gd name="T22" fmla="*/ 43 w 73"/>
              <a:gd name="T23" fmla="*/ 74 h 145"/>
              <a:gd name="T24" fmla="*/ 42 w 73"/>
              <a:gd name="T25" fmla="*/ 77 h 145"/>
              <a:gd name="T26" fmla="*/ 42 w 73"/>
              <a:gd name="T27" fmla="*/ 79 h 145"/>
              <a:gd name="T28" fmla="*/ 37 w 73"/>
              <a:gd name="T29" fmla="*/ 86 h 145"/>
              <a:gd name="T30" fmla="*/ 37 w 73"/>
              <a:gd name="T31" fmla="*/ 86 h 145"/>
              <a:gd name="T32" fmla="*/ 28 w 73"/>
              <a:gd name="T33" fmla="*/ 97 h 145"/>
              <a:gd name="T34" fmla="*/ 25 w 73"/>
              <a:gd name="T35" fmla="*/ 100 h 145"/>
              <a:gd name="T36" fmla="*/ 22 w 73"/>
              <a:gd name="T37" fmla="*/ 104 h 145"/>
              <a:gd name="T38" fmla="*/ 13 w 73"/>
              <a:gd name="T39" fmla="*/ 111 h 145"/>
              <a:gd name="T40" fmla="*/ 10 w 73"/>
              <a:gd name="T41" fmla="*/ 114 h 145"/>
              <a:gd name="T42" fmla="*/ 4 w 73"/>
              <a:gd name="T43" fmla="*/ 119 h 145"/>
              <a:gd name="T44" fmla="*/ 2 w 73"/>
              <a:gd name="T45" fmla="*/ 121 h 145"/>
              <a:gd name="T46" fmla="*/ 18 w 73"/>
              <a:gd name="T47" fmla="*/ 142 h 145"/>
              <a:gd name="T48" fmla="*/ 22 w 73"/>
              <a:gd name="T49" fmla="*/ 139 h 145"/>
              <a:gd name="T50" fmla="*/ 30 w 73"/>
              <a:gd name="T51" fmla="*/ 133 h 145"/>
              <a:gd name="T52" fmla="*/ 33 w 73"/>
              <a:gd name="T53" fmla="*/ 130 h 145"/>
              <a:gd name="T54" fmla="*/ 42 w 73"/>
              <a:gd name="T55" fmla="*/ 122 h 145"/>
              <a:gd name="T56" fmla="*/ 46 w 73"/>
              <a:gd name="T57" fmla="*/ 117 h 145"/>
              <a:gd name="T58" fmla="*/ 57 w 73"/>
              <a:gd name="T59" fmla="*/ 105 h 145"/>
              <a:gd name="T60" fmla="*/ 60 w 73"/>
              <a:gd name="T61" fmla="*/ 100 h 145"/>
              <a:gd name="T62" fmla="*/ 63 w 73"/>
              <a:gd name="T63" fmla="*/ 93 h 145"/>
              <a:gd name="T64" fmla="*/ 67 w 73"/>
              <a:gd name="T65" fmla="*/ 86 h 145"/>
              <a:gd name="T66" fmla="*/ 66 w 73"/>
              <a:gd name="T67" fmla="*/ 88 h 145"/>
              <a:gd name="T68" fmla="*/ 69 w 73"/>
              <a:gd name="T69" fmla="*/ 79 h 145"/>
              <a:gd name="T70" fmla="*/ 70 w 73"/>
              <a:gd name="T71" fmla="*/ 73 h 145"/>
              <a:gd name="T72" fmla="*/ 73 w 73"/>
              <a:gd name="T73" fmla="*/ 68 h 145"/>
              <a:gd name="T74" fmla="*/ 72 w 73"/>
              <a:gd name="T75" fmla="*/ 60 h 145"/>
              <a:gd name="T76" fmla="*/ 69 w 73"/>
              <a:gd name="T77" fmla="*/ 49 h 145"/>
              <a:gd name="T78" fmla="*/ 67 w 73"/>
              <a:gd name="T79" fmla="*/ 45 h 145"/>
              <a:gd name="T80" fmla="*/ 63 w 73"/>
              <a:gd name="T81" fmla="*/ 39 h 145"/>
              <a:gd name="T82" fmla="*/ 48 w 73"/>
              <a:gd name="T83" fmla="*/ 20 h 145"/>
              <a:gd name="T84" fmla="*/ 43 w 73"/>
              <a:gd name="T85" fmla="*/ 17 h 145"/>
              <a:gd name="T86" fmla="*/ 36 w 73"/>
              <a:gd name="T87" fmla="*/ 12 h 145"/>
              <a:gd name="T88" fmla="*/ 34 w 73"/>
              <a:gd name="T89" fmla="*/ 12 h 145"/>
              <a:gd name="T90" fmla="*/ 0 w 73"/>
              <a:gd name="T91" fmla="*/ 25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5"/>
                </a:moveTo>
                <a:lnTo>
                  <a:pt x="19" y="34"/>
                </a:lnTo>
                <a:lnTo>
                  <a:pt x="24" y="37"/>
                </a:lnTo>
                <a:lnTo>
                  <a:pt x="27" y="37"/>
                </a:lnTo>
                <a:lnTo>
                  <a:pt x="25" y="37"/>
                </a:lnTo>
                <a:lnTo>
                  <a:pt x="28" y="39"/>
                </a:lnTo>
                <a:lnTo>
                  <a:pt x="30" y="40"/>
                </a:lnTo>
                <a:lnTo>
                  <a:pt x="33" y="42"/>
                </a:lnTo>
                <a:lnTo>
                  <a:pt x="39" y="46"/>
                </a:lnTo>
                <a:lnTo>
                  <a:pt x="39" y="48"/>
                </a:lnTo>
                <a:lnTo>
                  <a:pt x="43" y="52"/>
                </a:lnTo>
                <a:lnTo>
                  <a:pt x="43" y="54"/>
                </a:lnTo>
                <a:lnTo>
                  <a:pt x="45" y="56"/>
                </a:lnTo>
                <a:lnTo>
                  <a:pt x="45" y="59"/>
                </a:lnTo>
                <a:lnTo>
                  <a:pt x="46" y="60"/>
                </a:lnTo>
                <a:lnTo>
                  <a:pt x="45" y="66"/>
                </a:lnTo>
                <a:lnTo>
                  <a:pt x="48" y="73"/>
                </a:lnTo>
                <a:lnTo>
                  <a:pt x="46" y="66"/>
                </a:lnTo>
                <a:lnTo>
                  <a:pt x="46" y="65"/>
                </a:lnTo>
                <a:lnTo>
                  <a:pt x="51" y="57"/>
                </a:lnTo>
                <a:lnTo>
                  <a:pt x="46" y="63"/>
                </a:lnTo>
                <a:lnTo>
                  <a:pt x="46" y="68"/>
                </a:lnTo>
                <a:lnTo>
                  <a:pt x="45" y="69"/>
                </a:lnTo>
                <a:lnTo>
                  <a:pt x="43" y="74"/>
                </a:lnTo>
                <a:lnTo>
                  <a:pt x="45" y="73"/>
                </a:lnTo>
                <a:lnTo>
                  <a:pt x="42" y="77"/>
                </a:lnTo>
                <a:lnTo>
                  <a:pt x="40" y="80"/>
                </a:lnTo>
                <a:lnTo>
                  <a:pt x="42" y="79"/>
                </a:lnTo>
                <a:lnTo>
                  <a:pt x="39" y="83"/>
                </a:lnTo>
                <a:lnTo>
                  <a:pt x="37" y="86"/>
                </a:lnTo>
                <a:lnTo>
                  <a:pt x="39" y="85"/>
                </a:lnTo>
                <a:lnTo>
                  <a:pt x="37" y="86"/>
                </a:lnTo>
                <a:lnTo>
                  <a:pt x="36" y="90"/>
                </a:lnTo>
                <a:lnTo>
                  <a:pt x="28" y="97"/>
                </a:lnTo>
                <a:lnTo>
                  <a:pt x="28" y="99"/>
                </a:lnTo>
                <a:lnTo>
                  <a:pt x="25" y="100"/>
                </a:lnTo>
                <a:lnTo>
                  <a:pt x="24" y="104"/>
                </a:lnTo>
                <a:lnTo>
                  <a:pt x="22" y="104"/>
                </a:lnTo>
                <a:lnTo>
                  <a:pt x="18" y="108"/>
                </a:lnTo>
                <a:lnTo>
                  <a:pt x="13" y="111"/>
                </a:lnTo>
                <a:lnTo>
                  <a:pt x="12" y="114"/>
                </a:lnTo>
                <a:lnTo>
                  <a:pt x="10" y="114"/>
                </a:lnTo>
                <a:lnTo>
                  <a:pt x="7" y="117"/>
                </a:lnTo>
                <a:lnTo>
                  <a:pt x="4" y="119"/>
                </a:lnTo>
                <a:lnTo>
                  <a:pt x="0" y="124"/>
                </a:lnTo>
                <a:lnTo>
                  <a:pt x="2" y="121"/>
                </a:lnTo>
                <a:lnTo>
                  <a:pt x="16" y="145"/>
                </a:lnTo>
                <a:lnTo>
                  <a:pt x="18" y="142"/>
                </a:lnTo>
                <a:lnTo>
                  <a:pt x="19" y="141"/>
                </a:lnTo>
                <a:lnTo>
                  <a:pt x="22" y="139"/>
                </a:lnTo>
                <a:lnTo>
                  <a:pt x="25" y="136"/>
                </a:lnTo>
                <a:lnTo>
                  <a:pt x="30" y="133"/>
                </a:lnTo>
                <a:lnTo>
                  <a:pt x="31" y="130"/>
                </a:lnTo>
                <a:lnTo>
                  <a:pt x="33" y="130"/>
                </a:lnTo>
                <a:lnTo>
                  <a:pt x="37" y="125"/>
                </a:lnTo>
                <a:lnTo>
                  <a:pt x="42" y="122"/>
                </a:lnTo>
                <a:lnTo>
                  <a:pt x="43" y="119"/>
                </a:lnTo>
                <a:lnTo>
                  <a:pt x="46" y="117"/>
                </a:lnTo>
                <a:lnTo>
                  <a:pt x="49" y="113"/>
                </a:lnTo>
                <a:lnTo>
                  <a:pt x="57" y="105"/>
                </a:lnTo>
                <a:lnTo>
                  <a:pt x="58" y="102"/>
                </a:lnTo>
                <a:lnTo>
                  <a:pt x="60" y="100"/>
                </a:lnTo>
                <a:lnTo>
                  <a:pt x="64" y="93"/>
                </a:lnTo>
                <a:lnTo>
                  <a:pt x="63" y="93"/>
                </a:lnTo>
                <a:lnTo>
                  <a:pt x="63" y="94"/>
                </a:lnTo>
                <a:lnTo>
                  <a:pt x="67" y="86"/>
                </a:lnTo>
                <a:lnTo>
                  <a:pt x="66" y="86"/>
                </a:lnTo>
                <a:lnTo>
                  <a:pt x="66" y="88"/>
                </a:lnTo>
                <a:lnTo>
                  <a:pt x="70" y="80"/>
                </a:lnTo>
                <a:lnTo>
                  <a:pt x="69" y="79"/>
                </a:lnTo>
                <a:lnTo>
                  <a:pt x="70" y="77"/>
                </a:lnTo>
                <a:lnTo>
                  <a:pt x="70" y="73"/>
                </a:lnTo>
                <a:lnTo>
                  <a:pt x="69" y="76"/>
                </a:lnTo>
                <a:lnTo>
                  <a:pt x="73" y="68"/>
                </a:lnTo>
                <a:lnTo>
                  <a:pt x="73" y="66"/>
                </a:lnTo>
                <a:lnTo>
                  <a:pt x="72" y="60"/>
                </a:lnTo>
                <a:lnTo>
                  <a:pt x="70" y="51"/>
                </a:lnTo>
                <a:lnTo>
                  <a:pt x="69" y="49"/>
                </a:lnTo>
                <a:lnTo>
                  <a:pt x="69" y="46"/>
                </a:lnTo>
                <a:lnTo>
                  <a:pt x="67" y="45"/>
                </a:lnTo>
                <a:lnTo>
                  <a:pt x="67" y="43"/>
                </a:lnTo>
                <a:lnTo>
                  <a:pt x="63" y="39"/>
                </a:lnTo>
                <a:lnTo>
                  <a:pt x="63" y="37"/>
                </a:lnTo>
                <a:lnTo>
                  <a:pt x="48" y="20"/>
                </a:lnTo>
                <a:lnTo>
                  <a:pt x="45" y="18"/>
                </a:lnTo>
                <a:lnTo>
                  <a:pt x="43" y="17"/>
                </a:lnTo>
                <a:lnTo>
                  <a:pt x="40" y="15"/>
                </a:lnTo>
                <a:lnTo>
                  <a:pt x="36" y="12"/>
                </a:lnTo>
                <a:lnTo>
                  <a:pt x="33" y="12"/>
                </a:lnTo>
                <a:lnTo>
                  <a:pt x="34" y="12"/>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8" name="Freeform 2880"/>
          <p:cNvSpPr>
            <a:spLocks/>
          </p:cNvSpPr>
          <p:nvPr/>
        </p:nvSpPr>
        <p:spPr bwMode="auto">
          <a:xfrm>
            <a:off x="6361114" y="4521200"/>
            <a:ext cx="117475" cy="204788"/>
          </a:xfrm>
          <a:custGeom>
            <a:avLst/>
            <a:gdLst>
              <a:gd name="T0" fmla="*/ 74 w 74"/>
              <a:gd name="T1" fmla="*/ 125 h 149"/>
              <a:gd name="T2" fmla="*/ 58 w 74"/>
              <a:gd name="T3" fmla="*/ 116 h 149"/>
              <a:gd name="T4" fmla="*/ 51 w 74"/>
              <a:gd name="T5" fmla="*/ 111 h 149"/>
              <a:gd name="T6" fmla="*/ 43 w 74"/>
              <a:gd name="T7" fmla="*/ 107 h 149"/>
              <a:gd name="T8" fmla="*/ 37 w 74"/>
              <a:gd name="T9" fmla="*/ 102 h 149"/>
              <a:gd name="T10" fmla="*/ 33 w 74"/>
              <a:gd name="T11" fmla="*/ 97 h 149"/>
              <a:gd name="T12" fmla="*/ 28 w 74"/>
              <a:gd name="T13" fmla="*/ 91 h 149"/>
              <a:gd name="T14" fmla="*/ 27 w 74"/>
              <a:gd name="T15" fmla="*/ 88 h 149"/>
              <a:gd name="T16" fmla="*/ 25 w 74"/>
              <a:gd name="T17" fmla="*/ 80 h 149"/>
              <a:gd name="T18" fmla="*/ 24 w 74"/>
              <a:gd name="T19" fmla="*/ 91 h 149"/>
              <a:gd name="T20" fmla="*/ 28 w 74"/>
              <a:gd name="T21" fmla="*/ 80 h 149"/>
              <a:gd name="T22" fmla="*/ 27 w 74"/>
              <a:gd name="T23" fmla="*/ 80 h 149"/>
              <a:gd name="T24" fmla="*/ 27 w 74"/>
              <a:gd name="T25" fmla="*/ 73 h 149"/>
              <a:gd name="T26" fmla="*/ 31 w 74"/>
              <a:gd name="T27" fmla="*/ 65 h 149"/>
              <a:gd name="T28" fmla="*/ 31 w 74"/>
              <a:gd name="T29" fmla="*/ 63 h 149"/>
              <a:gd name="T30" fmla="*/ 34 w 74"/>
              <a:gd name="T31" fmla="*/ 59 h 149"/>
              <a:gd name="T32" fmla="*/ 39 w 74"/>
              <a:gd name="T33" fmla="*/ 53 h 149"/>
              <a:gd name="T34" fmla="*/ 40 w 74"/>
              <a:gd name="T35" fmla="*/ 51 h 149"/>
              <a:gd name="T36" fmla="*/ 45 w 74"/>
              <a:gd name="T37" fmla="*/ 45 h 149"/>
              <a:gd name="T38" fmla="*/ 51 w 74"/>
              <a:gd name="T39" fmla="*/ 40 h 149"/>
              <a:gd name="T40" fmla="*/ 61 w 74"/>
              <a:gd name="T41" fmla="*/ 31 h 149"/>
              <a:gd name="T42" fmla="*/ 68 w 74"/>
              <a:gd name="T43" fmla="*/ 28 h 149"/>
              <a:gd name="T44" fmla="*/ 57 w 74"/>
              <a:gd name="T45" fmla="*/ 3 h 149"/>
              <a:gd name="T46" fmla="*/ 52 w 74"/>
              <a:gd name="T47" fmla="*/ 3 h 149"/>
              <a:gd name="T48" fmla="*/ 46 w 74"/>
              <a:gd name="T49" fmla="*/ 9 h 149"/>
              <a:gd name="T50" fmla="*/ 36 w 74"/>
              <a:gd name="T51" fmla="*/ 19 h 149"/>
              <a:gd name="T52" fmla="*/ 27 w 74"/>
              <a:gd name="T53" fmla="*/ 26 h 149"/>
              <a:gd name="T54" fmla="*/ 25 w 74"/>
              <a:gd name="T55" fmla="*/ 29 h 149"/>
              <a:gd name="T56" fmla="*/ 18 w 74"/>
              <a:gd name="T57" fmla="*/ 37 h 149"/>
              <a:gd name="T58" fmla="*/ 13 w 74"/>
              <a:gd name="T59" fmla="*/ 43 h 149"/>
              <a:gd name="T60" fmla="*/ 7 w 74"/>
              <a:gd name="T61" fmla="*/ 54 h 149"/>
              <a:gd name="T62" fmla="*/ 4 w 74"/>
              <a:gd name="T63" fmla="*/ 59 h 149"/>
              <a:gd name="T64" fmla="*/ 4 w 74"/>
              <a:gd name="T65" fmla="*/ 62 h 149"/>
              <a:gd name="T66" fmla="*/ 1 w 74"/>
              <a:gd name="T67" fmla="*/ 71 h 149"/>
              <a:gd name="T68" fmla="*/ 0 w 74"/>
              <a:gd name="T69" fmla="*/ 82 h 149"/>
              <a:gd name="T70" fmla="*/ 1 w 74"/>
              <a:gd name="T71" fmla="*/ 84 h 149"/>
              <a:gd name="T72" fmla="*/ 6 w 74"/>
              <a:gd name="T73" fmla="*/ 73 h 149"/>
              <a:gd name="T74" fmla="*/ 1 w 74"/>
              <a:gd name="T75" fmla="*/ 90 h 149"/>
              <a:gd name="T76" fmla="*/ 3 w 74"/>
              <a:gd name="T77" fmla="*/ 97 h 149"/>
              <a:gd name="T78" fmla="*/ 4 w 74"/>
              <a:gd name="T79" fmla="*/ 101 h 149"/>
              <a:gd name="T80" fmla="*/ 6 w 74"/>
              <a:gd name="T81" fmla="*/ 104 h 149"/>
              <a:gd name="T82" fmla="*/ 22 w 74"/>
              <a:gd name="T83" fmla="*/ 124 h 149"/>
              <a:gd name="T84" fmla="*/ 28 w 74"/>
              <a:gd name="T85" fmla="*/ 128 h 149"/>
              <a:gd name="T86" fmla="*/ 36 w 74"/>
              <a:gd name="T87" fmla="*/ 133 h 149"/>
              <a:gd name="T88" fmla="*/ 43 w 74"/>
              <a:gd name="T89" fmla="*/ 138 h 149"/>
              <a:gd name="T90" fmla="*/ 59 w 74"/>
              <a:gd name="T91" fmla="*/ 147 h 149"/>
              <a:gd name="T92" fmla="*/ 73 w 74"/>
              <a:gd name="T93" fmla="*/ 124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9"/>
              <a:gd name="T143" fmla="*/ 74 w 74"/>
              <a:gd name="T144" fmla="*/ 149 h 1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9">
                <a:moveTo>
                  <a:pt x="73" y="124"/>
                </a:moveTo>
                <a:lnTo>
                  <a:pt x="74" y="125"/>
                </a:lnTo>
                <a:lnTo>
                  <a:pt x="70" y="121"/>
                </a:lnTo>
                <a:lnTo>
                  <a:pt x="58" y="116"/>
                </a:lnTo>
                <a:lnTo>
                  <a:pt x="57" y="115"/>
                </a:lnTo>
                <a:lnTo>
                  <a:pt x="51" y="111"/>
                </a:lnTo>
                <a:lnTo>
                  <a:pt x="49" y="110"/>
                </a:lnTo>
                <a:lnTo>
                  <a:pt x="43" y="107"/>
                </a:lnTo>
                <a:lnTo>
                  <a:pt x="40" y="104"/>
                </a:lnTo>
                <a:lnTo>
                  <a:pt x="37" y="102"/>
                </a:lnTo>
                <a:lnTo>
                  <a:pt x="31" y="96"/>
                </a:lnTo>
                <a:lnTo>
                  <a:pt x="33" y="97"/>
                </a:lnTo>
                <a:lnTo>
                  <a:pt x="31" y="94"/>
                </a:lnTo>
                <a:lnTo>
                  <a:pt x="28" y="91"/>
                </a:lnTo>
                <a:lnTo>
                  <a:pt x="28" y="90"/>
                </a:lnTo>
                <a:lnTo>
                  <a:pt x="27" y="88"/>
                </a:lnTo>
                <a:lnTo>
                  <a:pt x="27" y="82"/>
                </a:lnTo>
                <a:lnTo>
                  <a:pt x="25" y="80"/>
                </a:lnTo>
                <a:lnTo>
                  <a:pt x="25" y="88"/>
                </a:lnTo>
                <a:lnTo>
                  <a:pt x="24" y="91"/>
                </a:lnTo>
                <a:lnTo>
                  <a:pt x="28" y="84"/>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3"/>
                </a:lnTo>
                <a:lnTo>
                  <a:pt x="39" y="51"/>
                </a:lnTo>
                <a:lnTo>
                  <a:pt x="40" y="51"/>
                </a:lnTo>
                <a:lnTo>
                  <a:pt x="45" y="46"/>
                </a:lnTo>
                <a:lnTo>
                  <a:pt x="45" y="45"/>
                </a:lnTo>
                <a:lnTo>
                  <a:pt x="46" y="45"/>
                </a:lnTo>
                <a:lnTo>
                  <a:pt x="51" y="40"/>
                </a:lnTo>
                <a:lnTo>
                  <a:pt x="54" y="39"/>
                </a:lnTo>
                <a:lnTo>
                  <a:pt x="61" y="31"/>
                </a:lnTo>
                <a:lnTo>
                  <a:pt x="67" y="28"/>
                </a:lnTo>
                <a:lnTo>
                  <a:pt x="68" y="28"/>
                </a:lnTo>
                <a:lnTo>
                  <a:pt x="71" y="25"/>
                </a:lnTo>
                <a:lnTo>
                  <a:pt x="57" y="3"/>
                </a:lnTo>
                <a:lnTo>
                  <a:pt x="59" y="0"/>
                </a:lnTo>
                <a:lnTo>
                  <a:pt x="52" y="3"/>
                </a:lnTo>
                <a:lnTo>
                  <a:pt x="49" y="8"/>
                </a:lnTo>
                <a:lnTo>
                  <a:pt x="46" y="9"/>
                </a:lnTo>
                <a:lnTo>
                  <a:pt x="39" y="17"/>
                </a:lnTo>
                <a:lnTo>
                  <a:pt x="36" y="19"/>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4"/>
                </a:lnTo>
                <a:lnTo>
                  <a:pt x="1" y="80"/>
                </a:lnTo>
                <a:lnTo>
                  <a:pt x="6" y="73"/>
                </a:lnTo>
                <a:lnTo>
                  <a:pt x="1" y="79"/>
                </a:lnTo>
                <a:lnTo>
                  <a:pt x="1" y="90"/>
                </a:lnTo>
                <a:lnTo>
                  <a:pt x="3" y="91"/>
                </a:lnTo>
                <a:lnTo>
                  <a:pt x="3" y="97"/>
                </a:lnTo>
                <a:lnTo>
                  <a:pt x="4" y="99"/>
                </a:lnTo>
                <a:lnTo>
                  <a:pt x="4" y="101"/>
                </a:lnTo>
                <a:lnTo>
                  <a:pt x="7" y="104"/>
                </a:lnTo>
                <a:lnTo>
                  <a:pt x="6" y="104"/>
                </a:lnTo>
                <a:lnTo>
                  <a:pt x="10" y="111"/>
                </a:lnTo>
                <a:lnTo>
                  <a:pt x="22" y="124"/>
                </a:lnTo>
                <a:lnTo>
                  <a:pt x="25" y="125"/>
                </a:lnTo>
                <a:lnTo>
                  <a:pt x="28" y="128"/>
                </a:lnTo>
                <a:lnTo>
                  <a:pt x="34" y="132"/>
                </a:lnTo>
                <a:lnTo>
                  <a:pt x="36" y="133"/>
                </a:lnTo>
                <a:lnTo>
                  <a:pt x="42" y="136"/>
                </a:lnTo>
                <a:lnTo>
                  <a:pt x="43" y="138"/>
                </a:lnTo>
                <a:lnTo>
                  <a:pt x="55" y="145"/>
                </a:lnTo>
                <a:lnTo>
                  <a:pt x="59" y="147"/>
                </a:lnTo>
                <a:lnTo>
                  <a:pt x="61" y="149"/>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29" name="Freeform 2881"/>
          <p:cNvSpPr>
            <a:spLocks/>
          </p:cNvSpPr>
          <p:nvPr/>
        </p:nvSpPr>
        <p:spPr bwMode="auto">
          <a:xfrm>
            <a:off x="6453188" y="4687889"/>
            <a:ext cx="112712" cy="198437"/>
          </a:xfrm>
          <a:custGeom>
            <a:avLst/>
            <a:gdLst>
              <a:gd name="T0" fmla="*/ 4 w 72"/>
              <a:gd name="T1" fmla="*/ 26 h 145"/>
              <a:gd name="T2" fmla="*/ 18 w 72"/>
              <a:gd name="T3" fmla="*/ 34 h 145"/>
              <a:gd name="T4" fmla="*/ 25 w 72"/>
              <a:gd name="T5" fmla="*/ 37 h 145"/>
              <a:gd name="T6" fmla="*/ 27 w 72"/>
              <a:gd name="T7" fmla="*/ 38 h 145"/>
              <a:gd name="T8" fmla="*/ 31 w 72"/>
              <a:gd name="T9" fmla="*/ 42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6 h 145"/>
              <a:gd name="T26" fmla="*/ 39 w 72"/>
              <a:gd name="T27" fmla="*/ 83 h 145"/>
              <a:gd name="T28" fmla="*/ 40 w 72"/>
              <a:gd name="T29" fmla="*/ 82 h 145"/>
              <a:gd name="T30" fmla="*/ 37 w 72"/>
              <a:gd name="T31" fmla="*/ 86 h 145"/>
              <a:gd name="T32" fmla="*/ 33 w 72"/>
              <a:gd name="T33" fmla="*/ 93 h 145"/>
              <a:gd name="T34" fmla="*/ 30 w 72"/>
              <a:gd name="T35" fmla="*/ 96 h 145"/>
              <a:gd name="T36" fmla="*/ 24 w 72"/>
              <a:gd name="T37" fmla="*/ 103 h 145"/>
              <a:gd name="T38" fmla="*/ 18 w 72"/>
              <a:gd name="T39" fmla="*/ 108 h 145"/>
              <a:gd name="T40" fmla="*/ 12 w 72"/>
              <a:gd name="T41" fmla="*/ 114 h 145"/>
              <a:gd name="T42" fmla="*/ 7 w 72"/>
              <a:gd name="T43" fmla="*/ 117 h 145"/>
              <a:gd name="T44" fmla="*/ 0 w 72"/>
              <a:gd name="T45" fmla="*/ 124 h 145"/>
              <a:gd name="T46" fmla="*/ 16 w 72"/>
              <a:gd name="T47" fmla="*/ 145 h 145"/>
              <a:gd name="T48" fmla="*/ 19 w 72"/>
              <a:gd name="T49" fmla="*/ 141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0 h 145"/>
              <a:gd name="T64" fmla="*/ 64 w 72"/>
              <a:gd name="T65" fmla="*/ 93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19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4" y="26"/>
                </a:lnTo>
                <a:lnTo>
                  <a:pt x="6" y="28"/>
                </a:lnTo>
                <a:lnTo>
                  <a:pt x="18" y="34"/>
                </a:lnTo>
                <a:lnTo>
                  <a:pt x="22" y="37"/>
                </a:lnTo>
                <a:lnTo>
                  <a:pt x="25" y="37"/>
                </a:lnTo>
                <a:lnTo>
                  <a:pt x="24" y="37"/>
                </a:lnTo>
                <a:lnTo>
                  <a:pt x="27" y="38"/>
                </a:lnTo>
                <a:lnTo>
                  <a:pt x="28" y="40"/>
                </a:lnTo>
                <a:lnTo>
                  <a:pt x="31" y="42"/>
                </a:lnTo>
                <a:lnTo>
                  <a:pt x="33" y="45"/>
                </a:lnTo>
                <a:lnTo>
                  <a:pt x="42" y="52"/>
                </a:lnTo>
                <a:lnTo>
                  <a:pt x="42" y="54"/>
                </a:lnTo>
                <a:lnTo>
                  <a:pt x="43" y="55"/>
                </a:lnTo>
                <a:lnTo>
                  <a:pt x="43" y="59"/>
                </a:lnTo>
                <a:lnTo>
                  <a:pt x="45" y="60"/>
                </a:lnTo>
                <a:lnTo>
                  <a:pt x="43" y="66"/>
                </a:lnTo>
                <a:lnTo>
                  <a:pt x="46" y="72"/>
                </a:lnTo>
                <a:lnTo>
                  <a:pt x="45" y="66"/>
                </a:lnTo>
                <a:lnTo>
                  <a:pt x="45" y="68"/>
                </a:lnTo>
                <a:lnTo>
                  <a:pt x="45" y="66"/>
                </a:lnTo>
                <a:lnTo>
                  <a:pt x="46" y="65"/>
                </a:lnTo>
                <a:lnTo>
                  <a:pt x="45" y="66"/>
                </a:lnTo>
                <a:lnTo>
                  <a:pt x="45" y="71"/>
                </a:lnTo>
                <a:lnTo>
                  <a:pt x="43" y="72"/>
                </a:lnTo>
                <a:lnTo>
                  <a:pt x="43" y="76"/>
                </a:lnTo>
                <a:lnTo>
                  <a:pt x="42" y="77"/>
                </a:lnTo>
                <a:lnTo>
                  <a:pt x="39" y="83"/>
                </a:lnTo>
                <a:lnTo>
                  <a:pt x="40" y="83"/>
                </a:lnTo>
                <a:lnTo>
                  <a:pt x="40" y="82"/>
                </a:lnTo>
                <a:lnTo>
                  <a:pt x="39" y="85"/>
                </a:lnTo>
                <a:lnTo>
                  <a:pt x="37" y="86"/>
                </a:lnTo>
                <a:lnTo>
                  <a:pt x="36" y="89"/>
                </a:lnTo>
                <a:lnTo>
                  <a:pt x="33" y="93"/>
                </a:lnTo>
                <a:lnTo>
                  <a:pt x="33" y="94"/>
                </a:lnTo>
                <a:lnTo>
                  <a:pt x="30" y="96"/>
                </a:lnTo>
                <a:lnTo>
                  <a:pt x="27" y="100"/>
                </a:lnTo>
                <a:lnTo>
                  <a:pt x="24" y="103"/>
                </a:lnTo>
                <a:lnTo>
                  <a:pt x="21" y="105"/>
                </a:lnTo>
                <a:lnTo>
                  <a:pt x="18" y="108"/>
                </a:lnTo>
                <a:lnTo>
                  <a:pt x="13" y="111"/>
                </a:lnTo>
                <a:lnTo>
                  <a:pt x="12" y="114"/>
                </a:lnTo>
                <a:lnTo>
                  <a:pt x="10" y="114"/>
                </a:lnTo>
                <a:lnTo>
                  <a:pt x="7" y="117"/>
                </a:lnTo>
                <a:lnTo>
                  <a:pt x="4" y="119"/>
                </a:lnTo>
                <a:lnTo>
                  <a:pt x="0" y="124"/>
                </a:lnTo>
                <a:lnTo>
                  <a:pt x="1" y="120"/>
                </a:lnTo>
                <a:lnTo>
                  <a:pt x="16" y="145"/>
                </a:lnTo>
                <a:lnTo>
                  <a:pt x="18" y="142"/>
                </a:lnTo>
                <a:lnTo>
                  <a:pt x="19" y="141"/>
                </a:lnTo>
                <a:lnTo>
                  <a:pt x="22"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0"/>
                </a:lnTo>
                <a:lnTo>
                  <a:pt x="61" y="97"/>
                </a:lnTo>
                <a:lnTo>
                  <a:pt x="64" y="93"/>
                </a:lnTo>
                <a:lnTo>
                  <a:pt x="66" y="89"/>
                </a:lnTo>
                <a:lnTo>
                  <a:pt x="67" y="86"/>
                </a:lnTo>
                <a:lnTo>
                  <a:pt x="66" y="86"/>
                </a:lnTo>
                <a:lnTo>
                  <a:pt x="67" y="85"/>
                </a:lnTo>
                <a:lnTo>
                  <a:pt x="67" y="82"/>
                </a:lnTo>
                <a:lnTo>
                  <a:pt x="69" y="80"/>
                </a:lnTo>
                <a:lnTo>
                  <a:pt x="69" y="76"/>
                </a:lnTo>
                <a:lnTo>
                  <a:pt x="70" y="74"/>
                </a:lnTo>
                <a:lnTo>
                  <a:pt x="72" y="66"/>
                </a:lnTo>
                <a:lnTo>
                  <a:pt x="72" y="65"/>
                </a:lnTo>
                <a:lnTo>
                  <a:pt x="72" y="66"/>
                </a:lnTo>
                <a:lnTo>
                  <a:pt x="70" y="60"/>
                </a:lnTo>
                <a:lnTo>
                  <a:pt x="69" y="51"/>
                </a:lnTo>
                <a:lnTo>
                  <a:pt x="67" y="49"/>
                </a:lnTo>
                <a:lnTo>
                  <a:pt x="67" y="46"/>
                </a:lnTo>
                <a:lnTo>
                  <a:pt x="66" y="45"/>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19"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30" name="Freeform 2882"/>
          <p:cNvSpPr>
            <a:spLocks/>
          </p:cNvSpPr>
          <p:nvPr/>
        </p:nvSpPr>
        <p:spPr bwMode="auto">
          <a:xfrm>
            <a:off x="6365876" y="4851400"/>
            <a:ext cx="117475" cy="203200"/>
          </a:xfrm>
          <a:custGeom>
            <a:avLst/>
            <a:gdLst>
              <a:gd name="T0" fmla="*/ 74 w 74"/>
              <a:gd name="T1" fmla="*/ 125 h 148"/>
              <a:gd name="T2" fmla="*/ 58 w 74"/>
              <a:gd name="T3" fmla="*/ 116 h 148"/>
              <a:gd name="T4" fmla="*/ 51 w 74"/>
              <a:gd name="T5" fmla="*/ 111 h 148"/>
              <a:gd name="T6" fmla="*/ 43 w 74"/>
              <a:gd name="T7" fmla="*/ 107 h 148"/>
              <a:gd name="T8" fmla="*/ 37 w 74"/>
              <a:gd name="T9" fmla="*/ 102 h 148"/>
              <a:gd name="T10" fmla="*/ 33 w 74"/>
              <a:gd name="T11" fmla="*/ 97 h 148"/>
              <a:gd name="T12" fmla="*/ 28 w 74"/>
              <a:gd name="T13" fmla="*/ 91 h 148"/>
              <a:gd name="T14" fmla="*/ 27 w 74"/>
              <a:gd name="T15" fmla="*/ 88 h 148"/>
              <a:gd name="T16" fmla="*/ 25 w 74"/>
              <a:gd name="T17" fmla="*/ 80 h 148"/>
              <a:gd name="T18" fmla="*/ 24 w 74"/>
              <a:gd name="T19" fmla="*/ 91 h 148"/>
              <a:gd name="T20" fmla="*/ 28 w 74"/>
              <a:gd name="T21" fmla="*/ 80 h 148"/>
              <a:gd name="T22" fmla="*/ 27 w 74"/>
              <a:gd name="T23" fmla="*/ 80 h 148"/>
              <a:gd name="T24" fmla="*/ 27 w 74"/>
              <a:gd name="T25" fmla="*/ 73 h 148"/>
              <a:gd name="T26" fmla="*/ 31 w 74"/>
              <a:gd name="T27" fmla="*/ 65 h 148"/>
              <a:gd name="T28" fmla="*/ 31 w 74"/>
              <a:gd name="T29" fmla="*/ 63 h 148"/>
              <a:gd name="T30" fmla="*/ 34 w 74"/>
              <a:gd name="T31" fmla="*/ 59 h 148"/>
              <a:gd name="T32" fmla="*/ 39 w 74"/>
              <a:gd name="T33" fmla="*/ 53 h 148"/>
              <a:gd name="T34" fmla="*/ 40 w 74"/>
              <a:gd name="T35" fmla="*/ 51 h 148"/>
              <a:gd name="T36" fmla="*/ 45 w 74"/>
              <a:gd name="T37" fmla="*/ 45 h 148"/>
              <a:gd name="T38" fmla="*/ 51 w 74"/>
              <a:gd name="T39" fmla="*/ 40 h 148"/>
              <a:gd name="T40" fmla="*/ 61 w 74"/>
              <a:gd name="T41" fmla="*/ 31 h 148"/>
              <a:gd name="T42" fmla="*/ 68 w 74"/>
              <a:gd name="T43" fmla="*/ 28 h 148"/>
              <a:gd name="T44" fmla="*/ 56 w 74"/>
              <a:gd name="T45" fmla="*/ 3 h 148"/>
              <a:gd name="T46" fmla="*/ 52 w 74"/>
              <a:gd name="T47" fmla="*/ 3 h 148"/>
              <a:gd name="T48" fmla="*/ 46 w 74"/>
              <a:gd name="T49" fmla="*/ 9 h 148"/>
              <a:gd name="T50" fmla="*/ 36 w 74"/>
              <a:gd name="T51" fmla="*/ 18 h 148"/>
              <a:gd name="T52" fmla="*/ 27 w 74"/>
              <a:gd name="T53" fmla="*/ 26 h 148"/>
              <a:gd name="T54" fmla="*/ 25 w 74"/>
              <a:gd name="T55" fmla="*/ 29 h 148"/>
              <a:gd name="T56" fmla="*/ 18 w 74"/>
              <a:gd name="T57" fmla="*/ 37 h 148"/>
              <a:gd name="T58" fmla="*/ 13 w 74"/>
              <a:gd name="T59" fmla="*/ 43 h 148"/>
              <a:gd name="T60" fmla="*/ 7 w 74"/>
              <a:gd name="T61" fmla="*/ 54 h 148"/>
              <a:gd name="T62" fmla="*/ 4 w 74"/>
              <a:gd name="T63" fmla="*/ 59 h 148"/>
              <a:gd name="T64" fmla="*/ 4 w 74"/>
              <a:gd name="T65" fmla="*/ 62 h 148"/>
              <a:gd name="T66" fmla="*/ 1 w 74"/>
              <a:gd name="T67" fmla="*/ 71 h 148"/>
              <a:gd name="T68" fmla="*/ 0 w 74"/>
              <a:gd name="T69" fmla="*/ 82 h 148"/>
              <a:gd name="T70" fmla="*/ 1 w 74"/>
              <a:gd name="T71" fmla="*/ 83 h 148"/>
              <a:gd name="T72" fmla="*/ 6 w 74"/>
              <a:gd name="T73" fmla="*/ 73 h 148"/>
              <a:gd name="T74" fmla="*/ 1 w 74"/>
              <a:gd name="T75" fmla="*/ 90 h 148"/>
              <a:gd name="T76" fmla="*/ 3 w 74"/>
              <a:gd name="T77" fmla="*/ 97 h 148"/>
              <a:gd name="T78" fmla="*/ 4 w 74"/>
              <a:gd name="T79" fmla="*/ 100 h 148"/>
              <a:gd name="T80" fmla="*/ 6 w 74"/>
              <a:gd name="T81" fmla="*/ 104 h 148"/>
              <a:gd name="T82" fmla="*/ 22 w 74"/>
              <a:gd name="T83" fmla="*/ 124 h 148"/>
              <a:gd name="T84" fmla="*/ 28 w 74"/>
              <a:gd name="T85" fmla="*/ 128 h 148"/>
              <a:gd name="T86" fmla="*/ 36 w 74"/>
              <a:gd name="T87" fmla="*/ 133 h 148"/>
              <a:gd name="T88" fmla="*/ 43 w 74"/>
              <a:gd name="T89" fmla="*/ 138 h 148"/>
              <a:gd name="T90" fmla="*/ 59 w 74"/>
              <a:gd name="T91" fmla="*/ 147 h 148"/>
              <a:gd name="T92" fmla="*/ 73 w 74"/>
              <a:gd name="T93" fmla="*/ 124 h 1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8"/>
              <a:gd name="T143" fmla="*/ 74 w 74"/>
              <a:gd name="T144" fmla="*/ 148 h 1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8">
                <a:moveTo>
                  <a:pt x="73" y="124"/>
                </a:moveTo>
                <a:lnTo>
                  <a:pt x="74" y="125"/>
                </a:lnTo>
                <a:lnTo>
                  <a:pt x="70" y="121"/>
                </a:lnTo>
                <a:lnTo>
                  <a:pt x="58" y="116"/>
                </a:lnTo>
                <a:lnTo>
                  <a:pt x="56" y="114"/>
                </a:lnTo>
                <a:lnTo>
                  <a:pt x="51" y="111"/>
                </a:lnTo>
                <a:lnTo>
                  <a:pt x="49" y="110"/>
                </a:lnTo>
                <a:lnTo>
                  <a:pt x="43" y="107"/>
                </a:lnTo>
                <a:lnTo>
                  <a:pt x="40" y="104"/>
                </a:lnTo>
                <a:lnTo>
                  <a:pt x="37" y="102"/>
                </a:lnTo>
                <a:lnTo>
                  <a:pt x="31" y="96"/>
                </a:lnTo>
                <a:lnTo>
                  <a:pt x="33" y="97"/>
                </a:lnTo>
                <a:lnTo>
                  <a:pt x="31" y="94"/>
                </a:lnTo>
                <a:lnTo>
                  <a:pt x="28" y="91"/>
                </a:lnTo>
                <a:lnTo>
                  <a:pt x="28" y="90"/>
                </a:lnTo>
                <a:lnTo>
                  <a:pt x="27" y="88"/>
                </a:lnTo>
                <a:lnTo>
                  <a:pt x="27" y="82"/>
                </a:lnTo>
                <a:lnTo>
                  <a:pt x="25" y="80"/>
                </a:lnTo>
                <a:lnTo>
                  <a:pt x="25" y="88"/>
                </a:lnTo>
                <a:lnTo>
                  <a:pt x="24" y="91"/>
                </a:lnTo>
                <a:lnTo>
                  <a:pt x="28" y="83"/>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3"/>
                </a:lnTo>
                <a:lnTo>
                  <a:pt x="39" y="51"/>
                </a:lnTo>
                <a:lnTo>
                  <a:pt x="40" y="51"/>
                </a:lnTo>
                <a:lnTo>
                  <a:pt x="45" y="46"/>
                </a:lnTo>
                <a:lnTo>
                  <a:pt x="45" y="45"/>
                </a:lnTo>
                <a:lnTo>
                  <a:pt x="46" y="45"/>
                </a:lnTo>
                <a:lnTo>
                  <a:pt x="51" y="40"/>
                </a:lnTo>
                <a:lnTo>
                  <a:pt x="54" y="39"/>
                </a:lnTo>
                <a:lnTo>
                  <a:pt x="61" y="31"/>
                </a:lnTo>
                <a:lnTo>
                  <a:pt x="67" y="28"/>
                </a:lnTo>
                <a:lnTo>
                  <a:pt x="68" y="28"/>
                </a:lnTo>
                <a:lnTo>
                  <a:pt x="71" y="25"/>
                </a:lnTo>
                <a:lnTo>
                  <a:pt x="56" y="3"/>
                </a:lnTo>
                <a:lnTo>
                  <a:pt x="59" y="0"/>
                </a:lnTo>
                <a:lnTo>
                  <a:pt x="52" y="3"/>
                </a:lnTo>
                <a:lnTo>
                  <a:pt x="49" y="8"/>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3"/>
                </a:lnTo>
                <a:lnTo>
                  <a:pt x="1" y="80"/>
                </a:lnTo>
                <a:lnTo>
                  <a:pt x="6" y="73"/>
                </a:lnTo>
                <a:lnTo>
                  <a:pt x="1" y="79"/>
                </a:lnTo>
                <a:lnTo>
                  <a:pt x="1" y="90"/>
                </a:lnTo>
                <a:lnTo>
                  <a:pt x="3" y="91"/>
                </a:lnTo>
                <a:lnTo>
                  <a:pt x="3" y="97"/>
                </a:lnTo>
                <a:lnTo>
                  <a:pt x="4" y="99"/>
                </a:lnTo>
                <a:lnTo>
                  <a:pt x="4" y="100"/>
                </a:lnTo>
                <a:lnTo>
                  <a:pt x="7" y="104"/>
                </a:lnTo>
                <a:lnTo>
                  <a:pt x="6" y="104"/>
                </a:lnTo>
                <a:lnTo>
                  <a:pt x="10" y="111"/>
                </a:lnTo>
                <a:lnTo>
                  <a:pt x="22" y="124"/>
                </a:lnTo>
                <a:lnTo>
                  <a:pt x="25" y="125"/>
                </a:lnTo>
                <a:lnTo>
                  <a:pt x="28" y="128"/>
                </a:lnTo>
                <a:lnTo>
                  <a:pt x="34" y="131"/>
                </a:lnTo>
                <a:lnTo>
                  <a:pt x="36" y="133"/>
                </a:lnTo>
                <a:lnTo>
                  <a:pt x="42" y="136"/>
                </a:lnTo>
                <a:lnTo>
                  <a:pt x="43" y="138"/>
                </a:lnTo>
                <a:lnTo>
                  <a:pt x="55" y="145"/>
                </a:lnTo>
                <a:lnTo>
                  <a:pt x="59" y="147"/>
                </a:lnTo>
                <a:lnTo>
                  <a:pt x="61" y="148"/>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31" name="Freeform 2883"/>
          <p:cNvSpPr>
            <a:spLocks/>
          </p:cNvSpPr>
          <p:nvPr/>
        </p:nvSpPr>
        <p:spPr bwMode="auto">
          <a:xfrm>
            <a:off x="6462713" y="5018089"/>
            <a:ext cx="112712" cy="200025"/>
          </a:xfrm>
          <a:custGeom>
            <a:avLst/>
            <a:gdLst>
              <a:gd name="T0" fmla="*/ 4 w 72"/>
              <a:gd name="T1" fmla="*/ 26 h 146"/>
              <a:gd name="T2" fmla="*/ 18 w 72"/>
              <a:gd name="T3" fmla="*/ 34 h 146"/>
              <a:gd name="T4" fmla="*/ 25 w 72"/>
              <a:gd name="T5" fmla="*/ 37 h 146"/>
              <a:gd name="T6" fmla="*/ 27 w 72"/>
              <a:gd name="T7" fmla="*/ 39 h 146"/>
              <a:gd name="T8" fmla="*/ 31 w 72"/>
              <a:gd name="T9" fmla="*/ 42 h 146"/>
              <a:gd name="T10" fmla="*/ 42 w 72"/>
              <a:gd name="T11" fmla="*/ 53 h 146"/>
              <a:gd name="T12" fmla="*/ 43 w 72"/>
              <a:gd name="T13" fmla="*/ 56 h 146"/>
              <a:gd name="T14" fmla="*/ 45 w 72"/>
              <a:gd name="T15" fmla="*/ 61 h 146"/>
              <a:gd name="T16" fmla="*/ 46 w 72"/>
              <a:gd name="T17" fmla="*/ 73 h 146"/>
              <a:gd name="T18" fmla="*/ 45 w 72"/>
              <a:gd name="T19" fmla="*/ 68 h 146"/>
              <a:gd name="T20" fmla="*/ 46 w 72"/>
              <a:gd name="T21" fmla="*/ 65 h 146"/>
              <a:gd name="T22" fmla="*/ 45 w 72"/>
              <a:gd name="T23" fmla="*/ 71 h 146"/>
              <a:gd name="T24" fmla="*/ 43 w 72"/>
              <a:gd name="T25" fmla="*/ 76 h 146"/>
              <a:gd name="T26" fmla="*/ 39 w 72"/>
              <a:gd name="T27" fmla="*/ 84 h 146"/>
              <a:gd name="T28" fmla="*/ 40 w 72"/>
              <a:gd name="T29" fmla="*/ 82 h 146"/>
              <a:gd name="T30" fmla="*/ 37 w 72"/>
              <a:gd name="T31" fmla="*/ 87 h 146"/>
              <a:gd name="T32" fmla="*/ 33 w 72"/>
              <a:gd name="T33" fmla="*/ 93 h 146"/>
              <a:gd name="T34" fmla="*/ 30 w 72"/>
              <a:gd name="T35" fmla="*/ 96 h 146"/>
              <a:gd name="T36" fmla="*/ 24 w 72"/>
              <a:gd name="T37" fmla="*/ 104 h 146"/>
              <a:gd name="T38" fmla="*/ 18 w 72"/>
              <a:gd name="T39" fmla="*/ 108 h 146"/>
              <a:gd name="T40" fmla="*/ 12 w 72"/>
              <a:gd name="T41" fmla="*/ 115 h 146"/>
              <a:gd name="T42" fmla="*/ 7 w 72"/>
              <a:gd name="T43" fmla="*/ 118 h 146"/>
              <a:gd name="T44" fmla="*/ 0 w 72"/>
              <a:gd name="T45" fmla="*/ 124 h 146"/>
              <a:gd name="T46" fmla="*/ 16 w 72"/>
              <a:gd name="T47" fmla="*/ 146 h 146"/>
              <a:gd name="T48" fmla="*/ 19 w 72"/>
              <a:gd name="T49" fmla="*/ 141 h 146"/>
              <a:gd name="T50" fmla="*/ 25 w 72"/>
              <a:gd name="T51" fmla="*/ 136 h 146"/>
              <a:gd name="T52" fmla="*/ 31 w 72"/>
              <a:gd name="T53" fmla="*/ 130 h 146"/>
              <a:gd name="T54" fmla="*/ 36 w 72"/>
              <a:gd name="T55" fmla="*/ 127 h 146"/>
              <a:gd name="T56" fmla="*/ 48 w 72"/>
              <a:gd name="T57" fmla="*/ 116 h 146"/>
              <a:gd name="T58" fmla="*/ 51 w 72"/>
              <a:gd name="T59" fmla="*/ 113 h 146"/>
              <a:gd name="T60" fmla="*/ 57 w 72"/>
              <a:gd name="T61" fmla="*/ 105 h 146"/>
              <a:gd name="T62" fmla="*/ 60 w 72"/>
              <a:gd name="T63" fmla="*/ 101 h 146"/>
              <a:gd name="T64" fmla="*/ 64 w 72"/>
              <a:gd name="T65" fmla="*/ 93 h 146"/>
              <a:gd name="T66" fmla="*/ 67 w 72"/>
              <a:gd name="T67" fmla="*/ 87 h 146"/>
              <a:gd name="T68" fmla="*/ 67 w 72"/>
              <a:gd name="T69" fmla="*/ 85 h 146"/>
              <a:gd name="T70" fmla="*/ 69 w 72"/>
              <a:gd name="T71" fmla="*/ 81 h 146"/>
              <a:gd name="T72" fmla="*/ 70 w 72"/>
              <a:gd name="T73" fmla="*/ 74 h 146"/>
              <a:gd name="T74" fmla="*/ 72 w 72"/>
              <a:gd name="T75" fmla="*/ 65 h 146"/>
              <a:gd name="T76" fmla="*/ 70 w 72"/>
              <a:gd name="T77" fmla="*/ 61 h 146"/>
              <a:gd name="T78" fmla="*/ 67 w 72"/>
              <a:gd name="T79" fmla="*/ 50 h 146"/>
              <a:gd name="T80" fmla="*/ 66 w 72"/>
              <a:gd name="T81" fmla="*/ 45 h 146"/>
              <a:gd name="T82" fmla="*/ 54 w 72"/>
              <a:gd name="T83" fmla="*/ 30 h 146"/>
              <a:gd name="T84" fmla="*/ 46 w 72"/>
              <a:gd name="T85" fmla="*/ 20 h 146"/>
              <a:gd name="T86" fmla="*/ 42 w 72"/>
              <a:gd name="T87" fmla="*/ 17 h 146"/>
              <a:gd name="T88" fmla="*/ 34 w 72"/>
              <a:gd name="T89" fmla="*/ 13 h 146"/>
              <a:gd name="T90" fmla="*/ 33 w 72"/>
              <a:gd name="T91" fmla="*/ 13 h 146"/>
              <a:gd name="T92" fmla="*/ 19 w 72"/>
              <a:gd name="T93" fmla="*/ 5 h 146"/>
              <a:gd name="T94" fmla="*/ 0 w 72"/>
              <a:gd name="T95" fmla="*/ 25 h 14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6"/>
              <a:gd name="T146" fmla="*/ 72 w 72"/>
              <a:gd name="T147" fmla="*/ 146 h 14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6">
                <a:moveTo>
                  <a:pt x="0" y="25"/>
                </a:moveTo>
                <a:lnTo>
                  <a:pt x="4" y="26"/>
                </a:lnTo>
                <a:lnTo>
                  <a:pt x="6" y="28"/>
                </a:lnTo>
                <a:lnTo>
                  <a:pt x="18" y="34"/>
                </a:lnTo>
                <a:lnTo>
                  <a:pt x="22" y="37"/>
                </a:lnTo>
                <a:lnTo>
                  <a:pt x="25" y="37"/>
                </a:lnTo>
                <a:lnTo>
                  <a:pt x="24" y="37"/>
                </a:lnTo>
                <a:lnTo>
                  <a:pt x="27" y="39"/>
                </a:lnTo>
                <a:lnTo>
                  <a:pt x="28" y="40"/>
                </a:lnTo>
                <a:lnTo>
                  <a:pt x="31" y="42"/>
                </a:lnTo>
                <a:lnTo>
                  <a:pt x="33" y="45"/>
                </a:lnTo>
                <a:lnTo>
                  <a:pt x="42" y="53"/>
                </a:lnTo>
                <a:lnTo>
                  <a:pt x="42" y="54"/>
                </a:lnTo>
                <a:lnTo>
                  <a:pt x="43" y="56"/>
                </a:lnTo>
                <a:lnTo>
                  <a:pt x="43" y="59"/>
                </a:lnTo>
                <a:lnTo>
                  <a:pt x="45" y="61"/>
                </a:lnTo>
                <a:lnTo>
                  <a:pt x="43" y="67"/>
                </a:lnTo>
                <a:lnTo>
                  <a:pt x="46" y="73"/>
                </a:lnTo>
                <a:lnTo>
                  <a:pt x="45" y="67"/>
                </a:lnTo>
                <a:lnTo>
                  <a:pt x="45" y="68"/>
                </a:lnTo>
                <a:lnTo>
                  <a:pt x="45" y="67"/>
                </a:lnTo>
                <a:lnTo>
                  <a:pt x="46" y="65"/>
                </a:lnTo>
                <a:lnTo>
                  <a:pt x="45" y="67"/>
                </a:lnTo>
                <a:lnTo>
                  <a:pt x="45" y="71"/>
                </a:lnTo>
                <a:lnTo>
                  <a:pt x="43" y="73"/>
                </a:lnTo>
                <a:lnTo>
                  <a:pt x="43" y="76"/>
                </a:lnTo>
                <a:lnTo>
                  <a:pt x="42" y="78"/>
                </a:lnTo>
                <a:lnTo>
                  <a:pt x="39" y="84"/>
                </a:lnTo>
                <a:lnTo>
                  <a:pt x="40" y="84"/>
                </a:lnTo>
                <a:lnTo>
                  <a:pt x="40" y="82"/>
                </a:lnTo>
                <a:lnTo>
                  <a:pt x="39" y="85"/>
                </a:lnTo>
                <a:lnTo>
                  <a:pt x="37" y="87"/>
                </a:lnTo>
                <a:lnTo>
                  <a:pt x="36" y="90"/>
                </a:lnTo>
                <a:lnTo>
                  <a:pt x="33" y="93"/>
                </a:lnTo>
                <a:lnTo>
                  <a:pt x="33" y="95"/>
                </a:lnTo>
                <a:lnTo>
                  <a:pt x="30" y="96"/>
                </a:lnTo>
                <a:lnTo>
                  <a:pt x="27" y="101"/>
                </a:lnTo>
                <a:lnTo>
                  <a:pt x="24" y="104"/>
                </a:lnTo>
                <a:lnTo>
                  <a:pt x="21" y="105"/>
                </a:lnTo>
                <a:lnTo>
                  <a:pt x="18" y="108"/>
                </a:lnTo>
                <a:lnTo>
                  <a:pt x="13" y="112"/>
                </a:lnTo>
                <a:lnTo>
                  <a:pt x="12" y="115"/>
                </a:lnTo>
                <a:lnTo>
                  <a:pt x="10" y="115"/>
                </a:lnTo>
                <a:lnTo>
                  <a:pt x="7" y="118"/>
                </a:lnTo>
                <a:lnTo>
                  <a:pt x="4" y="119"/>
                </a:lnTo>
                <a:lnTo>
                  <a:pt x="0" y="124"/>
                </a:lnTo>
                <a:lnTo>
                  <a:pt x="1" y="121"/>
                </a:lnTo>
                <a:lnTo>
                  <a:pt x="16" y="146"/>
                </a:lnTo>
                <a:lnTo>
                  <a:pt x="18" y="143"/>
                </a:lnTo>
                <a:lnTo>
                  <a:pt x="19" y="141"/>
                </a:lnTo>
                <a:lnTo>
                  <a:pt x="22" y="139"/>
                </a:lnTo>
                <a:lnTo>
                  <a:pt x="25" y="136"/>
                </a:lnTo>
                <a:lnTo>
                  <a:pt x="30" y="133"/>
                </a:lnTo>
                <a:lnTo>
                  <a:pt x="31" y="130"/>
                </a:lnTo>
                <a:lnTo>
                  <a:pt x="33" y="130"/>
                </a:lnTo>
                <a:lnTo>
                  <a:pt x="36" y="127"/>
                </a:lnTo>
                <a:lnTo>
                  <a:pt x="39" y="126"/>
                </a:lnTo>
                <a:lnTo>
                  <a:pt x="48" y="116"/>
                </a:lnTo>
                <a:lnTo>
                  <a:pt x="48" y="115"/>
                </a:lnTo>
                <a:lnTo>
                  <a:pt x="51" y="113"/>
                </a:lnTo>
                <a:lnTo>
                  <a:pt x="54" y="108"/>
                </a:lnTo>
                <a:lnTo>
                  <a:pt x="57" y="105"/>
                </a:lnTo>
                <a:lnTo>
                  <a:pt x="58" y="102"/>
                </a:lnTo>
                <a:lnTo>
                  <a:pt x="60" y="101"/>
                </a:lnTo>
                <a:lnTo>
                  <a:pt x="61" y="98"/>
                </a:lnTo>
                <a:lnTo>
                  <a:pt x="64" y="93"/>
                </a:lnTo>
                <a:lnTo>
                  <a:pt x="66" y="90"/>
                </a:lnTo>
                <a:lnTo>
                  <a:pt x="67" y="87"/>
                </a:lnTo>
                <a:lnTo>
                  <a:pt x="66" y="87"/>
                </a:lnTo>
                <a:lnTo>
                  <a:pt x="67" y="85"/>
                </a:lnTo>
                <a:lnTo>
                  <a:pt x="67" y="82"/>
                </a:lnTo>
                <a:lnTo>
                  <a:pt x="69" y="81"/>
                </a:lnTo>
                <a:lnTo>
                  <a:pt x="69" y="76"/>
                </a:lnTo>
                <a:lnTo>
                  <a:pt x="70" y="74"/>
                </a:lnTo>
                <a:lnTo>
                  <a:pt x="72" y="67"/>
                </a:lnTo>
                <a:lnTo>
                  <a:pt x="72" y="65"/>
                </a:lnTo>
                <a:lnTo>
                  <a:pt x="72" y="67"/>
                </a:lnTo>
                <a:lnTo>
                  <a:pt x="70" y="61"/>
                </a:lnTo>
                <a:lnTo>
                  <a:pt x="69" y="51"/>
                </a:lnTo>
                <a:lnTo>
                  <a:pt x="67" y="50"/>
                </a:lnTo>
                <a:lnTo>
                  <a:pt x="67" y="47"/>
                </a:lnTo>
                <a:lnTo>
                  <a:pt x="66" y="45"/>
                </a:lnTo>
                <a:lnTo>
                  <a:pt x="66" y="43"/>
                </a:lnTo>
                <a:lnTo>
                  <a:pt x="54" y="30"/>
                </a:lnTo>
                <a:lnTo>
                  <a:pt x="52" y="26"/>
                </a:lnTo>
                <a:lnTo>
                  <a:pt x="46" y="20"/>
                </a:lnTo>
                <a:lnTo>
                  <a:pt x="43" y="19"/>
                </a:lnTo>
                <a:lnTo>
                  <a:pt x="42" y="17"/>
                </a:lnTo>
                <a:lnTo>
                  <a:pt x="39" y="16"/>
                </a:lnTo>
                <a:lnTo>
                  <a:pt x="34" y="13"/>
                </a:lnTo>
                <a:lnTo>
                  <a:pt x="31" y="13"/>
                </a:lnTo>
                <a:lnTo>
                  <a:pt x="33" y="13"/>
                </a:lnTo>
                <a:lnTo>
                  <a:pt x="21" y="6"/>
                </a:lnTo>
                <a:lnTo>
                  <a:pt x="19" y="5"/>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32" name="Freeform 2884"/>
          <p:cNvSpPr>
            <a:spLocks/>
          </p:cNvSpPr>
          <p:nvPr/>
        </p:nvSpPr>
        <p:spPr bwMode="auto">
          <a:xfrm>
            <a:off x="6375401" y="5181600"/>
            <a:ext cx="117475" cy="204788"/>
          </a:xfrm>
          <a:custGeom>
            <a:avLst/>
            <a:gdLst>
              <a:gd name="T0" fmla="*/ 74 w 74"/>
              <a:gd name="T1" fmla="*/ 126 h 149"/>
              <a:gd name="T2" fmla="*/ 58 w 74"/>
              <a:gd name="T3" fmla="*/ 116 h 149"/>
              <a:gd name="T4" fmla="*/ 50 w 74"/>
              <a:gd name="T5" fmla="*/ 112 h 149"/>
              <a:gd name="T6" fmla="*/ 43 w 74"/>
              <a:gd name="T7" fmla="*/ 107 h 149"/>
              <a:gd name="T8" fmla="*/ 37 w 74"/>
              <a:gd name="T9" fmla="*/ 102 h 149"/>
              <a:gd name="T10" fmla="*/ 33 w 74"/>
              <a:gd name="T11" fmla="*/ 98 h 149"/>
              <a:gd name="T12" fmla="*/ 28 w 74"/>
              <a:gd name="T13" fmla="*/ 92 h 149"/>
              <a:gd name="T14" fmla="*/ 27 w 74"/>
              <a:gd name="T15" fmla="*/ 89 h 149"/>
              <a:gd name="T16" fmla="*/ 25 w 74"/>
              <a:gd name="T17" fmla="*/ 81 h 149"/>
              <a:gd name="T18" fmla="*/ 24 w 74"/>
              <a:gd name="T19" fmla="*/ 92 h 149"/>
              <a:gd name="T20" fmla="*/ 28 w 74"/>
              <a:gd name="T21" fmla="*/ 81 h 149"/>
              <a:gd name="T22" fmla="*/ 27 w 74"/>
              <a:gd name="T23" fmla="*/ 81 h 149"/>
              <a:gd name="T24" fmla="*/ 27 w 74"/>
              <a:gd name="T25" fmla="*/ 73 h 149"/>
              <a:gd name="T26" fmla="*/ 31 w 74"/>
              <a:gd name="T27" fmla="*/ 65 h 149"/>
              <a:gd name="T28" fmla="*/ 31 w 74"/>
              <a:gd name="T29" fmla="*/ 64 h 149"/>
              <a:gd name="T30" fmla="*/ 34 w 74"/>
              <a:gd name="T31" fmla="*/ 59 h 149"/>
              <a:gd name="T32" fmla="*/ 39 w 74"/>
              <a:gd name="T33" fmla="*/ 53 h 149"/>
              <a:gd name="T34" fmla="*/ 40 w 74"/>
              <a:gd name="T35" fmla="*/ 51 h 149"/>
              <a:gd name="T36" fmla="*/ 45 w 74"/>
              <a:gd name="T37" fmla="*/ 45 h 149"/>
              <a:gd name="T38" fmla="*/ 50 w 74"/>
              <a:gd name="T39" fmla="*/ 41 h 149"/>
              <a:gd name="T40" fmla="*/ 61 w 74"/>
              <a:gd name="T41" fmla="*/ 31 h 149"/>
              <a:gd name="T42" fmla="*/ 68 w 74"/>
              <a:gd name="T43" fmla="*/ 28 h 149"/>
              <a:gd name="T44" fmla="*/ 56 w 74"/>
              <a:gd name="T45" fmla="*/ 3 h 149"/>
              <a:gd name="T46" fmla="*/ 52 w 74"/>
              <a:gd name="T47" fmla="*/ 3 h 149"/>
              <a:gd name="T48" fmla="*/ 46 w 74"/>
              <a:gd name="T49" fmla="*/ 10 h 149"/>
              <a:gd name="T50" fmla="*/ 36 w 74"/>
              <a:gd name="T51" fmla="*/ 19 h 149"/>
              <a:gd name="T52" fmla="*/ 27 w 74"/>
              <a:gd name="T53" fmla="*/ 27 h 149"/>
              <a:gd name="T54" fmla="*/ 25 w 74"/>
              <a:gd name="T55" fmla="*/ 30 h 149"/>
              <a:gd name="T56" fmla="*/ 18 w 74"/>
              <a:gd name="T57" fmla="*/ 37 h 149"/>
              <a:gd name="T58" fmla="*/ 13 w 74"/>
              <a:gd name="T59" fmla="*/ 44 h 149"/>
              <a:gd name="T60" fmla="*/ 7 w 74"/>
              <a:gd name="T61" fmla="*/ 54 h 149"/>
              <a:gd name="T62" fmla="*/ 4 w 74"/>
              <a:gd name="T63" fmla="*/ 59 h 149"/>
              <a:gd name="T64" fmla="*/ 4 w 74"/>
              <a:gd name="T65" fmla="*/ 62 h 149"/>
              <a:gd name="T66" fmla="*/ 1 w 74"/>
              <a:gd name="T67" fmla="*/ 72 h 149"/>
              <a:gd name="T68" fmla="*/ 0 w 74"/>
              <a:gd name="T69" fmla="*/ 82 h 149"/>
              <a:gd name="T70" fmla="*/ 1 w 74"/>
              <a:gd name="T71" fmla="*/ 84 h 149"/>
              <a:gd name="T72" fmla="*/ 6 w 74"/>
              <a:gd name="T73" fmla="*/ 73 h 149"/>
              <a:gd name="T74" fmla="*/ 1 w 74"/>
              <a:gd name="T75" fmla="*/ 90 h 149"/>
              <a:gd name="T76" fmla="*/ 3 w 74"/>
              <a:gd name="T77" fmla="*/ 98 h 149"/>
              <a:gd name="T78" fmla="*/ 4 w 74"/>
              <a:gd name="T79" fmla="*/ 101 h 149"/>
              <a:gd name="T80" fmla="*/ 6 w 74"/>
              <a:gd name="T81" fmla="*/ 104 h 149"/>
              <a:gd name="T82" fmla="*/ 22 w 74"/>
              <a:gd name="T83" fmla="*/ 124 h 149"/>
              <a:gd name="T84" fmla="*/ 28 w 74"/>
              <a:gd name="T85" fmla="*/ 129 h 149"/>
              <a:gd name="T86" fmla="*/ 36 w 74"/>
              <a:gd name="T87" fmla="*/ 133 h 149"/>
              <a:gd name="T88" fmla="*/ 43 w 74"/>
              <a:gd name="T89" fmla="*/ 138 h 149"/>
              <a:gd name="T90" fmla="*/ 59 w 74"/>
              <a:gd name="T91" fmla="*/ 147 h 149"/>
              <a:gd name="T92" fmla="*/ 73 w 74"/>
              <a:gd name="T93" fmla="*/ 124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9"/>
              <a:gd name="T143" fmla="*/ 74 w 74"/>
              <a:gd name="T144" fmla="*/ 149 h 1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9">
                <a:moveTo>
                  <a:pt x="73" y="124"/>
                </a:moveTo>
                <a:lnTo>
                  <a:pt x="74" y="126"/>
                </a:lnTo>
                <a:lnTo>
                  <a:pt x="70" y="121"/>
                </a:lnTo>
                <a:lnTo>
                  <a:pt x="58" y="116"/>
                </a:lnTo>
                <a:lnTo>
                  <a:pt x="56" y="115"/>
                </a:lnTo>
                <a:lnTo>
                  <a:pt x="50" y="112"/>
                </a:lnTo>
                <a:lnTo>
                  <a:pt x="49" y="110"/>
                </a:lnTo>
                <a:lnTo>
                  <a:pt x="43" y="107"/>
                </a:lnTo>
                <a:lnTo>
                  <a:pt x="40" y="104"/>
                </a:lnTo>
                <a:lnTo>
                  <a:pt x="37" y="102"/>
                </a:lnTo>
                <a:lnTo>
                  <a:pt x="31" y="96"/>
                </a:lnTo>
                <a:lnTo>
                  <a:pt x="33" y="98"/>
                </a:lnTo>
                <a:lnTo>
                  <a:pt x="31" y="95"/>
                </a:lnTo>
                <a:lnTo>
                  <a:pt x="28" y="92"/>
                </a:lnTo>
                <a:lnTo>
                  <a:pt x="28" y="90"/>
                </a:lnTo>
                <a:lnTo>
                  <a:pt x="27" y="89"/>
                </a:lnTo>
                <a:lnTo>
                  <a:pt x="27" y="82"/>
                </a:lnTo>
                <a:lnTo>
                  <a:pt x="25" y="81"/>
                </a:lnTo>
                <a:lnTo>
                  <a:pt x="25" y="89"/>
                </a:lnTo>
                <a:lnTo>
                  <a:pt x="24" y="92"/>
                </a:lnTo>
                <a:lnTo>
                  <a:pt x="28" y="84"/>
                </a:lnTo>
                <a:lnTo>
                  <a:pt x="28" y="81"/>
                </a:lnTo>
                <a:lnTo>
                  <a:pt x="27" y="76"/>
                </a:lnTo>
                <a:lnTo>
                  <a:pt x="27" y="81"/>
                </a:lnTo>
                <a:lnTo>
                  <a:pt x="28" y="78"/>
                </a:lnTo>
                <a:lnTo>
                  <a:pt x="27" y="73"/>
                </a:lnTo>
                <a:lnTo>
                  <a:pt x="28" y="72"/>
                </a:lnTo>
                <a:lnTo>
                  <a:pt x="31" y="65"/>
                </a:lnTo>
                <a:lnTo>
                  <a:pt x="30" y="65"/>
                </a:lnTo>
                <a:lnTo>
                  <a:pt x="31" y="64"/>
                </a:lnTo>
                <a:lnTo>
                  <a:pt x="31" y="61"/>
                </a:lnTo>
                <a:lnTo>
                  <a:pt x="34" y="59"/>
                </a:lnTo>
                <a:lnTo>
                  <a:pt x="36" y="56"/>
                </a:lnTo>
                <a:lnTo>
                  <a:pt x="39" y="53"/>
                </a:lnTo>
                <a:lnTo>
                  <a:pt x="39" y="51"/>
                </a:lnTo>
                <a:lnTo>
                  <a:pt x="40" y="51"/>
                </a:lnTo>
                <a:lnTo>
                  <a:pt x="45" y="47"/>
                </a:lnTo>
                <a:lnTo>
                  <a:pt x="45" y="45"/>
                </a:lnTo>
                <a:lnTo>
                  <a:pt x="46" y="45"/>
                </a:lnTo>
                <a:lnTo>
                  <a:pt x="50" y="41"/>
                </a:lnTo>
                <a:lnTo>
                  <a:pt x="53" y="39"/>
                </a:lnTo>
                <a:lnTo>
                  <a:pt x="61" y="31"/>
                </a:lnTo>
                <a:lnTo>
                  <a:pt x="67" y="28"/>
                </a:lnTo>
                <a:lnTo>
                  <a:pt x="68" y="28"/>
                </a:lnTo>
                <a:lnTo>
                  <a:pt x="71" y="25"/>
                </a:lnTo>
                <a:lnTo>
                  <a:pt x="56" y="3"/>
                </a:lnTo>
                <a:lnTo>
                  <a:pt x="59" y="0"/>
                </a:lnTo>
                <a:lnTo>
                  <a:pt x="52" y="3"/>
                </a:lnTo>
                <a:lnTo>
                  <a:pt x="49" y="8"/>
                </a:lnTo>
                <a:lnTo>
                  <a:pt x="46" y="10"/>
                </a:lnTo>
                <a:lnTo>
                  <a:pt x="39" y="17"/>
                </a:lnTo>
                <a:lnTo>
                  <a:pt x="36" y="19"/>
                </a:lnTo>
                <a:lnTo>
                  <a:pt x="31" y="24"/>
                </a:lnTo>
                <a:lnTo>
                  <a:pt x="27" y="27"/>
                </a:lnTo>
                <a:lnTo>
                  <a:pt x="24" y="31"/>
                </a:lnTo>
                <a:lnTo>
                  <a:pt x="25" y="30"/>
                </a:lnTo>
                <a:lnTo>
                  <a:pt x="21" y="33"/>
                </a:lnTo>
                <a:lnTo>
                  <a:pt x="18" y="37"/>
                </a:lnTo>
                <a:lnTo>
                  <a:pt x="15" y="41"/>
                </a:lnTo>
                <a:lnTo>
                  <a:pt x="13" y="44"/>
                </a:lnTo>
                <a:lnTo>
                  <a:pt x="7" y="51"/>
                </a:lnTo>
                <a:lnTo>
                  <a:pt x="7" y="54"/>
                </a:lnTo>
                <a:lnTo>
                  <a:pt x="6" y="56"/>
                </a:lnTo>
                <a:lnTo>
                  <a:pt x="4" y="59"/>
                </a:lnTo>
                <a:lnTo>
                  <a:pt x="3" y="62"/>
                </a:lnTo>
                <a:lnTo>
                  <a:pt x="4" y="62"/>
                </a:lnTo>
                <a:lnTo>
                  <a:pt x="3" y="64"/>
                </a:lnTo>
                <a:lnTo>
                  <a:pt x="1" y="72"/>
                </a:lnTo>
                <a:lnTo>
                  <a:pt x="0" y="75"/>
                </a:lnTo>
                <a:lnTo>
                  <a:pt x="0" y="82"/>
                </a:lnTo>
                <a:lnTo>
                  <a:pt x="3" y="89"/>
                </a:lnTo>
                <a:lnTo>
                  <a:pt x="1" y="84"/>
                </a:lnTo>
                <a:lnTo>
                  <a:pt x="1" y="81"/>
                </a:lnTo>
                <a:lnTo>
                  <a:pt x="6" y="73"/>
                </a:lnTo>
                <a:lnTo>
                  <a:pt x="1" y="79"/>
                </a:lnTo>
                <a:lnTo>
                  <a:pt x="1" y="90"/>
                </a:lnTo>
                <a:lnTo>
                  <a:pt x="3" y="92"/>
                </a:lnTo>
                <a:lnTo>
                  <a:pt x="3" y="98"/>
                </a:lnTo>
                <a:lnTo>
                  <a:pt x="4" y="99"/>
                </a:lnTo>
                <a:lnTo>
                  <a:pt x="4" y="101"/>
                </a:lnTo>
                <a:lnTo>
                  <a:pt x="7" y="104"/>
                </a:lnTo>
                <a:lnTo>
                  <a:pt x="6" y="104"/>
                </a:lnTo>
                <a:lnTo>
                  <a:pt x="10" y="112"/>
                </a:lnTo>
                <a:lnTo>
                  <a:pt x="22" y="124"/>
                </a:lnTo>
                <a:lnTo>
                  <a:pt x="25" y="126"/>
                </a:lnTo>
                <a:lnTo>
                  <a:pt x="28" y="129"/>
                </a:lnTo>
                <a:lnTo>
                  <a:pt x="34" y="132"/>
                </a:lnTo>
                <a:lnTo>
                  <a:pt x="36" y="133"/>
                </a:lnTo>
                <a:lnTo>
                  <a:pt x="42" y="137"/>
                </a:lnTo>
                <a:lnTo>
                  <a:pt x="43" y="138"/>
                </a:lnTo>
                <a:lnTo>
                  <a:pt x="55" y="146"/>
                </a:lnTo>
                <a:lnTo>
                  <a:pt x="59" y="147"/>
                </a:lnTo>
                <a:lnTo>
                  <a:pt x="61" y="149"/>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135" name="Rectangle 2887"/>
          <p:cNvSpPr>
            <a:spLocks noChangeArrowheads="1"/>
          </p:cNvSpPr>
          <p:nvPr/>
        </p:nvSpPr>
        <p:spPr bwMode="auto">
          <a:xfrm>
            <a:off x="2493963" y="2828925"/>
            <a:ext cx="4267200" cy="77788"/>
          </a:xfrm>
          <a:prstGeom prst="rect">
            <a:avLst/>
          </a:prstGeom>
          <a:solidFill>
            <a:srgbClr val="80FF00"/>
          </a:solidFill>
          <a:ln w="0">
            <a:solidFill>
              <a:srgbClr val="000000"/>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136" name="Rectangle 2888"/>
          <p:cNvSpPr>
            <a:spLocks noChangeArrowheads="1"/>
          </p:cNvSpPr>
          <p:nvPr/>
        </p:nvSpPr>
        <p:spPr bwMode="auto">
          <a:xfrm>
            <a:off x="6497639" y="3427413"/>
            <a:ext cx="376237" cy="44450"/>
          </a:xfrm>
          <a:prstGeom prst="rect">
            <a:avLst/>
          </a:prstGeom>
          <a:solidFill>
            <a:srgbClr val="FFFF80"/>
          </a:solidFill>
          <a:ln w="0">
            <a:solidFill>
              <a:srgbClr val="000000"/>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137" name="Freeform 2889"/>
          <p:cNvSpPr>
            <a:spLocks/>
          </p:cNvSpPr>
          <p:nvPr/>
        </p:nvSpPr>
        <p:spPr bwMode="auto">
          <a:xfrm>
            <a:off x="6265863" y="3552826"/>
            <a:ext cx="354012" cy="60325"/>
          </a:xfrm>
          <a:custGeom>
            <a:avLst/>
            <a:gdLst>
              <a:gd name="T0" fmla="*/ 0 w 225"/>
              <a:gd name="T1" fmla="*/ 0 h 44"/>
              <a:gd name="T2" fmla="*/ 7 w 225"/>
              <a:gd name="T3" fmla="*/ 5 h 44"/>
              <a:gd name="T4" fmla="*/ 16 w 225"/>
              <a:gd name="T5" fmla="*/ 11 h 44"/>
              <a:gd name="T6" fmla="*/ 21 w 225"/>
              <a:gd name="T7" fmla="*/ 14 h 44"/>
              <a:gd name="T8" fmla="*/ 30 w 225"/>
              <a:gd name="T9" fmla="*/ 19 h 44"/>
              <a:gd name="T10" fmla="*/ 34 w 225"/>
              <a:gd name="T11" fmla="*/ 20 h 44"/>
              <a:gd name="T12" fmla="*/ 43 w 225"/>
              <a:gd name="T13" fmla="*/ 25 h 44"/>
              <a:gd name="T14" fmla="*/ 47 w 225"/>
              <a:gd name="T15" fmla="*/ 27 h 44"/>
              <a:gd name="T16" fmla="*/ 52 w 225"/>
              <a:gd name="T17" fmla="*/ 30 h 44"/>
              <a:gd name="T18" fmla="*/ 58 w 225"/>
              <a:gd name="T19" fmla="*/ 31 h 44"/>
              <a:gd name="T20" fmla="*/ 62 w 225"/>
              <a:gd name="T21" fmla="*/ 33 h 44"/>
              <a:gd name="T22" fmla="*/ 71 w 225"/>
              <a:gd name="T23" fmla="*/ 36 h 44"/>
              <a:gd name="T24" fmla="*/ 79 w 225"/>
              <a:gd name="T25" fmla="*/ 37 h 44"/>
              <a:gd name="T26" fmla="*/ 83 w 225"/>
              <a:gd name="T27" fmla="*/ 39 h 44"/>
              <a:gd name="T28" fmla="*/ 91 w 225"/>
              <a:gd name="T29" fmla="*/ 41 h 44"/>
              <a:gd name="T30" fmla="*/ 103 w 225"/>
              <a:gd name="T31" fmla="*/ 42 h 44"/>
              <a:gd name="T32" fmla="*/ 134 w 225"/>
              <a:gd name="T33" fmla="*/ 44 h 44"/>
              <a:gd name="T34" fmla="*/ 143 w 225"/>
              <a:gd name="T35" fmla="*/ 42 h 44"/>
              <a:gd name="T36" fmla="*/ 150 w 225"/>
              <a:gd name="T37" fmla="*/ 41 h 44"/>
              <a:gd name="T38" fmla="*/ 156 w 225"/>
              <a:gd name="T39" fmla="*/ 39 h 44"/>
              <a:gd name="T40" fmla="*/ 162 w 225"/>
              <a:gd name="T41" fmla="*/ 37 h 44"/>
              <a:gd name="T42" fmla="*/ 167 w 225"/>
              <a:gd name="T43" fmla="*/ 36 h 44"/>
              <a:gd name="T44" fmla="*/ 171 w 225"/>
              <a:gd name="T45" fmla="*/ 34 h 44"/>
              <a:gd name="T46" fmla="*/ 176 w 225"/>
              <a:gd name="T47" fmla="*/ 33 h 44"/>
              <a:gd name="T48" fmla="*/ 180 w 225"/>
              <a:gd name="T49" fmla="*/ 30 h 44"/>
              <a:gd name="T50" fmla="*/ 185 w 225"/>
              <a:gd name="T51" fmla="*/ 28 h 44"/>
              <a:gd name="T52" fmla="*/ 189 w 225"/>
              <a:gd name="T53" fmla="*/ 25 h 44"/>
              <a:gd name="T54" fmla="*/ 194 w 225"/>
              <a:gd name="T55" fmla="*/ 23 h 44"/>
              <a:gd name="T56" fmla="*/ 198 w 225"/>
              <a:gd name="T57" fmla="*/ 20 h 44"/>
              <a:gd name="T58" fmla="*/ 203 w 225"/>
              <a:gd name="T59" fmla="*/ 17 h 44"/>
              <a:gd name="T60" fmla="*/ 207 w 225"/>
              <a:gd name="T61" fmla="*/ 14 h 44"/>
              <a:gd name="T62" fmla="*/ 211 w 225"/>
              <a:gd name="T63" fmla="*/ 11 h 44"/>
              <a:gd name="T64" fmla="*/ 217 w 225"/>
              <a:gd name="T65" fmla="*/ 6 h 44"/>
              <a:gd name="T66" fmla="*/ 222 w 225"/>
              <a:gd name="T67" fmla="*/ 3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5"/>
              <a:gd name="T103" fmla="*/ 0 h 44"/>
              <a:gd name="T104" fmla="*/ 225 w 225"/>
              <a:gd name="T105" fmla="*/ 44 h 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5" h="44">
                <a:moveTo>
                  <a:pt x="225" y="0"/>
                </a:moveTo>
                <a:lnTo>
                  <a:pt x="0" y="0"/>
                </a:lnTo>
                <a:lnTo>
                  <a:pt x="6" y="3"/>
                </a:lnTo>
                <a:lnTo>
                  <a:pt x="7" y="5"/>
                </a:lnTo>
                <a:lnTo>
                  <a:pt x="10" y="8"/>
                </a:lnTo>
                <a:lnTo>
                  <a:pt x="16" y="11"/>
                </a:lnTo>
                <a:lnTo>
                  <a:pt x="19" y="13"/>
                </a:lnTo>
                <a:lnTo>
                  <a:pt x="21" y="14"/>
                </a:lnTo>
                <a:lnTo>
                  <a:pt x="27" y="17"/>
                </a:lnTo>
                <a:lnTo>
                  <a:pt x="30" y="19"/>
                </a:lnTo>
                <a:lnTo>
                  <a:pt x="31" y="20"/>
                </a:lnTo>
                <a:lnTo>
                  <a:pt x="34" y="20"/>
                </a:lnTo>
                <a:lnTo>
                  <a:pt x="40" y="23"/>
                </a:lnTo>
                <a:lnTo>
                  <a:pt x="43" y="25"/>
                </a:lnTo>
                <a:lnTo>
                  <a:pt x="44" y="27"/>
                </a:lnTo>
                <a:lnTo>
                  <a:pt x="47" y="27"/>
                </a:lnTo>
                <a:lnTo>
                  <a:pt x="50" y="28"/>
                </a:lnTo>
                <a:lnTo>
                  <a:pt x="52" y="30"/>
                </a:lnTo>
                <a:lnTo>
                  <a:pt x="55" y="31"/>
                </a:lnTo>
                <a:lnTo>
                  <a:pt x="58" y="31"/>
                </a:lnTo>
                <a:lnTo>
                  <a:pt x="61" y="33"/>
                </a:lnTo>
                <a:lnTo>
                  <a:pt x="62" y="33"/>
                </a:lnTo>
                <a:lnTo>
                  <a:pt x="68" y="36"/>
                </a:lnTo>
                <a:lnTo>
                  <a:pt x="71" y="36"/>
                </a:lnTo>
                <a:lnTo>
                  <a:pt x="73" y="37"/>
                </a:lnTo>
                <a:lnTo>
                  <a:pt x="79" y="37"/>
                </a:lnTo>
                <a:lnTo>
                  <a:pt x="80" y="39"/>
                </a:lnTo>
                <a:lnTo>
                  <a:pt x="83" y="39"/>
                </a:lnTo>
                <a:lnTo>
                  <a:pt x="86" y="41"/>
                </a:lnTo>
                <a:lnTo>
                  <a:pt x="91" y="41"/>
                </a:lnTo>
                <a:lnTo>
                  <a:pt x="94" y="42"/>
                </a:lnTo>
                <a:lnTo>
                  <a:pt x="103" y="42"/>
                </a:lnTo>
                <a:lnTo>
                  <a:pt x="106" y="44"/>
                </a:lnTo>
                <a:lnTo>
                  <a:pt x="134" y="44"/>
                </a:lnTo>
                <a:lnTo>
                  <a:pt x="135" y="42"/>
                </a:lnTo>
                <a:lnTo>
                  <a:pt x="143" y="42"/>
                </a:lnTo>
                <a:lnTo>
                  <a:pt x="146" y="41"/>
                </a:lnTo>
                <a:lnTo>
                  <a:pt x="150" y="41"/>
                </a:lnTo>
                <a:lnTo>
                  <a:pt x="152" y="39"/>
                </a:lnTo>
                <a:lnTo>
                  <a:pt x="156" y="39"/>
                </a:lnTo>
                <a:lnTo>
                  <a:pt x="159" y="37"/>
                </a:lnTo>
                <a:lnTo>
                  <a:pt x="162" y="37"/>
                </a:lnTo>
                <a:lnTo>
                  <a:pt x="164" y="36"/>
                </a:lnTo>
                <a:lnTo>
                  <a:pt x="167" y="36"/>
                </a:lnTo>
                <a:lnTo>
                  <a:pt x="168" y="34"/>
                </a:lnTo>
                <a:lnTo>
                  <a:pt x="171" y="34"/>
                </a:lnTo>
                <a:lnTo>
                  <a:pt x="173" y="33"/>
                </a:lnTo>
                <a:lnTo>
                  <a:pt x="176" y="33"/>
                </a:lnTo>
                <a:lnTo>
                  <a:pt x="177" y="31"/>
                </a:lnTo>
                <a:lnTo>
                  <a:pt x="180" y="30"/>
                </a:lnTo>
                <a:lnTo>
                  <a:pt x="182" y="30"/>
                </a:lnTo>
                <a:lnTo>
                  <a:pt x="185" y="28"/>
                </a:lnTo>
                <a:lnTo>
                  <a:pt x="186" y="27"/>
                </a:lnTo>
                <a:lnTo>
                  <a:pt x="189" y="25"/>
                </a:lnTo>
                <a:lnTo>
                  <a:pt x="191" y="25"/>
                </a:lnTo>
                <a:lnTo>
                  <a:pt x="194" y="23"/>
                </a:lnTo>
                <a:lnTo>
                  <a:pt x="195" y="22"/>
                </a:lnTo>
                <a:lnTo>
                  <a:pt x="198" y="20"/>
                </a:lnTo>
                <a:lnTo>
                  <a:pt x="200" y="19"/>
                </a:lnTo>
                <a:lnTo>
                  <a:pt x="203" y="17"/>
                </a:lnTo>
                <a:lnTo>
                  <a:pt x="204" y="16"/>
                </a:lnTo>
                <a:lnTo>
                  <a:pt x="207" y="14"/>
                </a:lnTo>
                <a:lnTo>
                  <a:pt x="208" y="13"/>
                </a:lnTo>
                <a:lnTo>
                  <a:pt x="211" y="11"/>
                </a:lnTo>
                <a:lnTo>
                  <a:pt x="214" y="8"/>
                </a:lnTo>
                <a:lnTo>
                  <a:pt x="217" y="6"/>
                </a:lnTo>
                <a:lnTo>
                  <a:pt x="219" y="5"/>
                </a:lnTo>
                <a:lnTo>
                  <a:pt x="222" y="3"/>
                </a:lnTo>
                <a:lnTo>
                  <a:pt x="225" y="0"/>
                </a:lnTo>
                <a:close/>
              </a:path>
            </a:pathLst>
          </a:custGeom>
          <a:solidFill>
            <a:srgbClr val="FFFFFF"/>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38" name="Rectangle 2890"/>
          <p:cNvSpPr>
            <a:spLocks noChangeArrowheads="1"/>
          </p:cNvSpPr>
          <p:nvPr/>
        </p:nvSpPr>
        <p:spPr bwMode="auto">
          <a:xfrm>
            <a:off x="6032501" y="3427413"/>
            <a:ext cx="373063" cy="44450"/>
          </a:xfrm>
          <a:prstGeom prst="rect">
            <a:avLst/>
          </a:prstGeom>
          <a:solidFill>
            <a:srgbClr val="FFFF00"/>
          </a:solidFill>
          <a:ln w="0">
            <a:solidFill>
              <a:srgbClr val="000000"/>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139" name="Rectangle 2891"/>
          <p:cNvSpPr>
            <a:spLocks noChangeArrowheads="1"/>
          </p:cNvSpPr>
          <p:nvPr/>
        </p:nvSpPr>
        <p:spPr bwMode="auto">
          <a:xfrm>
            <a:off x="4392614" y="2905125"/>
            <a:ext cx="441325" cy="69850"/>
          </a:xfrm>
          <a:prstGeom prst="rect">
            <a:avLst/>
          </a:prstGeom>
          <a:solidFill>
            <a:srgbClr val="808080"/>
          </a:solidFill>
          <a:ln w="0">
            <a:solidFill>
              <a:srgbClr val="000000"/>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140" name="Freeform 2892"/>
          <p:cNvSpPr>
            <a:spLocks/>
          </p:cNvSpPr>
          <p:nvPr/>
        </p:nvSpPr>
        <p:spPr bwMode="auto">
          <a:xfrm>
            <a:off x="5156201" y="2911475"/>
            <a:ext cx="55563" cy="95250"/>
          </a:xfrm>
          <a:custGeom>
            <a:avLst/>
            <a:gdLst>
              <a:gd name="T0" fmla="*/ 1 w 35"/>
              <a:gd name="T1" fmla="*/ 0 h 70"/>
              <a:gd name="T2" fmla="*/ 0 w 35"/>
              <a:gd name="T3" fmla="*/ 12 h 70"/>
              <a:gd name="T4" fmla="*/ 0 w 35"/>
              <a:gd name="T5" fmla="*/ 32 h 70"/>
              <a:gd name="T6" fmla="*/ 0 w 35"/>
              <a:gd name="T7" fmla="*/ 46 h 70"/>
              <a:gd name="T8" fmla="*/ 3 w 35"/>
              <a:gd name="T9" fmla="*/ 57 h 70"/>
              <a:gd name="T10" fmla="*/ 9 w 35"/>
              <a:gd name="T11" fmla="*/ 66 h 70"/>
              <a:gd name="T12" fmla="*/ 19 w 35"/>
              <a:gd name="T13" fmla="*/ 70 h 70"/>
              <a:gd name="T14" fmla="*/ 29 w 35"/>
              <a:gd name="T15" fmla="*/ 63 h 70"/>
              <a:gd name="T16" fmla="*/ 34 w 35"/>
              <a:gd name="T17" fmla="*/ 59 h 70"/>
              <a:gd name="T18" fmla="*/ 35 w 35"/>
              <a:gd name="T19" fmla="*/ 52 h 70"/>
              <a:gd name="T20" fmla="*/ 35 w 35"/>
              <a:gd name="T21" fmla="*/ 31 h 70"/>
              <a:gd name="T22" fmla="*/ 35 w 35"/>
              <a:gd name="T23" fmla="*/ 0 h 70"/>
              <a:gd name="T24" fmla="*/ 1 w 35"/>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70"/>
              <a:gd name="T41" fmla="*/ 35 w 35"/>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70">
                <a:moveTo>
                  <a:pt x="1" y="0"/>
                </a:moveTo>
                <a:lnTo>
                  <a:pt x="0" y="12"/>
                </a:lnTo>
                <a:lnTo>
                  <a:pt x="0" y="32"/>
                </a:lnTo>
                <a:lnTo>
                  <a:pt x="0" y="46"/>
                </a:lnTo>
                <a:lnTo>
                  <a:pt x="3" y="57"/>
                </a:lnTo>
                <a:lnTo>
                  <a:pt x="9" y="66"/>
                </a:lnTo>
                <a:lnTo>
                  <a:pt x="19" y="70"/>
                </a:lnTo>
                <a:lnTo>
                  <a:pt x="29" y="63"/>
                </a:lnTo>
                <a:lnTo>
                  <a:pt x="34" y="59"/>
                </a:lnTo>
                <a:lnTo>
                  <a:pt x="35" y="52"/>
                </a:lnTo>
                <a:lnTo>
                  <a:pt x="35" y="31"/>
                </a:lnTo>
                <a:lnTo>
                  <a:pt x="35" y="0"/>
                </a:lnTo>
                <a:lnTo>
                  <a:pt x="1" y="0"/>
                </a:lnTo>
                <a:close/>
              </a:path>
            </a:pathLst>
          </a:custGeom>
          <a:solidFill>
            <a:srgbClr val="FF5C5C"/>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41" name="Rectangle 2893"/>
          <p:cNvSpPr>
            <a:spLocks noChangeArrowheads="1"/>
          </p:cNvSpPr>
          <p:nvPr/>
        </p:nvSpPr>
        <p:spPr bwMode="auto">
          <a:xfrm>
            <a:off x="5148264" y="2905125"/>
            <a:ext cx="73025" cy="7938"/>
          </a:xfrm>
          <a:prstGeom prst="rect">
            <a:avLst/>
          </a:prstGeom>
          <a:solidFill>
            <a:srgbClr val="FF5C5C"/>
          </a:solidFill>
          <a:ln w="0">
            <a:solidFill>
              <a:srgbClr val="000000"/>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142" name="Rectangle 2894"/>
          <p:cNvSpPr>
            <a:spLocks noChangeArrowheads="1"/>
          </p:cNvSpPr>
          <p:nvPr/>
        </p:nvSpPr>
        <p:spPr bwMode="auto">
          <a:xfrm>
            <a:off x="6218239" y="2895600"/>
            <a:ext cx="439737" cy="69850"/>
          </a:xfrm>
          <a:prstGeom prst="rect">
            <a:avLst/>
          </a:prstGeom>
          <a:solidFill>
            <a:srgbClr val="A1A1A1"/>
          </a:solidFill>
          <a:ln w="0">
            <a:solidFill>
              <a:srgbClr val="000000"/>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143" name="Rectangle 2895"/>
          <p:cNvSpPr>
            <a:spLocks noChangeArrowheads="1"/>
          </p:cNvSpPr>
          <p:nvPr/>
        </p:nvSpPr>
        <p:spPr bwMode="auto">
          <a:xfrm>
            <a:off x="1828800" y="2362201"/>
            <a:ext cx="762000" cy="1133475"/>
          </a:xfrm>
          <a:prstGeom prst="rect">
            <a:avLst/>
          </a:prstGeom>
          <a:solidFill>
            <a:srgbClr val="C0C0C0"/>
          </a:solidFill>
          <a:ln w="0">
            <a:solidFill>
              <a:srgbClr val="000000"/>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146" name="Line 2898"/>
          <p:cNvSpPr>
            <a:spLocks noChangeShapeType="1"/>
          </p:cNvSpPr>
          <p:nvPr/>
        </p:nvSpPr>
        <p:spPr bwMode="auto">
          <a:xfrm>
            <a:off x="4268788" y="5572125"/>
            <a:ext cx="2455862" cy="1588"/>
          </a:xfrm>
          <a:prstGeom prst="line">
            <a:avLst/>
          </a:prstGeom>
          <a:noFill/>
          <a:ln w="0">
            <a:solidFill>
              <a:srgbClr val="FFFF00"/>
            </a:solidFill>
            <a:round/>
            <a:headEnd/>
            <a:tailEnd/>
          </a:ln>
        </p:spPr>
        <p:txBody>
          <a:bodyPr/>
          <a:lstStyle/>
          <a:p>
            <a:endParaRPr lang="en-US"/>
          </a:p>
        </p:txBody>
      </p:sp>
      <p:sp>
        <p:nvSpPr>
          <p:cNvPr id="312147" name="Freeform 2899"/>
          <p:cNvSpPr>
            <a:spLocks/>
          </p:cNvSpPr>
          <p:nvPr/>
        </p:nvSpPr>
        <p:spPr bwMode="auto">
          <a:xfrm>
            <a:off x="4454525" y="5514976"/>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3 w 88"/>
              <a:gd name="T15" fmla="*/ 3 h 45"/>
              <a:gd name="T16" fmla="*/ 6 w 88"/>
              <a:gd name="T17" fmla="*/ 27 h 45"/>
              <a:gd name="T18" fmla="*/ 2 w 88"/>
              <a:gd name="T19" fmla="*/ 36 h 45"/>
              <a:gd name="T20" fmla="*/ 0 w 88"/>
              <a:gd name="T21" fmla="*/ 39 h 45"/>
              <a:gd name="T22" fmla="*/ 3 w 88"/>
              <a:gd name="T23" fmla="*/ 37 h 45"/>
              <a:gd name="T24" fmla="*/ 8 w 88"/>
              <a:gd name="T25" fmla="*/ 31 h 45"/>
              <a:gd name="T26" fmla="*/ 14 w 88"/>
              <a:gd name="T27" fmla="*/ 22 h 45"/>
              <a:gd name="T28" fmla="*/ 23 w 88"/>
              <a:gd name="T29" fmla="*/ 11 h 45"/>
              <a:gd name="T30" fmla="*/ 28 w 88"/>
              <a:gd name="T31" fmla="*/ 8 h 45"/>
              <a:gd name="T32" fmla="*/ 37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3" y="3"/>
                </a:lnTo>
                <a:lnTo>
                  <a:pt x="6" y="27"/>
                </a:lnTo>
                <a:lnTo>
                  <a:pt x="2" y="36"/>
                </a:lnTo>
                <a:lnTo>
                  <a:pt x="0" y="39"/>
                </a:lnTo>
                <a:lnTo>
                  <a:pt x="3" y="37"/>
                </a:lnTo>
                <a:lnTo>
                  <a:pt x="8" y="31"/>
                </a:lnTo>
                <a:lnTo>
                  <a:pt x="14" y="22"/>
                </a:lnTo>
                <a:lnTo>
                  <a:pt x="23"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48" name="Freeform 2900"/>
          <p:cNvSpPr>
            <a:spLocks/>
          </p:cNvSpPr>
          <p:nvPr/>
        </p:nvSpPr>
        <p:spPr bwMode="auto">
          <a:xfrm>
            <a:off x="4287839" y="5405438"/>
            <a:ext cx="166687" cy="163512"/>
          </a:xfrm>
          <a:custGeom>
            <a:avLst/>
            <a:gdLst>
              <a:gd name="T0" fmla="*/ 0 w 106"/>
              <a:gd name="T1" fmla="*/ 65 h 119"/>
              <a:gd name="T2" fmla="*/ 3 w 106"/>
              <a:gd name="T3" fmla="*/ 60 h 119"/>
              <a:gd name="T4" fmla="*/ 8 w 106"/>
              <a:gd name="T5" fmla="*/ 57 h 119"/>
              <a:gd name="T6" fmla="*/ 11 w 106"/>
              <a:gd name="T7" fmla="*/ 51 h 119"/>
              <a:gd name="T8" fmla="*/ 21 w 106"/>
              <a:gd name="T9" fmla="*/ 39 h 119"/>
              <a:gd name="T10" fmla="*/ 35 w 106"/>
              <a:gd name="T11" fmla="*/ 25 h 119"/>
              <a:gd name="T12" fmla="*/ 46 w 106"/>
              <a:gd name="T13" fmla="*/ 12 h 119"/>
              <a:gd name="T14" fmla="*/ 60 w 106"/>
              <a:gd name="T15" fmla="*/ 3 h 119"/>
              <a:gd name="T16" fmla="*/ 72 w 106"/>
              <a:gd name="T17" fmla="*/ 0 h 119"/>
              <a:gd name="T18" fmla="*/ 76 w 106"/>
              <a:gd name="T19" fmla="*/ 1 h 119"/>
              <a:gd name="T20" fmla="*/ 81 w 106"/>
              <a:gd name="T21" fmla="*/ 4 h 119"/>
              <a:gd name="T22" fmla="*/ 88 w 106"/>
              <a:gd name="T23" fmla="*/ 17 h 119"/>
              <a:gd name="T24" fmla="*/ 94 w 106"/>
              <a:gd name="T25" fmla="*/ 34 h 119"/>
              <a:gd name="T26" fmla="*/ 102 w 106"/>
              <a:gd name="T27" fmla="*/ 71 h 119"/>
              <a:gd name="T28" fmla="*/ 105 w 106"/>
              <a:gd name="T29" fmla="*/ 90 h 119"/>
              <a:gd name="T30" fmla="*/ 106 w 106"/>
              <a:gd name="T31" fmla="*/ 105 h 119"/>
              <a:gd name="T32" fmla="*/ 106 w 106"/>
              <a:gd name="T33" fmla="*/ 119 h 119"/>
              <a:gd name="T34" fmla="*/ 105 w 106"/>
              <a:gd name="T35" fmla="*/ 116 h 119"/>
              <a:gd name="T36" fmla="*/ 102 w 106"/>
              <a:gd name="T37" fmla="*/ 107 h 119"/>
              <a:gd name="T38" fmla="*/ 99 w 106"/>
              <a:gd name="T39" fmla="*/ 93 h 119"/>
              <a:gd name="T40" fmla="*/ 94 w 106"/>
              <a:gd name="T41" fmla="*/ 76 h 119"/>
              <a:gd name="T42" fmla="*/ 82 w 106"/>
              <a:gd name="T43" fmla="*/ 40 h 119"/>
              <a:gd name="T44" fmla="*/ 75 w 106"/>
              <a:gd name="T45" fmla="*/ 23 h 119"/>
              <a:gd name="T46" fmla="*/ 67 w 106"/>
              <a:gd name="T47" fmla="*/ 11 h 119"/>
              <a:gd name="T48" fmla="*/ 63 w 106"/>
              <a:gd name="T49" fmla="*/ 8 h 119"/>
              <a:gd name="T50" fmla="*/ 58 w 106"/>
              <a:gd name="T51" fmla="*/ 6 h 119"/>
              <a:gd name="T52" fmla="*/ 48 w 106"/>
              <a:gd name="T53" fmla="*/ 8 h 119"/>
              <a:gd name="T54" fmla="*/ 36 w 106"/>
              <a:gd name="T55" fmla="*/ 17 h 119"/>
              <a:gd name="T56" fmla="*/ 15 w 106"/>
              <a:gd name="T57" fmla="*/ 42 h 119"/>
              <a:gd name="T58" fmla="*/ 8 w 106"/>
              <a:gd name="T59" fmla="*/ 54 h 119"/>
              <a:gd name="T60" fmla="*/ 2 w 106"/>
              <a:gd name="T61" fmla="*/ 62 h 119"/>
              <a:gd name="T62" fmla="*/ 0 w 106"/>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8" y="57"/>
                </a:lnTo>
                <a:lnTo>
                  <a:pt x="11" y="51"/>
                </a:lnTo>
                <a:lnTo>
                  <a:pt x="21" y="39"/>
                </a:lnTo>
                <a:lnTo>
                  <a:pt x="35" y="25"/>
                </a:lnTo>
                <a:lnTo>
                  <a:pt x="46" y="12"/>
                </a:lnTo>
                <a:lnTo>
                  <a:pt x="60" y="3"/>
                </a:lnTo>
                <a:lnTo>
                  <a:pt x="72" y="0"/>
                </a:lnTo>
                <a:lnTo>
                  <a:pt x="76" y="1"/>
                </a:lnTo>
                <a:lnTo>
                  <a:pt x="81" y="4"/>
                </a:lnTo>
                <a:lnTo>
                  <a:pt x="88" y="17"/>
                </a:lnTo>
                <a:lnTo>
                  <a:pt x="94" y="34"/>
                </a:lnTo>
                <a:lnTo>
                  <a:pt x="102" y="71"/>
                </a:lnTo>
                <a:lnTo>
                  <a:pt x="105" y="90"/>
                </a:lnTo>
                <a:lnTo>
                  <a:pt x="106" y="105"/>
                </a:lnTo>
                <a:lnTo>
                  <a:pt x="106" y="119"/>
                </a:lnTo>
                <a:lnTo>
                  <a:pt x="105" y="116"/>
                </a:lnTo>
                <a:lnTo>
                  <a:pt x="102" y="107"/>
                </a:lnTo>
                <a:lnTo>
                  <a:pt x="99" y="93"/>
                </a:lnTo>
                <a:lnTo>
                  <a:pt x="94" y="76"/>
                </a:lnTo>
                <a:lnTo>
                  <a:pt x="82" y="40"/>
                </a:lnTo>
                <a:lnTo>
                  <a:pt x="75" y="23"/>
                </a:lnTo>
                <a:lnTo>
                  <a:pt x="67" y="11"/>
                </a:lnTo>
                <a:lnTo>
                  <a:pt x="63" y="8"/>
                </a:lnTo>
                <a:lnTo>
                  <a:pt x="58" y="6"/>
                </a:lnTo>
                <a:lnTo>
                  <a:pt x="48" y="8"/>
                </a:lnTo>
                <a:lnTo>
                  <a:pt x="36" y="17"/>
                </a:lnTo>
                <a:lnTo>
                  <a:pt x="15" y="42"/>
                </a:lnTo>
                <a:lnTo>
                  <a:pt x="8"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49" name="Freeform 2901"/>
          <p:cNvSpPr>
            <a:spLocks/>
          </p:cNvSpPr>
          <p:nvPr/>
        </p:nvSpPr>
        <p:spPr bwMode="auto">
          <a:xfrm>
            <a:off x="4448175" y="5421313"/>
            <a:ext cx="198438" cy="150812"/>
          </a:xfrm>
          <a:custGeom>
            <a:avLst/>
            <a:gdLst>
              <a:gd name="T0" fmla="*/ 126 w 126"/>
              <a:gd name="T1" fmla="*/ 0 h 110"/>
              <a:gd name="T2" fmla="*/ 122 w 126"/>
              <a:gd name="T3" fmla="*/ 0 h 110"/>
              <a:gd name="T4" fmla="*/ 113 w 126"/>
              <a:gd name="T5" fmla="*/ 1 h 110"/>
              <a:gd name="T6" fmla="*/ 100 w 126"/>
              <a:gd name="T7" fmla="*/ 4 h 110"/>
              <a:gd name="T8" fmla="*/ 85 w 126"/>
              <a:gd name="T9" fmla="*/ 7 h 110"/>
              <a:gd name="T10" fmla="*/ 53 w 126"/>
              <a:gd name="T11" fmla="*/ 18 h 110"/>
              <a:gd name="T12" fmla="*/ 38 w 126"/>
              <a:gd name="T13" fmla="*/ 26 h 110"/>
              <a:gd name="T14" fmla="*/ 29 w 126"/>
              <a:gd name="T15" fmla="*/ 34 h 110"/>
              <a:gd name="T16" fmla="*/ 18 w 126"/>
              <a:gd name="T17" fmla="*/ 55 h 110"/>
              <a:gd name="T18" fmla="*/ 7 w 126"/>
              <a:gd name="T19" fmla="*/ 80 h 110"/>
              <a:gd name="T20" fmla="*/ 3 w 126"/>
              <a:gd name="T21" fmla="*/ 91 h 110"/>
              <a:gd name="T22" fmla="*/ 1 w 126"/>
              <a:gd name="T23" fmla="*/ 100 h 110"/>
              <a:gd name="T24" fmla="*/ 0 w 126"/>
              <a:gd name="T25" fmla="*/ 106 h 110"/>
              <a:gd name="T26" fmla="*/ 0 w 126"/>
              <a:gd name="T27" fmla="*/ 110 h 110"/>
              <a:gd name="T28" fmla="*/ 1 w 126"/>
              <a:gd name="T29" fmla="*/ 108 h 110"/>
              <a:gd name="T30" fmla="*/ 4 w 126"/>
              <a:gd name="T31" fmla="*/ 103 h 110"/>
              <a:gd name="T32" fmla="*/ 9 w 126"/>
              <a:gd name="T33" fmla="*/ 94 h 110"/>
              <a:gd name="T34" fmla="*/ 15 w 126"/>
              <a:gd name="T35" fmla="*/ 85 h 110"/>
              <a:gd name="T36" fmla="*/ 28 w 126"/>
              <a:gd name="T37" fmla="*/ 62 h 110"/>
              <a:gd name="T38" fmla="*/ 43 w 126"/>
              <a:gd name="T39" fmla="*/ 40 h 110"/>
              <a:gd name="T40" fmla="*/ 52 w 126"/>
              <a:gd name="T41" fmla="*/ 32 h 110"/>
              <a:gd name="T42" fmla="*/ 64 w 126"/>
              <a:gd name="T43" fmla="*/ 24 h 110"/>
              <a:gd name="T44" fmla="*/ 92 w 126"/>
              <a:gd name="T45" fmla="*/ 10 h 110"/>
              <a:gd name="T46" fmla="*/ 106 w 126"/>
              <a:gd name="T47" fmla="*/ 6 h 110"/>
              <a:gd name="T48" fmla="*/ 117 w 126"/>
              <a:gd name="T49" fmla="*/ 3 h 110"/>
              <a:gd name="T50" fmla="*/ 123 w 126"/>
              <a:gd name="T51" fmla="*/ 1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100" y="4"/>
                </a:lnTo>
                <a:lnTo>
                  <a:pt x="85" y="7"/>
                </a:lnTo>
                <a:lnTo>
                  <a:pt x="53" y="18"/>
                </a:lnTo>
                <a:lnTo>
                  <a:pt x="38" y="26"/>
                </a:lnTo>
                <a:lnTo>
                  <a:pt x="29"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7" y="3"/>
                </a:lnTo>
                <a:lnTo>
                  <a:pt x="123" y="1"/>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50" name="Freeform 2902"/>
          <p:cNvSpPr>
            <a:spLocks/>
          </p:cNvSpPr>
          <p:nvPr/>
        </p:nvSpPr>
        <p:spPr bwMode="auto">
          <a:xfrm>
            <a:off x="4443413" y="5337176"/>
            <a:ext cx="196850" cy="231775"/>
          </a:xfrm>
          <a:custGeom>
            <a:avLst/>
            <a:gdLst>
              <a:gd name="T0" fmla="*/ 125 w 125"/>
              <a:gd name="T1" fmla="*/ 0 h 169"/>
              <a:gd name="T2" fmla="*/ 122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5 w 125"/>
              <a:gd name="T15" fmla="*/ 81 h 169"/>
              <a:gd name="T16" fmla="*/ 21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2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1" y="106"/>
                </a:lnTo>
                <a:lnTo>
                  <a:pt x="9" y="135"/>
                </a:lnTo>
                <a:lnTo>
                  <a:pt x="4" y="147"/>
                </a:lnTo>
                <a:lnTo>
                  <a:pt x="1" y="158"/>
                </a:lnTo>
                <a:lnTo>
                  <a:pt x="0" y="166"/>
                </a:lnTo>
                <a:lnTo>
                  <a:pt x="0" y="169"/>
                </a:lnTo>
                <a:lnTo>
                  <a:pt x="1" y="166"/>
                </a:lnTo>
                <a:lnTo>
                  <a:pt x="6" y="160"/>
                </a:lnTo>
                <a:lnTo>
                  <a:pt x="12" y="150"/>
                </a:lnTo>
                <a:lnTo>
                  <a:pt x="18" y="138"/>
                </a:lnTo>
                <a:lnTo>
                  <a:pt x="32" y="112"/>
                </a:lnTo>
                <a:lnTo>
                  <a:pt x="49" y="89"/>
                </a:lnTo>
                <a:lnTo>
                  <a:pt x="58" y="76"/>
                </a:lnTo>
                <a:lnTo>
                  <a:pt x="70" y="64"/>
                </a:lnTo>
                <a:lnTo>
                  <a:pt x="97" y="34"/>
                </a:lnTo>
                <a:lnTo>
                  <a:pt x="107" y="22"/>
                </a:lnTo>
                <a:lnTo>
                  <a:pt x="118"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51" name="Freeform 2903"/>
          <p:cNvSpPr>
            <a:spLocks/>
          </p:cNvSpPr>
          <p:nvPr/>
        </p:nvSpPr>
        <p:spPr bwMode="auto">
          <a:xfrm>
            <a:off x="444023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48 w 91"/>
              <a:gd name="T11" fmla="*/ 56 h 183"/>
              <a:gd name="T12" fmla="*/ 36 w 91"/>
              <a:gd name="T13" fmla="*/ 73 h 183"/>
              <a:gd name="T14" fmla="*/ 26 w 91"/>
              <a:gd name="T15" fmla="*/ 88 h 183"/>
              <a:gd name="T16" fmla="*/ 17 w 91"/>
              <a:gd name="T17" fmla="*/ 101 h 183"/>
              <a:gd name="T18" fmla="*/ 11 w 91"/>
              <a:gd name="T19" fmla="*/ 111 h 183"/>
              <a:gd name="T20" fmla="*/ 5 w 91"/>
              <a:gd name="T21" fmla="*/ 124 h 183"/>
              <a:gd name="T22" fmla="*/ 2 w 91"/>
              <a:gd name="T23" fmla="*/ 152 h 183"/>
              <a:gd name="T24" fmla="*/ 0 w 91"/>
              <a:gd name="T25" fmla="*/ 162 h 183"/>
              <a:gd name="T26" fmla="*/ 2 w 91"/>
              <a:gd name="T27" fmla="*/ 173 h 183"/>
              <a:gd name="T28" fmla="*/ 2 w 91"/>
              <a:gd name="T29" fmla="*/ 179 h 183"/>
              <a:gd name="T30" fmla="*/ 3 w 91"/>
              <a:gd name="T31" fmla="*/ 183 h 183"/>
              <a:gd name="T32" fmla="*/ 3 w 91"/>
              <a:gd name="T33" fmla="*/ 181 h 183"/>
              <a:gd name="T34" fmla="*/ 5 w 91"/>
              <a:gd name="T35" fmla="*/ 175 h 183"/>
              <a:gd name="T36" fmla="*/ 6 w 91"/>
              <a:gd name="T37" fmla="*/ 166 h 183"/>
              <a:gd name="T38" fmla="*/ 9 w 91"/>
              <a:gd name="T39" fmla="*/ 153 h 183"/>
              <a:gd name="T40" fmla="*/ 17 w 91"/>
              <a:gd name="T41" fmla="*/ 127 h 183"/>
              <a:gd name="T42" fmla="*/ 29 w 91"/>
              <a:gd name="T43" fmla="*/ 102 h 183"/>
              <a:gd name="T44" fmla="*/ 37 w 91"/>
              <a:gd name="T45" fmla="*/ 90 h 183"/>
              <a:gd name="T46" fmla="*/ 48 w 91"/>
              <a:gd name="T47" fmla="*/ 74 h 183"/>
              <a:gd name="T48" fmla="*/ 69 w 91"/>
              <a:gd name="T49" fmla="*/ 42 h 183"/>
              <a:gd name="T50" fmla="*/ 78 w 91"/>
              <a:gd name="T51" fmla="*/ 26 h 183"/>
              <a:gd name="T52" fmla="*/ 85 w 91"/>
              <a:gd name="T53" fmla="*/ 12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6" y="88"/>
                </a:lnTo>
                <a:lnTo>
                  <a:pt x="17"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7" y="127"/>
                </a:lnTo>
                <a:lnTo>
                  <a:pt x="29"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52" name="Freeform 2904"/>
          <p:cNvSpPr>
            <a:spLocks/>
          </p:cNvSpPr>
          <p:nvPr/>
        </p:nvSpPr>
        <p:spPr bwMode="auto">
          <a:xfrm>
            <a:off x="4448176" y="5448300"/>
            <a:ext cx="182563"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8 w 115"/>
              <a:gd name="T11" fmla="*/ 12 h 93"/>
              <a:gd name="T12" fmla="*/ 55 w 115"/>
              <a:gd name="T13" fmla="*/ 3 h 93"/>
              <a:gd name="T14" fmla="*/ 44 w 115"/>
              <a:gd name="T15" fmla="*/ 0 h 93"/>
              <a:gd name="T16" fmla="*/ 38 w 115"/>
              <a:gd name="T17" fmla="*/ 1 h 93"/>
              <a:gd name="T18" fmla="*/ 34 w 115"/>
              <a:gd name="T19" fmla="*/ 6 h 93"/>
              <a:gd name="T20" fmla="*/ 19 w 115"/>
              <a:gd name="T21" fmla="*/ 31 h 93"/>
              <a:gd name="T22" fmla="*/ 9 w 115"/>
              <a:gd name="T23" fmla="*/ 59 h 93"/>
              <a:gd name="T24" fmla="*/ 4 w 115"/>
              <a:gd name="T25" fmla="*/ 71 h 93"/>
              <a:gd name="T26" fmla="*/ 1 w 115"/>
              <a:gd name="T27" fmla="*/ 82 h 93"/>
              <a:gd name="T28" fmla="*/ 0 w 115"/>
              <a:gd name="T29" fmla="*/ 90 h 93"/>
              <a:gd name="T30" fmla="*/ 0 w 115"/>
              <a:gd name="T31" fmla="*/ 93 h 93"/>
              <a:gd name="T32" fmla="*/ 1 w 115"/>
              <a:gd name="T33" fmla="*/ 91 h 93"/>
              <a:gd name="T34" fmla="*/ 6 w 115"/>
              <a:gd name="T35" fmla="*/ 85 h 93"/>
              <a:gd name="T36" fmla="*/ 12 w 115"/>
              <a:gd name="T37" fmla="*/ 76 h 93"/>
              <a:gd name="T38" fmla="*/ 18 w 115"/>
              <a:gd name="T39" fmla="*/ 63 h 93"/>
              <a:gd name="T40" fmla="*/ 32 w 115"/>
              <a:gd name="T41" fmla="*/ 37 h 93"/>
              <a:gd name="T42" fmla="*/ 49 w 115"/>
              <a:gd name="T43" fmla="*/ 12 h 93"/>
              <a:gd name="T44" fmla="*/ 53 w 115"/>
              <a:gd name="T45" fmla="*/ 8 h 93"/>
              <a:gd name="T46" fmla="*/ 58 w 115"/>
              <a:gd name="T47" fmla="*/ 6 h 93"/>
              <a:gd name="T48" fmla="*/ 68 w 115"/>
              <a:gd name="T49" fmla="*/ 9 h 93"/>
              <a:gd name="T50" fmla="*/ 80 w 115"/>
              <a:gd name="T51" fmla="*/ 17 h 93"/>
              <a:gd name="T52" fmla="*/ 101 w 115"/>
              <a:gd name="T53" fmla="*/ 42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2" y="76"/>
                </a:lnTo>
                <a:lnTo>
                  <a:pt x="18" y="63"/>
                </a:lnTo>
                <a:lnTo>
                  <a:pt x="32" y="37"/>
                </a:lnTo>
                <a:lnTo>
                  <a:pt x="49" y="12"/>
                </a:lnTo>
                <a:lnTo>
                  <a:pt x="53" y="8"/>
                </a:lnTo>
                <a:lnTo>
                  <a:pt x="58" y="6"/>
                </a:lnTo>
                <a:lnTo>
                  <a:pt x="68" y="9"/>
                </a:lnTo>
                <a:lnTo>
                  <a:pt x="80" y="17"/>
                </a:lnTo>
                <a:lnTo>
                  <a:pt x="101" y="42"/>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53" name="Freeform 2905"/>
          <p:cNvSpPr>
            <a:spLocks/>
          </p:cNvSpPr>
          <p:nvPr/>
        </p:nvSpPr>
        <p:spPr bwMode="auto">
          <a:xfrm>
            <a:off x="4443413" y="5500689"/>
            <a:ext cx="101600"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6 w 64"/>
              <a:gd name="T15" fmla="*/ 33 h 52"/>
              <a:gd name="T16" fmla="*/ 1 w 64"/>
              <a:gd name="T17" fmla="*/ 47 h 52"/>
              <a:gd name="T18" fmla="*/ 0 w 64"/>
              <a:gd name="T19" fmla="*/ 50 h 52"/>
              <a:gd name="T20" fmla="*/ 0 w 64"/>
              <a:gd name="T21" fmla="*/ 52 h 52"/>
              <a:gd name="T22" fmla="*/ 1 w 64"/>
              <a:gd name="T23" fmla="*/ 50 h 52"/>
              <a:gd name="T24" fmla="*/ 3 w 64"/>
              <a:gd name="T25" fmla="*/ 47 h 52"/>
              <a:gd name="T26" fmla="*/ 10 w 64"/>
              <a:gd name="T27" fmla="*/ 36 h 52"/>
              <a:gd name="T28" fmla="*/ 28 w 64"/>
              <a:gd name="T29" fmla="*/ 7 h 52"/>
              <a:gd name="T30" fmla="*/ 32 w 64"/>
              <a:gd name="T31" fmla="*/ 4 h 52"/>
              <a:gd name="T32" fmla="*/ 38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2" y="4"/>
                </a:lnTo>
                <a:lnTo>
                  <a:pt x="38"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54" name="Freeform 2906"/>
          <p:cNvSpPr>
            <a:spLocks/>
          </p:cNvSpPr>
          <p:nvPr/>
        </p:nvSpPr>
        <p:spPr bwMode="auto">
          <a:xfrm>
            <a:off x="4360863" y="5491164"/>
            <a:ext cx="88900" cy="71437"/>
          </a:xfrm>
          <a:custGeom>
            <a:avLst/>
            <a:gdLst>
              <a:gd name="T0" fmla="*/ 0 w 57"/>
              <a:gd name="T1" fmla="*/ 14 h 52"/>
              <a:gd name="T2" fmla="*/ 2 w 57"/>
              <a:gd name="T3" fmla="*/ 12 h 52"/>
              <a:gd name="T4" fmla="*/ 5 w 57"/>
              <a:gd name="T5" fmla="*/ 11 h 52"/>
              <a:gd name="T6" fmla="*/ 9 w 57"/>
              <a:gd name="T7" fmla="*/ 6 h 52"/>
              <a:gd name="T8" fmla="*/ 15 w 57"/>
              <a:gd name="T9" fmla="*/ 3 h 52"/>
              <a:gd name="T10" fmla="*/ 27 w 57"/>
              <a:gd name="T11" fmla="*/ 0 h 52"/>
              <a:gd name="T12" fmla="*/ 33 w 57"/>
              <a:gd name="T13" fmla="*/ 0 h 52"/>
              <a:gd name="T14" fmla="*/ 38 w 57"/>
              <a:gd name="T15" fmla="*/ 4 h 52"/>
              <a:gd name="T16" fmla="*/ 47 w 57"/>
              <a:gd name="T17" fmla="*/ 18 h 52"/>
              <a:gd name="T18" fmla="*/ 53 w 57"/>
              <a:gd name="T19" fmla="*/ 34 h 52"/>
              <a:gd name="T20" fmla="*/ 57 w 57"/>
              <a:gd name="T21" fmla="*/ 48 h 52"/>
              <a:gd name="T22" fmla="*/ 57 w 57"/>
              <a:gd name="T23" fmla="*/ 52 h 52"/>
              <a:gd name="T24" fmla="*/ 56 w 57"/>
              <a:gd name="T25" fmla="*/ 51 h 52"/>
              <a:gd name="T26" fmla="*/ 54 w 57"/>
              <a:gd name="T27" fmla="*/ 48 h 52"/>
              <a:gd name="T28" fmla="*/ 51 w 57"/>
              <a:gd name="T29" fmla="*/ 43 h 52"/>
              <a:gd name="T30" fmla="*/ 48 w 57"/>
              <a:gd name="T31" fmla="*/ 37 h 52"/>
              <a:gd name="T32" fmla="*/ 30 w 57"/>
              <a:gd name="T33" fmla="*/ 7 h 52"/>
              <a:gd name="T34" fmla="*/ 26 w 57"/>
              <a:gd name="T35" fmla="*/ 3 h 52"/>
              <a:gd name="T36" fmla="*/ 20 w 57"/>
              <a:gd name="T37" fmla="*/ 3 h 52"/>
              <a:gd name="T38" fmla="*/ 11 w 57"/>
              <a:gd name="T39" fmla="*/ 6 h 52"/>
              <a:gd name="T40" fmla="*/ 3 w 57"/>
              <a:gd name="T41" fmla="*/ 11 h 52"/>
              <a:gd name="T42" fmla="*/ 0 w 57"/>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4"/>
                </a:moveTo>
                <a:lnTo>
                  <a:pt x="2" y="12"/>
                </a:lnTo>
                <a:lnTo>
                  <a:pt x="5" y="11"/>
                </a:lnTo>
                <a:lnTo>
                  <a:pt x="9" y="6"/>
                </a:lnTo>
                <a:lnTo>
                  <a:pt x="15" y="3"/>
                </a:lnTo>
                <a:lnTo>
                  <a:pt x="27" y="0"/>
                </a:lnTo>
                <a:lnTo>
                  <a:pt x="33" y="0"/>
                </a:lnTo>
                <a:lnTo>
                  <a:pt x="38" y="4"/>
                </a:lnTo>
                <a:lnTo>
                  <a:pt x="47" y="18"/>
                </a:lnTo>
                <a:lnTo>
                  <a:pt x="53" y="34"/>
                </a:lnTo>
                <a:lnTo>
                  <a:pt x="57" y="48"/>
                </a:lnTo>
                <a:lnTo>
                  <a:pt x="57" y="52"/>
                </a:lnTo>
                <a:lnTo>
                  <a:pt x="56" y="51"/>
                </a:lnTo>
                <a:lnTo>
                  <a:pt x="54" y="48"/>
                </a:lnTo>
                <a:lnTo>
                  <a:pt x="51" y="43"/>
                </a:lnTo>
                <a:lnTo>
                  <a:pt x="48" y="37"/>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55" name="Freeform 2907"/>
          <p:cNvSpPr>
            <a:spLocks/>
          </p:cNvSpPr>
          <p:nvPr/>
        </p:nvSpPr>
        <p:spPr bwMode="auto">
          <a:xfrm>
            <a:off x="4430714" y="5387976"/>
            <a:ext cx="52387" cy="168275"/>
          </a:xfrm>
          <a:custGeom>
            <a:avLst/>
            <a:gdLst>
              <a:gd name="T0" fmla="*/ 12 w 33"/>
              <a:gd name="T1" fmla="*/ 64 h 123"/>
              <a:gd name="T2" fmla="*/ 8 w 33"/>
              <a:gd name="T3" fmla="*/ 33 h 123"/>
              <a:gd name="T4" fmla="*/ 6 w 33"/>
              <a:gd name="T5" fmla="*/ 19 h 123"/>
              <a:gd name="T6" fmla="*/ 5 w 33"/>
              <a:gd name="T7" fmla="*/ 10 h 123"/>
              <a:gd name="T8" fmla="*/ 6 w 33"/>
              <a:gd name="T9" fmla="*/ 4 h 123"/>
              <a:gd name="T10" fmla="*/ 8 w 33"/>
              <a:gd name="T11" fmla="*/ 0 h 123"/>
              <a:gd name="T12" fmla="*/ 11 w 33"/>
              <a:gd name="T13" fmla="*/ 2 h 123"/>
              <a:gd name="T14" fmla="*/ 15 w 33"/>
              <a:gd name="T15" fmla="*/ 10 h 123"/>
              <a:gd name="T16" fmla="*/ 20 w 33"/>
              <a:gd name="T17" fmla="*/ 22 h 123"/>
              <a:gd name="T18" fmla="*/ 24 w 33"/>
              <a:gd name="T19" fmla="*/ 38 h 123"/>
              <a:gd name="T20" fmla="*/ 30 w 33"/>
              <a:gd name="T21" fmla="*/ 76 h 123"/>
              <a:gd name="T22" fmla="*/ 32 w 33"/>
              <a:gd name="T23" fmla="*/ 93 h 123"/>
              <a:gd name="T24" fmla="*/ 33 w 33"/>
              <a:gd name="T25" fmla="*/ 109 h 123"/>
              <a:gd name="T26" fmla="*/ 33 w 33"/>
              <a:gd name="T27" fmla="*/ 123 h 123"/>
              <a:gd name="T28" fmla="*/ 32 w 33"/>
              <a:gd name="T29" fmla="*/ 120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9 h 123"/>
              <a:gd name="T58" fmla="*/ 12 w 33"/>
              <a:gd name="T59" fmla="*/ 72 h 123"/>
              <a:gd name="T60" fmla="*/ 14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2" y="93"/>
                </a:lnTo>
                <a:lnTo>
                  <a:pt x="33" y="109"/>
                </a:lnTo>
                <a:lnTo>
                  <a:pt x="33" y="123"/>
                </a:lnTo>
                <a:lnTo>
                  <a:pt x="32"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56" name="Line 2908"/>
          <p:cNvSpPr>
            <a:spLocks noChangeShapeType="1"/>
          </p:cNvSpPr>
          <p:nvPr/>
        </p:nvSpPr>
        <p:spPr bwMode="auto">
          <a:xfrm flipH="1">
            <a:off x="4433889" y="5389564"/>
            <a:ext cx="9525" cy="15875"/>
          </a:xfrm>
          <a:prstGeom prst="line">
            <a:avLst/>
          </a:prstGeom>
          <a:noFill/>
          <a:ln w="0">
            <a:solidFill>
              <a:srgbClr val="000000"/>
            </a:solidFill>
            <a:round/>
            <a:headEnd/>
            <a:tailEnd/>
          </a:ln>
        </p:spPr>
        <p:txBody>
          <a:bodyPr/>
          <a:lstStyle/>
          <a:p>
            <a:endParaRPr lang="en-US"/>
          </a:p>
        </p:txBody>
      </p:sp>
      <p:sp>
        <p:nvSpPr>
          <p:cNvPr id="312157" name="Freeform 2909"/>
          <p:cNvSpPr>
            <a:spLocks/>
          </p:cNvSpPr>
          <p:nvPr/>
        </p:nvSpPr>
        <p:spPr bwMode="auto">
          <a:xfrm>
            <a:off x="4745038" y="5514976"/>
            <a:ext cx="138112" cy="61913"/>
          </a:xfrm>
          <a:custGeom>
            <a:avLst/>
            <a:gdLst>
              <a:gd name="T0" fmla="*/ 88 w 88"/>
              <a:gd name="T1" fmla="*/ 45 h 45"/>
              <a:gd name="T2" fmla="*/ 85 w 88"/>
              <a:gd name="T3" fmla="*/ 42 h 45"/>
              <a:gd name="T4" fmla="*/ 79 w 88"/>
              <a:gd name="T5" fmla="*/ 36 h 45"/>
              <a:gd name="T6" fmla="*/ 59 w 88"/>
              <a:gd name="T7" fmla="*/ 19 h 45"/>
              <a:gd name="T8" fmla="*/ 47 w 88"/>
              <a:gd name="T9" fmla="*/ 10 h 45"/>
              <a:gd name="T10" fmla="*/ 37 w 88"/>
              <a:gd name="T11" fmla="*/ 3 h 45"/>
              <a:gd name="T12" fmla="*/ 28 w 88"/>
              <a:gd name="T13" fmla="*/ 0 h 45"/>
              <a:gd name="T14" fmla="*/ 22 w 88"/>
              <a:gd name="T15" fmla="*/ 3 h 45"/>
              <a:gd name="T16" fmla="*/ 7 w 88"/>
              <a:gd name="T17" fmla="*/ 27 h 45"/>
              <a:gd name="T18" fmla="*/ 1 w 88"/>
              <a:gd name="T19" fmla="*/ 36 h 45"/>
              <a:gd name="T20" fmla="*/ 0 w 88"/>
              <a:gd name="T21" fmla="*/ 39 h 45"/>
              <a:gd name="T22" fmla="*/ 3 w 88"/>
              <a:gd name="T23" fmla="*/ 37 h 45"/>
              <a:gd name="T24" fmla="*/ 7 w 88"/>
              <a:gd name="T25" fmla="*/ 31 h 45"/>
              <a:gd name="T26" fmla="*/ 15 w 88"/>
              <a:gd name="T27" fmla="*/ 22 h 45"/>
              <a:gd name="T28" fmla="*/ 22 w 88"/>
              <a:gd name="T29" fmla="*/ 11 h 45"/>
              <a:gd name="T30" fmla="*/ 28 w 88"/>
              <a:gd name="T31" fmla="*/ 8 h 45"/>
              <a:gd name="T32" fmla="*/ 37 w 88"/>
              <a:gd name="T33" fmla="*/ 10 h 45"/>
              <a:gd name="T34" fmla="*/ 59 w 88"/>
              <a:gd name="T35" fmla="*/ 24 h 45"/>
              <a:gd name="T36" fmla="*/ 80 w 88"/>
              <a:gd name="T37" fmla="*/ 39 h 45"/>
              <a:gd name="T38" fmla="*/ 86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10"/>
                </a:lnTo>
                <a:lnTo>
                  <a:pt x="37" y="3"/>
                </a:lnTo>
                <a:lnTo>
                  <a:pt x="28" y="0"/>
                </a:lnTo>
                <a:lnTo>
                  <a:pt x="22" y="3"/>
                </a:lnTo>
                <a:lnTo>
                  <a:pt x="7" y="27"/>
                </a:lnTo>
                <a:lnTo>
                  <a:pt x="1" y="36"/>
                </a:lnTo>
                <a:lnTo>
                  <a:pt x="0" y="39"/>
                </a:lnTo>
                <a:lnTo>
                  <a:pt x="3" y="37"/>
                </a:lnTo>
                <a:lnTo>
                  <a:pt x="7" y="31"/>
                </a:lnTo>
                <a:lnTo>
                  <a:pt x="15" y="22"/>
                </a:lnTo>
                <a:lnTo>
                  <a:pt x="22" y="11"/>
                </a:lnTo>
                <a:lnTo>
                  <a:pt x="28" y="8"/>
                </a:lnTo>
                <a:lnTo>
                  <a:pt x="37" y="10"/>
                </a:lnTo>
                <a:lnTo>
                  <a:pt x="59" y="24"/>
                </a:lnTo>
                <a:lnTo>
                  <a:pt x="80" y="39"/>
                </a:lnTo>
                <a:lnTo>
                  <a:pt x="86"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58" name="Freeform 2910"/>
          <p:cNvSpPr>
            <a:spLocks/>
          </p:cNvSpPr>
          <p:nvPr/>
        </p:nvSpPr>
        <p:spPr bwMode="auto">
          <a:xfrm>
            <a:off x="4579938" y="5405438"/>
            <a:ext cx="165100" cy="163512"/>
          </a:xfrm>
          <a:custGeom>
            <a:avLst/>
            <a:gdLst>
              <a:gd name="T0" fmla="*/ 0 w 105"/>
              <a:gd name="T1" fmla="*/ 65 h 119"/>
              <a:gd name="T2" fmla="*/ 3 w 105"/>
              <a:gd name="T3" fmla="*/ 60 h 119"/>
              <a:gd name="T4" fmla="*/ 6 w 105"/>
              <a:gd name="T5" fmla="*/ 57 h 119"/>
              <a:gd name="T6" fmla="*/ 11 w 105"/>
              <a:gd name="T7" fmla="*/ 51 h 119"/>
              <a:gd name="T8" fmla="*/ 21 w 105"/>
              <a:gd name="T9" fmla="*/ 39 h 119"/>
              <a:gd name="T10" fmla="*/ 33 w 105"/>
              <a:gd name="T11" fmla="*/ 25 h 119"/>
              <a:gd name="T12" fmla="*/ 46 w 105"/>
              <a:gd name="T13" fmla="*/ 12 h 119"/>
              <a:gd name="T14" fmla="*/ 60 w 105"/>
              <a:gd name="T15" fmla="*/ 3 h 119"/>
              <a:gd name="T16" fmla="*/ 70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3 w 105"/>
              <a:gd name="T29" fmla="*/ 90 h 119"/>
              <a:gd name="T30" fmla="*/ 105 w 105"/>
              <a:gd name="T31" fmla="*/ 105 h 119"/>
              <a:gd name="T32" fmla="*/ 105 w 105"/>
              <a:gd name="T33" fmla="*/ 119 h 119"/>
              <a:gd name="T34" fmla="*/ 103 w 105"/>
              <a:gd name="T35" fmla="*/ 116 h 119"/>
              <a:gd name="T36" fmla="*/ 100 w 105"/>
              <a:gd name="T37" fmla="*/ 107 h 119"/>
              <a:gd name="T38" fmla="*/ 97 w 105"/>
              <a:gd name="T39" fmla="*/ 93 h 119"/>
              <a:gd name="T40" fmla="*/ 93 w 105"/>
              <a:gd name="T41" fmla="*/ 76 h 119"/>
              <a:gd name="T42" fmla="*/ 81 w 105"/>
              <a:gd name="T43" fmla="*/ 40 h 119"/>
              <a:gd name="T44" fmla="*/ 73 w 105"/>
              <a:gd name="T45" fmla="*/ 23 h 119"/>
              <a:gd name="T46" fmla="*/ 66 w 105"/>
              <a:gd name="T47" fmla="*/ 11 h 119"/>
              <a:gd name="T48" fmla="*/ 61 w 105"/>
              <a:gd name="T49" fmla="*/ 8 h 119"/>
              <a:gd name="T50" fmla="*/ 57 w 105"/>
              <a:gd name="T51" fmla="*/ 6 h 119"/>
              <a:gd name="T52" fmla="*/ 46 w 105"/>
              <a:gd name="T53" fmla="*/ 8 h 119"/>
              <a:gd name="T54" fmla="*/ 34 w 105"/>
              <a:gd name="T55" fmla="*/ 17 h 119"/>
              <a:gd name="T56" fmla="*/ 14 w 105"/>
              <a:gd name="T57" fmla="*/ 42 h 119"/>
              <a:gd name="T58" fmla="*/ 6 w 105"/>
              <a:gd name="T59" fmla="*/ 54 h 119"/>
              <a:gd name="T60" fmla="*/ 2 w 105"/>
              <a:gd name="T61" fmla="*/ 62 h 119"/>
              <a:gd name="T62" fmla="*/ 0 w 105"/>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
              <a:gd name="T97" fmla="*/ 0 h 119"/>
              <a:gd name="T98" fmla="*/ 105 w 105"/>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3" y="90"/>
                </a:lnTo>
                <a:lnTo>
                  <a:pt x="105" y="105"/>
                </a:lnTo>
                <a:lnTo>
                  <a:pt x="105"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59" name="Freeform 2911"/>
          <p:cNvSpPr>
            <a:spLocks/>
          </p:cNvSpPr>
          <p:nvPr/>
        </p:nvSpPr>
        <p:spPr bwMode="auto">
          <a:xfrm>
            <a:off x="4737101" y="5421313"/>
            <a:ext cx="201613" cy="150812"/>
          </a:xfrm>
          <a:custGeom>
            <a:avLst/>
            <a:gdLst>
              <a:gd name="T0" fmla="*/ 128 w 128"/>
              <a:gd name="T1" fmla="*/ 0 h 110"/>
              <a:gd name="T2" fmla="*/ 124 w 128"/>
              <a:gd name="T3" fmla="*/ 0 h 110"/>
              <a:gd name="T4" fmla="*/ 115 w 128"/>
              <a:gd name="T5" fmla="*/ 1 h 110"/>
              <a:gd name="T6" fmla="*/ 102 w 128"/>
              <a:gd name="T7" fmla="*/ 4 h 110"/>
              <a:gd name="T8" fmla="*/ 85 w 128"/>
              <a:gd name="T9" fmla="*/ 7 h 110"/>
              <a:gd name="T10" fmla="*/ 54 w 128"/>
              <a:gd name="T11" fmla="*/ 18 h 110"/>
              <a:gd name="T12" fmla="*/ 40 w 128"/>
              <a:gd name="T13" fmla="*/ 26 h 110"/>
              <a:gd name="T14" fmla="*/ 31 w 128"/>
              <a:gd name="T15" fmla="*/ 34 h 110"/>
              <a:gd name="T16" fmla="*/ 18 w 128"/>
              <a:gd name="T17" fmla="*/ 55 h 110"/>
              <a:gd name="T18" fmla="*/ 8 w 128"/>
              <a:gd name="T19" fmla="*/ 80 h 110"/>
              <a:gd name="T20" fmla="*/ 5 w 128"/>
              <a:gd name="T21" fmla="*/ 91 h 110"/>
              <a:gd name="T22" fmla="*/ 2 w 128"/>
              <a:gd name="T23" fmla="*/ 100 h 110"/>
              <a:gd name="T24" fmla="*/ 0 w 128"/>
              <a:gd name="T25" fmla="*/ 106 h 110"/>
              <a:gd name="T26" fmla="*/ 0 w 128"/>
              <a:gd name="T27" fmla="*/ 110 h 110"/>
              <a:gd name="T28" fmla="*/ 2 w 128"/>
              <a:gd name="T29" fmla="*/ 108 h 110"/>
              <a:gd name="T30" fmla="*/ 6 w 128"/>
              <a:gd name="T31" fmla="*/ 103 h 110"/>
              <a:gd name="T32" fmla="*/ 11 w 128"/>
              <a:gd name="T33" fmla="*/ 94 h 110"/>
              <a:gd name="T34" fmla="*/ 17 w 128"/>
              <a:gd name="T35" fmla="*/ 85 h 110"/>
              <a:gd name="T36" fmla="*/ 30 w 128"/>
              <a:gd name="T37" fmla="*/ 62 h 110"/>
              <a:gd name="T38" fmla="*/ 43 w 128"/>
              <a:gd name="T39" fmla="*/ 40 h 110"/>
              <a:gd name="T40" fmla="*/ 52 w 128"/>
              <a:gd name="T41" fmla="*/ 32 h 110"/>
              <a:gd name="T42" fmla="*/ 66 w 128"/>
              <a:gd name="T43" fmla="*/ 24 h 110"/>
              <a:gd name="T44" fmla="*/ 94 w 128"/>
              <a:gd name="T45" fmla="*/ 10 h 110"/>
              <a:gd name="T46" fmla="*/ 108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2" y="4"/>
                </a:lnTo>
                <a:lnTo>
                  <a:pt x="85" y="7"/>
                </a:lnTo>
                <a:lnTo>
                  <a:pt x="54" y="18"/>
                </a:lnTo>
                <a:lnTo>
                  <a:pt x="40" y="26"/>
                </a:lnTo>
                <a:lnTo>
                  <a:pt x="31"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3" y="40"/>
                </a:lnTo>
                <a:lnTo>
                  <a:pt x="52" y="32"/>
                </a:lnTo>
                <a:lnTo>
                  <a:pt x="66" y="24"/>
                </a:lnTo>
                <a:lnTo>
                  <a:pt x="94" y="10"/>
                </a:lnTo>
                <a:lnTo>
                  <a:pt x="108"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60" name="Freeform 2912"/>
          <p:cNvSpPr>
            <a:spLocks/>
          </p:cNvSpPr>
          <p:nvPr/>
        </p:nvSpPr>
        <p:spPr bwMode="auto">
          <a:xfrm>
            <a:off x="4735513" y="5337176"/>
            <a:ext cx="196850" cy="231775"/>
          </a:xfrm>
          <a:custGeom>
            <a:avLst/>
            <a:gdLst>
              <a:gd name="T0" fmla="*/ 125 w 125"/>
              <a:gd name="T1" fmla="*/ 0 h 169"/>
              <a:gd name="T2" fmla="*/ 120 w 125"/>
              <a:gd name="T3" fmla="*/ 3 h 169"/>
              <a:gd name="T4" fmla="*/ 113 w 125"/>
              <a:gd name="T5" fmla="*/ 10 h 169"/>
              <a:gd name="T6" fmla="*/ 101 w 125"/>
              <a:gd name="T7" fmla="*/ 19 h 169"/>
              <a:gd name="T8" fmla="*/ 86 w 125"/>
              <a:gd name="T9" fmla="*/ 31 h 169"/>
              <a:gd name="T10" fmla="*/ 56 w 125"/>
              <a:gd name="T11" fmla="*/ 58 h 169"/>
              <a:gd name="T12" fmla="*/ 44 w 125"/>
              <a:gd name="T13" fmla="*/ 70 h 169"/>
              <a:gd name="T14" fmla="*/ 34 w 125"/>
              <a:gd name="T15" fmla="*/ 81 h 169"/>
              <a:gd name="T16" fmla="*/ 19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0 w 125"/>
              <a:gd name="T33" fmla="*/ 150 h 169"/>
              <a:gd name="T34" fmla="*/ 18 w 125"/>
              <a:gd name="T35" fmla="*/ 138 h 169"/>
              <a:gd name="T36" fmla="*/ 32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9" y="135"/>
                </a:lnTo>
                <a:lnTo>
                  <a:pt x="4" y="147"/>
                </a:lnTo>
                <a:lnTo>
                  <a:pt x="1" y="158"/>
                </a:lnTo>
                <a:lnTo>
                  <a:pt x="0" y="166"/>
                </a:lnTo>
                <a:lnTo>
                  <a:pt x="0" y="169"/>
                </a:lnTo>
                <a:lnTo>
                  <a:pt x="1" y="166"/>
                </a:lnTo>
                <a:lnTo>
                  <a:pt x="6" y="160"/>
                </a:lnTo>
                <a:lnTo>
                  <a:pt x="10" y="150"/>
                </a:lnTo>
                <a:lnTo>
                  <a:pt x="18"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61" name="Freeform 2913"/>
          <p:cNvSpPr>
            <a:spLocks/>
          </p:cNvSpPr>
          <p:nvPr/>
        </p:nvSpPr>
        <p:spPr bwMode="auto">
          <a:xfrm>
            <a:off x="4730751" y="5319713"/>
            <a:ext cx="142875" cy="252412"/>
          </a:xfrm>
          <a:custGeom>
            <a:avLst/>
            <a:gdLst>
              <a:gd name="T0" fmla="*/ 91 w 91"/>
              <a:gd name="T1" fmla="*/ 0 h 183"/>
              <a:gd name="T2" fmla="*/ 88 w 91"/>
              <a:gd name="T3" fmla="*/ 3 h 183"/>
              <a:gd name="T4" fmla="*/ 80 w 91"/>
              <a:gd name="T5" fmla="*/ 11 h 183"/>
              <a:gd name="T6" fmla="*/ 71 w 91"/>
              <a:gd name="T7" fmla="*/ 23 h 183"/>
              <a:gd name="T8" fmla="*/ 61 w 91"/>
              <a:gd name="T9" fmla="*/ 39 h 183"/>
              <a:gd name="T10" fmla="*/ 37 w 91"/>
              <a:gd name="T11" fmla="*/ 73 h 183"/>
              <a:gd name="T12" fmla="*/ 25 w 91"/>
              <a:gd name="T13" fmla="*/ 88 h 183"/>
              <a:gd name="T14" fmla="*/ 16 w 91"/>
              <a:gd name="T15" fmla="*/ 101 h 183"/>
              <a:gd name="T16" fmla="*/ 10 w 91"/>
              <a:gd name="T17" fmla="*/ 111 h 183"/>
              <a:gd name="T18" fmla="*/ 4 w 91"/>
              <a:gd name="T19" fmla="*/ 124 h 183"/>
              <a:gd name="T20" fmla="*/ 1 w 91"/>
              <a:gd name="T21" fmla="*/ 152 h 183"/>
              <a:gd name="T22" fmla="*/ 0 w 91"/>
              <a:gd name="T23" fmla="*/ 162 h 183"/>
              <a:gd name="T24" fmla="*/ 1 w 91"/>
              <a:gd name="T25" fmla="*/ 173 h 183"/>
              <a:gd name="T26" fmla="*/ 1 w 91"/>
              <a:gd name="T27" fmla="*/ 179 h 183"/>
              <a:gd name="T28" fmla="*/ 3 w 91"/>
              <a:gd name="T29" fmla="*/ 183 h 183"/>
              <a:gd name="T30" fmla="*/ 4 w 91"/>
              <a:gd name="T31" fmla="*/ 181 h 183"/>
              <a:gd name="T32" fmla="*/ 6 w 91"/>
              <a:gd name="T33" fmla="*/ 175 h 183"/>
              <a:gd name="T34" fmla="*/ 7 w 91"/>
              <a:gd name="T35" fmla="*/ 166 h 183"/>
              <a:gd name="T36" fmla="*/ 10 w 91"/>
              <a:gd name="T37" fmla="*/ 153 h 183"/>
              <a:gd name="T38" fmla="*/ 18 w 91"/>
              <a:gd name="T39" fmla="*/ 127 h 183"/>
              <a:gd name="T40" fmla="*/ 29 w 91"/>
              <a:gd name="T41" fmla="*/ 102 h 183"/>
              <a:gd name="T42" fmla="*/ 38 w 91"/>
              <a:gd name="T43" fmla="*/ 90 h 183"/>
              <a:gd name="T44" fmla="*/ 47 w 91"/>
              <a:gd name="T45" fmla="*/ 74 h 183"/>
              <a:gd name="T46" fmla="*/ 68 w 91"/>
              <a:gd name="T47" fmla="*/ 42 h 183"/>
              <a:gd name="T48" fmla="*/ 77 w 91"/>
              <a:gd name="T49" fmla="*/ 26 h 183"/>
              <a:gd name="T50" fmla="*/ 85 w 91"/>
              <a:gd name="T51" fmla="*/ 12 h 183"/>
              <a:gd name="T52" fmla="*/ 89 w 91"/>
              <a:gd name="T53" fmla="*/ 3 h 183"/>
              <a:gd name="T54" fmla="*/ 91 w 91"/>
              <a:gd name="T55" fmla="*/ 0 h 1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3"/>
              <a:gd name="T86" fmla="*/ 91 w 91"/>
              <a:gd name="T87" fmla="*/ 183 h 18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3">
                <a:moveTo>
                  <a:pt x="91" y="0"/>
                </a:moveTo>
                <a:lnTo>
                  <a:pt x="88" y="3"/>
                </a:lnTo>
                <a:lnTo>
                  <a:pt x="80" y="11"/>
                </a:lnTo>
                <a:lnTo>
                  <a:pt x="71"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10" y="153"/>
                </a:lnTo>
                <a:lnTo>
                  <a:pt x="18" y="127"/>
                </a:lnTo>
                <a:lnTo>
                  <a:pt x="29" y="102"/>
                </a:lnTo>
                <a:lnTo>
                  <a:pt x="38" y="90"/>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62" name="Freeform 2914"/>
          <p:cNvSpPr>
            <a:spLocks/>
          </p:cNvSpPr>
          <p:nvPr/>
        </p:nvSpPr>
        <p:spPr bwMode="auto">
          <a:xfrm>
            <a:off x="4737101" y="5448300"/>
            <a:ext cx="182563" cy="127000"/>
          </a:xfrm>
          <a:custGeom>
            <a:avLst/>
            <a:gdLst>
              <a:gd name="T0" fmla="*/ 116 w 116"/>
              <a:gd name="T1" fmla="*/ 65 h 93"/>
              <a:gd name="T2" fmla="*/ 113 w 116"/>
              <a:gd name="T3" fmla="*/ 62 h 93"/>
              <a:gd name="T4" fmla="*/ 106 w 116"/>
              <a:gd name="T5" fmla="*/ 52 h 93"/>
              <a:gd name="T6" fmla="*/ 96 w 116"/>
              <a:gd name="T7" fmla="*/ 38 h 93"/>
              <a:gd name="T8" fmla="*/ 84 w 116"/>
              <a:gd name="T9" fmla="*/ 25 h 93"/>
              <a:gd name="T10" fmla="*/ 70 w 116"/>
              <a:gd name="T11" fmla="*/ 12 h 93"/>
              <a:gd name="T12" fmla="*/ 57 w 116"/>
              <a:gd name="T13" fmla="*/ 3 h 93"/>
              <a:gd name="T14" fmla="*/ 45 w 116"/>
              <a:gd name="T15" fmla="*/ 0 h 93"/>
              <a:gd name="T16" fmla="*/ 40 w 116"/>
              <a:gd name="T17" fmla="*/ 1 h 93"/>
              <a:gd name="T18" fmla="*/ 36 w 116"/>
              <a:gd name="T19" fmla="*/ 6 h 93"/>
              <a:gd name="T20" fmla="*/ 21 w 116"/>
              <a:gd name="T21" fmla="*/ 31 h 93"/>
              <a:gd name="T22" fmla="*/ 9 w 116"/>
              <a:gd name="T23" fmla="*/ 59 h 93"/>
              <a:gd name="T24" fmla="*/ 5 w 116"/>
              <a:gd name="T25" fmla="*/ 71 h 93"/>
              <a:gd name="T26" fmla="*/ 2 w 116"/>
              <a:gd name="T27" fmla="*/ 82 h 93"/>
              <a:gd name="T28" fmla="*/ 0 w 116"/>
              <a:gd name="T29" fmla="*/ 90 h 93"/>
              <a:gd name="T30" fmla="*/ 0 w 116"/>
              <a:gd name="T31" fmla="*/ 93 h 93"/>
              <a:gd name="T32" fmla="*/ 2 w 116"/>
              <a:gd name="T33" fmla="*/ 91 h 93"/>
              <a:gd name="T34" fmla="*/ 6 w 116"/>
              <a:gd name="T35" fmla="*/ 85 h 93"/>
              <a:gd name="T36" fmla="*/ 12 w 116"/>
              <a:gd name="T37" fmla="*/ 76 h 93"/>
              <a:gd name="T38" fmla="*/ 18 w 116"/>
              <a:gd name="T39" fmla="*/ 63 h 93"/>
              <a:gd name="T40" fmla="*/ 33 w 116"/>
              <a:gd name="T41" fmla="*/ 37 h 93"/>
              <a:gd name="T42" fmla="*/ 49 w 116"/>
              <a:gd name="T43" fmla="*/ 12 h 93"/>
              <a:gd name="T44" fmla="*/ 54 w 116"/>
              <a:gd name="T45" fmla="*/ 8 h 93"/>
              <a:gd name="T46" fmla="*/ 58 w 116"/>
              <a:gd name="T47" fmla="*/ 6 h 93"/>
              <a:gd name="T48" fmla="*/ 70 w 116"/>
              <a:gd name="T49" fmla="*/ 9 h 93"/>
              <a:gd name="T50" fmla="*/ 81 w 116"/>
              <a:gd name="T51" fmla="*/ 17 h 93"/>
              <a:gd name="T52" fmla="*/ 93 w 116"/>
              <a:gd name="T53" fmla="*/ 29 h 93"/>
              <a:gd name="T54" fmla="*/ 111 w 116"/>
              <a:gd name="T55" fmla="*/ 54 h 93"/>
              <a:gd name="T56" fmla="*/ 115 w 116"/>
              <a:gd name="T57" fmla="*/ 62 h 93"/>
              <a:gd name="T58" fmla="*/ 116 w 116"/>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6" y="38"/>
                </a:lnTo>
                <a:lnTo>
                  <a:pt x="84" y="25"/>
                </a:lnTo>
                <a:lnTo>
                  <a:pt x="70" y="12"/>
                </a:lnTo>
                <a:lnTo>
                  <a:pt x="57" y="3"/>
                </a:lnTo>
                <a:lnTo>
                  <a:pt x="45" y="0"/>
                </a:lnTo>
                <a:lnTo>
                  <a:pt x="40" y="1"/>
                </a:lnTo>
                <a:lnTo>
                  <a:pt x="36" y="6"/>
                </a:lnTo>
                <a:lnTo>
                  <a:pt x="21" y="31"/>
                </a:lnTo>
                <a:lnTo>
                  <a:pt x="9" y="59"/>
                </a:lnTo>
                <a:lnTo>
                  <a:pt x="5"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3" y="29"/>
                </a:lnTo>
                <a:lnTo>
                  <a:pt x="111" y="54"/>
                </a:lnTo>
                <a:lnTo>
                  <a:pt x="115" y="62"/>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63" name="Freeform 2915"/>
          <p:cNvSpPr>
            <a:spLocks/>
          </p:cNvSpPr>
          <p:nvPr/>
        </p:nvSpPr>
        <p:spPr bwMode="auto">
          <a:xfrm>
            <a:off x="4735513" y="5500689"/>
            <a:ext cx="101600"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9 w 64"/>
              <a:gd name="T27" fmla="*/ 36 h 52"/>
              <a:gd name="T28" fmla="*/ 26 w 64"/>
              <a:gd name="T29" fmla="*/ 7 h 52"/>
              <a:gd name="T30" fmla="*/ 31 w 64"/>
              <a:gd name="T31" fmla="*/ 4 h 52"/>
              <a:gd name="T32" fmla="*/ 37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64" name="Freeform 2916"/>
          <p:cNvSpPr>
            <a:spLocks/>
          </p:cNvSpPr>
          <p:nvPr/>
        </p:nvSpPr>
        <p:spPr bwMode="auto">
          <a:xfrm>
            <a:off x="4649789" y="5491164"/>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5 w 58"/>
              <a:gd name="T35" fmla="*/ 3 h 52"/>
              <a:gd name="T36" fmla="*/ 21 w 58"/>
              <a:gd name="T37" fmla="*/ 3 h 52"/>
              <a:gd name="T38" fmla="*/ 10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9" y="21"/>
                </a:lnTo>
                <a:lnTo>
                  <a:pt x="30" y="7"/>
                </a:lnTo>
                <a:lnTo>
                  <a:pt x="25"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65" name="Freeform 2917"/>
          <p:cNvSpPr>
            <a:spLocks/>
          </p:cNvSpPr>
          <p:nvPr/>
        </p:nvSpPr>
        <p:spPr bwMode="auto">
          <a:xfrm>
            <a:off x="4721225" y="5387976"/>
            <a:ext cx="50800" cy="168275"/>
          </a:xfrm>
          <a:custGeom>
            <a:avLst/>
            <a:gdLst>
              <a:gd name="T0" fmla="*/ 12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5 w 32"/>
              <a:gd name="T15" fmla="*/ 10 h 123"/>
              <a:gd name="T16" fmla="*/ 19 w 32"/>
              <a:gd name="T17" fmla="*/ 22 h 123"/>
              <a:gd name="T18" fmla="*/ 24 w 32"/>
              <a:gd name="T19" fmla="*/ 38 h 123"/>
              <a:gd name="T20" fmla="*/ 30 w 32"/>
              <a:gd name="T21" fmla="*/ 76 h 123"/>
              <a:gd name="T22" fmla="*/ 31 w 32"/>
              <a:gd name="T23" fmla="*/ 93 h 123"/>
              <a:gd name="T24" fmla="*/ 32 w 32"/>
              <a:gd name="T25" fmla="*/ 109 h 123"/>
              <a:gd name="T26" fmla="*/ 32 w 32"/>
              <a:gd name="T27" fmla="*/ 123 h 123"/>
              <a:gd name="T28" fmla="*/ 31 w 32"/>
              <a:gd name="T29" fmla="*/ 120 h 123"/>
              <a:gd name="T30" fmla="*/ 30 w 32"/>
              <a:gd name="T31" fmla="*/ 110 h 123"/>
              <a:gd name="T32" fmla="*/ 27 w 32"/>
              <a:gd name="T33" fmla="*/ 96 h 123"/>
              <a:gd name="T34" fmla="*/ 24 w 32"/>
              <a:gd name="T35" fmla="*/ 79 h 123"/>
              <a:gd name="T36" fmla="*/ 15 w 32"/>
              <a:gd name="T37" fmla="*/ 44 h 123"/>
              <a:gd name="T38" fmla="*/ 10 w 32"/>
              <a:gd name="T39" fmla="*/ 28 h 123"/>
              <a:gd name="T40" fmla="*/ 4 w 32"/>
              <a:gd name="T41" fmla="*/ 16 h 123"/>
              <a:gd name="T42" fmla="*/ 1 w 32"/>
              <a:gd name="T43" fmla="*/ 13 h 123"/>
              <a:gd name="T44" fmla="*/ 1 w 32"/>
              <a:gd name="T45" fmla="*/ 11 h 123"/>
              <a:gd name="T46" fmla="*/ 0 w 32"/>
              <a:gd name="T47" fmla="*/ 13 h 123"/>
              <a:gd name="T48" fmla="*/ 0 w 32"/>
              <a:gd name="T49" fmla="*/ 17 h 123"/>
              <a:gd name="T50" fmla="*/ 3 w 32"/>
              <a:gd name="T51" fmla="*/ 28 h 123"/>
              <a:gd name="T52" fmla="*/ 6 w 32"/>
              <a:gd name="T53" fmla="*/ 44 h 123"/>
              <a:gd name="T54" fmla="*/ 9 w 32"/>
              <a:gd name="T55" fmla="*/ 58 h 123"/>
              <a:gd name="T56" fmla="*/ 12 w 32"/>
              <a:gd name="T57" fmla="*/ 69 h 123"/>
              <a:gd name="T58" fmla="*/ 13 w 32"/>
              <a:gd name="T59" fmla="*/ 72 h 123"/>
              <a:gd name="T60" fmla="*/ 13 w 32"/>
              <a:gd name="T61" fmla="*/ 70 h 123"/>
              <a:gd name="T62" fmla="*/ 12 w 32"/>
              <a:gd name="T63" fmla="*/ 64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123"/>
              <a:gd name="T98" fmla="*/ 32 w 3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2" y="109"/>
                </a:lnTo>
                <a:lnTo>
                  <a:pt x="32"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66" name="Line 2918"/>
          <p:cNvSpPr>
            <a:spLocks noChangeShapeType="1"/>
          </p:cNvSpPr>
          <p:nvPr/>
        </p:nvSpPr>
        <p:spPr bwMode="auto">
          <a:xfrm flipH="1">
            <a:off x="4722814" y="5389564"/>
            <a:ext cx="9525" cy="15875"/>
          </a:xfrm>
          <a:prstGeom prst="line">
            <a:avLst/>
          </a:prstGeom>
          <a:noFill/>
          <a:ln w="0">
            <a:solidFill>
              <a:srgbClr val="000000"/>
            </a:solidFill>
            <a:round/>
            <a:headEnd/>
            <a:tailEnd/>
          </a:ln>
        </p:spPr>
        <p:txBody>
          <a:bodyPr/>
          <a:lstStyle/>
          <a:p>
            <a:endParaRPr lang="en-US"/>
          </a:p>
        </p:txBody>
      </p:sp>
      <p:sp>
        <p:nvSpPr>
          <p:cNvPr id="312167" name="Freeform 2919"/>
          <p:cNvSpPr>
            <a:spLocks/>
          </p:cNvSpPr>
          <p:nvPr/>
        </p:nvSpPr>
        <p:spPr bwMode="auto">
          <a:xfrm>
            <a:off x="5033964" y="5514976"/>
            <a:ext cx="141287" cy="61913"/>
          </a:xfrm>
          <a:custGeom>
            <a:avLst/>
            <a:gdLst>
              <a:gd name="T0" fmla="*/ 90 w 90"/>
              <a:gd name="T1" fmla="*/ 45 h 45"/>
              <a:gd name="T2" fmla="*/ 87 w 90"/>
              <a:gd name="T3" fmla="*/ 42 h 45"/>
              <a:gd name="T4" fmla="*/ 81 w 90"/>
              <a:gd name="T5" fmla="*/ 36 h 45"/>
              <a:gd name="T6" fmla="*/ 61 w 90"/>
              <a:gd name="T7" fmla="*/ 19 h 45"/>
              <a:gd name="T8" fmla="*/ 49 w 90"/>
              <a:gd name="T9" fmla="*/ 10 h 45"/>
              <a:gd name="T10" fmla="*/ 39 w 90"/>
              <a:gd name="T11" fmla="*/ 3 h 45"/>
              <a:gd name="T12" fmla="*/ 30 w 90"/>
              <a:gd name="T13" fmla="*/ 0 h 45"/>
              <a:gd name="T14" fmla="*/ 24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10 h 45"/>
              <a:gd name="T34" fmla="*/ 61 w 90"/>
              <a:gd name="T35" fmla="*/ 24 h 45"/>
              <a:gd name="T36" fmla="*/ 82 w 90"/>
              <a:gd name="T37" fmla="*/ 39 h 45"/>
              <a:gd name="T38" fmla="*/ 88 w 90"/>
              <a:gd name="T39" fmla="*/ 44 h 45"/>
              <a:gd name="T40" fmla="*/ 90 w 90"/>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1" y="19"/>
                </a:lnTo>
                <a:lnTo>
                  <a:pt x="49"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61" y="24"/>
                </a:lnTo>
                <a:lnTo>
                  <a:pt x="82" y="39"/>
                </a:lnTo>
                <a:lnTo>
                  <a:pt x="88"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68" name="Freeform 2920"/>
          <p:cNvSpPr>
            <a:spLocks/>
          </p:cNvSpPr>
          <p:nvPr/>
        </p:nvSpPr>
        <p:spPr bwMode="auto">
          <a:xfrm>
            <a:off x="4868863" y="5405438"/>
            <a:ext cx="165100" cy="163512"/>
          </a:xfrm>
          <a:custGeom>
            <a:avLst/>
            <a:gdLst>
              <a:gd name="T0" fmla="*/ 0 w 104"/>
              <a:gd name="T1" fmla="*/ 65 h 119"/>
              <a:gd name="T2" fmla="*/ 3 w 104"/>
              <a:gd name="T3" fmla="*/ 60 h 119"/>
              <a:gd name="T4" fmla="*/ 7 w 104"/>
              <a:gd name="T5" fmla="*/ 57 h 119"/>
              <a:gd name="T6" fmla="*/ 10 w 104"/>
              <a:gd name="T7" fmla="*/ 51 h 119"/>
              <a:gd name="T8" fmla="*/ 21 w 104"/>
              <a:gd name="T9" fmla="*/ 39 h 119"/>
              <a:gd name="T10" fmla="*/ 34 w 104"/>
              <a:gd name="T11" fmla="*/ 25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5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69" name="Freeform 2921"/>
          <p:cNvSpPr>
            <a:spLocks/>
          </p:cNvSpPr>
          <p:nvPr/>
        </p:nvSpPr>
        <p:spPr bwMode="auto">
          <a:xfrm>
            <a:off x="5029201" y="5421313"/>
            <a:ext cx="200025" cy="150812"/>
          </a:xfrm>
          <a:custGeom>
            <a:avLst/>
            <a:gdLst>
              <a:gd name="T0" fmla="*/ 127 w 127"/>
              <a:gd name="T1" fmla="*/ 0 h 110"/>
              <a:gd name="T2" fmla="*/ 122 w 127"/>
              <a:gd name="T3" fmla="*/ 0 h 110"/>
              <a:gd name="T4" fmla="*/ 113 w 127"/>
              <a:gd name="T5" fmla="*/ 1 h 110"/>
              <a:gd name="T6" fmla="*/ 100 w 127"/>
              <a:gd name="T7" fmla="*/ 4 h 110"/>
              <a:gd name="T8" fmla="*/ 85 w 127"/>
              <a:gd name="T9" fmla="*/ 7 h 110"/>
              <a:gd name="T10" fmla="*/ 52 w 127"/>
              <a:gd name="T11" fmla="*/ 18 h 110"/>
              <a:gd name="T12" fmla="*/ 39 w 127"/>
              <a:gd name="T13" fmla="*/ 26 h 110"/>
              <a:gd name="T14" fmla="*/ 30 w 127"/>
              <a:gd name="T15" fmla="*/ 34 h 110"/>
              <a:gd name="T16" fmla="*/ 18 w 127"/>
              <a:gd name="T17" fmla="*/ 55 h 110"/>
              <a:gd name="T18" fmla="*/ 8 w 127"/>
              <a:gd name="T19" fmla="*/ 80 h 110"/>
              <a:gd name="T20" fmla="*/ 3 w 127"/>
              <a:gd name="T21" fmla="*/ 91 h 110"/>
              <a:gd name="T22" fmla="*/ 2 w 127"/>
              <a:gd name="T23" fmla="*/ 100 h 110"/>
              <a:gd name="T24" fmla="*/ 0 w 127"/>
              <a:gd name="T25" fmla="*/ 106 h 110"/>
              <a:gd name="T26" fmla="*/ 0 w 127"/>
              <a:gd name="T27" fmla="*/ 110 h 110"/>
              <a:gd name="T28" fmla="*/ 2 w 127"/>
              <a:gd name="T29" fmla="*/ 108 h 110"/>
              <a:gd name="T30" fmla="*/ 5 w 127"/>
              <a:gd name="T31" fmla="*/ 103 h 110"/>
              <a:gd name="T32" fmla="*/ 9 w 127"/>
              <a:gd name="T33" fmla="*/ 94 h 110"/>
              <a:gd name="T34" fmla="*/ 15 w 127"/>
              <a:gd name="T35" fmla="*/ 85 h 110"/>
              <a:gd name="T36" fmla="*/ 28 w 127"/>
              <a:gd name="T37" fmla="*/ 62 h 110"/>
              <a:gd name="T38" fmla="*/ 43 w 127"/>
              <a:gd name="T39" fmla="*/ 40 h 110"/>
              <a:gd name="T40" fmla="*/ 52 w 127"/>
              <a:gd name="T41" fmla="*/ 32 h 110"/>
              <a:gd name="T42" fmla="*/ 64 w 127"/>
              <a:gd name="T43" fmla="*/ 24 h 110"/>
              <a:gd name="T44" fmla="*/ 93 w 127"/>
              <a:gd name="T45" fmla="*/ 10 h 110"/>
              <a:gd name="T46" fmla="*/ 106 w 127"/>
              <a:gd name="T47" fmla="*/ 6 h 110"/>
              <a:gd name="T48" fmla="*/ 116 w 127"/>
              <a:gd name="T49" fmla="*/ 3 h 110"/>
              <a:gd name="T50" fmla="*/ 124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8" y="80"/>
                </a:lnTo>
                <a:lnTo>
                  <a:pt x="3" y="91"/>
                </a:lnTo>
                <a:lnTo>
                  <a:pt x="2" y="100"/>
                </a:lnTo>
                <a:lnTo>
                  <a:pt x="0" y="106"/>
                </a:lnTo>
                <a:lnTo>
                  <a:pt x="0" y="110"/>
                </a:lnTo>
                <a:lnTo>
                  <a:pt x="2" y="108"/>
                </a:lnTo>
                <a:lnTo>
                  <a:pt x="5" y="103"/>
                </a:lnTo>
                <a:lnTo>
                  <a:pt x="9" y="94"/>
                </a:lnTo>
                <a:lnTo>
                  <a:pt x="15" y="85"/>
                </a:lnTo>
                <a:lnTo>
                  <a:pt x="28" y="62"/>
                </a:lnTo>
                <a:lnTo>
                  <a:pt x="43" y="40"/>
                </a:lnTo>
                <a:lnTo>
                  <a:pt x="52" y="32"/>
                </a:lnTo>
                <a:lnTo>
                  <a:pt x="64" y="24"/>
                </a:lnTo>
                <a:lnTo>
                  <a:pt x="93"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70" name="Freeform 2922"/>
          <p:cNvSpPr>
            <a:spLocks/>
          </p:cNvSpPr>
          <p:nvPr/>
        </p:nvSpPr>
        <p:spPr bwMode="auto">
          <a:xfrm>
            <a:off x="5024438" y="5337176"/>
            <a:ext cx="196850" cy="231775"/>
          </a:xfrm>
          <a:custGeom>
            <a:avLst/>
            <a:gdLst>
              <a:gd name="T0" fmla="*/ 125 w 125"/>
              <a:gd name="T1" fmla="*/ 0 h 169"/>
              <a:gd name="T2" fmla="*/ 121 w 125"/>
              <a:gd name="T3" fmla="*/ 3 h 169"/>
              <a:gd name="T4" fmla="*/ 113 w 125"/>
              <a:gd name="T5" fmla="*/ 10 h 169"/>
              <a:gd name="T6" fmla="*/ 102 w 125"/>
              <a:gd name="T7" fmla="*/ 19 h 169"/>
              <a:gd name="T8" fmla="*/ 87 w 125"/>
              <a:gd name="T9" fmla="*/ 31 h 169"/>
              <a:gd name="T10" fmla="*/ 58 w 125"/>
              <a:gd name="T11" fmla="*/ 58 h 169"/>
              <a:gd name="T12" fmla="*/ 45 w 125"/>
              <a:gd name="T13" fmla="*/ 70 h 169"/>
              <a:gd name="T14" fmla="*/ 34 w 125"/>
              <a:gd name="T15" fmla="*/ 81 h 169"/>
              <a:gd name="T16" fmla="*/ 19 w 125"/>
              <a:gd name="T17" fmla="*/ 106 h 169"/>
              <a:gd name="T18" fmla="*/ 9 w 125"/>
              <a:gd name="T19" fmla="*/ 135 h 169"/>
              <a:gd name="T20" fmla="*/ 5 w 125"/>
              <a:gd name="T21" fmla="*/ 147 h 169"/>
              <a:gd name="T22" fmla="*/ 2 w 125"/>
              <a:gd name="T23" fmla="*/ 158 h 169"/>
              <a:gd name="T24" fmla="*/ 0 w 125"/>
              <a:gd name="T25" fmla="*/ 166 h 169"/>
              <a:gd name="T26" fmla="*/ 0 w 125"/>
              <a:gd name="T27" fmla="*/ 169 h 169"/>
              <a:gd name="T28" fmla="*/ 2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2" y="19"/>
                </a:lnTo>
                <a:lnTo>
                  <a:pt x="87" y="31"/>
                </a:lnTo>
                <a:lnTo>
                  <a:pt x="58" y="58"/>
                </a:lnTo>
                <a:lnTo>
                  <a:pt x="45" y="70"/>
                </a:lnTo>
                <a:lnTo>
                  <a:pt x="34" y="81"/>
                </a:lnTo>
                <a:lnTo>
                  <a:pt x="19" y="106"/>
                </a:lnTo>
                <a:lnTo>
                  <a:pt x="9" y="135"/>
                </a:lnTo>
                <a:lnTo>
                  <a:pt x="5" y="147"/>
                </a:lnTo>
                <a:lnTo>
                  <a:pt x="2" y="158"/>
                </a:lnTo>
                <a:lnTo>
                  <a:pt x="0" y="166"/>
                </a:lnTo>
                <a:lnTo>
                  <a:pt x="0" y="169"/>
                </a:lnTo>
                <a:lnTo>
                  <a:pt x="2"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71" name="Freeform 2923"/>
          <p:cNvSpPr>
            <a:spLocks/>
          </p:cNvSpPr>
          <p:nvPr/>
        </p:nvSpPr>
        <p:spPr bwMode="auto">
          <a:xfrm>
            <a:off x="5022850" y="5319713"/>
            <a:ext cx="139700" cy="252412"/>
          </a:xfrm>
          <a:custGeom>
            <a:avLst/>
            <a:gdLst>
              <a:gd name="T0" fmla="*/ 89 w 89"/>
              <a:gd name="T1" fmla="*/ 0 h 183"/>
              <a:gd name="T2" fmla="*/ 86 w 89"/>
              <a:gd name="T3" fmla="*/ 3 h 183"/>
              <a:gd name="T4" fmla="*/ 79 w 89"/>
              <a:gd name="T5" fmla="*/ 11 h 183"/>
              <a:gd name="T6" fmla="*/ 70 w 89"/>
              <a:gd name="T7" fmla="*/ 23 h 183"/>
              <a:gd name="T8" fmla="*/ 59 w 89"/>
              <a:gd name="T9" fmla="*/ 39 h 183"/>
              <a:gd name="T10" fmla="*/ 35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3 w 89"/>
              <a:gd name="T29" fmla="*/ 181 h 183"/>
              <a:gd name="T30" fmla="*/ 4 w 89"/>
              <a:gd name="T31" fmla="*/ 175 h 183"/>
              <a:gd name="T32" fmla="*/ 6 w 89"/>
              <a:gd name="T33" fmla="*/ 166 h 183"/>
              <a:gd name="T34" fmla="*/ 9 w 89"/>
              <a:gd name="T35" fmla="*/ 153 h 183"/>
              <a:gd name="T36" fmla="*/ 16 w 89"/>
              <a:gd name="T37" fmla="*/ 127 h 183"/>
              <a:gd name="T38" fmla="*/ 28 w 89"/>
              <a:gd name="T39" fmla="*/ 102 h 183"/>
              <a:gd name="T40" fmla="*/ 37 w 89"/>
              <a:gd name="T41" fmla="*/ 90 h 183"/>
              <a:gd name="T42" fmla="*/ 47 w 89"/>
              <a:gd name="T43" fmla="*/ 74 h 183"/>
              <a:gd name="T44" fmla="*/ 68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59" y="39"/>
                </a:lnTo>
                <a:lnTo>
                  <a:pt x="35"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72" name="Freeform 2924"/>
          <p:cNvSpPr>
            <a:spLocks/>
          </p:cNvSpPr>
          <p:nvPr/>
        </p:nvSpPr>
        <p:spPr bwMode="auto">
          <a:xfrm>
            <a:off x="5029201" y="5448300"/>
            <a:ext cx="180975"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9 w 115"/>
              <a:gd name="T11" fmla="*/ 12 h 93"/>
              <a:gd name="T12" fmla="*/ 55 w 115"/>
              <a:gd name="T13" fmla="*/ 3 h 93"/>
              <a:gd name="T14" fmla="*/ 43 w 115"/>
              <a:gd name="T15" fmla="*/ 0 h 93"/>
              <a:gd name="T16" fmla="*/ 39 w 115"/>
              <a:gd name="T17" fmla="*/ 1 h 93"/>
              <a:gd name="T18" fmla="*/ 34 w 115"/>
              <a:gd name="T19" fmla="*/ 6 h 93"/>
              <a:gd name="T20" fmla="*/ 19 w 115"/>
              <a:gd name="T21" fmla="*/ 31 h 93"/>
              <a:gd name="T22" fmla="*/ 9 w 115"/>
              <a:gd name="T23" fmla="*/ 59 h 93"/>
              <a:gd name="T24" fmla="*/ 5 w 115"/>
              <a:gd name="T25" fmla="*/ 71 h 93"/>
              <a:gd name="T26" fmla="*/ 2 w 115"/>
              <a:gd name="T27" fmla="*/ 82 h 93"/>
              <a:gd name="T28" fmla="*/ 0 w 115"/>
              <a:gd name="T29" fmla="*/ 90 h 93"/>
              <a:gd name="T30" fmla="*/ 0 w 115"/>
              <a:gd name="T31" fmla="*/ 93 h 93"/>
              <a:gd name="T32" fmla="*/ 2 w 115"/>
              <a:gd name="T33" fmla="*/ 91 h 93"/>
              <a:gd name="T34" fmla="*/ 6 w 115"/>
              <a:gd name="T35" fmla="*/ 85 h 93"/>
              <a:gd name="T36" fmla="*/ 11 w 115"/>
              <a:gd name="T37" fmla="*/ 76 h 93"/>
              <a:gd name="T38" fmla="*/ 18 w 115"/>
              <a:gd name="T39" fmla="*/ 63 h 93"/>
              <a:gd name="T40" fmla="*/ 33 w 115"/>
              <a:gd name="T41" fmla="*/ 37 h 93"/>
              <a:gd name="T42" fmla="*/ 49 w 115"/>
              <a:gd name="T43" fmla="*/ 12 h 93"/>
              <a:gd name="T44" fmla="*/ 54 w 115"/>
              <a:gd name="T45" fmla="*/ 8 h 93"/>
              <a:gd name="T46" fmla="*/ 58 w 115"/>
              <a:gd name="T47" fmla="*/ 6 h 93"/>
              <a:gd name="T48" fmla="*/ 69 w 115"/>
              <a:gd name="T49" fmla="*/ 9 h 93"/>
              <a:gd name="T50" fmla="*/ 79 w 115"/>
              <a:gd name="T51" fmla="*/ 17 h 93"/>
              <a:gd name="T52" fmla="*/ 91 w 115"/>
              <a:gd name="T53" fmla="*/ 29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5" y="71"/>
                </a:lnTo>
                <a:lnTo>
                  <a:pt x="2" y="82"/>
                </a:lnTo>
                <a:lnTo>
                  <a:pt x="0" y="90"/>
                </a:lnTo>
                <a:lnTo>
                  <a:pt x="0" y="93"/>
                </a:lnTo>
                <a:lnTo>
                  <a:pt x="2" y="91"/>
                </a:lnTo>
                <a:lnTo>
                  <a:pt x="6" y="85"/>
                </a:lnTo>
                <a:lnTo>
                  <a:pt x="11"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73" name="Freeform 2925"/>
          <p:cNvSpPr>
            <a:spLocks/>
          </p:cNvSpPr>
          <p:nvPr/>
        </p:nvSpPr>
        <p:spPr bwMode="auto">
          <a:xfrm>
            <a:off x="5024438" y="5500689"/>
            <a:ext cx="100012"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1 w 64"/>
              <a:gd name="T15" fmla="*/ 17 h 52"/>
              <a:gd name="T16" fmla="*/ 5 w 64"/>
              <a:gd name="T17" fmla="*/ 33 h 52"/>
              <a:gd name="T18" fmla="*/ 0 w 64"/>
              <a:gd name="T19" fmla="*/ 47 h 52"/>
              <a:gd name="T20" fmla="*/ 0 w 64"/>
              <a:gd name="T21" fmla="*/ 52 h 52"/>
              <a:gd name="T22" fmla="*/ 2 w 64"/>
              <a:gd name="T23" fmla="*/ 50 h 52"/>
              <a:gd name="T24" fmla="*/ 3 w 64"/>
              <a:gd name="T25" fmla="*/ 47 h 52"/>
              <a:gd name="T26" fmla="*/ 11 w 64"/>
              <a:gd name="T27" fmla="*/ 36 h 52"/>
              <a:gd name="T28" fmla="*/ 28 w 64"/>
              <a:gd name="T29" fmla="*/ 7 h 52"/>
              <a:gd name="T30" fmla="*/ 33 w 64"/>
              <a:gd name="T31" fmla="*/ 4 h 52"/>
              <a:gd name="T32" fmla="*/ 39 w 64"/>
              <a:gd name="T33" fmla="*/ 5 h 52"/>
              <a:gd name="T34" fmla="*/ 51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1" y="17"/>
                </a:lnTo>
                <a:lnTo>
                  <a:pt x="5" y="33"/>
                </a:lnTo>
                <a:lnTo>
                  <a:pt x="0" y="47"/>
                </a:lnTo>
                <a:lnTo>
                  <a:pt x="0" y="52"/>
                </a:lnTo>
                <a:lnTo>
                  <a:pt x="2" y="50"/>
                </a:lnTo>
                <a:lnTo>
                  <a:pt x="3" y="47"/>
                </a:lnTo>
                <a:lnTo>
                  <a:pt x="11"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74" name="Freeform 2926"/>
          <p:cNvSpPr>
            <a:spLocks/>
          </p:cNvSpPr>
          <p:nvPr/>
        </p:nvSpPr>
        <p:spPr bwMode="auto">
          <a:xfrm>
            <a:off x="4938713" y="5491164"/>
            <a:ext cx="93662" cy="71437"/>
          </a:xfrm>
          <a:custGeom>
            <a:avLst/>
            <a:gdLst>
              <a:gd name="T0" fmla="*/ 0 w 59"/>
              <a:gd name="T1" fmla="*/ 14 h 52"/>
              <a:gd name="T2" fmla="*/ 2 w 59"/>
              <a:gd name="T3" fmla="*/ 12 h 52"/>
              <a:gd name="T4" fmla="*/ 5 w 59"/>
              <a:gd name="T5" fmla="*/ 11 h 52"/>
              <a:gd name="T6" fmla="*/ 11 w 59"/>
              <a:gd name="T7" fmla="*/ 6 h 52"/>
              <a:gd name="T8" fmla="*/ 15 w 59"/>
              <a:gd name="T9" fmla="*/ 3 h 52"/>
              <a:gd name="T10" fmla="*/ 29 w 59"/>
              <a:gd name="T11" fmla="*/ 0 h 52"/>
              <a:gd name="T12" fmla="*/ 35 w 59"/>
              <a:gd name="T13" fmla="*/ 0 h 52"/>
              <a:gd name="T14" fmla="*/ 39 w 59"/>
              <a:gd name="T15" fmla="*/ 4 h 52"/>
              <a:gd name="T16" fmla="*/ 48 w 59"/>
              <a:gd name="T17" fmla="*/ 18 h 52"/>
              <a:gd name="T18" fmla="*/ 54 w 59"/>
              <a:gd name="T19" fmla="*/ 34 h 52"/>
              <a:gd name="T20" fmla="*/ 59 w 59"/>
              <a:gd name="T21" fmla="*/ 48 h 52"/>
              <a:gd name="T22" fmla="*/ 59 w 59"/>
              <a:gd name="T23" fmla="*/ 52 h 52"/>
              <a:gd name="T24" fmla="*/ 57 w 59"/>
              <a:gd name="T25" fmla="*/ 51 h 52"/>
              <a:gd name="T26" fmla="*/ 56 w 59"/>
              <a:gd name="T27" fmla="*/ 48 h 52"/>
              <a:gd name="T28" fmla="*/ 53 w 59"/>
              <a:gd name="T29" fmla="*/ 43 h 52"/>
              <a:gd name="T30" fmla="*/ 50 w 59"/>
              <a:gd name="T31" fmla="*/ 37 h 52"/>
              <a:gd name="T32" fmla="*/ 32 w 59"/>
              <a:gd name="T33" fmla="*/ 7 h 52"/>
              <a:gd name="T34" fmla="*/ 27 w 59"/>
              <a:gd name="T35" fmla="*/ 3 h 52"/>
              <a:gd name="T36" fmla="*/ 21 w 59"/>
              <a:gd name="T37" fmla="*/ 3 h 52"/>
              <a:gd name="T38" fmla="*/ 12 w 59"/>
              <a:gd name="T39" fmla="*/ 6 h 52"/>
              <a:gd name="T40" fmla="*/ 3 w 59"/>
              <a:gd name="T41" fmla="*/ 11 h 52"/>
              <a:gd name="T42" fmla="*/ 0 w 59"/>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48" y="18"/>
                </a:lnTo>
                <a:lnTo>
                  <a:pt x="54" y="34"/>
                </a:lnTo>
                <a:lnTo>
                  <a:pt x="59" y="48"/>
                </a:lnTo>
                <a:lnTo>
                  <a:pt x="59" y="52"/>
                </a:lnTo>
                <a:lnTo>
                  <a:pt x="57" y="51"/>
                </a:lnTo>
                <a:lnTo>
                  <a:pt x="56" y="48"/>
                </a:lnTo>
                <a:lnTo>
                  <a:pt x="53" y="43"/>
                </a:lnTo>
                <a:lnTo>
                  <a:pt x="50" y="37"/>
                </a:lnTo>
                <a:lnTo>
                  <a:pt x="32" y="7"/>
                </a:lnTo>
                <a:lnTo>
                  <a:pt x="27" y="3"/>
                </a:lnTo>
                <a:lnTo>
                  <a:pt x="21" y="3"/>
                </a:lnTo>
                <a:lnTo>
                  <a:pt x="12"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75" name="Freeform 2927"/>
          <p:cNvSpPr>
            <a:spLocks/>
          </p:cNvSpPr>
          <p:nvPr/>
        </p:nvSpPr>
        <p:spPr bwMode="auto">
          <a:xfrm>
            <a:off x="5013326" y="5387976"/>
            <a:ext cx="49213" cy="168275"/>
          </a:xfrm>
          <a:custGeom>
            <a:avLst/>
            <a:gdLst>
              <a:gd name="T0" fmla="*/ 12 w 32"/>
              <a:gd name="T1" fmla="*/ 64 h 123"/>
              <a:gd name="T2" fmla="*/ 7 w 32"/>
              <a:gd name="T3" fmla="*/ 33 h 123"/>
              <a:gd name="T4" fmla="*/ 6 w 32"/>
              <a:gd name="T5" fmla="*/ 19 h 123"/>
              <a:gd name="T6" fmla="*/ 4 w 32"/>
              <a:gd name="T7" fmla="*/ 10 h 123"/>
              <a:gd name="T8" fmla="*/ 4 w 32"/>
              <a:gd name="T9" fmla="*/ 4 h 123"/>
              <a:gd name="T10" fmla="*/ 6 w 32"/>
              <a:gd name="T11" fmla="*/ 0 h 123"/>
              <a:gd name="T12" fmla="*/ 10 w 32"/>
              <a:gd name="T13" fmla="*/ 2 h 123"/>
              <a:gd name="T14" fmla="*/ 15 w 32"/>
              <a:gd name="T15" fmla="*/ 10 h 123"/>
              <a:gd name="T16" fmla="*/ 19 w 32"/>
              <a:gd name="T17" fmla="*/ 22 h 123"/>
              <a:gd name="T18" fmla="*/ 24 w 32"/>
              <a:gd name="T19" fmla="*/ 38 h 123"/>
              <a:gd name="T20" fmla="*/ 29 w 32"/>
              <a:gd name="T21" fmla="*/ 76 h 123"/>
              <a:gd name="T22" fmla="*/ 31 w 32"/>
              <a:gd name="T23" fmla="*/ 93 h 123"/>
              <a:gd name="T24" fmla="*/ 32 w 32"/>
              <a:gd name="T25" fmla="*/ 109 h 123"/>
              <a:gd name="T26" fmla="*/ 32 w 32"/>
              <a:gd name="T27" fmla="*/ 118 h 123"/>
              <a:gd name="T28" fmla="*/ 31 w 32"/>
              <a:gd name="T29" fmla="*/ 123 h 123"/>
              <a:gd name="T30" fmla="*/ 29 w 32"/>
              <a:gd name="T31" fmla="*/ 120 h 123"/>
              <a:gd name="T32" fmla="*/ 28 w 32"/>
              <a:gd name="T33" fmla="*/ 110 h 123"/>
              <a:gd name="T34" fmla="*/ 26 w 32"/>
              <a:gd name="T35" fmla="*/ 96 h 123"/>
              <a:gd name="T36" fmla="*/ 22 w 32"/>
              <a:gd name="T37" fmla="*/ 79 h 123"/>
              <a:gd name="T38" fmla="*/ 15 w 32"/>
              <a:gd name="T39" fmla="*/ 44 h 123"/>
              <a:gd name="T40" fmla="*/ 10 w 32"/>
              <a:gd name="T41" fmla="*/ 28 h 123"/>
              <a:gd name="T42" fmla="*/ 4 w 32"/>
              <a:gd name="T43" fmla="*/ 16 h 123"/>
              <a:gd name="T44" fmla="*/ 1 w 32"/>
              <a:gd name="T45" fmla="*/ 13 h 123"/>
              <a:gd name="T46" fmla="*/ 0 w 32"/>
              <a:gd name="T47" fmla="*/ 11 h 123"/>
              <a:gd name="T48" fmla="*/ 0 w 32"/>
              <a:gd name="T49" fmla="*/ 17 h 123"/>
              <a:gd name="T50" fmla="*/ 1 w 32"/>
              <a:gd name="T51" fmla="*/ 28 h 123"/>
              <a:gd name="T52" fmla="*/ 4 w 32"/>
              <a:gd name="T53" fmla="*/ 44 h 123"/>
              <a:gd name="T54" fmla="*/ 7 w 32"/>
              <a:gd name="T55" fmla="*/ 58 h 123"/>
              <a:gd name="T56" fmla="*/ 10 w 32"/>
              <a:gd name="T57" fmla="*/ 69 h 123"/>
              <a:gd name="T58" fmla="*/ 12 w 32"/>
              <a:gd name="T59" fmla="*/ 72 h 123"/>
              <a:gd name="T60" fmla="*/ 12 w 32"/>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4" y="4"/>
                </a:lnTo>
                <a:lnTo>
                  <a:pt x="6" y="0"/>
                </a:lnTo>
                <a:lnTo>
                  <a:pt x="10" y="2"/>
                </a:lnTo>
                <a:lnTo>
                  <a:pt x="15" y="10"/>
                </a:lnTo>
                <a:lnTo>
                  <a:pt x="19" y="22"/>
                </a:lnTo>
                <a:lnTo>
                  <a:pt x="24" y="38"/>
                </a:lnTo>
                <a:lnTo>
                  <a:pt x="29" y="76"/>
                </a:lnTo>
                <a:lnTo>
                  <a:pt x="31" y="93"/>
                </a:lnTo>
                <a:lnTo>
                  <a:pt x="32" y="109"/>
                </a:lnTo>
                <a:lnTo>
                  <a:pt x="32" y="118"/>
                </a:lnTo>
                <a:lnTo>
                  <a:pt x="31" y="123"/>
                </a:lnTo>
                <a:lnTo>
                  <a:pt x="29" y="120"/>
                </a:lnTo>
                <a:lnTo>
                  <a:pt x="28" y="110"/>
                </a:lnTo>
                <a:lnTo>
                  <a:pt x="26" y="96"/>
                </a:lnTo>
                <a:lnTo>
                  <a:pt x="22" y="79"/>
                </a:lnTo>
                <a:lnTo>
                  <a:pt x="15" y="44"/>
                </a:lnTo>
                <a:lnTo>
                  <a:pt x="10" y="28"/>
                </a:lnTo>
                <a:lnTo>
                  <a:pt x="4" y="16"/>
                </a:lnTo>
                <a:lnTo>
                  <a:pt x="1" y="13"/>
                </a:lnTo>
                <a:lnTo>
                  <a:pt x="0" y="11"/>
                </a:lnTo>
                <a:lnTo>
                  <a:pt x="0" y="17"/>
                </a:lnTo>
                <a:lnTo>
                  <a:pt x="1" y="28"/>
                </a:lnTo>
                <a:lnTo>
                  <a:pt x="4" y="44"/>
                </a:lnTo>
                <a:lnTo>
                  <a:pt x="7" y="58"/>
                </a:lnTo>
                <a:lnTo>
                  <a:pt x="10" y="69"/>
                </a:lnTo>
                <a:lnTo>
                  <a:pt x="12" y="72"/>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76" name="Line 2928"/>
          <p:cNvSpPr>
            <a:spLocks noChangeShapeType="1"/>
          </p:cNvSpPr>
          <p:nvPr/>
        </p:nvSpPr>
        <p:spPr bwMode="auto">
          <a:xfrm flipH="1">
            <a:off x="5014914" y="5389564"/>
            <a:ext cx="9525" cy="15875"/>
          </a:xfrm>
          <a:prstGeom prst="line">
            <a:avLst/>
          </a:prstGeom>
          <a:noFill/>
          <a:ln w="0">
            <a:solidFill>
              <a:srgbClr val="000000"/>
            </a:solidFill>
            <a:round/>
            <a:headEnd/>
            <a:tailEnd/>
          </a:ln>
        </p:spPr>
        <p:txBody>
          <a:bodyPr/>
          <a:lstStyle/>
          <a:p>
            <a:endParaRPr lang="en-US"/>
          </a:p>
        </p:txBody>
      </p:sp>
      <p:sp>
        <p:nvSpPr>
          <p:cNvPr id="312177" name="Freeform 2929"/>
          <p:cNvSpPr>
            <a:spLocks/>
          </p:cNvSpPr>
          <p:nvPr/>
        </p:nvSpPr>
        <p:spPr bwMode="auto">
          <a:xfrm>
            <a:off x="5324475" y="5514976"/>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2 w 88"/>
              <a:gd name="T15" fmla="*/ 3 h 45"/>
              <a:gd name="T16" fmla="*/ 6 w 88"/>
              <a:gd name="T17" fmla="*/ 27 h 45"/>
              <a:gd name="T18" fmla="*/ 2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2" y="36"/>
                </a:lnTo>
                <a:lnTo>
                  <a:pt x="0" y="39"/>
                </a:lnTo>
                <a:lnTo>
                  <a:pt x="3" y="37"/>
                </a:lnTo>
                <a:lnTo>
                  <a:pt x="7" y="31"/>
                </a:lnTo>
                <a:lnTo>
                  <a:pt x="13" y="22"/>
                </a:lnTo>
                <a:lnTo>
                  <a:pt x="22"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78" name="Freeform 2930"/>
          <p:cNvSpPr>
            <a:spLocks/>
          </p:cNvSpPr>
          <p:nvPr/>
        </p:nvSpPr>
        <p:spPr bwMode="auto">
          <a:xfrm>
            <a:off x="5160963" y="5405438"/>
            <a:ext cx="163512" cy="163512"/>
          </a:xfrm>
          <a:custGeom>
            <a:avLst/>
            <a:gdLst>
              <a:gd name="T0" fmla="*/ 0 w 104"/>
              <a:gd name="T1" fmla="*/ 65 h 119"/>
              <a:gd name="T2" fmla="*/ 3 w 104"/>
              <a:gd name="T3" fmla="*/ 60 h 119"/>
              <a:gd name="T4" fmla="*/ 10 w 104"/>
              <a:gd name="T5" fmla="*/ 51 h 119"/>
              <a:gd name="T6" fmla="*/ 20 w 104"/>
              <a:gd name="T7" fmla="*/ 39 h 119"/>
              <a:gd name="T8" fmla="*/ 32 w 104"/>
              <a:gd name="T9" fmla="*/ 25 h 119"/>
              <a:gd name="T10" fmla="*/ 44 w 104"/>
              <a:gd name="T11" fmla="*/ 12 h 119"/>
              <a:gd name="T12" fmla="*/ 58 w 104"/>
              <a:gd name="T13" fmla="*/ 3 h 119"/>
              <a:gd name="T14" fmla="*/ 70 w 104"/>
              <a:gd name="T15" fmla="*/ 0 h 119"/>
              <a:gd name="T16" fmla="*/ 74 w 104"/>
              <a:gd name="T17" fmla="*/ 1 h 119"/>
              <a:gd name="T18" fmla="*/ 79 w 104"/>
              <a:gd name="T19" fmla="*/ 4 h 119"/>
              <a:gd name="T20" fmla="*/ 86 w 104"/>
              <a:gd name="T21" fmla="*/ 17 h 119"/>
              <a:gd name="T22" fmla="*/ 92 w 104"/>
              <a:gd name="T23" fmla="*/ 34 h 119"/>
              <a:gd name="T24" fmla="*/ 100 w 104"/>
              <a:gd name="T25" fmla="*/ 71 h 119"/>
              <a:gd name="T26" fmla="*/ 103 w 104"/>
              <a:gd name="T27" fmla="*/ 90 h 119"/>
              <a:gd name="T28" fmla="*/ 104 w 104"/>
              <a:gd name="T29" fmla="*/ 105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4 w 104"/>
              <a:gd name="T53" fmla="*/ 17 h 119"/>
              <a:gd name="T54" fmla="*/ 13 w 104"/>
              <a:gd name="T55" fmla="*/ 42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10" y="51"/>
                </a:lnTo>
                <a:lnTo>
                  <a:pt x="20" y="39"/>
                </a:lnTo>
                <a:lnTo>
                  <a:pt x="32" y="25"/>
                </a:lnTo>
                <a:lnTo>
                  <a:pt x="44" y="12"/>
                </a:lnTo>
                <a:lnTo>
                  <a:pt x="58" y="3"/>
                </a:lnTo>
                <a:lnTo>
                  <a:pt x="70" y="0"/>
                </a:lnTo>
                <a:lnTo>
                  <a:pt x="74" y="1"/>
                </a:lnTo>
                <a:lnTo>
                  <a:pt x="79" y="4"/>
                </a:lnTo>
                <a:lnTo>
                  <a:pt x="86" y="17"/>
                </a:lnTo>
                <a:lnTo>
                  <a:pt x="92" y="34"/>
                </a:lnTo>
                <a:lnTo>
                  <a:pt x="100" y="71"/>
                </a:lnTo>
                <a:lnTo>
                  <a:pt x="103" y="90"/>
                </a:lnTo>
                <a:lnTo>
                  <a:pt x="104" y="105"/>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4" y="17"/>
                </a:lnTo>
                <a:lnTo>
                  <a:pt x="13" y="42"/>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79" name="Freeform 2931"/>
          <p:cNvSpPr>
            <a:spLocks/>
          </p:cNvSpPr>
          <p:nvPr/>
        </p:nvSpPr>
        <p:spPr bwMode="auto">
          <a:xfrm>
            <a:off x="5318125" y="5421313"/>
            <a:ext cx="198438" cy="150812"/>
          </a:xfrm>
          <a:custGeom>
            <a:avLst/>
            <a:gdLst>
              <a:gd name="T0" fmla="*/ 126 w 126"/>
              <a:gd name="T1" fmla="*/ 0 h 110"/>
              <a:gd name="T2" fmla="*/ 122 w 126"/>
              <a:gd name="T3" fmla="*/ 0 h 110"/>
              <a:gd name="T4" fmla="*/ 113 w 126"/>
              <a:gd name="T5" fmla="*/ 1 h 110"/>
              <a:gd name="T6" fmla="*/ 99 w 126"/>
              <a:gd name="T7" fmla="*/ 4 h 110"/>
              <a:gd name="T8" fmla="*/ 85 w 126"/>
              <a:gd name="T9" fmla="*/ 7 h 110"/>
              <a:gd name="T10" fmla="*/ 53 w 126"/>
              <a:gd name="T11" fmla="*/ 18 h 110"/>
              <a:gd name="T12" fmla="*/ 40 w 126"/>
              <a:gd name="T13" fmla="*/ 26 h 110"/>
              <a:gd name="T14" fmla="*/ 31 w 126"/>
              <a:gd name="T15" fmla="*/ 34 h 110"/>
              <a:gd name="T16" fmla="*/ 17 w 126"/>
              <a:gd name="T17" fmla="*/ 55 h 110"/>
              <a:gd name="T18" fmla="*/ 7 w 126"/>
              <a:gd name="T19" fmla="*/ 80 h 110"/>
              <a:gd name="T20" fmla="*/ 3 w 126"/>
              <a:gd name="T21" fmla="*/ 91 h 110"/>
              <a:gd name="T22" fmla="*/ 1 w 126"/>
              <a:gd name="T23" fmla="*/ 100 h 110"/>
              <a:gd name="T24" fmla="*/ 0 w 126"/>
              <a:gd name="T25" fmla="*/ 106 h 110"/>
              <a:gd name="T26" fmla="*/ 0 w 126"/>
              <a:gd name="T27" fmla="*/ 110 h 110"/>
              <a:gd name="T28" fmla="*/ 1 w 126"/>
              <a:gd name="T29" fmla="*/ 108 h 110"/>
              <a:gd name="T30" fmla="*/ 4 w 126"/>
              <a:gd name="T31" fmla="*/ 103 h 110"/>
              <a:gd name="T32" fmla="*/ 9 w 126"/>
              <a:gd name="T33" fmla="*/ 94 h 110"/>
              <a:gd name="T34" fmla="*/ 14 w 126"/>
              <a:gd name="T35" fmla="*/ 85 h 110"/>
              <a:gd name="T36" fmla="*/ 29 w 126"/>
              <a:gd name="T37" fmla="*/ 62 h 110"/>
              <a:gd name="T38" fmla="*/ 43 w 126"/>
              <a:gd name="T39" fmla="*/ 40 h 110"/>
              <a:gd name="T40" fmla="*/ 52 w 126"/>
              <a:gd name="T41" fmla="*/ 32 h 110"/>
              <a:gd name="T42" fmla="*/ 65 w 126"/>
              <a:gd name="T43" fmla="*/ 24 h 110"/>
              <a:gd name="T44" fmla="*/ 94 w 126"/>
              <a:gd name="T45" fmla="*/ 10 h 110"/>
              <a:gd name="T46" fmla="*/ 107 w 126"/>
              <a:gd name="T47" fmla="*/ 6 h 110"/>
              <a:gd name="T48" fmla="*/ 117 w 126"/>
              <a:gd name="T49" fmla="*/ 3 h 110"/>
              <a:gd name="T50" fmla="*/ 125 w 126"/>
              <a:gd name="T51" fmla="*/ 1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99" y="4"/>
                </a:lnTo>
                <a:lnTo>
                  <a:pt x="85" y="7"/>
                </a:lnTo>
                <a:lnTo>
                  <a:pt x="53" y="18"/>
                </a:lnTo>
                <a:lnTo>
                  <a:pt x="40" y="26"/>
                </a:lnTo>
                <a:lnTo>
                  <a:pt x="31" y="34"/>
                </a:lnTo>
                <a:lnTo>
                  <a:pt x="17" y="55"/>
                </a:lnTo>
                <a:lnTo>
                  <a:pt x="7" y="80"/>
                </a:lnTo>
                <a:lnTo>
                  <a:pt x="3" y="91"/>
                </a:lnTo>
                <a:lnTo>
                  <a:pt x="1" y="100"/>
                </a:lnTo>
                <a:lnTo>
                  <a:pt x="0" y="106"/>
                </a:lnTo>
                <a:lnTo>
                  <a:pt x="0" y="110"/>
                </a:lnTo>
                <a:lnTo>
                  <a:pt x="1" y="108"/>
                </a:lnTo>
                <a:lnTo>
                  <a:pt x="4" y="103"/>
                </a:lnTo>
                <a:lnTo>
                  <a:pt x="9" y="94"/>
                </a:lnTo>
                <a:lnTo>
                  <a:pt x="14" y="85"/>
                </a:lnTo>
                <a:lnTo>
                  <a:pt x="29" y="62"/>
                </a:lnTo>
                <a:lnTo>
                  <a:pt x="43" y="40"/>
                </a:lnTo>
                <a:lnTo>
                  <a:pt x="52" y="32"/>
                </a:lnTo>
                <a:lnTo>
                  <a:pt x="65" y="24"/>
                </a:lnTo>
                <a:lnTo>
                  <a:pt x="94" y="10"/>
                </a:lnTo>
                <a:lnTo>
                  <a:pt x="107" y="6"/>
                </a:lnTo>
                <a:lnTo>
                  <a:pt x="117" y="3"/>
                </a:lnTo>
                <a:lnTo>
                  <a:pt x="125" y="1"/>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80" name="Freeform 2932"/>
          <p:cNvSpPr>
            <a:spLocks/>
          </p:cNvSpPr>
          <p:nvPr/>
        </p:nvSpPr>
        <p:spPr bwMode="auto">
          <a:xfrm>
            <a:off x="5313363" y="5337176"/>
            <a:ext cx="196850" cy="231775"/>
          </a:xfrm>
          <a:custGeom>
            <a:avLst/>
            <a:gdLst>
              <a:gd name="T0" fmla="*/ 125 w 125"/>
              <a:gd name="T1" fmla="*/ 0 h 169"/>
              <a:gd name="T2" fmla="*/ 122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5 w 125"/>
              <a:gd name="T15" fmla="*/ 81 h 169"/>
              <a:gd name="T16" fmla="*/ 20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7 w 125"/>
              <a:gd name="T35" fmla="*/ 138 h 169"/>
              <a:gd name="T36" fmla="*/ 32 w 125"/>
              <a:gd name="T37" fmla="*/ 112 h 169"/>
              <a:gd name="T38" fmla="*/ 49 w 125"/>
              <a:gd name="T39" fmla="*/ 89 h 169"/>
              <a:gd name="T40" fmla="*/ 59 w 125"/>
              <a:gd name="T41" fmla="*/ 76 h 169"/>
              <a:gd name="T42" fmla="*/ 71 w 125"/>
              <a:gd name="T43" fmla="*/ 64 h 169"/>
              <a:gd name="T44" fmla="*/ 97 w 125"/>
              <a:gd name="T45" fmla="*/ 34 h 169"/>
              <a:gd name="T46" fmla="*/ 108 w 125"/>
              <a:gd name="T47" fmla="*/ 22 h 169"/>
              <a:gd name="T48" fmla="*/ 117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0" y="106"/>
                </a:lnTo>
                <a:lnTo>
                  <a:pt x="9" y="135"/>
                </a:lnTo>
                <a:lnTo>
                  <a:pt x="4" y="147"/>
                </a:lnTo>
                <a:lnTo>
                  <a:pt x="1" y="158"/>
                </a:lnTo>
                <a:lnTo>
                  <a:pt x="0" y="166"/>
                </a:lnTo>
                <a:lnTo>
                  <a:pt x="0" y="169"/>
                </a:lnTo>
                <a:lnTo>
                  <a:pt x="1" y="166"/>
                </a:lnTo>
                <a:lnTo>
                  <a:pt x="6" y="160"/>
                </a:lnTo>
                <a:lnTo>
                  <a:pt x="12" y="150"/>
                </a:lnTo>
                <a:lnTo>
                  <a:pt x="17" y="138"/>
                </a:lnTo>
                <a:lnTo>
                  <a:pt x="32" y="112"/>
                </a:lnTo>
                <a:lnTo>
                  <a:pt x="49" y="89"/>
                </a:lnTo>
                <a:lnTo>
                  <a:pt x="59" y="76"/>
                </a:lnTo>
                <a:lnTo>
                  <a:pt x="71" y="64"/>
                </a:lnTo>
                <a:lnTo>
                  <a:pt x="97" y="34"/>
                </a:lnTo>
                <a:lnTo>
                  <a:pt x="108" y="22"/>
                </a:lnTo>
                <a:lnTo>
                  <a:pt x="117"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81" name="Freeform 2933"/>
          <p:cNvSpPr>
            <a:spLocks/>
          </p:cNvSpPr>
          <p:nvPr/>
        </p:nvSpPr>
        <p:spPr bwMode="auto">
          <a:xfrm>
            <a:off x="531018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48 w 91"/>
              <a:gd name="T11" fmla="*/ 56 h 183"/>
              <a:gd name="T12" fmla="*/ 36 w 91"/>
              <a:gd name="T13" fmla="*/ 73 h 183"/>
              <a:gd name="T14" fmla="*/ 25 w 91"/>
              <a:gd name="T15" fmla="*/ 88 h 183"/>
              <a:gd name="T16" fmla="*/ 16 w 91"/>
              <a:gd name="T17" fmla="*/ 101 h 183"/>
              <a:gd name="T18" fmla="*/ 11 w 91"/>
              <a:gd name="T19" fmla="*/ 111 h 183"/>
              <a:gd name="T20" fmla="*/ 5 w 91"/>
              <a:gd name="T21" fmla="*/ 124 h 183"/>
              <a:gd name="T22" fmla="*/ 2 w 91"/>
              <a:gd name="T23" fmla="*/ 152 h 183"/>
              <a:gd name="T24" fmla="*/ 0 w 91"/>
              <a:gd name="T25" fmla="*/ 162 h 183"/>
              <a:gd name="T26" fmla="*/ 2 w 91"/>
              <a:gd name="T27" fmla="*/ 173 h 183"/>
              <a:gd name="T28" fmla="*/ 2 w 91"/>
              <a:gd name="T29" fmla="*/ 179 h 183"/>
              <a:gd name="T30" fmla="*/ 3 w 91"/>
              <a:gd name="T31" fmla="*/ 183 h 183"/>
              <a:gd name="T32" fmla="*/ 3 w 91"/>
              <a:gd name="T33" fmla="*/ 181 h 183"/>
              <a:gd name="T34" fmla="*/ 5 w 91"/>
              <a:gd name="T35" fmla="*/ 175 h 183"/>
              <a:gd name="T36" fmla="*/ 6 w 91"/>
              <a:gd name="T37" fmla="*/ 166 h 183"/>
              <a:gd name="T38" fmla="*/ 9 w 91"/>
              <a:gd name="T39" fmla="*/ 153 h 183"/>
              <a:gd name="T40" fmla="*/ 16 w 91"/>
              <a:gd name="T41" fmla="*/ 127 h 183"/>
              <a:gd name="T42" fmla="*/ 28 w 91"/>
              <a:gd name="T43" fmla="*/ 102 h 183"/>
              <a:gd name="T44" fmla="*/ 37 w 91"/>
              <a:gd name="T45" fmla="*/ 90 h 183"/>
              <a:gd name="T46" fmla="*/ 48 w 91"/>
              <a:gd name="T47" fmla="*/ 74 h 183"/>
              <a:gd name="T48" fmla="*/ 69 w 91"/>
              <a:gd name="T49" fmla="*/ 42 h 183"/>
              <a:gd name="T50" fmla="*/ 78 w 91"/>
              <a:gd name="T51" fmla="*/ 26 h 183"/>
              <a:gd name="T52" fmla="*/ 85 w 91"/>
              <a:gd name="T53" fmla="*/ 12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5" y="88"/>
                </a:lnTo>
                <a:lnTo>
                  <a:pt x="16"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6" y="127"/>
                </a:lnTo>
                <a:lnTo>
                  <a:pt x="28"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82" name="Freeform 2934"/>
          <p:cNvSpPr>
            <a:spLocks/>
          </p:cNvSpPr>
          <p:nvPr/>
        </p:nvSpPr>
        <p:spPr bwMode="auto">
          <a:xfrm>
            <a:off x="5318125" y="5448300"/>
            <a:ext cx="179388" cy="127000"/>
          </a:xfrm>
          <a:custGeom>
            <a:avLst/>
            <a:gdLst>
              <a:gd name="T0" fmla="*/ 114 w 114"/>
              <a:gd name="T1" fmla="*/ 65 h 93"/>
              <a:gd name="T2" fmla="*/ 111 w 114"/>
              <a:gd name="T3" fmla="*/ 62 h 93"/>
              <a:gd name="T4" fmla="*/ 104 w 114"/>
              <a:gd name="T5" fmla="*/ 52 h 93"/>
              <a:gd name="T6" fmla="*/ 94 w 114"/>
              <a:gd name="T7" fmla="*/ 38 h 93"/>
              <a:gd name="T8" fmla="*/ 82 w 114"/>
              <a:gd name="T9" fmla="*/ 25 h 93"/>
              <a:gd name="T10" fmla="*/ 68 w 114"/>
              <a:gd name="T11" fmla="*/ 12 h 93"/>
              <a:gd name="T12" fmla="*/ 55 w 114"/>
              <a:gd name="T13" fmla="*/ 3 h 93"/>
              <a:gd name="T14" fmla="*/ 44 w 114"/>
              <a:gd name="T15" fmla="*/ 0 h 93"/>
              <a:gd name="T16" fmla="*/ 38 w 114"/>
              <a:gd name="T17" fmla="*/ 1 h 93"/>
              <a:gd name="T18" fmla="*/ 34 w 114"/>
              <a:gd name="T19" fmla="*/ 6 h 93"/>
              <a:gd name="T20" fmla="*/ 19 w 114"/>
              <a:gd name="T21" fmla="*/ 31 h 93"/>
              <a:gd name="T22" fmla="*/ 9 w 114"/>
              <a:gd name="T23" fmla="*/ 59 h 93"/>
              <a:gd name="T24" fmla="*/ 4 w 114"/>
              <a:gd name="T25" fmla="*/ 71 h 93"/>
              <a:gd name="T26" fmla="*/ 1 w 114"/>
              <a:gd name="T27" fmla="*/ 82 h 93"/>
              <a:gd name="T28" fmla="*/ 0 w 114"/>
              <a:gd name="T29" fmla="*/ 90 h 93"/>
              <a:gd name="T30" fmla="*/ 0 w 114"/>
              <a:gd name="T31" fmla="*/ 93 h 93"/>
              <a:gd name="T32" fmla="*/ 1 w 114"/>
              <a:gd name="T33" fmla="*/ 91 h 93"/>
              <a:gd name="T34" fmla="*/ 6 w 114"/>
              <a:gd name="T35" fmla="*/ 85 h 93"/>
              <a:gd name="T36" fmla="*/ 11 w 114"/>
              <a:gd name="T37" fmla="*/ 76 h 93"/>
              <a:gd name="T38" fmla="*/ 17 w 114"/>
              <a:gd name="T39" fmla="*/ 63 h 93"/>
              <a:gd name="T40" fmla="*/ 32 w 114"/>
              <a:gd name="T41" fmla="*/ 37 h 93"/>
              <a:gd name="T42" fmla="*/ 49 w 114"/>
              <a:gd name="T43" fmla="*/ 12 h 93"/>
              <a:gd name="T44" fmla="*/ 53 w 114"/>
              <a:gd name="T45" fmla="*/ 8 h 93"/>
              <a:gd name="T46" fmla="*/ 58 w 114"/>
              <a:gd name="T47" fmla="*/ 6 h 93"/>
              <a:gd name="T48" fmla="*/ 68 w 114"/>
              <a:gd name="T49" fmla="*/ 9 h 93"/>
              <a:gd name="T50" fmla="*/ 80 w 114"/>
              <a:gd name="T51" fmla="*/ 17 h 93"/>
              <a:gd name="T52" fmla="*/ 101 w 114"/>
              <a:gd name="T53" fmla="*/ 42 h 93"/>
              <a:gd name="T54" fmla="*/ 108 w 114"/>
              <a:gd name="T55" fmla="*/ 54 h 93"/>
              <a:gd name="T56" fmla="*/ 113 w 114"/>
              <a:gd name="T57" fmla="*/ 62 h 93"/>
              <a:gd name="T58" fmla="*/ 114 w 114"/>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93"/>
              <a:gd name="T92" fmla="*/ 114 w 114"/>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93">
                <a:moveTo>
                  <a:pt x="114" y="65"/>
                </a:moveTo>
                <a:lnTo>
                  <a:pt x="111"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1" y="76"/>
                </a:lnTo>
                <a:lnTo>
                  <a:pt x="17" y="63"/>
                </a:lnTo>
                <a:lnTo>
                  <a:pt x="32" y="37"/>
                </a:lnTo>
                <a:lnTo>
                  <a:pt x="49" y="12"/>
                </a:lnTo>
                <a:lnTo>
                  <a:pt x="53" y="8"/>
                </a:lnTo>
                <a:lnTo>
                  <a:pt x="58" y="6"/>
                </a:lnTo>
                <a:lnTo>
                  <a:pt x="68" y="9"/>
                </a:lnTo>
                <a:lnTo>
                  <a:pt x="80" y="17"/>
                </a:lnTo>
                <a:lnTo>
                  <a:pt x="101" y="42"/>
                </a:lnTo>
                <a:lnTo>
                  <a:pt x="108" y="54"/>
                </a:lnTo>
                <a:lnTo>
                  <a:pt x="113" y="62"/>
                </a:lnTo>
                <a:lnTo>
                  <a:pt x="114"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83" name="Freeform 2935"/>
          <p:cNvSpPr>
            <a:spLocks/>
          </p:cNvSpPr>
          <p:nvPr/>
        </p:nvSpPr>
        <p:spPr bwMode="auto">
          <a:xfrm>
            <a:off x="5314951" y="5500689"/>
            <a:ext cx="100013" cy="71437"/>
          </a:xfrm>
          <a:custGeom>
            <a:avLst/>
            <a:gdLst>
              <a:gd name="T0" fmla="*/ 63 w 63"/>
              <a:gd name="T1" fmla="*/ 38 h 52"/>
              <a:gd name="T2" fmla="*/ 61 w 63"/>
              <a:gd name="T3" fmla="*/ 35 h 52"/>
              <a:gd name="T4" fmla="*/ 57 w 63"/>
              <a:gd name="T5" fmla="*/ 30 h 52"/>
              <a:gd name="T6" fmla="*/ 45 w 63"/>
              <a:gd name="T7" fmla="*/ 14 h 52"/>
              <a:gd name="T8" fmla="*/ 30 w 63"/>
              <a:gd name="T9" fmla="*/ 2 h 52"/>
              <a:gd name="T10" fmla="*/ 24 w 63"/>
              <a:gd name="T11" fmla="*/ 0 h 52"/>
              <a:gd name="T12" fmla="*/ 19 w 63"/>
              <a:gd name="T13" fmla="*/ 4 h 52"/>
              <a:gd name="T14" fmla="*/ 11 w 63"/>
              <a:gd name="T15" fmla="*/ 17 h 52"/>
              <a:gd name="T16" fmla="*/ 5 w 63"/>
              <a:gd name="T17" fmla="*/ 33 h 52"/>
              <a:gd name="T18" fmla="*/ 0 w 63"/>
              <a:gd name="T19" fmla="*/ 47 h 52"/>
              <a:gd name="T20" fmla="*/ 0 w 63"/>
              <a:gd name="T21" fmla="*/ 52 h 52"/>
              <a:gd name="T22" fmla="*/ 2 w 63"/>
              <a:gd name="T23" fmla="*/ 50 h 52"/>
              <a:gd name="T24" fmla="*/ 3 w 63"/>
              <a:gd name="T25" fmla="*/ 47 h 52"/>
              <a:gd name="T26" fmla="*/ 9 w 63"/>
              <a:gd name="T27" fmla="*/ 36 h 52"/>
              <a:gd name="T28" fmla="*/ 27 w 63"/>
              <a:gd name="T29" fmla="*/ 7 h 52"/>
              <a:gd name="T30" fmla="*/ 31 w 63"/>
              <a:gd name="T31" fmla="*/ 4 h 52"/>
              <a:gd name="T32" fmla="*/ 37 w 63"/>
              <a:gd name="T33" fmla="*/ 5 h 52"/>
              <a:gd name="T34" fmla="*/ 49 w 63"/>
              <a:gd name="T35" fmla="*/ 17 h 52"/>
              <a:gd name="T36" fmla="*/ 60 w 63"/>
              <a:gd name="T37" fmla="*/ 31 h 52"/>
              <a:gd name="T38" fmla="*/ 63 w 63"/>
              <a:gd name="T39" fmla="*/ 36 h 52"/>
              <a:gd name="T40" fmla="*/ 63 w 63"/>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52"/>
              <a:gd name="T65" fmla="*/ 63 w 63"/>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52">
                <a:moveTo>
                  <a:pt x="63" y="38"/>
                </a:moveTo>
                <a:lnTo>
                  <a:pt x="61" y="35"/>
                </a:lnTo>
                <a:lnTo>
                  <a:pt x="57" y="30"/>
                </a:lnTo>
                <a:lnTo>
                  <a:pt x="45" y="14"/>
                </a:lnTo>
                <a:lnTo>
                  <a:pt x="30" y="2"/>
                </a:lnTo>
                <a:lnTo>
                  <a:pt x="24" y="0"/>
                </a:lnTo>
                <a:lnTo>
                  <a:pt x="19" y="4"/>
                </a:lnTo>
                <a:lnTo>
                  <a:pt x="11" y="17"/>
                </a:lnTo>
                <a:lnTo>
                  <a:pt x="5" y="33"/>
                </a:lnTo>
                <a:lnTo>
                  <a:pt x="0" y="47"/>
                </a:lnTo>
                <a:lnTo>
                  <a:pt x="0" y="52"/>
                </a:lnTo>
                <a:lnTo>
                  <a:pt x="2" y="50"/>
                </a:lnTo>
                <a:lnTo>
                  <a:pt x="3" y="47"/>
                </a:lnTo>
                <a:lnTo>
                  <a:pt x="9" y="36"/>
                </a:lnTo>
                <a:lnTo>
                  <a:pt x="27" y="7"/>
                </a:lnTo>
                <a:lnTo>
                  <a:pt x="31" y="4"/>
                </a:lnTo>
                <a:lnTo>
                  <a:pt x="37" y="5"/>
                </a:lnTo>
                <a:lnTo>
                  <a:pt x="49" y="17"/>
                </a:lnTo>
                <a:lnTo>
                  <a:pt x="60" y="31"/>
                </a:lnTo>
                <a:lnTo>
                  <a:pt x="63" y="36"/>
                </a:lnTo>
                <a:lnTo>
                  <a:pt x="63"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84" name="Freeform 2936"/>
          <p:cNvSpPr>
            <a:spLocks/>
          </p:cNvSpPr>
          <p:nvPr/>
        </p:nvSpPr>
        <p:spPr bwMode="auto">
          <a:xfrm>
            <a:off x="5230814" y="5491164"/>
            <a:ext cx="92075" cy="71437"/>
          </a:xfrm>
          <a:custGeom>
            <a:avLst/>
            <a:gdLst>
              <a:gd name="T0" fmla="*/ 0 w 59"/>
              <a:gd name="T1" fmla="*/ 14 h 52"/>
              <a:gd name="T2" fmla="*/ 2 w 59"/>
              <a:gd name="T3" fmla="*/ 12 h 52"/>
              <a:gd name="T4" fmla="*/ 5 w 59"/>
              <a:gd name="T5" fmla="*/ 11 h 52"/>
              <a:gd name="T6" fmla="*/ 11 w 59"/>
              <a:gd name="T7" fmla="*/ 6 h 52"/>
              <a:gd name="T8" fmla="*/ 15 w 59"/>
              <a:gd name="T9" fmla="*/ 3 h 52"/>
              <a:gd name="T10" fmla="*/ 29 w 59"/>
              <a:gd name="T11" fmla="*/ 0 h 52"/>
              <a:gd name="T12" fmla="*/ 35 w 59"/>
              <a:gd name="T13" fmla="*/ 0 h 52"/>
              <a:gd name="T14" fmla="*/ 39 w 59"/>
              <a:gd name="T15" fmla="*/ 4 h 52"/>
              <a:gd name="T16" fmla="*/ 53 w 59"/>
              <a:gd name="T17" fmla="*/ 34 h 52"/>
              <a:gd name="T18" fmla="*/ 57 w 59"/>
              <a:gd name="T19" fmla="*/ 48 h 52"/>
              <a:gd name="T20" fmla="*/ 59 w 59"/>
              <a:gd name="T21" fmla="*/ 51 h 52"/>
              <a:gd name="T22" fmla="*/ 59 w 59"/>
              <a:gd name="T23" fmla="*/ 52 h 52"/>
              <a:gd name="T24" fmla="*/ 57 w 59"/>
              <a:gd name="T25" fmla="*/ 51 h 52"/>
              <a:gd name="T26" fmla="*/ 56 w 59"/>
              <a:gd name="T27" fmla="*/ 48 h 52"/>
              <a:gd name="T28" fmla="*/ 48 w 59"/>
              <a:gd name="T29" fmla="*/ 37 h 52"/>
              <a:gd name="T30" fmla="*/ 39 w 59"/>
              <a:gd name="T31" fmla="*/ 21 h 52"/>
              <a:gd name="T32" fmla="*/ 30 w 59"/>
              <a:gd name="T33" fmla="*/ 7 h 52"/>
              <a:gd name="T34" fmla="*/ 26 w 59"/>
              <a:gd name="T35" fmla="*/ 3 h 52"/>
              <a:gd name="T36" fmla="*/ 20 w 59"/>
              <a:gd name="T37" fmla="*/ 3 h 52"/>
              <a:gd name="T38" fmla="*/ 11 w 59"/>
              <a:gd name="T39" fmla="*/ 6 h 52"/>
              <a:gd name="T40" fmla="*/ 3 w 59"/>
              <a:gd name="T41" fmla="*/ 11 h 52"/>
              <a:gd name="T42" fmla="*/ 0 w 59"/>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53" y="34"/>
                </a:lnTo>
                <a:lnTo>
                  <a:pt x="57" y="48"/>
                </a:lnTo>
                <a:lnTo>
                  <a:pt x="59" y="51"/>
                </a:lnTo>
                <a:lnTo>
                  <a:pt x="59" y="52"/>
                </a:lnTo>
                <a:lnTo>
                  <a:pt x="57" y="51"/>
                </a:lnTo>
                <a:lnTo>
                  <a:pt x="56"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85" name="Freeform 2937"/>
          <p:cNvSpPr>
            <a:spLocks/>
          </p:cNvSpPr>
          <p:nvPr/>
        </p:nvSpPr>
        <p:spPr bwMode="auto">
          <a:xfrm>
            <a:off x="5300664" y="5387976"/>
            <a:ext cx="52387" cy="168275"/>
          </a:xfrm>
          <a:custGeom>
            <a:avLst/>
            <a:gdLst>
              <a:gd name="T0" fmla="*/ 12 w 33"/>
              <a:gd name="T1" fmla="*/ 64 h 123"/>
              <a:gd name="T2" fmla="*/ 8 w 33"/>
              <a:gd name="T3" fmla="*/ 33 h 123"/>
              <a:gd name="T4" fmla="*/ 6 w 33"/>
              <a:gd name="T5" fmla="*/ 19 h 123"/>
              <a:gd name="T6" fmla="*/ 5 w 33"/>
              <a:gd name="T7" fmla="*/ 10 h 123"/>
              <a:gd name="T8" fmla="*/ 6 w 33"/>
              <a:gd name="T9" fmla="*/ 4 h 123"/>
              <a:gd name="T10" fmla="*/ 8 w 33"/>
              <a:gd name="T11" fmla="*/ 0 h 123"/>
              <a:gd name="T12" fmla="*/ 11 w 33"/>
              <a:gd name="T13" fmla="*/ 2 h 123"/>
              <a:gd name="T14" fmla="*/ 15 w 33"/>
              <a:gd name="T15" fmla="*/ 10 h 123"/>
              <a:gd name="T16" fmla="*/ 20 w 33"/>
              <a:gd name="T17" fmla="*/ 22 h 123"/>
              <a:gd name="T18" fmla="*/ 24 w 33"/>
              <a:gd name="T19" fmla="*/ 38 h 123"/>
              <a:gd name="T20" fmla="*/ 30 w 33"/>
              <a:gd name="T21" fmla="*/ 76 h 123"/>
              <a:gd name="T22" fmla="*/ 31 w 33"/>
              <a:gd name="T23" fmla="*/ 93 h 123"/>
              <a:gd name="T24" fmla="*/ 33 w 33"/>
              <a:gd name="T25" fmla="*/ 109 h 123"/>
              <a:gd name="T26" fmla="*/ 33 w 33"/>
              <a:gd name="T27" fmla="*/ 123 h 123"/>
              <a:gd name="T28" fmla="*/ 31 w 33"/>
              <a:gd name="T29" fmla="*/ 120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9 h 123"/>
              <a:gd name="T58" fmla="*/ 12 w 33"/>
              <a:gd name="T59" fmla="*/ 72 h 123"/>
              <a:gd name="T60" fmla="*/ 14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1" y="93"/>
                </a:lnTo>
                <a:lnTo>
                  <a:pt x="33" y="109"/>
                </a:lnTo>
                <a:lnTo>
                  <a:pt x="33" y="123"/>
                </a:lnTo>
                <a:lnTo>
                  <a:pt x="31"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86" name="Line 2938"/>
          <p:cNvSpPr>
            <a:spLocks noChangeShapeType="1"/>
          </p:cNvSpPr>
          <p:nvPr/>
        </p:nvSpPr>
        <p:spPr bwMode="auto">
          <a:xfrm flipH="1">
            <a:off x="5303839" y="5389564"/>
            <a:ext cx="9525" cy="15875"/>
          </a:xfrm>
          <a:prstGeom prst="line">
            <a:avLst/>
          </a:prstGeom>
          <a:noFill/>
          <a:ln w="0">
            <a:solidFill>
              <a:srgbClr val="000000"/>
            </a:solidFill>
            <a:round/>
            <a:headEnd/>
            <a:tailEnd/>
          </a:ln>
        </p:spPr>
        <p:txBody>
          <a:bodyPr/>
          <a:lstStyle/>
          <a:p>
            <a:endParaRPr lang="en-US"/>
          </a:p>
        </p:txBody>
      </p:sp>
      <p:sp>
        <p:nvSpPr>
          <p:cNvPr id="312187" name="Freeform 2939"/>
          <p:cNvSpPr>
            <a:spLocks/>
          </p:cNvSpPr>
          <p:nvPr/>
        </p:nvSpPr>
        <p:spPr bwMode="auto">
          <a:xfrm>
            <a:off x="5613400" y="5514976"/>
            <a:ext cx="141288" cy="61913"/>
          </a:xfrm>
          <a:custGeom>
            <a:avLst/>
            <a:gdLst>
              <a:gd name="T0" fmla="*/ 90 w 90"/>
              <a:gd name="T1" fmla="*/ 45 h 45"/>
              <a:gd name="T2" fmla="*/ 87 w 90"/>
              <a:gd name="T3" fmla="*/ 42 h 45"/>
              <a:gd name="T4" fmla="*/ 81 w 90"/>
              <a:gd name="T5" fmla="*/ 36 h 45"/>
              <a:gd name="T6" fmla="*/ 60 w 90"/>
              <a:gd name="T7" fmla="*/ 19 h 45"/>
              <a:gd name="T8" fmla="*/ 48 w 90"/>
              <a:gd name="T9" fmla="*/ 10 h 45"/>
              <a:gd name="T10" fmla="*/ 38 w 90"/>
              <a:gd name="T11" fmla="*/ 3 h 45"/>
              <a:gd name="T12" fmla="*/ 29 w 90"/>
              <a:gd name="T13" fmla="*/ 0 h 45"/>
              <a:gd name="T14" fmla="*/ 23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3 w 90"/>
              <a:gd name="T29" fmla="*/ 11 h 45"/>
              <a:gd name="T30" fmla="*/ 29 w 90"/>
              <a:gd name="T31" fmla="*/ 8 h 45"/>
              <a:gd name="T32" fmla="*/ 38 w 90"/>
              <a:gd name="T33" fmla="*/ 10 h 45"/>
              <a:gd name="T34" fmla="*/ 62 w 90"/>
              <a:gd name="T35" fmla="*/ 24 h 45"/>
              <a:gd name="T36" fmla="*/ 81 w 90"/>
              <a:gd name="T37" fmla="*/ 39 h 45"/>
              <a:gd name="T38" fmla="*/ 87 w 90"/>
              <a:gd name="T39" fmla="*/ 44 h 45"/>
              <a:gd name="T40" fmla="*/ 90 w 90"/>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0" y="19"/>
                </a:lnTo>
                <a:lnTo>
                  <a:pt x="48" y="10"/>
                </a:lnTo>
                <a:lnTo>
                  <a:pt x="38" y="3"/>
                </a:lnTo>
                <a:lnTo>
                  <a:pt x="29" y="0"/>
                </a:lnTo>
                <a:lnTo>
                  <a:pt x="23" y="3"/>
                </a:lnTo>
                <a:lnTo>
                  <a:pt x="8" y="27"/>
                </a:lnTo>
                <a:lnTo>
                  <a:pt x="2" y="36"/>
                </a:lnTo>
                <a:lnTo>
                  <a:pt x="0" y="39"/>
                </a:lnTo>
                <a:lnTo>
                  <a:pt x="3" y="37"/>
                </a:lnTo>
                <a:lnTo>
                  <a:pt x="8" y="31"/>
                </a:lnTo>
                <a:lnTo>
                  <a:pt x="15" y="22"/>
                </a:lnTo>
                <a:lnTo>
                  <a:pt x="23" y="11"/>
                </a:lnTo>
                <a:lnTo>
                  <a:pt x="29" y="8"/>
                </a:lnTo>
                <a:lnTo>
                  <a:pt x="38" y="10"/>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88" name="Freeform 2940"/>
          <p:cNvSpPr>
            <a:spLocks/>
          </p:cNvSpPr>
          <p:nvPr/>
        </p:nvSpPr>
        <p:spPr bwMode="auto">
          <a:xfrm>
            <a:off x="5449888" y="5405438"/>
            <a:ext cx="163512" cy="163512"/>
          </a:xfrm>
          <a:custGeom>
            <a:avLst/>
            <a:gdLst>
              <a:gd name="T0" fmla="*/ 0 w 104"/>
              <a:gd name="T1" fmla="*/ 65 h 119"/>
              <a:gd name="T2" fmla="*/ 3 w 104"/>
              <a:gd name="T3" fmla="*/ 60 h 119"/>
              <a:gd name="T4" fmla="*/ 6 w 104"/>
              <a:gd name="T5" fmla="*/ 57 h 119"/>
              <a:gd name="T6" fmla="*/ 11 w 104"/>
              <a:gd name="T7" fmla="*/ 51 h 119"/>
              <a:gd name="T8" fmla="*/ 21 w 104"/>
              <a:gd name="T9" fmla="*/ 39 h 119"/>
              <a:gd name="T10" fmla="*/ 33 w 104"/>
              <a:gd name="T11" fmla="*/ 25 h 119"/>
              <a:gd name="T12" fmla="*/ 46 w 104"/>
              <a:gd name="T13" fmla="*/ 12 h 119"/>
              <a:gd name="T14" fmla="*/ 60 w 104"/>
              <a:gd name="T15" fmla="*/ 3 h 119"/>
              <a:gd name="T16" fmla="*/ 70 w 104"/>
              <a:gd name="T17" fmla="*/ 0 h 119"/>
              <a:gd name="T18" fmla="*/ 76 w 104"/>
              <a:gd name="T19" fmla="*/ 1 h 119"/>
              <a:gd name="T20" fmla="*/ 81 w 104"/>
              <a:gd name="T21" fmla="*/ 4 h 119"/>
              <a:gd name="T22" fmla="*/ 88 w 104"/>
              <a:gd name="T23" fmla="*/ 17 h 119"/>
              <a:gd name="T24" fmla="*/ 94 w 104"/>
              <a:gd name="T25" fmla="*/ 34 h 119"/>
              <a:gd name="T26" fmla="*/ 102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3 w 104"/>
              <a:gd name="T39" fmla="*/ 76 h 119"/>
              <a:gd name="T40" fmla="*/ 81 w 104"/>
              <a:gd name="T41" fmla="*/ 40 h 119"/>
              <a:gd name="T42" fmla="*/ 73 w 104"/>
              <a:gd name="T43" fmla="*/ 23 h 119"/>
              <a:gd name="T44" fmla="*/ 66 w 104"/>
              <a:gd name="T45" fmla="*/ 11 h 119"/>
              <a:gd name="T46" fmla="*/ 61 w 104"/>
              <a:gd name="T47" fmla="*/ 8 h 119"/>
              <a:gd name="T48" fmla="*/ 57 w 104"/>
              <a:gd name="T49" fmla="*/ 6 h 119"/>
              <a:gd name="T50" fmla="*/ 46 w 104"/>
              <a:gd name="T51" fmla="*/ 8 h 119"/>
              <a:gd name="T52" fmla="*/ 34 w 104"/>
              <a:gd name="T53" fmla="*/ 17 h 119"/>
              <a:gd name="T54" fmla="*/ 14 w 104"/>
              <a:gd name="T55" fmla="*/ 42 h 119"/>
              <a:gd name="T56" fmla="*/ 6 w 104"/>
              <a:gd name="T57" fmla="*/ 54 h 119"/>
              <a:gd name="T58" fmla="*/ 2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4" y="90"/>
                </a:lnTo>
                <a:lnTo>
                  <a:pt x="104"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89" name="Freeform 2941"/>
          <p:cNvSpPr>
            <a:spLocks/>
          </p:cNvSpPr>
          <p:nvPr/>
        </p:nvSpPr>
        <p:spPr bwMode="auto">
          <a:xfrm>
            <a:off x="5607051" y="5421313"/>
            <a:ext cx="201613" cy="150812"/>
          </a:xfrm>
          <a:custGeom>
            <a:avLst/>
            <a:gdLst>
              <a:gd name="T0" fmla="*/ 128 w 128"/>
              <a:gd name="T1" fmla="*/ 0 h 110"/>
              <a:gd name="T2" fmla="*/ 124 w 128"/>
              <a:gd name="T3" fmla="*/ 0 h 110"/>
              <a:gd name="T4" fmla="*/ 115 w 128"/>
              <a:gd name="T5" fmla="*/ 1 h 110"/>
              <a:gd name="T6" fmla="*/ 101 w 128"/>
              <a:gd name="T7" fmla="*/ 4 h 110"/>
              <a:gd name="T8" fmla="*/ 87 w 128"/>
              <a:gd name="T9" fmla="*/ 7 h 110"/>
              <a:gd name="T10" fmla="*/ 54 w 128"/>
              <a:gd name="T11" fmla="*/ 18 h 110"/>
              <a:gd name="T12" fmla="*/ 40 w 128"/>
              <a:gd name="T13" fmla="*/ 26 h 110"/>
              <a:gd name="T14" fmla="*/ 31 w 128"/>
              <a:gd name="T15" fmla="*/ 34 h 110"/>
              <a:gd name="T16" fmla="*/ 19 w 128"/>
              <a:gd name="T17" fmla="*/ 55 h 110"/>
              <a:gd name="T18" fmla="*/ 9 w 128"/>
              <a:gd name="T19" fmla="*/ 80 h 110"/>
              <a:gd name="T20" fmla="*/ 4 w 128"/>
              <a:gd name="T21" fmla="*/ 91 h 110"/>
              <a:gd name="T22" fmla="*/ 2 w 128"/>
              <a:gd name="T23" fmla="*/ 100 h 110"/>
              <a:gd name="T24" fmla="*/ 0 w 128"/>
              <a:gd name="T25" fmla="*/ 106 h 110"/>
              <a:gd name="T26" fmla="*/ 0 w 128"/>
              <a:gd name="T27" fmla="*/ 110 h 110"/>
              <a:gd name="T28" fmla="*/ 2 w 128"/>
              <a:gd name="T29" fmla="*/ 108 h 110"/>
              <a:gd name="T30" fmla="*/ 6 w 128"/>
              <a:gd name="T31" fmla="*/ 103 h 110"/>
              <a:gd name="T32" fmla="*/ 10 w 128"/>
              <a:gd name="T33" fmla="*/ 94 h 110"/>
              <a:gd name="T34" fmla="*/ 16 w 128"/>
              <a:gd name="T35" fmla="*/ 85 h 110"/>
              <a:gd name="T36" fmla="*/ 30 w 128"/>
              <a:gd name="T37" fmla="*/ 62 h 110"/>
              <a:gd name="T38" fmla="*/ 43 w 128"/>
              <a:gd name="T39" fmla="*/ 40 h 110"/>
              <a:gd name="T40" fmla="*/ 52 w 128"/>
              <a:gd name="T41" fmla="*/ 32 h 110"/>
              <a:gd name="T42" fmla="*/ 66 w 128"/>
              <a:gd name="T43" fmla="*/ 24 h 110"/>
              <a:gd name="T44" fmla="*/ 94 w 128"/>
              <a:gd name="T45" fmla="*/ 10 h 110"/>
              <a:gd name="T46" fmla="*/ 107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7" y="7"/>
                </a:lnTo>
                <a:lnTo>
                  <a:pt x="54" y="18"/>
                </a:lnTo>
                <a:lnTo>
                  <a:pt x="40" y="26"/>
                </a:lnTo>
                <a:lnTo>
                  <a:pt x="31" y="34"/>
                </a:lnTo>
                <a:lnTo>
                  <a:pt x="19" y="55"/>
                </a:lnTo>
                <a:lnTo>
                  <a:pt x="9" y="80"/>
                </a:lnTo>
                <a:lnTo>
                  <a:pt x="4" y="91"/>
                </a:lnTo>
                <a:lnTo>
                  <a:pt x="2" y="100"/>
                </a:lnTo>
                <a:lnTo>
                  <a:pt x="0" y="106"/>
                </a:lnTo>
                <a:lnTo>
                  <a:pt x="0" y="110"/>
                </a:lnTo>
                <a:lnTo>
                  <a:pt x="2" y="108"/>
                </a:lnTo>
                <a:lnTo>
                  <a:pt x="6" y="103"/>
                </a:lnTo>
                <a:lnTo>
                  <a:pt x="10" y="94"/>
                </a:lnTo>
                <a:lnTo>
                  <a:pt x="16" y="85"/>
                </a:lnTo>
                <a:lnTo>
                  <a:pt x="30" y="62"/>
                </a:lnTo>
                <a:lnTo>
                  <a:pt x="43" y="40"/>
                </a:lnTo>
                <a:lnTo>
                  <a:pt x="52"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90" name="Freeform 2942"/>
          <p:cNvSpPr>
            <a:spLocks/>
          </p:cNvSpPr>
          <p:nvPr/>
        </p:nvSpPr>
        <p:spPr bwMode="auto">
          <a:xfrm>
            <a:off x="5605463" y="5337176"/>
            <a:ext cx="196850" cy="231775"/>
          </a:xfrm>
          <a:custGeom>
            <a:avLst/>
            <a:gdLst>
              <a:gd name="T0" fmla="*/ 125 w 125"/>
              <a:gd name="T1" fmla="*/ 0 h 169"/>
              <a:gd name="T2" fmla="*/ 120 w 125"/>
              <a:gd name="T3" fmla="*/ 3 h 169"/>
              <a:gd name="T4" fmla="*/ 113 w 125"/>
              <a:gd name="T5" fmla="*/ 10 h 169"/>
              <a:gd name="T6" fmla="*/ 101 w 125"/>
              <a:gd name="T7" fmla="*/ 19 h 169"/>
              <a:gd name="T8" fmla="*/ 86 w 125"/>
              <a:gd name="T9" fmla="*/ 31 h 169"/>
              <a:gd name="T10" fmla="*/ 56 w 125"/>
              <a:gd name="T11" fmla="*/ 58 h 169"/>
              <a:gd name="T12" fmla="*/ 44 w 125"/>
              <a:gd name="T13" fmla="*/ 70 h 169"/>
              <a:gd name="T14" fmla="*/ 34 w 125"/>
              <a:gd name="T15" fmla="*/ 81 h 169"/>
              <a:gd name="T16" fmla="*/ 19 w 125"/>
              <a:gd name="T17" fmla="*/ 106 h 169"/>
              <a:gd name="T18" fmla="*/ 8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5 w 125"/>
              <a:gd name="T31" fmla="*/ 160 h 169"/>
              <a:gd name="T32" fmla="*/ 10 w 125"/>
              <a:gd name="T33" fmla="*/ 150 h 169"/>
              <a:gd name="T34" fmla="*/ 17 w 125"/>
              <a:gd name="T35" fmla="*/ 138 h 169"/>
              <a:gd name="T36" fmla="*/ 32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8" y="135"/>
                </a:lnTo>
                <a:lnTo>
                  <a:pt x="4" y="147"/>
                </a:lnTo>
                <a:lnTo>
                  <a:pt x="1" y="158"/>
                </a:lnTo>
                <a:lnTo>
                  <a:pt x="0" y="166"/>
                </a:lnTo>
                <a:lnTo>
                  <a:pt x="0" y="169"/>
                </a:lnTo>
                <a:lnTo>
                  <a:pt x="1" y="166"/>
                </a:lnTo>
                <a:lnTo>
                  <a:pt x="5" y="160"/>
                </a:lnTo>
                <a:lnTo>
                  <a:pt x="10" y="150"/>
                </a:lnTo>
                <a:lnTo>
                  <a:pt x="17"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91" name="Freeform 2943"/>
          <p:cNvSpPr>
            <a:spLocks/>
          </p:cNvSpPr>
          <p:nvPr/>
        </p:nvSpPr>
        <p:spPr bwMode="auto">
          <a:xfrm>
            <a:off x="5602289" y="5319713"/>
            <a:ext cx="141287" cy="252412"/>
          </a:xfrm>
          <a:custGeom>
            <a:avLst/>
            <a:gdLst>
              <a:gd name="T0" fmla="*/ 90 w 90"/>
              <a:gd name="T1" fmla="*/ 0 h 183"/>
              <a:gd name="T2" fmla="*/ 87 w 90"/>
              <a:gd name="T3" fmla="*/ 3 h 183"/>
              <a:gd name="T4" fmla="*/ 79 w 90"/>
              <a:gd name="T5" fmla="*/ 11 h 183"/>
              <a:gd name="T6" fmla="*/ 70 w 90"/>
              <a:gd name="T7" fmla="*/ 23 h 183"/>
              <a:gd name="T8" fmla="*/ 60 w 90"/>
              <a:gd name="T9" fmla="*/ 39 h 183"/>
              <a:gd name="T10" fmla="*/ 36 w 90"/>
              <a:gd name="T11" fmla="*/ 73 h 183"/>
              <a:gd name="T12" fmla="*/ 25 w 90"/>
              <a:gd name="T13" fmla="*/ 88 h 183"/>
              <a:gd name="T14" fmla="*/ 16 w 90"/>
              <a:gd name="T15" fmla="*/ 101 h 183"/>
              <a:gd name="T16" fmla="*/ 9 w 90"/>
              <a:gd name="T17" fmla="*/ 111 h 183"/>
              <a:gd name="T18" fmla="*/ 5 w 90"/>
              <a:gd name="T19" fmla="*/ 124 h 183"/>
              <a:gd name="T20" fmla="*/ 0 w 90"/>
              <a:gd name="T21" fmla="*/ 152 h 183"/>
              <a:gd name="T22" fmla="*/ 0 w 90"/>
              <a:gd name="T23" fmla="*/ 173 h 183"/>
              <a:gd name="T24" fmla="*/ 2 w 90"/>
              <a:gd name="T25" fmla="*/ 179 h 183"/>
              <a:gd name="T26" fmla="*/ 2 w 90"/>
              <a:gd name="T27" fmla="*/ 183 h 183"/>
              <a:gd name="T28" fmla="*/ 3 w 90"/>
              <a:gd name="T29" fmla="*/ 181 h 183"/>
              <a:gd name="T30" fmla="*/ 5 w 90"/>
              <a:gd name="T31" fmla="*/ 175 h 183"/>
              <a:gd name="T32" fmla="*/ 6 w 90"/>
              <a:gd name="T33" fmla="*/ 166 h 183"/>
              <a:gd name="T34" fmla="*/ 9 w 90"/>
              <a:gd name="T35" fmla="*/ 153 h 183"/>
              <a:gd name="T36" fmla="*/ 16 w 90"/>
              <a:gd name="T37" fmla="*/ 127 h 183"/>
              <a:gd name="T38" fmla="*/ 28 w 90"/>
              <a:gd name="T39" fmla="*/ 102 h 183"/>
              <a:gd name="T40" fmla="*/ 37 w 90"/>
              <a:gd name="T41" fmla="*/ 90 h 183"/>
              <a:gd name="T42" fmla="*/ 46 w 90"/>
              <a:gd name="T43" fmla="*/ 74 h 183"/>
              <a:gd name="T44" fmla="*/ 67 w 90"/>
              <a:gd name="T45" fmla="*/ 42 h 183"/>
              <a:gd name="T46" fmla="*/ 76 w 90"/>
              <a:gd name="T47" fmla="*/ 26 h 183"/>
              <a:gd name="T48" fmla="*/ 84 w 90"/>
              <a:gd name="T49" fmla="*/ 12 h 183"/>
              <a:gd name="T50" fmla="*/ 88 w 90"/>
              <a:gd name="T51" fmla="*/ 3 h 183"/>
              <a:gd name="T52" fmla="*/ 90 w 90"/>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3"/>
              <a:gd name="T83" fmla="*/ 90 w 90"/>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3">
                <a:moveTo>
                  <a:pt x="90" y="0"/>
                </a:moveTo>
                <a:lnTo>
                  <a:pt x="87" y="3"/>
                </a:lnTo>
                <a:lnTo>
                  <a:pt x="79" y="11"/>
                </a:lnTo>
                <a:lnTo>
                  <a:pt x="70" y="23"/>
                </a:lnTo>
                <a:lnTo>
                  <a:pt x="60" y="39"/>
                </a:lnTo>
                <a:lnTo>
                  <a:pt x="36" y="73"/>
                </a:lnTo>
                <a:lnTo>
                  <a:pt x="25" y="88"/>
                </a:lnTo>
                <a:lnTo>
                  <a:pt x="16" y="101"/>
                </a:lnTo>
                <a:lnTo>
                  <a:pt x="9" y="111"/>
                </a:lnTo>
                <a:lnTo>
                  <a:pt x="5" y="124"/>
                </a:lnTo>
                <a:lnTo>
                  <a:pt x="0" y="152"/>
                </a:lnTo>
                <a:lnTo>
                  <a:pt x="0" y="173"/>
                </a:lnTo>
                <a:lnTo>
                  <a:pt x="2" y="179"/>
                </a:lnTo>
                <a:lnTo>
                  <a:pt x="2" y="183"/>
                </a:lnTo>
                <a:lnTo>
                  <a:pt x="3" y="181"/>
                </a:lnTo>
                <a:lnTo>
                  <a:pt x="5" y="175"/>
                </a:lnTo>
                <a:lnTo>
                  <a:pt x="6" y="166"/>
                </a:lnTo>
                <a:lnTo>
                  <a:pt x="9" y="153"/>
                </a:lnTo>
                <a:lnTo>
                  <a:pt x="16" y="127"/>
                </a:lnTo>
                <a:lnTo>
                  <a:pt x="28" y="102"/>
                </a:lnTo>
                <a:lnTo>
                  <a:pt x="37" y="90"/>
                </a:lnTo>
                <a:lnTo>
                  <a:pt x="46" y="74"/>
                </a:lnTo>
                <a:lnTo>
                  <a:pt x="67" y="42"/>
                </a:lnTo>
                <a:lnTo>
                  <a:pt x="76"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92" name="Freeform 2944"/>
          <p:cNvSpPr>
            <a:spLocks/>
          </p:cNvSpPr>
          <p:nvPr/>
        </p:nvSpPr>
        <p:spPr bwMode="auto">
          <a:xfrm>
            <a:off x="5607051" y="5448300"/>
            <a:ext cx="182563" cy="127000"/>
          </a:xfrm>
          <a:custGeom>
            <a:avLst/>
            <a:gdLst>
              <a:gd name="T0" fmla="*/ 116 w 116"/>
              <a:gd name="T1" fmla="*/ 65 h 93"/>
              <a:gd name="T2" fmla="*/ 113 w 116"/>
              <a:gd name="T3" fmla="*/ 62 h 93"/>
              <a:gd name="T4" fmla="*/ 106 w 116"/>
              <a:gd name="T5" fmla="*/ 52 h 93"/>
              <a:gd name="T6" fmla="*/ 95 w 116"/>
              <a:gd name="T7" fmla="*/ 38 h 93"/>
              <a:gd name="T8" fmla="*/ 84 w 116"/>
              <a:gd name="T9" fmla="*/ 25 h 93"/>
              <a:gd name="T10" fmla="*/ 70 w 116"/>
              <a:gd name="T11" fmla="*/ 12 h 93"/>
              <a:gd name="T12" fmla="*/ 57 w 116"/>
              <a:gd name="T13" fmla="*/ 3 h 93"/>
              <a:gd name="T14" fmla="*/ 45 w 116"/>
              <a:gd name="T15" fmla="*/ 0 h 93"/>
              <a:gd name="T16" fmla="*/ 40 w 116"/>
              <a:gd name="T17" fmla="*/ 1 h 93"/>
              <a:gd name="T18" fmla="*/ 36 w 116"/>
              <a:gd name="T19" fmla="*/ 6 h 93"/>
              <a:gd name="T20" fmla="*/ 21 w 116"/>
              <a:gd name="T21" fmla="*/ 31 h 93"/>
              <a:gd name="T22" fmla="*/ 9 w 116"/>
              <a:gd name="T23" fmla="*/ 59 h 93"/>
              <a:gd name="T24" fmla="*/ 4 w 116"/>
              <a:gd name="T25" fmla="*/ 71 h 93"/>
              <a:gd name="T26" fmla="*/ 2 w 116"/>
              <a:gd name="T27" fmla="*/ 82 h 93"/>
              <a:gd name="T28" fmla="*/ 0 w 116"/>
              <a:gd name="T29" fmla="*/ 90 h 93"/>
              <a:gd name="T30" fmla="*/ 0 w 116"/>
              <a:gd name="T31" fmla="*/ 93 h 93"/>
              <a:gd name="T32" fmla="*/ 2 w 116"/>
              <a:gd name="T33" fmla="*/ 91 h 93"/>
              <a:gd name="T34" fmla="*/ 6 w 116"/>
              <a:gd name="T35" fmla="*/ 85 h 93"/>
              <a:gd name="T36" fmla="*/ 12 w 116"/>
              <a:gd name="T37" fmla="*/ 76 h 93"/>
              <a:gd name="T38" fmla="*/ 18 w 116"/>
              <a:gd name="T39" fmla="*/ 63 h 93"/>
              <a:gd name="T40" fmla="*/ 33 w 116"/>
              <a:gd name="T41" fmla="*/ 37 h 93"/>
              <a:gd name="T42" fmla="*/ 49 w 116"/>
              <a:gd name="T43" fmla="*/ 12 h 93"/>
              <a:gd name="T44" fmla="*/ 54 w 116"/>
              <a:gd name="T45" fmla="*/ 8 h 93"/>
              <a:gd name="T46" fmla="*/ 58 w 116"/>
              <a:gd name="T47" fmla="*/ 6 h 93"/>
              <a:gd name="T48" fmla="*/ 70 w 116"/>
              <a:gd name="T49" fmla="*/ 9 h 93"/>
              <a:gd name="T50" fmla="*/ 81 w 116"/>
              <a:gd name="T51" fmla="*/ 17 h 93"/>
              <a:gd name="T52" fmla="*/ 92 w 116"/>
              <a:gd name="T53" fmla="*/ 29 h 93"/>
              <a:gd name="T54" fmla="*/ 110 w 116"/>
              <a:gd name="T55" fmla="*/ 54 h 93"/>
              <a:gd name="T56" fmla="*/ 115 w 116"/>
              <a:gd name="T57" fmla="*/ 62 h 93"/>
              <a:gd name="T58" fmla="*/ 116 w 116"/>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5" y="38"/>
                </a:lnTo>
                <a:lnTo>
                  <a:pt x="84" y="25"/>
                </a:lnTo>
                <a:lnTo>
                  <a:pt x="70" y="12"/>
                </a:lnTo>
                <a:lnTo>
                  <a:pt x="57" y="3"/>
                </a:lnTo>
                <a:lnTo>
                  <a:pt x="45" y="0"/>
                </a:lnTo>
                <a:lnTo>
                  <a:pt x="40" y="1"/>
                </a:lnTo>
                <a:lnTo>
                  <a:pt x="36" y="6"/>
                </a:lnTo>
                <a:lnTo>
                  <a:pt x="21" y="31"/>
                </a:lnTo>
                <a:lnTo>
                  <a:pt x="9" y="59"/>
                </a:lnTo>
                <a:lnTo>
                  <a:pt x="4"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2" y="29"/>
                </a:lnTo>
                <a:lnTo>
                  <a:pt x="110" y="54"/>
                </a:lnTo>
                <a:lnTo>
                  <a:pt x="115" y="62"/>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93" name="Freeform 2945"/>
          <p:cNvSpPr>
            <a:spLocks/>
          </p:cNvSpPr>
          <p:nvPr/>
        </p:nvSpPr>
        <p:spPr bwMode="auto">
          <a:xfrm>
            <a:off x="5605463" y="5500689"/>
            <a:ext cx="100012"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8 w 64"/>
              <a:gd name="T27" fmla="*/ 36 h 52"/>
              <a:gd name="T28" fmla="*/ 26 w 64"/>
              <a:gd name="T29" fmla="*/ 7 h 52"/>
              <a:gd name="T30" fmla="*/ 31 w 64"/>
              <a:gd name="T31" fmla="*/ 4 h 52"/>
              <a:gd name="T32" fmla="*/ 37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8"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94" name="Freeform 2946"/>
          <p:cNvSpPr>
            <a:spLocks/>
          </p:cNvSpPr>
          <p:nvPr/>
        </p:nvSpPr>
        <p:spPr bwMode="auto">
          <a:xfrm>
            <a:off x="5519739" y="5491164"/>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48 w 58"/>
              <a:gd name="T29" fmla="*/ 37 h 52"/>
              <a:gd name="T30" fmla="*/ 31 w 58"/>
              <a:gd name="T31" fmla="*/ 7 h 52"/>
              <a:gd name="T32" fmla="*/ 27 w 58"/>
              <a:gd name="T33" fmla="*/ 3 h 52"/>
              <a:gd name="T34" fmla="*/ 21 w 58"/>
              <a:gd name="T35" fmla="*/ 3 h 52"/>
              <a:gd name="T36" fmla="*/ 10 w 58"/>
              <a:gd name="T37" fmla="*/ 6 h 52"/>
              <a:gd name="T38" fmla="*/ 3 w 58"/>
              <a:gd name="T39" fmla="*/ 11 h 52"/>
              <a:gd name="T40" fmla="*/ 0 w 58"/>
              <a:gd name="T41" fmla="*/ 14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95" name="Freeform 2947"/>
          <p:cNvSpPr>
            <a:spLocks/>
          </p:cNvSpPr>
          <p:nvPr/>
        </p:nvSpPr>
        <p:spPr bwMode="auto">
          <a:xfrm>
            <a:off x="5591175" y="5387976"/>
            <a:ext cx="50800" cy="168275"/>
          </a:xfrm>
          <a:custGeom>
            <a:avLst/>
            <a:gdLst>
              <a:gd name="T0" fmla="*/ 12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4 w 32"/>
              <a:gd name="T15" fmla="*/ 10 h 123"/>
              <a:gd name="T16" fmla="*/ 20 w 32"/>
              <a:gd name="T17" fmla="*/ 22 h 123"/>
              <a:gd name="T18" fmla="*/ 25 w 32"/>
              <a:gd name="T19" fmla="*/ 38 h 123"/>
              <a:gd name="T20" fmla="*/ 31 w 32"/>
              <a:gd name="T21" fmla="*/ 76 h 123"/>
              <a:gd name="T22" fmla="*/ 32 w 32"/>
              <a:gd name="T23" fmla="*/ 93 h 123"/>
              <a:gd name="T24" fmla="*/ 32 w 32"/>
              <a:gd name="T25" fmla="*/ 123 h 123"/>
              <a:gd name="T26" fmla="*/ 31 w 32"/>
              <a:gd name="T27" fmla="*/ 120 h 123"/>
              <a:gd name="T28" fmla="*/ 29 w 32"/>
              <a:gd name="T29" fmla="*/ 110 h 123"/>
              <a:gd name="T30" fmla="*/ 26 w 32"/>
              <a:gd name="T31" fmla="*/ 96 h 123"/>
              <a:gd name="T32" fmla="*/ 23 w 32"/>
              <a:gd name="T33" fmla="*/ 79 h 123"/>
              <a:gd name="T34" fmla="*/ 14 w 32"/>
              <a:gd name="T35" fmla="*/ 44 h 123"/>
              <a:gd name="T36" fmla="*/ 10 w 32"/>
              <a:gd name="T37" fmla="*/ 28 h 123"/>
              <a:gd name="T38" fmla="*/ 4 w 32"/>
              <a:gd name="T39" fmla="*/ 16 h 123"/>
              <a:gd name="T40" fmla="*/ 1 w 32"/>
              <a:gd name="T41" fmla="*/ 13 h 123"/>
              <a:gd name="T42" fmla="*/ 1 w 32"/>
              <a:gd name="T43" fmla="*/ 11 h 123"/>
              <a:gd name="T44" fmla="*/ 0 w 32"/>
              <a:gd name="T45" fmla="*/ 13 h 123"/>
              <a:gd name="T46" fmla="*/ 0 w 32"/>
              <a:gd name="T47" fmla="*/ 17 h 123"/>
              <a:gd name="T48" fmla="*/ 3 w 32"/>
              <a:gd name="T49" fmla="*/ 28 h 123"/>
              <a:gd name="T50" fmla="*/ 6 w 32"/>
              <a:gd name="T51" fmla="*/ 44 h 123"/>
              <a:gd name="T52" fmla="*/ 9 w 32"/>
              <a:gd name="T53" fmla="*/ 58 h 123"/>
              <a:gd name="T54" fmla="*/ 12 w 32"/>
              <a:gd name="T55" fmla="*/ 69 h 123"/>
              <a:gd name="T56" fmla="*/ 13 w 32"/>
              <a:gd name="T57" fmla="*/ 72 h 123"/>
              <a:gd name="T58" fmla="*/ 13 w 32"/>
              <a:gd name="T59" fmla="*/ 70 h 123"/>
              <a:gd name="T60" fmla="*/ 12 w 32"/>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6" y="4"/>
                </a:lnTo>
                <a:lnTo>
                  <a:pt x="7" y="0"/>
                </a:lnTo>
                <a:lnTo>
                  <a:pt x="10" y="2"/>
                </a:lnTo>
                <a:lnTo>
                  <a:pt x="14" y="10"/>
                </a:lnTo>
                <a:lnTo>
                  <a:pt x="20" y="22"/>
                </a:lnTo>
                <a:lnTo>
                  <a:pt x="25" y="38"/>
                </a:lnTo>
                <a:lnTo>
                  <a:pt x="31" y="76"/>
                </a:lnTo>
                <a:lnTo>
                  <a:pt x="32" y="93"/>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96" name="Line 2948"/>
          <p:cNvSpPr>
            <a:spLocks noChangeShapeType="1"/>
          </p:cNvSpPr>
          <p:nvPr/>
        </p:nvSpPr>
        <p:spPr bwMode="auto">
          <a:xfrm flipH="1">
            <a:off x="5592764" y="5389564"/>
            <a:ext cx="9525" cy="15875"/>
          </a:xfrm>
          <a:prstGeom prst="line">
            <a:avLst/>
          </a:prstGeom>
          <a:noFill/>
          <a:ln w="0">
            <a:solidFill>
              <a:srgbClr val="000000"/>
            </a:solidFill>
            <a:round/>
            <a:headEnd/>
            <a:tailEnd/>
          </a:ln>
        </p:spPr>
        <p:txBody>
          <a:bodyPr/>
          <a:lstStyle/>
          <a:p>
            <a:endParaRPr lang="en-US"/>
          </a:p>
        </p:txBody>
      </p:sp>
      <p:sp>
        <p:nvSpPr>
          <p:cNvPr id="312197" name="Freeform 2949"/>
          <p:cNvSpPr>
            <a:spLocks/>
          </p:cNvSpPr>
          <p:nvPr/>
        </p:nvSpPr>
        <p:spPr bwMode="auto">
          <a:xfrm>
            <a:off x="5905501" y="5514976"/>
            <a:ext cx="138113" cy="61913"/>
          </a:xfrm>
          <a:custGeom>
            <a:avLst/>
            <a:gdLst>
              <a:gd name="T0" fmla="*/ 88 w 88"/>
              <a:gd name="T1" fmla="*/ 45 h 45"/>
              <a:gd name="T2" fmla="*/ 85 w 88"/>
              <a:gd name="T3" fmla="*/ 42 h 45"/>
              <a:gd name="T4" fmla="*/ 80 w 88"/>
              <a:gd name="T5" fmla="*/ 36 h 45"/>
              <a:gd name="T6" fmla="*/ 60 w 88"/>
              <a:gd name="T7" fmla="*/ 19 h 45"/>
              <a:gd name="T8" fmla="*/ 48 w 88"/>
              <a:gd name="T9" fmla="*/ 10 h 45"/>
              <a:gd name="T10" fmla="*/ 38 w 88"/>
              <a:gd name="T11" fmla="*/ 3 h 45"/>
              <a:gd name="T12" fmla="*/ 29 w 88"/>
              <a:gd name="T13" fmla="*/ 0 h 45"/>
              <a:gd name="T14" fmla="*/ 23 w 88"/>
              <a:gd name="T15" fmla="*/ 3 h 45"/>
              <a:gd name="T16" fmla="*/ 6 w 88"/>
              <a:gd name="T17" fmla="*/ 27 h 45"/>
              <a:gd name="T18" fmla="*/ 2 w 88"/>
              <a:gd name="T19" fmla="*/ 36 h 45"/>
              <a:gd name="T20" fmla="*/ 0 w 88"/>
              <a:gd name="T21" fmla="*/ 39 h 45"/>
              <a:gd name="T22" fmla="*/ 2 w 88"/>
              <a:gd name="T23" fmla="*/ 37 h 45"/>
              <a:gd name="T24" fmla="*/ 8 w 88"/>
              <a:gd name="T25" fmla="*/ 31 h 45"/>
              <a:gd name="T26" fmla="*/ 14 w 88"/>
              <a:gd name="T27" fmla="*/ 22 h 45"/>
              <a:gd name="T28" fmla="*/ 23 w 88"/>
              <a:gd name="T29" fmla="*/ 11 h 45"/>
              <a:gd name="T30" fmla="*/ 29 w 88"/>
              <a:gd name="T31" fmla="*/ 8 h 45"/>
              <a:gd name="T32" fmla="*/ 38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80" y="36"/>
                </a:lnTo>
                <a:lnTo>
                  <a:pt x="60" y="19"/>
                </a:lnTo>
                <a:lnTo>
                  <a:pt x="48" y="10"/>
                </a:lnTo>
                <a:lnTo>
                  <a:pt x="38" y="3"/>
                </a:lnTo>
                <a:lnTo>
                  <a:pt x="29" y="0"/>
                </a:lnTo>
                <a:lnTo>
                  <a:pt x="23" y="3"/>
                </a:lnTo>
                <a:lnTo>
                  <a:pt x="6" y="27"/>
                </a:lnTo>
                <a:lnTo>
                  <a:pt x="2" y="36"/>
                </a:lnTo>
                <a:lnTo>
                  <a:pt x="0" y="39"/>
                </a:lnTo>
                <a:lnTo>
                  <a:pt x="2" y="37"/>
                </a:lnTo>
                <a:lnTo>
                  <a:pt x="8" y="31"/>
                </a:lnTo>
                <a:lnTo>
                  <a:pt x="14" y="22"/>
                </a:lnTo>
                <a:lnTo>
                  <a:pt x="23" y="11"/>
                </a:lnTo>
                <a:lnTo>
                  <a:pt x="29" y="8"/>
                </a:lnTo>
                <a:lnTo>
                  <a:pt x="38"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98" name="Freeform 2950"/>
          <p:cNvSpPr>
            <a:spLocks/>
          </p:cNvSpPr>
          <p:nvPr/>
        </p:nvSpPr>
        <p:spPr bwMode="auto">
          <a:xfrm>
            <a:off x="5738813" y="5405438"/>
            <a:ext cx="165100" cy="163512"/>
          </a:xfrm>
          <a:custGeom>
            <a:avLst/>
            <a:gdLst>
              <a:gd name="T0" fmla="*/ 0 w 104"/>
              <a:gd name="T1" fmla="*/ 65 h 119"/>
              <a:gd name="T2" fmla="*/ 3 w 104"/>
              <a:gd name="T3" fmla="*/ 60 h 119"/>
              <a:gd name="T4" fmla="*/ 7 w 104"/>
              <a:gd name="T5" fmla="*/ 57 h 119"/>
              <a:gd name="T6" fmla="*/ 10 w 104"/>
              <a:gd name="T7" fmla="*/ 51 h 119"/>
              <a:gd name="T8" fmla="*/ 20 w 104"/>
              <a:gd name="T9" fmla="*/ 39 h 119"/>
              <a:gd name="T10" fmla="*/ 34 w 104"/>
              <a:gd name="T11" fmla="*/ 25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2 w 104"/>
              <a:gd name="T33" fmla="*/ 116 h 119"/>
              <a:gd name="T34" fmla="*/ 101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5 w 104"/>
              <a:gd name="T53" fmla="*/ 17 h 119"/>
              <a:gd name="T54" fmla="*/ 23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0"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2" y="116"/>
                </a:lnTo>
                <a:lnTo>
                  <a:pt x="101" y="107"/>
                </a:lnTo>
                <a:lnTo>
                  <a:pt x="97" y="93"/>
                </a:lnTo>
                <a:lnTo>
                  <a:pt x="92" y="76"/>
                </a:lnTo>
                <a:lnTo>
                  <a:pt x="80" y="40"/>
                </a:lnTo>
                <a:lnTo>
                  <a:pt x="73" y="23"/>
                </a:lnTo>
                <a:lnTo>
                  <a:pt x="65" y="11"/>
                </a:lnTo>
                <a:lnTo>
                  <a:pt x="61" y="8"/>
                </a:lnTo>
                <a:lnTo>
                  <a:pt x="56" y="6"/>
                </a:lnTo>
                <a:lnTo>
                  <a:pt x="46" y="8"/>
                </a:lnTo>
                <a:lnTo>
                  <a:pt x="35" y="17"/>
                </a:lnTo>
                <a:lnTo>
                  <a:pt x="23"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199" name="Freeform 2951"/>
          <p:cNvSpPr>
            <a:spLocks/>
          </p:cNvSpPr>
          <p:nvPr/>
        </p:nvSpPr>
        <p:spPr bwMode="auto">
          <a:xfrm>
            <a:off x="5899151" y="5421313"/>
            <a:ext cx="200025" cy="150812"/>
          </a:xfrm>
          <a:custGeom>
            <a:avLst/>
            <a:gdLst>
              <a:gd name="T0" fmla="*/ 127 w 127"/>
              <a:gd name="T1" fmla="*/ 0 h 110"/>
              <a:gd name="T2" fmla="*/ 122 w 127"/>
              <a:gd name="T3" fmla="*/ 0 h 110"/>
              <a:gd name="T4" fmla="*/ 113 w 127"/>
              <a:gd name="T5" fmla="*/ 1 h 110"/>
              <a:gd name="T6" fmla="*/ 100 w 127"/>
              <a:gd name="T7" fmla="*/ 4 h 110"/>
              <a:gd name="T8" fmla="*/ 85 w 127"/>
              <a:gd name="T9" fmla="*/ 7 h 110"/>
              <a:gd name="T10" fmla="*/ 52 w 127"/>
              <a:gd name="T11" fmla="*/ 18 h 110"/>
              <a:gd name="T12" fmla="*/ 39 w 127"/>
              <a:gd name="T13" fmla="*/ 26 h 110"/>
              <a:gd name="T14" fmla="*/ 30 w 127"/>
              <a:gd name="T15" fmla="*/ 34 h 110"/>
              <a:gd name="T16" fmla="*/ 18 w 127"/>
              <a:gd name="T17" fmla="*/ 55 h 110"/>
              <a:gd name="T18" fmla="*/ 7 w 127"/>
              <a:gd name="T19" fmla="*/ 80 h 110"/>
              <a:gd name="T20" fmla="*/ 3 w 127"/>
              <a:gd name="T21" fmla="*/ 91 h 110"/>
              <a:gd name="T22" fmla="*/ 1 w 127"/>
              <a:gd name="T23" fmla="*/ 100 h 110"/>
              <a:gd name="T24" fmla="*/ 0 w 127"/>
              <a:gd name="T25" fmla="*/ 106 h 110"/>
              <a:gd name="T26" fmla="*/ 0 w 127"/>
              <a:gd name="T27" fmla="*/ 110 h 110"/>
              <a:gd name="T28" fmla="*/ 1 w 127"/>
              <a:gd name="T29" fmla="*/ 108 h 110"/>
              <a:gd name="T30" fmla="*/ 4 w 127"/>
              <a:gd name="T31" fmla="*/ 103 h 110"/>
              <a:gd name="T32" fmla="*/ 9 w 127"/>
              <a:gd name="T33" fmla="*/ 94 h 110"/>
              <a:gd name="T34" fmla="*/ 15 w 127"/>
              <a:gd name="T35" fmla="*/ 85 h 110"/>
              <a:gd name="T36" fmla="*/ 28 w 127"/>
              <a:gd name="T37" fmla="*/ 62 h 110"/>
              <a:gd name="T38" fmla="*/ 43 w 127"/>
              <a:gd name="T39" fmla="*/ 40 h 110"/>
              <a:gd name="T40" fmla="*/ 52 w 127"/>
              <a:gd name="T41" fmla="*/ 32 h 110"/>
              <a:gd name="T42" fmla="*/ 64 w 127"/>
              <a:gd name="T43" fmla="*/ 24 h 110"/>
              <a:gd name="T44" fmla="*/ 92 w 127"/>
              <a:gd name="T45" fmla="*/ 10 h 110"/>
              <a:gd name="T46" fmla="*/ 106 w 127"/>
              <a:gd name="T47" fmla="*/ 6 h 110"/>
              <a:gd name="T48" fmla="*/ 116 w 127"/>
              <a:gd name="T49" fmla="*/ 3 h 110"/>
              <a:gd name="T50" fmla="*/ 124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00" name="Freeform 2952"/>
          <p:cNvSpPr>
            <a:spLocks/>
          </p:cNvSpPr>
          <p:nvPr/>
        </p:nvSpPr>
        <p:spPr bwMode="auto">
          <a:xfrm>
            <a:off x="5894388" y="5337176"/>
            <a:ext cx="196850" cy="231775"/>
          </a:xfrm>
          <a:custGeom>
            <a:avLst/>
            <a:gdLst>
              <a:gd name="T0" fmla="*/ 125 w 125"/>
              <a:gd name="T1" fmla="*/ 0 h 169"/>
              <a:gd name="T2" fmla="*/ 121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6 w 125"/>
              <a:gd name="T15" fmla="*/ 81 h 169"/>
              <a:gd name="T16" fmla="*/ 21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8" y="31"/>
                </a:lnTo>
                <a:lnTo>
                  <a:pt x="58" y="58"/>
                </a:lnTo>
                <a:lnTo>
                  <a:pt x="46" y="70"/>
                </a:lnTo>
                <a:lnTo>
                  <a:pt x="36" y="81"/>
                </a:lnTo>
                <a:lnTo>
                  <a:pt x="21" y="106"/>
                </a:lnTo>
                <a:lnTo>
                  <a:pt x="9" y="135"/>
                </a:lnTo>
                <a:lnTo>
                  <a:pt x="4" y="147"/>
                </a:lnTo>
                <a:lnTo>
                  <a:pt x="1" y="158"/>
                </a:lnTo>
                <a:lnTo>
                  <a:pt x="0" y="166"/>
                </a:lnTo>
                <a:lnTo>
                  <a:pt x="0" y="169"/>
                </a:lnTo>
                <a:lnTo>
                  <a:pt x="1"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01" name="Freeform 2953"/>
          <p:cNvSpPr>
            <a:spLocks/>
          </p:cNvSpPr>
          <p:nvPr/>
        </p:nvSpPr>
        <p:spPr bwMode="auto">
          <a:xfrm>
            <a:off x="5892800" y="5319713"/>
            <a:ext cx="139700" cy="252412"/>
          </a:xfrm>
          <a:custGeom>
            <a:avLst/>
            <a:gdLst>
              <a:gd name="T0" fmla="*/ 89 w 89"/>
              <a:gd name="T1" fmla="*/ 0 h 183"/>
              <a:gd name="T2" fmla="*/ 86 w 89"/>
              <a:gd name="T3" fmla="*/ 3 h 183"/>
              <a:gd name="T4" fmla="*/ 80 w 89"/>
              <a:gd name="T5" fmla="*/ 11 h 183"/>
              <a:gd name="T6" fmla="*/ 71 w 89"/>
              <a:gd name="T7" fmla="*/ 23 h 183"/>
              <a:gd name="T8" fmla="*/ 59 w 89"/>
              <a:gd name="T9" fmla="*/ 39 h 183"/>
              <a:gd name="T10" fmla="*/ 35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2 w 89"/>
              <a:gd name="T29" fmla="*/ 181 h 183"/>
              <a:gd name="T30" fmla="*/ 4 w 89"/>
              <a:gd name="T31" fmla="*/ 175 h 183"/>
              <a:gd name="T32" fmla="*/ 5 w 89"/>
              <a:gd name="T33" fmla="*/ 166 h 183"/>
              <a:gd name="T34" fmla="*/ 8 w 89"/>
              <a:gd name="T35" fmla="*/ 153 h 183"/>
              <a:gd name="T36" fmla="*/ 16 w 89"/>
              <a:gd name="T37" fmla="*/ 127 h 183"/>
              <a:gd name="T38" fmla="*/ 28 w 89"/>
              <a:gd name="T39" fmla="*/ 102 h 183"/>
              <a:gd name="T40" fmla="*/ 37 w 89"/>
              <a:gd name="T41" fmla="*/ 90 h 183"/>
              <a:gd name="T42" fmla="*/ 47 w 89"/>
              <a:gd name="T43" fmla="*/ 74 h 183"/>
              <a:gd name="T44" fmla="*/ 68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80" y="11"/>
                </a:lnTo>
                <a:lnTo>
                  <a:pt x="71" y="23"/>
                </a:lnTo>
                <a:lnTo>
                  <a:pt x="59" y="39"/>
                </a:lnTo>
                <a:lnTo>
                  <a:pt x="35" y="73"/>
                </a:lnTo>
                <a:lnTo>
                  <a:pt x="25" y="88"/>
                </a:lnTo>
                <a:lnTo>
                  <a:pt x="16" y="101"/>
                </a:lnTo>
                <a:lnTo>
                  <a:pt x="10" y="111"/>
                </a:lnTo>
                <a:lnTo>
                  <a:pt x="4" y="124"/>
                </a:lnTo>
                <a:lnTo>
                  <a:pt x="0" y="152"/>
                </a:lnTo>
                <a:lnTo>
                  <a:pt x="0" y="173"/>
                </a:lnTo>
                <a:lnTo>
                  <a:pt x="1" y="179"/>
                </a:lnTo>
                <a:lnTo>
                  <a:pt x="1" y="183"/>
                </a:lnTo>
                <a:lnTo>
                  <a:pt x="2" y="181"/>
                </a:lnTo>
                <a:lnTo>
                  <a:pt x="4" y="175"/>
                </a:lnTo>
                <a:lnTo>
                  <a:pt x="5" y="166"/>
                </a:lnTo>
                <a:lnTo>
                  <a:pt x="8"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02" name="Freeform 2954"/>
          <p:cNvSpPr>
            <a:spLocks/>
          </p:cNvSpPr>
          <p:nvPr/>
        </p:nvSpPr>
        <p:spPr bwMode="auto">
          <a:xfrm>
            <a:off x="5899151" y="5448300"/>
            <a:ext cx="180975"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9 w 115"/>
              <a:gd name="T11" fmla="*/ 12 h 93"/>
              <a:gd name="T12" fmla="*/ 55 w 115"/>
              <a:gd name="T13" fmla="*/ 3 h 93"/>
              <a:gd name="T14" fmla="*/ 43 w 115"/>
              <a:gd name="T15" fmla="*/ 0 h 93"/>
              <a:gd name="T16" fmla="*/ 39 w 115"/>
              <a:gd name="T17" fmla="*/ 1 h 93"/>
              <a:gd name="T18" fmla="*/ 34 w 115"/>
              <a:gd name="T19" fmla="*/ 6 h 93"/>
              <a:gd name="T20" fmla="*/ 19 w 115"/>
              <a:gd name="T21" fmla="*/ 31 h 93"/>
              <a:gd name="T22" fmla="*/ 9 w 115"/>
              <a:gd name="T23" fmla="*/ 59 h 93"/>
              <a:gd name="T24" fmla="*/ 4 w 115"/>
              <a:gd name="T25" fmla="*/ 71 h 93"/>
              <a:gd name="T26" fmla="*/ 1 w 115"/>
              <a:gd name="T27" fmla="*/ 82 h 93"/>
              <a:gd name="T28" fmla="*/ 0 w 115"/>
              <a:gd name="T29" fmla="*/ 90 h 93"/>
              <a:gd name="T30" fmla="*/ 0 w 115"/>
              <a:gd name="T31" fmla="*/ 93 h 93"/>
              <a:gd name="T32" fmla="*/ 1 w 115"/>
              <a:gd name="T33" fmla="*/ 91 h 93"/>
              <a:gd name="T34" fmla="*/ 6 w 115"/>
              <a:gd name="T35" fmla="*/ 85 h 93"/>
              <a:gd name="T36" fmla="*/ 12 w 115"/>
              <a:gd name="T37" fmla="*/ 76 h 93"/>
              <a:gd name="T38" fmla="*/ 18 w 115"/>
              <a:gd name="T39" fmla="*/ 63 h 93"/>
              <a:gd name="T40" fmla="*/ 33 w 115"/>
              <a:gd name="T41" fmla="*/ 37 h 93"/>
              <a:gd name="T42" fmla="*/ 49 w 115"/>
              <a:gd name="T43" fmla="*/ 12 h 93"/>
              <a:gd name="T44" fmla="*/ 54 w 115"/>
              <a:gd name="T45" fmla="*/ 8 h 93"/>
              <a:gd name="T46" fmla="*/ 58 w 115"/>
              <a:gd name="T47" fmla="*/ 6 h 93"/>
              <a:gd name="T48" fmla="*/ 69 w 115"/>
              <a:gd name="T49" fmla="*/ 9 h 93"/>
              <a:gd name="T50" fmla="*/ 79 w 115"/>
              <a:gd name="T51" fmla="*/ 17 h 93"/>
              <a:gd name="T52" fmla="*/ 91 w 115"/>
              <a:gd name="T53" fmla="*/ 29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4" y="71"/>
                </a:lnTo>
                <a:lnTo>
                  <a:pt x="1" y="82"/>
                </a:lnTo>
                <a:lnTo>
                  <a:pt x="0" y="90"/>
                </a:lnTo>
                <a:lnTo>
                  <a:pt x="0" y="93"/>
                </a:lnTo>
                <a:lnTo>
                  <a:pt x="1" y="91"/>
                </a:lnTo>
                <a:lnTo>
                  <a:pt x="6" y="85"/>
                </a:lnTo>
                <a:lnTo>
                  <a:pt x="12"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03" name="Freeform 2955"/>
          <p:cNvSpPr>
            <a:spLocks/>
          </p:cNvSpPr>
          <p:nvPr/>
        </p:nvSpPr>
        <p:spPr bwMode="auto">
          <a:xfrm>
            <a:off x="5894388" y="5500689"/>
            <a:ext cx="100012"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6 w 64"/>
              <a:gd name="T15" fmla="*/ 33 h 52"/>
              <a:gd name="T16" fmla="*/ 1 w 64"/>
              <a:gd name="T17" fmla="*/ 47 h 52"/>
              <a:gd name="T18" fmla="*/ 0 w 64"/>
              <a:gd name="T19" fmla="*/ 50 h 52"/>
              <a:gd name="T20" fmla="*/ 0 w 64"/>
              <a:gd name="T21" fmla="*/ 52 h 52"/>
              <a:gd name="T22" fmla="*/ 1 w 64"/>
              <a:gd name="T23" fmla="*/ 50 h 52"/>
              <a:gd name="T24" fmla="*/ 3 w 64"/>
              <a:gd name="T25" fmla="*/ 47 h 52"/>
              <a:gd name="T26" fmla="*/ 10 w 64"/>
              <a:gd name="T27" fmla="*/ 36 h 52"/>
              <a:gd name="T28" fmla="*/ 28 w 64"/>
              <a:gd name="T29" fmla="*/ 7 h 52"/>
              <a:gd name="T30" fmla="*/ 33 w 64"/>
              <a:gd name="T31" fmla="*/ 4 h 52"/>
              <a:gd name="T32" fmla="*/ 39 w 64"/>
              <a:gd name="T33" fmla="*/ 5 h 52"/>
              <a:gd name="T34" fmla="*/ 51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04" name="Freeform 2956"/>
          <p:cNvSpPr>
            <a:spLocks/>
          </p:cNvSpPr>
          <p:nvPr/>
        </p:nvSpPr>
        <p:spPr bwMode="auto">
          <a:xfrm>
            <a:off x="5811838" y="5491164"/>
            <a:ext cx="88900" cy="71437"/>
          </a:xfrm>
          <a:custGeom>
            <a:avLst/>
            <a:gdLst>
              <a:gd name="T0" fmla="*/ 0 w 56"/>
              <a:gd name="T1" fmla="*/ 14 h 52"/>
              <a:gd name="T2" fmla="*/ 1 w 56"/>
              <a:gd name="T3" fmla="*/ 12 h 52"/>
              <a:gd name="T4" fmla="*/ 4 w 56"/>
              <a:gd name="T5" fmla="*/ 11 h 52"/>
              <a:gd name="T6" fmla="*/ 9 w 56"/>
              <a:gd name="T7" fmla="*/ 6 h 52"/>
              <a:gd name="T8" fmla="*/ 15 w 56"/>
              <a:gd name="T9" fmla="*/ 3 h 52"/>
              <a:gd name="T10" fmla="*/ 27 w 56"/>
              <a:gd name="T11" fmla="*/ 0 h 52"/>
              <a:gd name="T12" fmla="*/ 33 w 56"/>
              <a:gd name="T13" fmla="*/ 0 h 52"/>
              <a:gd name="T14" fmla="*/ 37 w 56"/>
              <a:gd name="T15" fmla="*/ 4 h 52"/>
              <a:gd name="T16" fmla="*/ 46 w 56"/>
              <a:gd name="T17" fmla="*/ 18 h 52"/>
              <a:gd name="T18" fmla="*/ 52 w 56"/>
              <a:gd name="T19" fmla="*/ 34 h 52"/>
              <a:gd name="T20" fmla="*/ 56 w 56"/>
              <a:gd name="T21" fmla="*/ 48 h 52"/>
              <a:gd name="T22" fmla="*/ 56 w 56"/>
              <a:gd name="T23" fmla="*/ 52 h 52"/>
              <a:gd name="T24" fmla="*/ 55 w 56"/>
              <a:gd name="T25" fmla="*/ 51 h 52"/>
              <a:gd name="T26" fmla="*/ 53 w 56"/>
              <a:gd name="T27" fmla="*/ 48 h 52"/>
              <a:gd name="T28" fmla="*/ 51 w 56"/>
              <a:gd name="T29" fmla="*/ 43 h 52"/>
              <a:gd name="T30" fmla="*/ 48 w 56"/>
              <a:gd name="T31" fmla="*/ 37 h 52"/>
              <a:gd name="T32" fmla="*/ 30 w 56"/>
              <a:gd name="T33" fmla="*/ 7 h 52"/>
              <a:gd name="T34" fmla="*/ 25 w 56"/>
              <a:gd name="T35" fmla="*/ 3 h 52"/>
              <a:gd name="T36" fmla="*/ 19 w 56"/>
              <a:gd name="T37" fmla="*/ 3 h 52"/>
              <a:gd name="T38" fmla="*/ 10 w 56"/>
              <a:gd name="T39" fmla="*/ 6 h 52"/>
              <a:gd name="T40" fmla="*/ 3 w 56"/>
              <a:gd name="T41" fmla="*/ 11 h 52"/>
              <a:gd name="T42" fmla="*/ 0 w 56"/>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2"/>
              <a:gd name="T68" fmla="*/ 56 w 56"/>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2">
                <a:moveTo>
                  <a:pt x="0" y="14"/>
                </a:moveTo>
                <a:lnTo>
                  <a:pt x="1" y="12"/>
                </a:lnTo>
                <a:lnTo>
                  <a:pt x="4" y="11"/>
                </a:lnTo>
                <a:lnTo>
                  <a:pt x="9" y="6"/>
                </a:lnTo>
                <a:lnTo>
                  <a:pt x="15" y="3"/>
                </a:lnTo>
                <a:lnTo>
                  <a:pt x="27" y="0"/>
                </a:lnTo>
                <a:lnTo>
                  <a:pt x="33" y="0"/>
                </a:lnTo>
                <a:lnTo>
                  <a:pt x="37" y="4"/>
                </a:lnTo>
                <a:lnTo>
                  <a:pt x="46" y="18"/>
                </a:lnTo>
                <a:lnTo>
                  <a:pt x="52" y="34"/>
                </a:lnTo>
                <a:lnTo>
                  <a:pt x="56" y="48"/>
                </a:lnTo>
                <a:lnTo>
                  <a:pt x="56" y="52"/>
                </a:lnTo>
                <a:lnTo>
                  <a:pt x="55" y="51"/>
                </a:lnTo>
                <a:lnTo>
                  <a:pt x="53" y="48"/>
                </a:lnTo>
                <a:lnTo>
                  <a:pt x="51" y="43"/>
                </a:lnTo>
                <a:lnTo>
                  <a:pt x="48" y="37"/>
                </a:lnTo>
                <a:lnTo>
                  <a:pt x="30" y="7"/>
                </a:lnTo>
                <a:lnTo>
                  <a:pt x="25" y="3"/>
                </a:lnTo>
                <a:lnTo>
                  <a:pt x="19"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05" name="Freeform 2957"/>
          <p:cNvSpPr>
            <a:spLocks/>
          </p:cNvSpPr>
          <p:nvPr/>
        </p:nvSpPr>
        <p:spPr bwMode="auto">
          <a:xfrm>
            <a:off x="5883276" y="5387976"/>
            <a:ext cx="49213" cy="168275"/>
          </a:xfrm>
          <a:custGeom>
            <a:avLst/>
            <a:gdLst>
              <a:gd name="T0" fmla="*/ 11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4 w 32"/>
              <a:gd name="T15" fmla="*/ 10 h 123"/>
              <a:gd name="T16" fmla="*/ 19 w 32"/>
              <a:gd name="T17" fmla="*/ 22 h 123"/>
              <a:gd name="T18" fmla="*/ 23 w 32"/>
              <a:gd name="T19" fmla="*/ 38 h 123"/>
              <a:gd name="T20" fmla="*/ 29 w 32"/>
              <a:gd name="T21" fmla="*/ 76 h 123"/>
              <a:gd name="T22" fmla="*/ 31 w 32"/>
              <a:gd name="T23" fmla="*/ 93 h 123"/>
              <a:gd name="T24" fmla="*/ 32 w 32"/>
              <a:gd name="T25" fmla="*/ 109 h 123"/>
              <a:gd name="T26" fmla="*/ 32 w 32"/>
              <a:gd name="T27" fmla="*/ 123 h 123"/>
              <a:gd name="T28" fmla="*/ 31 w 32"/>
              <a:gd name="T29" fmla="*/ 120 h 123"/>
              <a:gd name="T30" fmla="*/ 29 w 32"/>
              <a:gd name="T31" fmla="*/ 110 h 123"/>
              <a:gd name="T32" fmla="*/ 26 w 32"/>
              <a:gd name="T33" fmla="*/ 96 h 123"/>
              <a:gd name="T34" fmla="*/ 23 w 32"/>
              <a:gd name="T35" fmla="*/ 79 h 123"/>
              <a:gd name="T36" fmla="*/ 14 w 32"/>
              <a:gd name="T37" fmla="*/ 44 h 123"/>
              <a:gd name="T38" fmla="*/ 10 w 32"/>
              <a:gd name="T39" fmla="*/ 28 h 123"/>
              <a:gd name="T40" fmla="*/ 4 w 32"/>
              <a:gd name="T41" fmla="*/ 16 h 123"/>
              <a:gd name="T42" fmla="*/ 1 w 32"/>
              <a:gd name="T43" fmla="*/ 13 h 123"/>
              <a:gd name="T44" fmla="*/ 1 w 32"/>
              <a:gd name="T45" fmla="*/ 11 h 123"/>
              <a:gd name="T46" fmla="*/ 0 w 32"/>
              <a:gd name="T47" fmla="*/ 13 h 123"/>
              <a:gd name="T48" fmla="*/ 0 w 32"/>
              <a:gd name="T49" fmla="*/ 17 h 123"/>
              <a:gd name="T50" fmla="*/ 1 w 32"/>
              <a:gd name="T51" fmla="*/ 28 h 123"/>
              <a:gd name="T52" fmla="*/ 4 w 32"/>
              <a:gd name="T53" fmla="*/ 44 h 123"/>
              <a:gd name="T54" fmla="*/ 8 w 32"/>
              <a:gd name="T55" fmla="*/ 58 h 123"/>
              <a:gd name="T56" fmla="*/ 11 w 32"/>
              <a:gd name="T57" fmla="*/ 69 h 123"/>
              <a:gd name="T58" fmla="*/ 11 w 32"/>
              <a:gd name="T59" fmla="*/ 72 h 123"/>
              <a:gd name="T60" fmla="*/ 13 w 32"/>
              <a:gd name="T61" fmla="*/ 72 h 123"/>
              <a:gd name="T62" fmla="*/ 11 w 32"/>
              <a:gd name="T63" fmla="*/ 70 h 123"/>
              <a:gd name="T64" fmla="*/ 11 w 32"/>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123"/>
              <a:gd name="T101" fmla="*/ 32 w 32"/>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123">
                <a:moveTo>
                  <a:pt x="11" y="64"/>
                </a:moveTo>
                <a:lnTo>
                  <a:pt x="7" y="33"/>
                </a:lnTo>
                <a:lnTo>
                  <a:pt x="6" y="19"/>
                </a:lnTo>
                <a:lnTo>
                  <a:pt x="4" y="10"/>
                </a:lnTo>
                <a:lnTo>
                  <a:pt x="6" y="4"/>
                </a:lnTo>
                <a:lnTo>
                  <a:pt x="7" y="0"/>
                </a:lnTo>
                <a:lnTo>
                  <a:pt x="10" y="2"/>
                </a:lnTo>
                <a:lnTo>
                  <a:pt x="14" y="10"/>
                </a:lnTo>
                <a:lnTo>
                  <a:pt x="19" y="22"/>
                </a:lnTo>
                <a:lnTo>
                  <a:pt x="23" y="38"/>
                </a:lnTo>
                <a:lnTo>
                  <a:pt x="29" y="76"/>
                </a:lnTo>
                <a:lnTo>
                  <a:pt x="31" y="93"/>
                </a:lnTo>
                <a:lnTo>
                  <a:pt x="32" y="109"/>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1" y="28"/>
                </a:lnTo>
                <a:lnTo>
                  <a:pt x="4" y="44"/>
                </a:lnTo>
                <a:lnTo>
                  <a:pt x="8" y="58"/>
                </a:lnTo>
                <a:lnTo>
                  <a:pt x="11" y="69"/>
                </a:lnTo>
                <a:lnTo>
                  <a:pt x="11" y="72"/>
                </a:lnTo>
                <a:lnTo>
                  <a:pt x="13" y="72"/>
                </a:lnTo>
                <a:lnTo>
                  <a:pt x="11" y="70"/>
                </a:lnTo>
                <a:lnTo>
                  <a:pt x="11"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06" name="Line 2958"/>
          <p:cNvSpPr>
            <a:spLocks noChangeShapeType="1"/>
          </p:cNvSpPr>
          <p:nvPr/>
        </p:nvSpPr>
        <p:spPr bwMode="auto">
          <a:xfrm flipH="1">
            <a:off x="5884864" y="5389564"/>
            <a:ext cx="9525" cy="15875"/>
          </a:xfrm>
          <a:prstGeom prst="line">
            <a:avLst/>
          </a:prstGeom>
          <a:noFill/>
          <a:ln w="0">
            <a:solidFill>
              <a:srgbClr val="000000"/>
            </a:solidFill>
            <a:round/>
            <a:headEnd/>
            <a:tailEnd/>
          </a:ln>
        </p:spPr>
        <p:txBody>
          <a:bodyPr/>
          <a:lstStyle/>
          <a:p>
            <a:endParaRPr lang="en-US"/>
          </a:p>
        </p:txBody>
      </p:sp>
      <p:sp>
        <p:nvSpPr>
          <p:cNvPr id="312207" name="Freeform 2959"/>
          <p:cNvSpPr>
            <a:spLocks/>
          </p:cNvSpPr>
          <p:nvPr/>
        </p:nvSpPr>
        <p:spPr bwMode="auto">
          <a:xfrm>
            <a:off x="6194425" y="5514976"/>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2 w 88"/>
              <a:gd name="T15" fmla="*/ 3 h 45"/>
              <a:gd name="T16" fmla="*/ 6 w 88"/>
              <a:gd name="T17" fmla="*/ 27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10 h 45"/>
              <a:gd name="T34" fmla="*/ 60 w 88"/>
              <a:gd name="T35" fmla="*/ 24 h 45"/>
              <a:gd name="T36" fmla="*/ 80 w 88"/>
              <a:gd name="T37" fmla="*/ 39 h 45"/>
              <a:gd name="T38" fmla="*/ 86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1" y="36"/>
                </a:lnTo>
                <a:lnTo>
                  <a:pt x="0" y="39"/>
                </a:lnTo>
                <a:lnTo>
                  <a:pt x="3" y="37"/>
                </a:lnTo>
                <a:lnTo>
                  <a:pt x="7" y="31"/>
                </a:lnTo>
                <a:lnTo>
                  <a:pt x="13" y="22"/>
                </a:lnTo>
                <a:lnTo>
                  <a:pt x="22" y="11"/>
                </a:lnTo>
                <a:lnTo>
                  <a:pt x="28" y="8"/>
                </a:lnTo>
                <a:lnTo>
                  <a:pt x="37" y="10"/>
                </a:lnTo>
                <a:lnTo>
                  <a:pt x="60" y="24"/>
                </a:lnTo>
                <a:lnTo>
                  <a:pt x="80" y="39"/>
                </a:lnTo>
                <a:lnTo>
                  <a:pt x="86"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08" name="Freeform 2960"/>
          <p:cNvSpPr>
            <a:spLocks/>
          </p:cNvSpPr>
          <p:nvPr/>
        </p:nvSpPr>
        <p:spPr bwMode="auto">
          <a:xfrm>
            <a:off x="6030913" y="5405438"/>
            <a:ext cx="163512" cy="163512"/>
          </a:xfrm>
          <a:custGeom>
            <a:avLst/>
            <a:gdLst>
              <a:gd name="T0" fmla="*/ 0 w 104"/>
              <a:gd name="T1" fmla="*/ 65 h 119"/>
              <a:gd name="T2" fmla="*/ 2 w 104"/>
              <a:gd name="T3" fmla="*/ 60 h 119"/>
              <a:gd name="T4" fmla="*/ 10 w 104"/>
              <a:gd name="T5" fmla="*/ 51 h 119"/>
              <a:gd name="T6" fmla="*/ 20 w 104"/>
              <a:gd name="T7" fmla="*/ 39 h 119"/>
              <a:gd name="T8" fmla="*/ 32 w 104"/>
              <a:gd name="T9" fmla="*/ 25 h 119"/>
              <a:gd name="T10" fmla="*/ 44 w 104"/>
              <a:gd name="T11" fmla="*/ 12 h 119"/>
              <a:gd name="T12" fmla="*/ 58 w 104"/>
              <a:gd name="T13" fmla="*/ 3 h 119"/>
              <a:gd name="T14" fmla="*/ 70 w 104"/>
              <a:gd name="T15" fmla="*/ 0 h 119"/>
              <a:gd name="T16" fmla="*/ 74 w 104"/>
              <a:gd name="T17" fmla="*/ 1 h 119"/>
              <a:gd name="T18" fmla="*/ 79 w 104"/>
              <a:gd name="T19" fmla="*/ 4 h 119"/>
              <a:gd name="T20" fmla="*/ 86 w 104"/>
              <a:gd name="T21" fmla="*/ 17 h 119"/>
              <a:gd name="T22" fmla="*/ 92 w 104"/>
              <a:gd name="T23" fmla="*/ 34 h 119"/>
              <a:gd name="T24" fmla="*/ 101 w 104"/>
              <a:gd name="T25" fmla="*/ 71 h 119"/>
              <a:gd name="T26" fmla="*/ 102 w 104"/>
              <a:gd name="T27" fmla="*/ 90 h 119"/>
              <a:gd name="T28" fmla="*/ 104 w 104"/>
              <a:gd name="T29" fmla="*/ 105 h 119"/>
              <a:gd name="T30" fmla="*/ 104 w 104"/>
              <a:gd name="T31" fmla="*/ 119 h 119"/>
              <a:gd name="T32" fmla="*/ 102 w 104"/>
              <a:gd name="T33" fmla="*/ 116 h 119"/>
              <a:gd name="T34" fmla="*/ 99 w 104"/>
              <a:gd name="T35" fmla="*/ 107 h 119"/>
              <a:gd name="T36" fmla="*/ 96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4 w 104"/>
              <a:gd name="T53" fmla="*/ 17 h 119"/>
              <a:gd name="T54" fmla="*/ 13 w 104"/>
              <a:gd name="T55" fmla="*/ 42 h 119"/>
              <a:gd name="T56" fmla="*/ 5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2" y="60"/>
                </a:lnTo>
                <a:lnTo>
                  <a:pt x="10" y="51"/>
                </a:lnTo>
                <a:lnTo>
                  <a:pt x="20" y="39"/>
                </a:lnTo>
                <a:lnTo>
                  <a:pt x="32" y="25"/>
                </a:lnTo>
                <a:lnTo>
                  <a:pt x="44" y="12"/>
                </a:lnTo>
                <a:lnTo>
                  <a:pt x="58" y="3"/>
                </a:lnTo>
                <a:lnTo>
                  <a:pt x="70" y="0"/>
                </a:lnTo>
                <a:lnTo>
                  <a:pt x="74" y="1"/>
                </a:lnTo>
                <a:lnTo>
                  <a:pt x="79" y="4"/>
                </a:lnTo>
                <a:lnTo>
                  <a:pt x="86" y="17"/>
                </a:lnTo>
                <a:lnTo>
                  <a:pt x="92" y="34"/>
                </a:lnTo>
                <a:lnTo>
                  <a:pt x="101" y="71"/>
                </a:lnTo>
                <a:lnTo>
                  <a:pt x="102" y="90"/>
                </a:lnTo>
                <a:lnTo>
                  <a:pt x="104" y="105"/>
                </a:lnTo>
                <a:lnTo>
                  <a:pt x="104" y="119"/>
                </a:lnTo>
                <a:lnTo>
                  <a:pt x="102" y="116"/>
                </a:lnTo>
                <a:lnTo>
                  <a:pt x="99" y="107"/>
                </a:lnTo>
                <a:lnTo>
                  <a:pt x="96" y="93"/>
                </a:lnTo>
                <a:lnTo>
                  <a:pt x="92" y="76"/>
                </a:lnTo>
                <a:lnTo>
                  <a:pt x="80" y="40"/>
                </a:lnTo>
                <a:lnTo>
                  <a:pt x="73" y="23"/>
                </a:lnTo>
                <a:lnTo>
                  <a:pt x="65" y="11"/>
                </a:lnTo>
                <a:lnTo>
                  <a:pt x="61" y="8"/>
                </a:lnTo>
                <a:lnTo>
                  <a:pt x="56" y="6"/>
                </a:lnTo>
                <a:lnTo>
                  <a:pt x="46" y="8"/>
                </a:lnTo>
                <a:lnTo>
                  <a:pt x="34" y="17"/>
                </a:lnTo>
                <a:lnTo>
                  <a:pt x="13" y="42"/>
                </a:lnTo>
                <a:lnTo>
                  <a:pt x="5"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09" name="Freeform 2961"/>
          <p:cNvSpPr>
            <a:spLocks/>
          </p:cNvSpPr>
          <p:nvPr/>
        </p:nvSpPr>
        <p:spPr bwMode="auto">
          <a:xfrm>
            <a:off x="6186489" y="5421313"/>
            <a:ext cx="200025" cy="150812"/>
          </a:xfrm>
          <a:custGeom>
            <a:avLst/>
            <a:gdLst>
              <a:gd name="T0" fmla="*/ 127 w 127"/>
              <a:gd name="T1" fmla="*/ 0 h 110"/>
              <a:gd name="T2" fmla="*/ 123 w 127"/>
              <a:gd name="T3" fmla="*/ 0 h 110"/>
              <a:gd name="T4" fmla="*/ 114 w 127"/>
              <a:gd name="T5" fmla="*/ 1 h 110"/>
              <a:gd name="T6" fmla="*/ 100 w 127"/>
              <a:gd name="T7" fmla="*/ 4 h 110"/>
              <a:gd name="T8" fmla="*/ 85 w 127"/>
              <a:gd name="T9" fmla="*/ 7 h 110"/>
              <a:gd name="T10" fmla="*/ 54 w 127"/>
              <a:gd name="T11" fmla="*/ 18 h 110"/>
              <a:gd name="T12" fmla="*/ 41 w 127"/>
              <a:gd name="T13" fmla="*/ 26 h 110"/>
              <a:gd name="T14" fmla="*/ 32 w 127"/>
              <a:gd name="T15" fmla="*/ 34 h 110"/>
              <a:gd name="T16" fmla="*/ 18 w 127"/>
              <a:gd name="T17" fmla="*/ 55 h 110"/>
              <a:gd name="T18" fmla="*/ 8 w 127"/>
              <a:gd name="T19" fmla="*/ 80 h 110"/>
              <a:gd name="T20" fmla="*/ 5 w 127"/>
              <a:gd name="T21" fmla="*/ 91 h 110"/>
              <a:gd name="T22" fmla="*/ 2 w 127"/>
              <a:gd name="T23" fmla="*/ 100 h 110"/>
              <a:gd name="T24" fmla="*/ 0 w 127"/>
              <a:gd name="T25" fmla="*/ 106 h 110"/>
              <a:gd name="T26" fmla="*/ 0 w 127"/>
              <a:gd name="T27" fmla="*/ 110 h 110"/>
              <a:gd name="T28" fmla="*/ 2 w 127"/>
              <a:gd name="T29" fmla="*/ 108 h 110"/>
              <a:gd name="T30" fmla="*/ 6 w 127"/>
              <a:gd name="T31" fmla="*/ 103 h 110"/>
              <a:gd name="T32" fmla="*/ 11 w 127"/>
              <a:gd name="T33" fmla="*/ 94 h 110"/>
              <a:gd name="T34" fmla="*/ 17 w 127"/>
              <a:gd name="T35" fmla="*/ 85 h 110"/>
              <a:gd name="T36" fmla="*/ 30 w 127"/>
              <a:gd name="T37" fmla="*/ 62 h 110"/>
              <a:gd name="T38" fmla="*/ 44 w 127"/>
              <a:gd name="T39" fmla="*/ 40 h 110"/>
              <a:gd name="T40" fmla="*/ 53 w 127"/>
              <a:gd name="T41" fmla="*/ 32 h 110"/>
              <a:gd name="T42" fmla="*/ 66 w 127"/>
              <a:gd name="T43" fmla="*/ 24 h 110"/>
              <a:gd name="T44" fmla="*/ 94 w 127"/>
              <a:gd name="T45" fmla="*/ 10 h 110"/>
              <a:gd name="T46" fmla="*/ 108 w 127"/>
              <a:gd name="T47" fmla="*/ 6 h 110"/>
              <a:gd name="T48" fmla="*/ 118 w 127"/>
              <a:gd name="T49" fmla="*/ 3 h 110"/>
              <a:gd name="T50" fmla="*/ 126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1"/>
                </a:lnTo>
                <a:lnTo>
                  <a:pt x="100" y="4"/>
                </a:lnTo>
                <a:lnTo>
                  <a:pt x="85" y="7"/>
                </a:lnTo>
                <a:lnTo>
                  <a:pt x="54" y="18"/>
                </a:lnTo>
                <a:lnTo>
                  <a:pt x="41" y="26"/>
                </a:lnTo>
                <a:lnTo>
                  <a:pt x="32"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4" y="40"/>
                </a:lnTo>
                <a:lnTo>
                  <a:pt x="53" y="32"/>
                </a:lnTo>
                <a:lnTo>
                  <a:pt x="66" y="24"/>
                </a:lnTo>
                <a:lnTo>
                  <a:pt x="94" y="10"/>
                </a:lnTo>
                <a:lnTo>
                  <a:pt x="108" y="6"/>
                </a:lnTo>
                <a:lnTo>
                  <a:pt x="118" y="3"/>
                </a:lnTo>
                <a:lnTo>
                  <a:pt x="126"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10" name="Freeform 2962"/>
          <p:cNvSpPr>
            <a:spLocks/>
          </p:cNvSpPr>
          <p:nvPr/>
        </p:nvSpPr>
        <p:spPr bwMode="auto">
          <a:xfrm>
            <a:off x="6184900" y="5337176"/>
            <a:ext cx="196850" cy="231775"/>
          </a:xfrm>
          <a:custGeom>
            <a:avLst/>
            <a:gdLst>
              <a:gd name="T0" fmla="*/ 125 w 125"/>
              <a:gd name="T1" fmla="*/ 0 h 169"/>
              <a:gd name="T2" fmla="*/ 121 w 125"/>
              <a:gd name="T3" fmla="*/ 3 h 169"/>
              <a:gd name="T4" fmla="*/ 113 w 125"/>
              <a:gd name="T5" fmla="*/ 10 h 169"/>
              <a:gd name="T6" fmla="*/ 101 w 125"/>
              <a:gd name="T7" fmla="*/ 19 h 169"/>
              <a:gd name="T8" fmla="*/ 86 w 125"/>
              <a:gd name="T9" fmla="*/ 31 h 169"/>
              <a:gd name="T10" fmla="*/ 57 w 125"/>
              <a:gd name="T11" fmla="*/ 58 h 169"/>
              <a:gd name="T12" fmla="*/ 45 w 125"/>
              <a:gd name="T13" fmla="*/ 70 h 169"/>
              <a:gd name="T14" fmla="*/ 34 w 125"/>
              <a:gd name="T15" fmla="*/ 81 h 169"/>
              <a:gd name="T16" fmla="*/ 19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4 w 125"/>
              <a:gd name="T31" fmla="*/ 160 h 169"/>
              <a:gd name="T32" fmla="*/ 10 w 125"/>
              <a:gd name="T33" fmla="*/ 150 h 169"/>
              <a:gd name="T34" fmla="*/ 16 w 125"/>
              <a:gd name="T35" fmla="*/ 138 h 169"/>
              <a:gd name="T36" fmla="*/ 33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6" y="31"/>
                </a:lnTo>
                <a:lnTo>
                  <a:pt x="57" y="58"/>
                </a:lnTo>
                <a:lnTo>
                  <a:pt x="45" y="70"/>
                </a:lnTo>
                <a:lnTo>
                  <a:pt x="34" y="81"/>
                </a:lnTo>
                <a:lnTo>
                  <a:pt x="19" y="106"/>
                </a:lnTo>
                <a:lnTo>
                  <a:pt x="9" y="135"/>
                </a:lnTo>
                <a:lnTo>
                  <a:pt x="4" y="147"/>
                </a:lnTo>
                <a:lnTo>
                  <a:pt x="1" y="158"/>
                </a:lnTo>
                <a:lnTo>
                  <a:pt x="0" y="166"/>
                </a:lnTo>
                <a:lnTo>
                  <a:pt x="0" y="169"/>
                </a:lnTo>
                <a:lnTo>
                  <a:pt x="1" y="166"/>
                </a:lnTo>
                <a:lnTo>
                  <a:pt x="4" y="160"/>
                </a:lnTo>
                <a:lnTo>
                  <a:pt x="10" y="150"/>
                </a:lnTo>
                <a:lnTo>
                  <a:pt x="16" y="138"/>
                </a:lnTo>
                <a:lnTo>
                  <a:pt x="33" y="112"/>
                </a:lnTo>
                <a:lnTo>
                  <a:pt x="49" y="89"/>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11" name="Freeform 2963"/>
          <p:cNvSpPr>
            <a:spLocks/>
          </p:cNvSpPr>
          <p:nvPr/>
        </p:nvSpPr>
        <p:spPr bwMode="auto">
          <a:xfrm>
            <a:off x="618013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37 w 91"/>
              <a:gd name="T11" fmla="*/ 73 h 183"/>
              <a:gd name="T12" fmla="*/ 25 w 91"/>
              <a:gd name="T13" fmla="*/ 88 h 183"/>
              <a:gd name="T14" fmla="*/ 16 w 91"/>
              <a:gd name="T15" fmla="*/ 101 h 183"/>
              <a:gd name="T16" fmla="*/ 10 w 91"/>
              <a:gd name="T17" fmla="*/ 111 h 183"/>
              <a:gd name="T18" fmla="*/ 4 w 91"/>
              <a:gd name="T19" fmla="*/ 124 h 183"/>
              <a:gd name="T20" fmla="*/ 1 w 91"/>
              <a:gd name="T21" fmla="*/ 152 h 183"/>
              <a:gd name="T22" fmla="*/ 0 w 91"/>
              <a:gd name="T23" fmla="*/ 162 h 183"/>
              <a:gd name="T24" fmla="*/ 1 w 91"/>
              <a:gd name="T25" fmla="*/ 173 h 183"/>
              <a:gd name="T26" fmla="*/ 1 w 91"/>
              <a:gd name="T27" fmla="*/ 179 h 183"/>
              <a:gd name="T28" fmla="*/ 3 w 91"/>
              <a:gd name="T29" fmla="*/ 183 h 183"/>
              <a:gd name="T30" fmla="*/ 4 w 91"/>
              <a:gd name="T31" fmla="*/ 181 h 183"/>
              <a:gd name="T32" fmla="*/ 6 w 91"/>
              <a:gd name="T33" fmla="*/ 175 h 183"/>
              <a:gd name="T34" fmla="*/ 7 w 91"/>
              <a:gd name="T35" fmla="*/ 166 h 183"/>
              <a:gd name="T36" fmla="*/ 9 w 91"/>
              <a:gd name="T37" fmla="*/ 153 h 183"/>
              <a:gd name="T38" fmla="*/ 16 w 91"/>
              <a:gd name="T39" fmla="*/ 127 h 183"/>
              <a:gd name="T40" fmla="*/ 22 w 91"/>
              <a:gd name="T41" fmla="*/ 113 h 183"/>
              <a:gd name="T42" fmla="*/ 30 w 91"/>
              <a:gd name="T43" fmla="*/ 102 h 183"/>
              <a:gd name="T44" fmla="*/ 39 w 91"/>
              <a:gd name="T45" fmla="*/ 90 h 183"/>
              <a:gd name="T46" fmla="*/ 48 w 91"/>
              <a:gd name="T47" fmla="*/ 74 h 183"/>
              <a:gd name="T48" fmla="*/ 69 w 91"/>
              <a:gd name="T49" fmla="*/ 42 h 183"/>
              <a:gd name="T50" fmla="*/ 78 w 91"/>
              <a:gd name="T51" fmla="*/ 26 h 183"/>
              <a:gd name="T52" fmla="*/ 85 w 91"/>
              <a:gd name="T53" fmla="*/ 12 h 183"/>
              <a:gd name="T54" fmla="*/ 89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9" y="153"/>
                </a:lnTo>
                <a:lnTo>
                  <a:pt x="16" y="127"/>
                </a:lnTo>
                <a:lnTo>
                  <a:pt x="22" y="113"/>
                </a:lnTo>
                <a:lnTo>
                  <a:pt x="30" y="102"/>
                </a:lnTo>
                <a:lnTo>
                  <a:pt x="39" y="90"/>
                </a:lnTo>
                <a:lnTo>
                  <a:pt x="48" y="74"/>
                </a:lnTo>
                <a:lnTo>
                  <a:pt x="69" y="42"/>
                </a:lnTo>
                <a:lnTo>
                  <a:pt x="78"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12" name="Freeform 2964"/>
          <p:cNvSpPr>
            <a:spLocks/>
          </p:cNvSpPr>
          <p:nvPr/>
        </p:nvSpPr>
        <p:spPr bwMode="auto">
          <a:xfrm>
            <a:off x="6186489" y="5448300"/>
            <a:ext cx="180975" cy="127000"/>
          </a:xfrm>
          <a:custGeom>
            <a:avLst/>
            <a:gdLst>
              <a:gd name="T0" fmla="*/ 115 w 115"/>
              <a:gd name="T1" fmla="*/ 65 h 93"/>
              <a:gd name="T2" fmla="*/ 112 w 115"/>
              <a:gd name="T3" fmla="*/ 62 h 93"/>
              <a:gd name="T4" fmla="*/ 105 w 115"/>
              <a:gd name="T5" fmla="*/ 52 h 93"/>
              <a:gd name="T6" fmla="*/ 94 w 115"/>
              <a:gd name="T7" fmla="*/ 38 h 93"/>
              <a:gd name="T8" fmla="*/ 82 w 115"/>
              <a:gd name="T9" fmla="*/ 25 h 93"/>
              <a:gd name="T10" fmla="*/ 71 w 115"/>
              <a:gd name="T11" fmla="*/ 12 h 93"/>
              <a:gd name="T12" fmla="*/ 57 w 115"/>
              <a:gd name="T13" fmla="*/ 3 h 93"/>
              <a:gd name="T14" fmla="*/ 45 w 115"/>
              <a:gd name="T15" fmla="*/ 0 h 93"/>
              <a:gd name="T16" fmla="*/ 41 w 115"/>
              <a:gd name="T17" fmla="*/ 1 h 93"/>
              <a:gd name="T18" fmla="*/ 36 w 115"/>
              <a:gd name="T19" fmla="*/ 6 h 93"/>
              <a:gd name="T20" fmla="*/ 29 w 115"/>
              <a:gd name="T21" fmla="*/ 17 h 93"/>
              <a:gd name="T22" fmla="*/ 21 w 115"/>
              <a:gd name="T23" fmla="*/ 31 h 93"/>
              <a:gd name="T24" fmla="*/ 9 w 115"/>
              <a:gd name="T25" fmla="*/ 59 h 93"/>
              <a:gd name="T26" fmla="*/ 5 w 115"/>
              <a:gd name="T27" fmla="*/ 71 h 93"/>
              <a:gd name="T28" fmla="*/ 2 w 115"/>
              <a:gd name="T29" fmla="*/ 82 h 93"/>
              <a:gd name="T30" fmla="*/ 0 w 115"/>
              <a:gd name="T31" fmla="*/ 90 h 93"/>
              <a:gd name="T32" fmla="*/ 0 w 115"/>
              <a:gd name="T33" fmla="*/ 93 h 93"/>
              <a:gd name="T34" fmla="*/ 2 w 115"/>
              <a:gd name="T35" fmla="*/ 91 h 93"/>
              <a:gd name="T36" fmla="*/ 6 w 115"/>
              <a:gd name="T37" fmla="*/ 85 h 93"/>
              <a:gd name="T38" fmla="*/ 12 w 115"/>
              <a:gd name="T39" fmla="*/ 76 h 93"/>
              <a:gd name="T40" fmla="*/ 18 w 115"/>
              <a:gd name="T41" fmla="*/ 63 h 93"/>
              <a:gd name="T42" fmla="*/ 33 w 115"/>
              <a:gd name="T43" fmla="*/ 37 h 93"/>
              <a:gd name="T44" fmla="*/ 50 w 115"/>
              <a:gd name="T45" fmla="*/ 12 h 93"/>
              <a:gd name="T46" fmla="*/ 54 w 115"/>
              <a:gd name="T47" fmla="*/ 8 h 93"/>
              <a:gd name="T48" fmla="*/ 59 w 115"/>
              <a:gd name="T49" fmla="*/ 6 h 93"/>
              <a:gd name="T50" fmla="*/ 69 w 115"/>
              <a:gd name="T51" fmla="*/ 9 h 93"/>
              <a:gd name="T52" fmla="*/ 81 w 115"/>
              <a:gd name="T53" fmla="*/ 17 h 93"/>
              <a:gd name="T54" fmla="*/ 102 w 115"/>
              <a:gd name="T55" fmla="*/ 42 h 93"/>
              <a:gd name="T56" fmla="*/ 109 w 115"/>
              <a:gd name="T57" fmla="*/ 54 h 93"/>
              <a:gd name="T58" fmla="*/ 114 w 115"/>
              <a:gd name="T59" fmla="*/ 62 h 93"/>
              <a:gd name="T60" fmla="*/ 115 w 115"/>
              <a:gd name="T61" fmla="*/ 65 h 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5"/>
              <a:gd name="T94" fmla="*/ 0 h 93"/>
              <a:gd name="T95" fmla="*/ 115 w 115"/>
              <a:gd name="T96" fmla="*/ 93 h 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5" h="93">
                <a:moveTo>
                  <a:pt x="115" y="65"/>
                </a:moveTo>
                <a:lnTo>
                  <a:pt x="112" y="62"/>
                </a:lnTo>
                <a:lnTo>
                  <a:pt x="105" y="52"/>
                </a:lnTo>
                <a:lnTo>
                  <a:pt x="94" y="38"/>
                </a:lnTo>
                <a:lnTo>
                  <a:pt x="82" y="25"/>
                </a:lnTo>
                <a:lnTo>
                  <a:pt x="71" y="12"/>
                </a:lnTo>
                <a:lnTo>
                  <a:pt x="57" y="3"/>
                </a:lnTo>
                <a:lnTo>
                  <a:pt x="45" y="0"/>
                </a:lnTo>
                <a:lnTo>
                  <a:pt x="41" y="1"/>
                </a:lnTo>
                <a:lnTo>
                  <a:pt x="36" y="6"/>
                </a:lnTo>
                <a:lnTo>
                  <a:pt x="29" y="17"/>
                </a:lnTo>
                <a:lnTo>
                  <a:pt x="21" y="31"/>
                </a:lnTo>
                <a:lnTo>
                  <a:pt x="9" y="59"/>
                </a:lnTo>
                <a:lnTo>
                  <a:pt x="5" y="71"/>
                </a:lnTo>
                <a:lnTo>
                  <a:pt x="2" y="82"/>
                </a:lnTo>
                <a:lnTo>
                  <a:pt x="0" y="90"/>
                </a:lnTo>
                <a:lnTo>
                  <a:pt x="0" y="93"/>
                </a:lnTo>
                <a:lnTo>
                  <a:pt x="2" y="91"/>
                </a:lnTo>
                <a:lnTo>
                  <a:pt x="6" y="85"/>
                </a:lnTo>
                <a:lnTo>
                  <a:pt x="12" y="76"/>
                </a:lnTo>
                <a:lnTo>
                  <a:pt x="18" y="63"/>
                </a:lnTo>
                <a:lnTo>
                  <a:pt x="33" y="37"/>
                </a:lnTo>
                <a:lnTo>
                  <a:pt x="50" y="12"/>
                </a:lnTo>
                <a:lnTo>
                  <a:pt x="54" y="8"/>
                </a:lnTo>
                <a:lnTo>
                  <a:pt x="59" y="6"/>
                </a:lnTo>
                <a:lnTo>
                  <a:pt x="69" y="9"/>
                </a:lnTo>
                <a:lnTo>
                  <a:pt x="81" y="17"/>
                </a:lnTo>
                <a:lnTo>
                  <a:pt x="102" y="42"/>
                </a:lnTo>
                <a:lnTo>
                  <a:pt x="109" y="54"/>
                </a:lnTo>
                <a:lnTo>
                  <a:pt x="114"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13" name="Freeform 2965"/>
          <p:cNvSpPr>
            <a:spLocks/>
          </p:cNvSpPr>
          <p:nvPr/>
        </p:nvSpPr>
        <p:spPr bwMode="auto">
          <a:xfrm>
            <a:off x="6184900" y="5500689"/>
            <a:ext cx="101600"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9 w 64"/>
              <a:gd name="T27" fmla="*/ 36 h 52"/>
              <a:gd name="T28" fmla="*/ 27 w 64"/>
              <a:gd name="T29" fmla="*/ 7 h 52"/>
              <a:gd name="T30" fmla="*/ 31 w 64"/>
              <a:gd name="T31" fmla="*/ 4 h 52"/>
              <a:gd name="T32" fmla="*/ 37 w 64"/>
              <a:gd name="T33" fmla="*/ 5 h 52"/>
              <a:gd name="T34" fmla="*/ 51 w 64"/>
              <a:gd name="T35" fmla="*/ 17 h 52"/>
              <a:gd name="T36" fmla="*/ 60 w 64"/>
              <a:gd name="T37" fmla="*/ 31 h 52"/>
              <a:gd name="T38" fmla="*/ 63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7" y="7"/>
                </a:lnTo>
                <a:lnTo>
                  <a:pt x="31" y="4"/>
                </a:lnTo>
                <a:lnTo>
                  <a:pt x="37" y="5"/>
                </a:lnTo>
                <a:lnTo>
                  <a:pt x="51" y="17"/>
                </a:lnTo>
                <a:lnTo>
                  <a:pt x="60" y="31"/>
                </a:lnTo>
                <a:lnTo>
                  <a:pt x="63"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14" name="Freeform 2966"/>
          <p:cNvSpPr>
            <a:spLocks/>
          </p:cNvSpPr>
          <p:nvPr/>
        </p:nvSpPr>
        <p:spPr bwMode="auto">
          <a:xfrm>
            <a:off x="6100764" y="5491164"/>
            <a:ext cx="90487" cy="71437"/>
          </a:xfrm>
          <a:custGeom>
            <a:avLst/>
            <a:gdLst>
              <a:gd name="T0" fmla="*/ 0 w 58"/>
              <a:gd name="T1" fmla="*/ 14 h 52"/>
              <a:gd name="T2" fmla="*/ 2 w 58"/>
              <a:gd name="T3" fmla="*/ 12 h 52"/>
              <a:gd name="T4" fmla="*/ 5 w 58"/>
              <a:gd name="T5" fmla="*/ 11 h 52"/>
              <a:gd name="T6" fmla="*/ 11 w 58"/>
              <a:gd name="T7" fmla="*/ 6 h 52"/>
              <a:gd name="T8" fmla="*/ 15 w 58"/>
              <a:gd name="T9" fmla="*/ 3 h 52"/>
              <a:gd name="T10" fmla="*/ 29 w 58"/>
              <a:gd name="T11" fmla="*/ 0 h 52"/>
              <a:gd name="T12" fmla="*/ 35 w 58"/>
              <a:gd name="T13" fmla="*/ 0 h 52"/>
              <a:gd name="T14" fmla="*/ 39 w 58"/>
              <a:gd name="T15" fmla="*/ 4 h 52"/>
              <a:gd name="T16" fmla="*/ 54 w 58"/>
              <a:gd name="T17" fmla="*/ 34 h 52"/>
              <a:gd name="T18" fmla="*/ 57 w 58"/>
              <a:gd name="T19" fmla="*/ 48 h 52"/>
              <a:gd name="T20" fmla="*/ 58 w 58"/>
              <a:gd name="T21" fmla="*/ 51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6 w 58"/>
              <a:gd name="T35" fmla="*/ 3 h 52"/>
              <a:gd name="T36" fmla="*/ 20 w 58"/>
              <a:gd name="T37" fmla="*/ 3 h 52"/>
              <a:gd name="T38" fmla="*/ 11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2" y="12"/>
                </a:lnTo>
                <a:lnTo>
                  <a:pt x="5" y="11"/>
                </a:lnTo>
                <a:lnTo>
                  <a:pt x="11" y="6"/>
                </a:lnTo>
                <a:lnTo>
                  <a:pt x="15" y="3"/>
                </a:lnTo>
                <a:lnTo>
                  <a:pt x="29" y="0"/>
                </a:lnTo>
                <a:lnTo>
                  <a:pt x="35" y="0"/>
                </a:lnTo>
                <a:lnTo>
                  <a:pt x="39" y="4"/>
                </a:lnTo>
                <a:lnTo>
                  <a:pt x="54" y="34"/>
                </a:lnTo>
                <a:lnTo>
                  <a:pt x="57" y="48"/>
                </a:lnTo>
                <a:lnTo>
                  <a:pt x="58" y="51"/>
                </a:lnTo>
                <a:lnTo>
                  <a:pt x="58" y="52"/>
                </a:lnTo>
                <a:lnTo>
                  <a:pt x="57" y="51"/>
                </a:lnTo>
                <a:lnTo>
                  <a:pt x="55"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15" name="Freeform 2967"/>
          <p:cNvSpPr>
            <a:spLocks/>
          </p:cNvSpPr>
          <p:nvPr/>
        </p:nvSpPr>
        <p:spPr bwMode="auto">
          <a:xfrm>
            <a:off x="6170614" y="5387976"/>
            <a:ext cx="52387" cy="168275"/>
          </a:xfrm>
          <a:custGeom>
            <a:avLst/>
            <a:gdLst>
              <a:gd name="T0" fmla="*/ 12 w 33"/>
              <a:gd name="T1" fmla="*/ 64 h 123"/>
              <a:gd name="T2" fmla="*/ 7 w 33"/>
              <a:gd name="T3" fmla="*/ 33 h 123"/>
              <a:gd name="T4" fmla="*/ 6 w 33"/>
              <a:gd name="T5" fmla="*/ 19 h 123"/>
              <a:gd name="T6" fmla="*/ 4 w 33"/>
              <a:gd name="T7" fmla="*/ 10 h 123"/>
              <a:gd name="T8" fmla="*/ 6 w 33"/>
              <a:gd name="T9" fmla="*/ 4 h 123"/>
              <a:gd name="T10" fmla="*/ 7 w 33"/>
              <a:gd name="T11" fmla="*/ 0 h 123"/>
              <a:gd name="T12" fmla="*/ 10 w 33"/>
              <a:gd name="T13" fmla="*/ 2 h 123"/>
              <a:gd name="T14" fmla="*/ 15 w 33"/>
              <a:gd name="T15" fmla="*/ 10 h 123"/>
              <a:gd name="T16" fmla="*/ 19 w 33"/>
              <a:gd name="T17" fmla="*/ 22 h 123"/>
              <a:gd name="T18" fmla="*/ 24 w 33"/>
              <a:gd name="T19" fmla="*/ 38 h 123"/>
              <a:gd name="T20" fmla="*/ 30 w 33"/>
              <a:gd name="T21" fmla="*/ 76 h 123"/>
              <a:gd name="T22" fmla="*/ 31 w 33"/>
              <a:gd name="T23" fmla="*/ 93 h 123"/>
              <a:gd name="T24" fmla="*/ 33 w 33"/>
              <a:gd name="T25" fmla="*/ 109 h 123"/>
              <a:gd name="T26" fmla="*/ 33 w 33"/>
              <a:gd name="T27" fmla="*/ 123 h 123"/>
              <a:gd name="T28" fmla="*/ 31 w 33"/>
              <a:gd name="T29" fmla="*/ 120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9 h 123"/>
              <a:gd name="T58" fmla="*/ 12 w 33"/>
              <a:gd name="T59" fmla="*/ 72 h 123"/>
              <a:gd name="T60" fmla="*/ 13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3" y="109"/>
                </a:lnTo>
                <a:lnTo>
                  <a:pt x="33"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9"/>
                </a:lnTo>
                <a:lnTo>
                  <a:pt x="12" y="72"/>
                </a:lnTo>
                <a:lnTo>
                  <a:pt x="13"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16" name="Line 2968"/>
          <p:cNvSpPr>
            <a:spLocks noChangeShapeType="1"/>
          </p:cNvSpPr>
          <p:nvPr/>
        </p:nvSpPr>
        <p:spPr bwMode="auto">
          <a:xfrm flipH="1">
            <a:off x="6172201" y="5389564"/>
            <a:ext cx="9525" cy="15875"/>
          </a:xfrm>
          <a:prstGeom prst="line">
            <a:avLst/>
          </a:prstGeom>
          <a:noFill/>
          <a:ln w="0">
            <a:solidFill>
              <a:srgbClr val="000000"/>
            </a:solidFill>
            <a:round/>
            <a:headEnd/>
            <a:tailEnd/>
          </a:ln>
        </p:spPr>
        <p:txBody>
          <a:bodyPr/>
          <a:lstStyle/>
          <a:p>
            <a:endParaRPr lang="en-US"/>
          </a:p>
        </p:txBody>
      </p:sp>
      <p:sp>
        <p:nvSpPr>
          <p:cNvPr id="312217" name="Freeform 2969"/>
          <p:cNvSpPr>
            <a:spLocks/>
          </p:cNvSpPr>
          <p:nvPr/>
        </p:nvSpPr>
        <p:spPr bwMode="auto">
          <a:xfrm>
            <a:off x="6483350" y="5514976"/>
            <a:ext cx="141288" cy="61913"/>
          </a:xfrm>
          <a:custGeom>
            <a:avLst/>
            <a:gdLst>
              <a:gd name="T0" fmla="*/ 90 w 90"/>
              <a:gd name="T1" fmla="*/ 45 h 45"/>
              <a:gd name="T2" fmla="*/ 87 w 90"/>
              <a:gd name="T3" fmla="*/ 42 h 45"/>
              <a:gd name="T4" fmla="*/ 81 w 90"/>
              <a:gd name="T5" fmla="*/ 36 h 45"/>
              <a:gd name="T6" fmla="*/ 62 w 90"/>
              <a:gd name="T7" fmla="*/ 19 h 45"/>
              <a:gd name="T8" fmla="*/ 50 w 90"/>
              <a:gd name="T9" fmla="*/ 10 h 45"/>
              <a:gd name="T10" fmla="*/ 39 w 90"/>
              <a:gd name="T11" fmla="*/ 3 h 45"/>
              <a:gd name="T12" fmla="*/ 30 w 90"/>
              <a:gd name="T13" fmla="*/ 0 h 45"/>
              <a:gd name="T14" fmla="*/ 24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10 h 45"/>
              <a:gd name="T34" fmla="*/ 50 w 90"/>
              <a:gd name="T35" fmla="*/ 16 h 45"/>
              <a:gd name="T36" fmla="*/ 62 w 90"/>
              <a:gd name="T37" fmla="*/ 24 h 45"/>
              <a:gd name="T38" fmla="*/ 81 w 90"/>
              <a:gd name="T39" fmla="*/ 39 h 45"/>
              <a:gd name="T40" fmla="*/ 87 w 90"/>
              <a:gd name="T41" fmla="*/ 44 h 45"/>
              <a:gd name="T42" fmla="*/ 90 w 90"/>
              <a:gd name="T43" fmla="*/ 4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2" y="19"/>
                </a:lnTo>
                <a:lnTo>
                  <a:pt x="50"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50" y="16"/>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18" name="Freeform 2970"/>
          <p:cNvSpPr>
            <a:spLocks/>
          </p:cNvSpPr>
          <p:nvPr/>
        </p:nvSpPr>
        <p:spPr bwMode="auto">
          <a:xfrm>
            <a:off x="6319838" y="5405438"/>
            <a:ext cx="163512" cy="163512"/>
          </a:xfrm>
          <a:custGeom>
            <a:avLst/>
            <a:gdLst>
              <a:gd name="T0" fmla="*/ 0 w 104"/>
              <a:gd name="T1" fmla="*/ 65 h 119"/>
              <a:gd name="T2" fmla="*/ 3 w 104"/>
              <a:gd name="T3" fmla="*/ 60 h 119"/>
              <a:gd name="T4" fmla="*/ 7 w 104"/>
              <a:gd name="T5" fmla="*/ 57 h 119"/>
              <a:gd name="T6" fmla="*/ 10 w 104"/>
              <a:gd name="T7" fmla="*/ 51 h 119"/>
              <a:gd name="T8" fmla="*/ 21 w 104"/>
              <a:gd name="T9" fmla="*/ 39 h 119"/>
              <a:gd name="T10" fmla="*/ 34 w 104"/>
              <a:gd name="T11" fmla="*/ 25 h 119"/>
              <a:gd name="T12" fmla="*/ 46 w 104"/>
              <a:gd name="T13" fmla="*/ 12 h 119"/>
              <a:gd name="T14" fmla="*/ 60 w 104"/>
              <a:gd name="T15" fmla="*/ 3 h 119"/>
              <a:gd name="T16" fmla="*/ 72 w 104"/>
              <a:gd name="T17" fmla="*/ 0 h 119"/>
              <a:gd name="T18" fmla="*/ 76 w 104"/>
              <a:gd name="T19" fmla="*/ 1 h 119"/>
              <a:gd name="T20" fmla="*/ 81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1 w 104"/>
              <a:gd name="T41" fmla="*/ 40 h 119"/>
              <a:gd name="T42" fmla="*/ 73 w 104"/>
              <a:gd name="T43" fmla="*/ 23 h 119"/>
              <a:gd name="T44" fmla="*/ 66 w 104"/>
              <a:gd name="T45" fmla="*/ 11 h 119"/>
              <a:gd name="T46" fmla="*/ 61 w 104"/>
              <a:gd name="T47" fmla="*/ 8 h 119"/>
              <a:gd name="T48" fmla="*/ 57 w 104"/>
              <a:gd name="T49" fmla="*/ 6 h 119"/>
              <a:gd name="T50" fmla="*/ 46 w 104"/>
              <a:gd name="T51" fmla="*/ 8 h 119"/>
              <a:gd name="T52" fmla="*/ 36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60" y="3"/>
                </a:lnTo>
                <a:lnTo>
                  <a:pt x="72" y="0"/>
                </a:lnTo>
                <a:lnTo>
                  <a:pt x="76" y="1"/>
                </a:lnTo>
                <a:lnTo>
                  <a:pt x="81" y="4"/>
                </a:lnTo>
                <a:lnTo>
                  <a:pt x="88" y="17"/>
                </a:lnTo>
                <a:lnTo>
                  <a:pt x="94" y="34"/>
                </a:lnTo>
                <a:lnTo>
                  <a:pt x="101" y="71"/>
                </a:lnTo>
                <a:lnTo>
                  <a:pt x="104" y="90"/>
                </a:lnTo>
                <a:lnTo>
                  <a:pt x="104" y="119"/>
                </a:lnTo>
                <a:lnTo>
                  <a:pt x="103" y="116"/>
                </a:lnTo>
                <a:lnTo>
                  <a:pt x="100" y="107"/>
                </a:lnTo>
                <a:lnTo>
                  <a:pt x="97" y="93"/>
                </a:lnTo>
                <a:lnTo>
                  <a:pt x="92" y="76"/>
                </a:lnTo>
                <a:lnTo>
                  <a:pt x="81" y="40"/>
                </a:lnTo>
                <a:lnTo>
                  <a:pt x="73" y="23"/>
                </a:lnTo>
                <a:lnTo>
                  <a:pt x="66" y="11"/>
                </a:lnTo>
                <a:lnTo>
                  <a:pt x="61" y="8"/>
                </a:lnTo>
                <a:lnTo>
                  <a:pt x="57" y="6"/>
                </a:lnTo>
                <a:lnTo>
                  <a:pt x="46" y="8"/>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19" name="Freeform 2971"/>
          <p:cNvSpPr>
            <a:spLocks/>
          </p:cNvSpPr>
          <p:nvPr/>
        </p:nvSpPr>
        <p:spPr bwMode="auto">
          <a:xfrm>
            <a:off x="6477001" y="5421313"/>
            <a:ext cx="201613" cy="150812"/>
          </a:xfrm>
          <a:custGeom>
            <a:avLst/>
            <a:gdLst>
              <a:gd name="T0" fmla="*/ 128 w 128"/>
              <a:gd name="T1" fmla="*/ 0 h 110"/>
              <a:gd name="T2" fmla="*/ 124 w 128"/>
              <a:gd name="T3" fmla="*/ 0 h 110"/>
              <a:gd name="T4" fmla="*/ 115 w 128"/>
              <a:gd name="T5" fmla="*/ 1 h 110"/>
              <a:gd name="T6" fmla="*/ 101 w 128"/>
              <a:gd name="T7" fmla="*/ 4 h 110"/>
              <a:gd name="T8" fmla="*/ 86 w 128"/>
              <a:gd name="T9" fmla="*/ 7 h 110"/>
              <a:gd name="T10" fmla="*/ 54 w 128"/>
              <a:gd name="T11" fmla="*/ 18 h 110"/>
              <a:gd name="T12" fmla="*/ 40 w 128"/>
              <a:gd name="T13" fmla="*/ 26 h 110"/>
              <a:gd name="T14" fmla="*/ 31 w 128"/>
              <a:gd name="T15" fmla="*/ 34 h 110"/>
              <a:gd name="T16" fmla="*/ 19 w 128"/>
              <a:gd name="T17" fmla="*/ 55 h 110"/>
              <a:gd name="T18" fmla="*/ 9 w 128"/>
              <a:gd name="T19" fmla="*/ 80 h 110"/>
              <a:gd name="T20" fmla="*/ 4 w 128"/>
              <a:gd name="T21" fmla="*/ 91 h 110"/>
              <a:gd name="T22" fmla="*/ 1 w 128"/>
              <a:gd name="T23" fmla="*/ 100 h 110"/>
              <a:gd name="T24" fmla="*/ 0 w 128"/>
              <a:gd name="T25" fmla="*/ 106 h 110"/>
              <a:gd name="T26" fmla="*/ 0 w 128"/>
              <a:gd name="T27" fmla="*/ 110 h 110"/>
              <a:gd name="T28" fmla="*/ 1 w 128"/>
              <a:gd name="T29" fmla="*/ 108 h 110"/>
              <a:gd name="T30" fmla="*/ 6 w 128"/>
              <a:gd name="T31" fmla="*/ 103 h 110"/>
              <a:gd name="T32" fmla="*/ 10 w 128"/>
              <a:gd name="T33" fmla="*/ 94 h 110"/>
              <a:gd name="T34" fmla="*/ 16 w 128"/>
              <a:gd name="T35" fmla="*/ 85 h 110"/>
              <a:gd name="T36" fmla="*/ 30 w 128"/>
              <a:gd name="T37" fmla="*/ 62 h 110"/>
              <a:gd name="T38" fmla="*/ 45 w 128"/>
              <a:gd name="T39" fmla="*/ 40 h 110"/>
              <a:gd name="T40" fmla="*/ 54 w 128"/>
              <a:gd name="T41" fmla="*/ 32 h 110"/>
              <a:gd name="T42" fmla="*/ 66 w 128"/>
              <a:gd name="T43" fmla="*/ 24 h 110"/>
              <a:gd name="T44" fmla="*/ 94 w 128"/>
              <a:gd name="T45" fmla="*/ 10 h 110"/>
              <a:gd name="T46" fmla="*/ 107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6" y="7"/>
                </a:lnTo>
                <a:lnTo>
                  <a:pt x="54" y="18"/>
                </a:lnTo>
                <a:lnTo>
                  <a:pt x="40" y="26"/>
                </a:lnTo>
                <a:lnTo>
                  <a:pt x="31" y="34"/>
                </a:lnTo>
                <a:lnTo>
                  <a:pt x="19" y="55"/>
                </a:lnTo>
                <a:lnTo>
                  <a:pt x="9" y="80"/>
                </a:lnTo>
                <a:lnTo>
                  <a:pt x="4" y="91"/>
                </a:lnTo>
                <a:lnTo>
                  <a:pt x="1" y="100"/>
                </a:lnTo>
                <a:lnTo>
                  <a:pt x="0" y="106"/>
                </a:lnTo>
                <a:lnTo>
                  <a:pt x="0" y="110"/>
                </a:lnTo>
                <a:lnTo>
                  <a:pt x="1" y="108"/>
                </a:lnTo>
                <a:lnTo>
                  <a:pt x="6" y="103"/>
                </a:lnTo>
                <a:lnTo>
                  <a:pt x="10" y="94"/>
                </a:lnTo>
                <a:lnTo>
                  <a:pt x="16" y="85"/>
                </a:lnTo>
                <a:lnTo>
                  <a:pt x="30" y="62"/>
                </a:lnTo>
                <a:lnTo>
                  <a:pt x="45" y="40"/>
                </a:lnTo>
                <a:lnTo>
                  <a:pt x="54"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20" name="Freeform 2972"/>
          <p:cNvSpPr>
            <a:spLocks/>
          </p:cNvSpPr>
          <p:nvPr/>
        </p:nvSpPr>
        <p:spPr bwMode="auto">
          <a:xfrm>
            <a:off x="6473825" y="5337176"/>
            <a:ext cx="198438" cy="231775"/>
          </a:xfrm>
          <a:custGeom>
            <a:avLst/>
            <a:gdLst>
              <a:gd name="T0" fmla="*/ 126 w 126"/>
              <a:gd name="T1" fmla="*/ 0 h 169"/>
              <a:gd name="T2" fmla="*/ 121 w 126"/>
              <a:gd name="T3" fmla="*/ 3 h 169"/>
              <a:gd name="T4" fmla="*/ 114 w 126"/>
              <a:gd name="T5" fmla="*/ 10 h 169"/>
              <a:gd name="T6" fmla="*/ 102 w 126"/>
              <a:gd name="T7" fmla="*/ 19 h 169"/>
              <a:gd name="T8" fmla="*/ 87 w 126"/>
              <a:gd name="T9" fmla="*/ 31 h 169"/>
              <a:gd name="T10" fmla="*/ 59 w 126"/>
              <a:gd name="T11" fmla="*/ 58 h 169"/>
              <a:gd name="T12" fmla="*/ 45 w 126"/>
              <a:gd name="T13" fmla="*/ 70 h 169"/>
              <a:gd name="T14" fmla="*/ 35 w 126"/>
              <a:gd name="T15" fmla="*/ 81 h 169"/>
              <a:gd name="T16" fmla="*/ 20 w 126"/>
              <a:gd name="T17" fmla="*/ 106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9 h 169"/>
              <a:gd name="T40" fmla="*/ 59 w 126"/>
              <a:gd name="T41" fmla="*/ 76 h 169"/>
              <a:gd name="T42" fmla="*/ 71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10"/>
                </a:lnTo>
                <a:lnTo>
                  <a:pt x="102" y="19"/>
                </a:lnTo>
                <a:lnTo>
                  <a:pt x="87" y="31"/>
                </a:lnTo>
                <a:lnTo>
                  <a:pt x="59" y="58"/>
                </a:lnTo>
                <a:lnTo>
                  <a:pt x="45" y="70"/>
                </a:lnTo>
                <a:lnTo>
                  <a:pt x="35" y="81"/>
                </a:lnTo>
                <a:lnTo>
                  <a:pt x="20" y="106"/>
                </a:lnTo>
                <a:lnTo>
                  <a:pt x="9" y="135"/>
                </a:lnTo>
                <a:lnTo>
                  <a:pt x="5" y="147"/>
                </a:lnTo>
                <a:lnTo>
                  <a:pt x="2" y="158"/>
                </a:lnTo>
                <a:lnTo>
                  <a:pt x="0" y="166"/>
                </a:lnTo>
                <a:lnTo>
                  <a:pt x="0" y="169"/>
                </a:lnTo>
                <a:lnTo>
                  <a:pt x="2" y="166"/>
                </a:lnTo>
                <a:lnTo>
                  <a:pt x="6" y="160"/>
                </a:lnTo>
                <a:lnTo>
                  <a:pt x="12" y="150"/>
                </a:lnTo>
                <a:lnTo>
                  <a:pt x="18" y="138"/>
                </a:lnTo>
                <a:lnTo>
                  <a:pt x="33" y="112"/>
                </a:lnTo>
                <a:lnTo>
                  <a:pt x="50" y="89"/>
                </a:lnTo>
                <a:lnTo>
                  <a:pt x="59" y="76"/>
                </a:lnTo>
                <a:lnTo>
                  <a:pt x="71"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21" name="Freeform 2973"/>
          <p:cNvSpPr>
            <a:spLocks/>
          </p:cNvSpPr>
          <p:nvPr/>
        </p:nvSpPr>
        <p:spPr bwMode="auto">
          <a:xfrm>
            <a:off x="6472238" y="5319713"/>
            <a:ext cx="139700" cy="252412"/>
          </a:xfrm>
          <a:custGeom>
            <a:avLst/>
            <a:gdLst>
              <a:gd name="T0" fmla="*/ 89 w 89"/>
              <a:gd name="T1" fmla="*/ 0 h 183"/>
              <a:gd name="T2" fmla="*/ 86 w 89"/>
              <a:gd name="T3" fmla="*/ 3 h 183"/>
              <a:gd name="T4" fmla="*/ 79 w 89"/>
              <a:gd name="T5" fmla="*/ 11 h 183"/>
              <a:gd name="T6" fmla="*/ 70 w 89"/>
              <a:gd name="T7" fmla="*/ 23 h 183"/>
              <a:gd name="T8" fmla="*/ 60 w 89"/>
              <a:gd name="T9" fmla="*/ 39 h 183"/>
              <a:gd name="T10" fmla="*/ 36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3 w 89"/>
              <a:gd name="T29" fmla="*/ 181 h 183"/>
              <a:gd name="T30" fmla="*/ 4 w 89"/>
              <a:gd name="T31" fmla="*/ 175 h 183"/>
              <a:gd name="T32" fmla="*/ 6 w 89"/>
              <a:gd name="T33" fmla="*/ 166 h 183"/>
              <a:gd name="T34" fmla="*/ 9 w 89"/>
              <a:gd name="T35" fmla="*/ 153 h 183"/>
              <a:gd name="T36" fmla="*/ 16 w 89"/>
              <a:gd name="T37" fmla="*/ 127 h 183"/>
              <a:gd name="T38" fmla="*/ 28 w 89"/>
              <a:gd name="T39" fmla="*/ 102 h 183"/>
              <a:gd name="T40" fmla="*/ 37 w 89"/>
              <a:gd name="T41" fmla="*/ 90 h 183"/>
              <a:gd name="T42" fmla="*/ 48 w 89"/>
              <a:gd name="T43" fmla="*/ 74 h 183"/>
              <a:gd name="T44" fmla="*/ 69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60" y="39"/>
                </a:lnTo>
                <a:lnTo>
                  <a:pt x="36"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22" name="Freeform 2974"/>
          <p:cNvSpPr>
            <a:spLocks/>
          </p:cNvSpPr>
          <p:nvPr/>
        </p:nvSpPr>
        <p:spPr bwMode="auto">
          <a:xfrm>
            <a:off x="6478589" y="5448300"/>
            <a:ext cx="180975" cy="127000"/>
          </a:xfrm>
          <a:custGeom>
            <a:avLst/>
            <a:gdLst>
              <a:gd name="T0" fmla="*/ 115 w 115"/>
              <a:gd name="T1" fmla="*/ 65 h 93"/>
              <a:gd name="T2" fmla="*/ 112 w 115"/>
              <a:gd name="T3" fmla="*/ 62 h 93"/>
              <a:gd name="T4" fmla="*/ 105 w 115"/>
              <a:gd name="T5" fmla="*/ 52 h 93"/>
              <a:gd name="T6" fmla="*/ 94 w 115"/>
              <a:gd name="T7" fmla="*/ 38 h 93"/>
              <a:gd name="T8" fmla="*/ 82 w 115"/>
              <a:gd name="T9" fmla="*/ 25 h 93"/>
              <a:gd name="T10" fmla="*/ 69 w 115"/>
              <a:gd name="T11" fmla="*/ 12 h 93"/>
              <a:gd name="T12" fmla="*/ 56 w 115"/>
              <a:gd name="T13" fmla="*/ 3 h 93"/>
              <a:gd name="T14" fmla="*/ 44 w 115"/>
              <a:gd name="T15" fmla="*/ 0 h 93"/>
              <a:gd name="T16" fmla="*/ 39 w 115"/>
              <a:gd name="T17" fmla="*/ 1 h 93"/>
              <a:gd name="T18" fmla="*/ 35 w 115"/>
              <a:gd name="T19" fmla="*/ 6 h 93"/>
              <a:gd name="T20" fmla="*/ 20 w 115"/>
              <a:gd name="T21" fmla="*/ 31 h 93"/>
              <a:gd name="T22" fmla="*/ 9 w 115"/>
              <a:gd name="T23" fmla="*/ 59 h 93"/>
              <a:gd name="T24" fmla="*/ 5 w 115"/>
              <a:gd name="T25" fmla="*/ 71 h 93"/>
              <a:gd name="T26" fmla="*/ 2 w 115"/>
              <a:gd name="T27" fmla="*/ 82 h 93"/>
              <a:gd name="T28" fmla="*/ 0 w 115"/>
              <a:gd name="T29" fmla="*/ 90 h 93"/>
              <a:gd name="T30" fmla="*/ 0 w 115"/>
              <a:gd name="T31" fmla="*/ 93 h 93"/>
              <a:gd name="T32" fmla="*/ 2 w 115"/>
              <a:gd name="T33" fmla="*/ 91 h 93"/>
              <a:gd name="T34" fmla="*/ 5 w 115"/>
              <a:gd name="T35" fmla="*/ 85 h 93"/>
              <a:gd name="T36" fmla="*/ 11 w 115"/>
              <a:gd name="T37" fmla="*/ 76 h 93"/>
              <a:gd name="T38" fmla="*/ 17 w 115"/>
              <a:gd name="T39" fmla="*/ 63 h 93"/>
              <a:gd name="T40" fmla="*/ 33 w 115"/>
              <a:gd name="T41" fmla="*/ 37 h 93"/>
              <a:gd name="T42" fmla="*/ 50 w 115"/>
              <a:gd name="T43" fmla="*/ 12 h 93"/>
              <a:gd name="T44" fmla="*/ 54 w 115"/>
              <a:gd name="T45" fmla="*/ 8 h 93"/>
              <a:gd name="T46" fmla="*/ 59 w 115"/>
              <a:gd name="T47" fmla="*/ 6 h 93"/>
              <a:gd name="T48" fmla="*/ 69 w 115"/>
              <a:gd name="T49" fmla="*/ 9 h 93"/>
              <a:gd name="T50" fmla="*/ 79 w 115"/>
              <a:gd name="T51" fmla="*/ 17 h 93"/>
              <a:gd name="T52" fmla="*/ 91 w 115"/>
              <a:gd name="T53" fmla="*/ 29 h 93"/>
              <a:gd name="T54" fmla="*/ 109 w 115"/>
              <a:gd name="T55" fmla="*/ 54 h 93"/>
              <a:gd name="T56" fmla="*/ 114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5" y="52"/>
                </a:lnTo>
                <a:lnTo>
                  <a:pt x="94" y="38"/>
                </a:lnTo>
                <a:lnTo>
                  <a:pt x="82" y="25"/>
                </a:lnTo>
                <a:lnTo>
                  <a:pt x="69" y="12"/>
                </a:lnTo>
                <a:lnTo>
                  <a:pt x="56" y="3"/>
                </a:lnTo>
                <a:lnTo>
                  <a:pt x="44" y="0"/>
                </a:lnTo>
                <a:lnTo>
                  <a:pt x="39" y="1"/>
                </a:lnTo>
                <a:lnTo>
                  <a:pt x="35" y="6"/>
                </a:lnTo>
                <a:lnTo>
                  <a:pt x="20" y="31"/>
                </a:lnTo>
                <a:lnTo>
                  <a:pt x="9" y="59"/>
                </a:lnTo>
                <a:lnTo>
                  <a:pt x="5" y="71"/>
                </a:lnTo>
                <a:lnTo>
                  <a:pt x="2" y="82"/>
                </a:lnTo>
                <a:lnTo>
                  <a:pt x="0" y="90"/>
                </a:lnTo>
                <a:lnTo>
                  <a:pt x="0" y="93"/>
                </a:lnTo>
                <a:lnTo>
                  <a:pt x="2" y="91"/>
                </a:lnTo>
                <a:lnTo>
                  <a:pt x="5" y="85"/>
                </a:lnTo>
                <a:lnTo>
                  <a:pt x="11" y="76"/>
                </a:lnTo>
                <a:lnTo>
                  <a:pt x="17" y="63"/>
                </a:lnTo>
                <a:lnTo>
                  <a:pt x="33" y="37"/>
                </a:lnTo>
                <a:lnTo>
                  <a:pt x="50" y="12"/>
                </a:lnTo>
                <a:lnTo>
                  <a:pt x="54" y="8"/>
                </a:lnTo>
                <a:lnTo>
                  <a:pt x="59" y="6"/>
                </a:lnTo>
                <a:lnTo>
                  <a:pt x="69" y="9"/>
                </a:lnTo>
                <a:lnTo>
                  <a:pt x="79" y="17"/>
                </a:lnTo>
                <a:lnTo>
                  <a:pt x="91" y="29"/>
                </a:lnTo>
                <a:lnTo>
                  <a:pt x="109" y="54"/>
                </a:lnTo>
                <a:lnTo>
                  <a:pt x="114"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23" name="Freeform 2975"/>
          <p:cNvSpPr>
            <a:spLocks/>
          </p:cNvSpPr>
          <p:nvPr/>
        </p:nvSpPr>
        <p:spPr bwMode="auto">
          <a:xfrm>
            <a:off x="6473825" y="5500689"/>
            <a:ext cx="101600" cy="71437"/>
          </a:xfrm>
          <a:custGeom>
            <a:avLst/>
            <a:gdLst>
              <a:gd name="T0" fmla="*/ 65 w 65"/>
              <a:gd name="T1" fmla="*/ 38 h 52"/>
              <a:gd name="T2" fmla="*/ 63 w 65"/>
              <a:gd name="T3" fmla="*/ 35 h 52"/>
              <a:gd name="T4" fmla="*/ 59 w 65"/>
              <a:gd name="T5" fmla="*/ 30 h 52"/>
              <a:gd name="T6" fmla="*/ 47 w 65"/>
              <a:gd name="T7" fmla="*/ 14 h 52"/>
              <a:gd name="T8" fmla="*/ 32 w 65"/>
              <a:gd name="T9" fmla="*/ 2 h 52"/>
              <a:gd name="T10" fmla="*/ 26 w 65"/>
              <a:gd name="T11" fmla="*/ 0 h 52"/>
              <a:gd name="T12" fmla="*/ 20 w 65"/>
              <a:gd name="T13" fmla="*/ 4 h 52"/>
              <a:gd name="T14" fmla="*/ 11 w 65"/>
              <a:gd name="T15" fmla="*/ 17 h 52"/>
              <a:gd name="T16" fmla="*/ 5 w 65"/>
              <a:gd name="T17" fmla="*/ 33 h 52"/>
              <a:gd name="T18" fmla="*/ 0 w 65"/>
              <a:gd name="T19" fmla="*/ 47 h 52"/>
              <a:gd name="T20" fmla="*/ 0 w 65"/>
              <a:gd name="T21" fmla="*/ 52 h 52"/>
              <a:gd name="T22" fmla="*/ 2 w 65"/>
              <a:gd name="T23" fmla="*/ 50 h 52"/>
              <a:gd name="T24" fmla="*/ 3 w 65"/>
              <a:gd name="T25" fmla="*/ 47 h 52"/>
              <a:gd name="T26" fmla="*/ 11 w 65"/>
              <a:gd name="T27" fmla="*/ 36 h 52"/>
              <a:gd name="T28" fmla="*/ 18 w 65"/>
              <a:gd name="T29" fmla="*/ 21 h 52"/>
              <a:gd name="T30" fmla="*/ 27 w 65"/>
              <a:gd name="T31" fmla="*/ 7 h 52"/>
              <a:gd name="T32" fmla="*/ 32 w 65"/>
              <a:gd name="T33" fmla="*/ 4 h 52"/>
              <a:gd name="T34" fmla="*/ 38 w 65"/>
              <a:gd name="T35" fmla="*/ 5 h 52"/>
              <a:gd name="T36" fmla="*/ 51 w 65"/>
              <a:gd name="T37" fmla="*/ 17 h 52"/>
              <a:gd name="T38" fmla="*/ 62 w 65"/>
              <a:gd name="T39" fmla="*/ 31 h 52"/>
              <a:gd name="T40" fmla="*/ 65 w 65"/>
              <a:gd name="T41" fmla="*/ 36 h 52"/>
              <a:gd name="T42" fmla="*/ 65 w 65"/>
              <a:gd name="T43" fmla="*/ 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2"/>
              <a:gd name="T68" fmla="*/ 65 w 6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2">
                <a:moveTo>
                  <a:pt x="65" y="38"/>
                </a:moveTo>
                <a:lnTo>
                  <a:pt x="63" y="35"/>
                </a:lnTo>
                <a:lnTo>
                  <a:pt x="59" y="30"/>
                </a:lnTo>
                <a:lnTo>
                  <a:pt x="47" y="14"/>
                </a:lnTo>
                <a:lnTo>
                  <a:pt x="32" y="2"/>
                </a:lnTo>
                <a:lnTo>
                  <a:pt x="26" y="0"/>
                </a:lnTo>
                <a:lnTo>
                  <a:pt x="20" y="4"/>
                </a:lnTo>
                <a:lnTo>
                  <a:pt x="11" y="17"/>
                </a:lnTo>
                <a:lnTo>
                  <a:pt x="5" y="33"/>
                </a:lnTo>
                <a:lnTo>
                  <a:pt x="0" y="47"/>
                </a:lnTo>
                <a:lnTo>
                  <a:pt x="0" y="52"/>
                </a:lnTo>
                <a:lnTo>
                  <a:pt x="2" y="50"/>
                </a:lnTo>
                <a:lnTo>
                  <a:pt x="3" y="47"/>
                </a:lnTo>
                <a:lnTo>
                  <a:pt x="11" y="36"/>
                </a:lnTo>
                <a:lnTo>
                  <a:pt x="18" y="21"/>
                </a:lnTo>
                <a:lnTo>
                  <a:pt x="27" y="7"/>
                </a:lnTo>
                <a:lnTo>
                  <a:pt x="32" y="4"/>
                </a:lnTo>
                <a:lnTo>
                  <a:pt x="38" y="5"/>
                </a:lnTo>
                <a:lnTo>
                  <a:pt x="51" y="17"/>
                </a:lnTo>
                <a:lnTo>
                  <a:pt x="62" y="31"/>
                </a:lnTo>
                <a:lnTo>
                  <a:pt x="65" y="36"/>
                </a:lnTo>
                <a:lnTo>
                  <a:pt x="65"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24" name="Freeform 2976"/>
          <p:cNvSpPr>
            <a:spLocks/>
          </p:cNvSpPr>
          <p:nvPr/>
        </p:nvSpPr>
        <p:spPr bwMode="auto">
          <a:xfrm>
            <a:off x="6389689" y="5491164"/>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52 w 58"/>
              <a:gd name="T29" fmla="*/ 43 h 52"/>
              <a:gd name="T30" fmla="*/ 49 w 58"/>
              <a:gd name="T31" fmla="*/ 37 h 52"/>
              <a:gd name="T32" fmla="*/ 31 w 58"/>
              <a:gd name="T33" fmla="*/ 7 h 52"/>
              <a:gd name="T34" fmla="*/ 27 w 58"/>
              <a:gd name="T35" fmla="*/ 3 h 52"/>
              <a:gd name="T36" fmla="*/ 21 w 58"/>
              <a:gd name="T37" fmla="*/ 3 h 52"/>
              <a:gd name="T38" fmla="*/ 10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7" y="18"/>
                </a:lnTo>
                <a:lnTo>
                  <a:pt x="53" y="34"/>
                </a:lnTo>
                <a:lnTo>
                  <a:pt x="58" y="48"/>
                </a:lnTo>
                <a:lnTo>
                  <a:pt x="58" y="52"/>
                </a:lnTo>
                <a:lnTo>
                  <a:pt x="56" y="51"/>
                </a:lnTo>
                <a:lnTo>
                  <a:pt x="55" y="48"/>
                </a:lnTo>
                <a:lnTo>
                  <a:pt x="52" y="43"/>
                </a:lnTo>
                <a:lnTo>
                  <a:pt x="49"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25" name="Freeform 2977"/>
          <p:cNvSpPr>
            <a:spLocks/>
          </p:cNvSpPr>
          <p:nvPr/>
        </p:nvSpPr>
        <p:spPr bwMode="auto">
          <a:xfrm>
            <a:off x="6462713" y="5387976"/>
            <a:ext cx="49212" cy="168275"/>
          </a:xfrm>
          <a:custGeom>
            <a:avLst/>
            <a:gdLst>
              <a:gd name="T0" fmla="*/ 10 w 31"/>
              <a:gd name="T1" fmla="*/ 64 h 123"/>
              <a:gd name="T2" fmla="*/ 6 w 31"/>
              <a:gd name="T3" fmla="*/ 33 h 123"/>
              <a:gd name="T4" fmla="*/ 4 w 31"/>
              <a:gd name="T5" fmla="*/ 19 h 123"/>
              <a:gd name="T6" fmla="*/ 4 w 31"/>
              <a:gd name="T7" fmla="*/ 4 h 123"/>
              <a:gd name="T8" fmla="*/ 6 w 31"/>
              <a:gd name="T9" fmla="*/ 0 h 123"/>
              <a:gd name="T10" fmla="*/ 10 w 31"/>
              <a:gd name="T11" fmla="*/ 2 h 123"/>
              <a:gd name="T12" fmla="*/ 15 w 31"/>
              <a:gd name="T13" fmla="*/ 10 h 123"/>
              <a:gd name="T14" fmla="*/ 19 w 31"/>
              <a:gd name="T15" fmla="*/ 22 h 123"/>
              <a:gd name="T16" fmla="*/ 24 w 31"/>
              <a:gd name="T17" fmla="*/ 38 h 123"/>
              <a:gd name="T18" fmla="*/ 30 w 31"/>
              <a:gd name="T19" fmla="*/ 76 h 123"/>
              <a:gd name="T20" fmla="*/ 31 w 31"/>
              <a:gd name="T21" fmla="*/ 93 h 123"/>
              <a:gd name="T22" fmla="*/ 31 w 31"/>
              <a:gd name="T23" fmla="*/ 123 h 123"/>
              <a:gd name="T24" fmla="*/ 30 w 31"/>
              <a:gd name="T25" fmla="*/ 120 h 123"/>
              <a:gd name="T26" fmla="*/ 28 w 31"/>
              <a:gd name="T27" fmla="*/ 110 h 123"/>
              <a:gd name="T28" fmla="*/ 27 w 31"/>
              <a:gd name="T29" fmla="*/ 96 h 123"/>
              <a:gd name="T30" fmla="*/ 22 w 31"/>
              <a:gd name="T31" fmla="*/ 79 h 123"/>
              <a:gd name="T32" fmla="*/ 15 w 31"/>
              <a:gd name="T33" fmla="*/ 44 h 123"/>
              <a:gd name="T34" fmla="*/ 10 w 31"/>
              <a:gd name="T35" fmla="*/ 28 h 123"/>
              <a:gd name="T36" fmla="*/ 4 w 31"/>
              <a:gd name="T37" fmla="*/ 16 h 123"/>
              <a:gd name="T38" fmla="*/ 1 w 31"/>
              <a:gd name="T39" fmla="*/ 13 h 123"/>
              <a:gd name="T40" fmla="*/ 0 w 31"/>
              <a:gd name="T41" fmla="*/ 11 h 123"/>
              <a:gd name="T42" fmla="*/ 0 w 31"/>
              <a:gd name="T43" fmla="*/ 17 h 123"/>
              <a:gd name="T44" fmla="*/ 1 w 31"/>
              <a:gd name="T45" fmla="*/ 28 h 123"/>
              <a:gd name="T46" fmla="*/ 4 w 31"/>
              <a:gd name="T47" fmla="*/ 44 h 123"/>
              <a:gd name="T48" fmla="*/ 7 w 31"/>
              <a:gd name="T49" fmla="*/ 58 h 123"/>
              <a:gd name="T50" fmla="*/ 10 w 31"/>
              <a:gd name="T51" fmla="*/ 69 h 123"/>
              <a:gd name="T52" fmla="*/ 12 w 31"/>
              <a:gd name="T53" fmla="*/ 72 h 123"/>
              <a:gd name="T54" fmla="*/ 12 w 31"/>
              <a:gd name="T55" fmla="*/ 70 h 123"/>
              <a:gd name="T56" fmla="*/ 10 w 31"/>
              <a:gd name="T57" fmla="*/ 64 h 1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
              <a:gd name="T88" fmla="*/ 0 h 123"/>
              <a:gd name="T89" fmla="*/ 31 w 31"/>
              <a:gd name="T90" fmla="*/ 123 h 1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 h="123">
                <a:moveTo>
                  <a:pt x="10" y="64"/>
                </a:moveTo>
                <a:lnTo>
                  <a:pt x="6" y="33"/>
                </a:lnTo>
                <a:lnTo>
                  <a:pt x="4" y="19"/>
                </a:lnTo>
                <a:lnTo>
                  <a:pt x="4" y="4"/>
                </a:lnTo>
                <a:lnTo>
                  <a:pt x="6" y="0"/>
                </a:lnTo>
                <a:lnTo>
                  <a:pt x="10" y="2"/>
                </a:lnTo>
                <a:lnTo>
                  <a:pt x="15" y="10"/>
                </a:lnTo>
                <a:lnTo>
                  <a:pt x="19" y="22"/>
                </a:lnTo>
                <a:lnTo>
                  <a:pt x="24" y="38"/>
                </a:lnTo>
                <a:lnTo>
                  <a:pt x="30" y="76"/>
                </a:lnTo>
                <a:lnTo>
                  <a:pt x="31" y="93"/>
                </a:lnTo>
                <a:lnTo>
                  <a:pt x="31" y="123"/>
                </a:lnTo>
                <a:lnTo>
                  <a:pt x="30" y="120"/>
                </a:lnTo>
                <a:lnTo>
                  <a:pt x="28" y="110"/>
                </a:lnTo>
                <a:lnTo>
                  <a:pt x="27" y="96"/>
                </a:lnTo>
                <a:lnTo>
                  <a:pt x="22" y="79"/>
                </a:lnTo>
                <a:lnTo>
                  <a:pt x="15" y="44"/>
                </a:lnTo>
                <a:lnTo>
                  <a:pt x="10" y="28"/>
                </a:lnTo>
                <a:lnTo>
                  <a:pt x="4" y="16"/>
                </a:lnTo>
                <a:lnTo>
                  <a:pt x="1" y="13"/>
                </a:lnTo>
                <a:lnTo>
                  <a:pt x="0" y="11"/>
                </a:lnTo>
                <a:lnTo>
                  <a:pt x="0" y="17"/>
                </a:lnTo>
                <a:lnTo>
                  <a:pt x="1" y="28"/>
                </a:lnTo>
                <a:lnTo>
                  <a:pt x="4" y="44"/>
                </a:lnTo>
                <a:lnTo>
                  <a:pt x="7" y="58"/>
                </a:lnTo>
                <a:lnTo>
                  <a:pt x="10" y="69"/>
                </a:lnTo>
                <a:lnTo>
                  <a:pt x="12" y="72"/>
                </a:lnTo>
                <a:lnTo>
                  <a:pt x="12" y="70"/>
                </a:lnTo>
                <a:lnTo>
                  <a:pt x="10"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26" name="Line 2978"/>
          <p:cNvSpPr>
            <a:spLocks noChangeShapeType="1"/>
          </p:cNvSpPr>
          <p:nvPr/>
        </p:nvSpPr>
        <p:spPr bwMode="auto">
          <a:xfrm flipH="1">
            <a:off x="6462714" y="5389564"/>
            <a:ext cx="9525" cy="15875"/>
          </a:xfrm>
          <a:prstGeom prst="line">
            <a:avLst/>
          </a:prstGeom>
          <a:noFill/>
          <a:ln w="0">
            <a:solidFill>
              <a:srgbClr val="000000"/>
            </a:solidFill>
            <a:round/>
            <a:headEnd/>
            <a:tailEnd/>
          </a:ln>
        </p:spPr>
        <p:txBody>
          <a:bodyPr/>
          <a:lstStyle/>
          <a:p>
            <a:endParaRPr lang="en-US"/>
          </a:p>
        </p:txBody>
      </p:sp>
      <p:sp>
        <p:nvSpPr>
          <p:cNvPr id="312227" name="Rectangle 2979"/>
          <p:cNvSpPr>
            <a:spLocks noChangeArrowheads="1"/>
          </p:cNvSpPr>
          <p:nvPr/>
        </p:nvSpPr>
        <p:spPr bwMode="auto">
          <a:xfrm>
            <a:off x="4005264" y="5627689"/>
            <a:ext cx="571567" cy="246221"/>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 Target</a:t>
            </a:r>
            <a:endParaRPr lang="en-US" sz="2400">
              <a:latin typeface="Times New Roman" pitchFamily="18" charset="0"/>
            </a:endParaRPr>
          </a:p>
        </p:txBody>
      </p:sp>
      <p:sp>
        <p:nvSpPr>
          <p:cNvPr id="312228" name="Line 2980"/>
          <p:cNvSpPr>
            <a:spLocks noChangeShapeType="1"/>
          </p:cNvSpPr>
          <p:nvPr/>
        </p:nvSpPr>
        <p:spPr bwMode="auto">
          <a:xfrm>
            <a:off x="1968500" y="5564189"/>
            <a:ext cx="2452688" cy="1587"/>
          </a:xfrm>
          <a:prstGeom prst="line">
            <a:avLst/>
          </a:prstGeom>
          <a:noFill/>
          <a:ln w="0">
            <a:solidFill>
              <a:srgbClr val="FFFF00"/>
            </a:solidFill>
            <a:round/>
            <a:headEnd/>
            <a:tailEnd/>
          </a:ln>
        </p:spPr>
        <p:txBody>
          <a:bodyPr/>
          <a:lstStyle/>
          <a:p>
            <a:endParaRPr lang="en-US"/>
          </a:p>
        </p:txBody>
      </p:sp>
      <p:sp>
        <p:nvSpPr>
          <p:cNvPr id="312229" name="Freeform 2981"/>
          <p:cNvSpPr>
            <a:spLocks/>
          </p:cNvSpPr>
          <p:nvPr/>
        </p:nvSpPr>
        <p:spPr bwMode="auto">
          <a:xfrm>
            <a:off x="2154238"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60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60"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30" name="Freeform 2982"/>
          <p:cNvSpPr>
            <a:spLocks/>
          </p:cNvSpPr>
          <p:nvPr/>
        </p:nvSpPr>
        <p:spPr bwMode="auto">
          <a:xfrm>
            <a:off x="1987551" y="5397501"/>
            <a:ext cx="163513" cy="163513"/>
          </a:xfrm>
          <a:custGeom>
            <a:avLst/>
            <a:gdLst>
              <a:gd name="T0" fmla="*/ 0 w 104"/>
              <a:gd name="T1" fmla="*/ 65 h 119"/>
              <a:gd name="T2" fmla="*/ 3 w 104"/>
              <a:gd name="T3" fmla="*/ 60 h 119"/>
              <a:gd name="T4" fmla="*/ 7 w 104"/>
              <a:gd name="T5" fmla="*/ 57 h 119"/>
              <a:gd name="T6" fmla="*/ 10 w 104"/>
              <a:gd name="T7" fmla="*/ 51 h 119"/>
              <a:gd name="T8" fmla="*/ 21 w 104"/>
              <a:gd name="T9" fmla="*/ 38 h 119"/>
              <a:gd name="T10" fmla="*/ 34 w 104"/>
              <a:gd name="T11" fmla="*/ 24 h 119"/>
              <a:gd name="T12" fmla="*/ 46 w 104"/>
              <a:gd name="T13" fmla="*/ 12 h 119"/>
              <a:gd name="T14" fmla="*/ 60 w 104"/>
              <a:gd name="T15" fmla="*/ 3 h 119"/>
              <a:gd name="T16" fmla="*/ 72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1 w 104"/>
              <a:gd name="T35" fmla="*/ 106 h 119"/>
              <a:gd name="T36" fmla="*/ 97 w 104"/>
              <a:gd name="T37" fmla="*/ 92 h 119"/>
              <a:gd name="T38" fmla="*/ 92 w 104"/>
              <a:gd name="T39" fmla="*/ 75 h 119"/>
              <a:gd name="T40" fmla="*/ 80 w 104"/>
              <a:gd name="T41" fmla="*/ 40 h 119"/>
              <a:gd name="T42" fmla="*/ 73 w 104"/>
              <a:gd name="T43" fmla="*/ 23 h 119"/>
              <a:gd name="T44" fmla="*/ 66 w 104"/>
              <a:gd name="T45" fmla="*/ 10 h 119"/>
              <a:gd name="T46" fmla="*/ 61 w 104"/>
              <a:gd name="T47" fmla="*/ 7 h 119"/>
              <a:gd name="T48" fmla="*/ 57 w 104"/>
              <a:gd name="T49" fmla="*/ 6 h 119"/>
              <a:gd name="T50" fmla="*/ 46 w 104"/>
              <a:gd name="T51" fmla="*/ 7 h 119"/>
              <a:gd name="T52" fmla="*/ 36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60" y="3"/>
                </a:lnTo>
                <a:lnTo>
                  <a:pt x="72" y="0"/>
                </a:lnTo>
                <a:lnTo>
                  <a:pt x="76" y="1"/>
                </a:lnTo>
                <a:lnTo>
                  <a:pt x="80" y="4"/>
                </a:lnTo>
                <a:lnTo>
                  <a:pt x="88" y="17"/>
                </a:lnTo>
                <a:lnTo>
                  <a:pt x="94" y="34"/>
                </a:lnTo>
                <a:lnTo>
                  <a:pt x="101" y="71"/>
                </a:lnTo>
                <a:lnTo>
                  <a:pt x="104" y="89"/>
                </a:lnTo>
                <a:lnTo>
                  <a:pt x="104" y="119"/>
                </a:lnTo>
                <a:lnTo>
                  <a:pt x="103" y="116"/>
                </a:lnTo>
                <a:lnTo>
                  <a:pt x="101" y="106"/>
                </a:lnTo>
                <a:lnTo>
                  <a:pt x="97" y="92"/>
                </a:lnTo>
                <a:lnTo>
                  <a:pt x="92" y="75"/>
                </a:lnTo>
                <a:lnTo>
                  <a:pt x="80" y="40"/>
                </a:lnTo>
                <a:lnTo>
                  <a:pt x="73" y="23"/>
                </a:lnTo>
                <a:lnTo>
                  <a:pt x="66" y="10"/>
                </a:lnTo>
                <a:lnTo>
                  <a:pt x="61" y="7"/>
                </a:lnTo>
                <a:lnTo>
                  <a:pt x="57" y="6"/>
                </a:lnTo>
                <a:lnTo>
                  <a:pt x="46" y="7"/>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31" name="Freeform 2983"/>
          <p:cNvSpPr>
            <a:spLocks/>
          </p:cNvSpPr>
          <p:nvPr/>
        </p:nvSpPr>
        <p:spPr bwMode="auto">
          <a:xfrm>
            <a:off x="2146301" y="5410200"/>
            <a:ext cx="200025" cy="152400"/>
          </a:xfrm>
          <a:custGeom>
            <a:avLst/>
            <a:gdLst>
              <a:gd name="T0" fmla="*/ 127 w 127"/>
              <a:gd name="T1" fmla="*/ 0 h 110"/>
              <a:gd name="T2" fmla="*/ 123 w 127"/>
              <a:gd name="T3" fmla="*/ 0 h 110"/>
              <a:gd name="T4" fmla="*/ 114 w 127"/>
              <a:gd name="T5" fmla="*/ 2 h 110"/>
              <a:gd name="T6" fmla="*/ 100 w 127"/>
              <a:gd name="T7" fmla="*/ 5 h 110"/>
              <a:gd name="T8" fmla="*/ 85 w 127"/>
              <a:gd name="T9" fmla="*/ 8 h 110"/>
              <a:gd name="T10" fmla="*/ 53 w 127"/>
              <a:gd name="T11" fmla="*/ 19 h 110"/>
              <a:gd name="T12" fmla="*/ 39 w 127"/>
              <a:gd name="T13" fmla="*/ 27 h 110"/>
              <a:gd name="T14" fmla="*/ 30 w 127"/>
              <a:gd name="T15" fmla="*/ 35 h 110"/>
              <a:gd name="T16" fmla="*/ 18 w 127"/>
              <a:gd name="T17" fmla="*/ 56 h 110"/>
              <a:gd name="T18" fmla="*/ 8 w 127"/>
              <a:gd name="T19" fmla="*/ 82 h 110"/>
              <a:gd name="T20" fmla="*/ 3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29 w 127"/>
              <a:gd name="T37" fmla="*/ 62 h 110"/>
              <a:gd name="T38" fmla="*/ 44 w 127"/>
              <a:gd name="T39" fmla="*/ 41 h 110"/>
              <a:gd name="T40" fmla="*/ 53 w 127"/>
              <a:gd name="T41" fmla="*/ 33 h 110"/>
              <a:gd name="T42" fmla="*/ 65 w 127"/>
              <a:gd name="T43" fmla="*/ 25 h 110"/>
              <a:gd name="T44" fmla="*/ 93 w 127"/>
              <a:gd name="T45" fmla="*/ 11 h 110"/>
              <a:gd name="T46" fmla="*/ 106 w 127"/>
              <a:gd name="T47" fmla="*/ 7 h 110"/>
              <a:gd name="T48" fmla="*/ 117 w 127"/>
              <a:gd name="T49" fmla="*/ 4 h 110"/>
              <a:gd name="T50" fmla="*/ 124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3" y="19"/>
                </a:lnTo>
                <a:lnTo>
                  <a:pt x="39" y="27"/>
                </a:lnTo>
                <a:lnTo>
                  <a:pt x="30" y="35"/>
                </a:lnTo>
                <a:lnTo>
                  <a:pt x="18" y="56"/>
                </a:lnTo>
                <a:lnTo>
                  <a:pt x="8" y="82"/>
                </a:lnTo>
                <a:lnTo>
                  <a:pt x="3" y="93"/>
                </a:lnTo>
                <a:lnTo>
                  <a:pt x="2" y="103"/>
                </a:lnTo>
                <a:lnTo>
                  <a:pt x="0" y="109"/>
                </a:lnTo>
                <a:lnTo>
                  <a:pt x="0" y="110"/>
                </a:lnTo>
                <a:lnTo>
                  <a:pt x="2" y="109"/>
                </a:lnTo>
                <a:lnTo>
                  <a:pt x="5" y="104"/>
                </a:lnTo>
                <a:lnTo>
                  <a:pt x="9" y="95"/>
                </a:lnTo>
                <a:lnTo>
                  <a:pt x="15" y="86"/>
                </a:lnTo>
                <a:lnTo>
                  <a:pt x="29" y="62"/>
                </a:lnTo>
                <a:lnTo>
                  <a:pt x="44" y="41"/>
                </a:lnTo>
                <a:lnTo>
                  <a:pt x="53" y="33"/>
                </a:lnTo>
                <a:lnTo>
                  <a:pt x="65" y="25"/>
                </a:lnTo>
                <a:lnTo>
                  <a:pt x="93" y="11"/>
                </a:lnTo>
                <a:lnTo>
                  <a:pt x="106" y="7"/>
                </a:lnTo>
                <a:lnTo>
                  <a:pt x="117" y="4"/>
                </a:lnTo>
                <a:lnTo>
                  <a:pt x="124"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32" name="Freeform 2984"/>
          <p:cNvSpPr>
            <a:spLocks/>
          </p:cNvSpPr>
          <p:nvPr/>
        </p:nvSpPr>
        <p:spPr bwMode="auto">
          <a:xfrm>
            <a:off x="2141539" y="5329239"/>
            <a:ext cx="198437" cy="231775"/>
          </a:xfrm>
          <a:custGeom>
            <a:avLst/>
            <a:gdLst>
              <a:gd name="T0" fmla="*/ 126 w 126"/>
              <a:gd name="T1" fmla="*/ 0 h 169"/>
              <a:gd name="T2" fmla="*/ 121 w 126"/>
              <a:gd name="T3" fmla="*/ 3 h 169"/>
              <a:gd name="T4" fmla="*/ 114 w 126"/>
              <a:gd name="T5" fmla="*/ 9 h 169"/>
              <a:gd name="T6" fmla="*/ 102 w 126"/>
              <a:gd name="T7" fmla="*/ 19 h 169"/>
              <a:gd name="T8" fmla="*/ 88 w 126"/>
              <a:gd name="T9" fmla="*/ 31 h 169"/>
              <a:gd name="T10" fmla="*/ 59 w 126"/>
              <a:gd name="T11" fmla="*/ 57 h 169"/>
              <a:gd name="T12" fmla="*/ 47 w 126"/>
              <a:gd name="T13" fmla="*/ 70 h 169"/>
              <a:gd name="T14" fmla="*/ 36 w 126"/>
              <a:gd name="T15" fmla="*/ 81 h 169"/>
              <a:gd name="T16" fmla="*/ 21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8 h 169"/>
              <a:gd name="T40" fmla="*/ 59 w 126"/>
              <a:gd name="T41" fmla="*/ 76 h 169"/>
              <a:gd name="T42" fmla="*/ 70 w 126"/>
              <a:gd name="T43" fmla="*/ 64 h 169"/>
              <a:gd name="T44" fmla="*/ 97 w 126"/>
              <a:gd name="T45" fmla="*/ 34 h 169"/>
              <a:gd name="T46" fmla="*/ 108 w 126"/>
              <a:gd name="T47" fmla="*/ 22 h 169"/>
              <a:gd name="T48" fmla="*/ 118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8" y="31"/>
                </a:lnTo>
                <a:lnTo>
                  <a:pt x="59"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59" y="76"/>
                </a:lnTo>
                <a:lnTo>
                  <a:pt x="70" y="64"/>
                </a:lnTo>
                <a:lnTo>
                  <a:pt x="97" y="34"/>
                </a:lnTo>
                <a:lnTo>
                  <a:pt x="108" y="22"/>
                </a:lnTo>
                <a:lnTo>
                  <a:pt x="118"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33" name="Freeform 2985"/>
          <p:cNvSpPr>
            <a:spLocks/>
          </p:cNvSpPr>
          <p:nvPr/>
        </p:nvSpPr>
        <p:spPr bwMode="auto">
          <a:xfrm>
            <a:off x="2139950" y="5311776"/>
            <a:ext cx="141288" cy="250825"/>
          </a:xfrm>
          <a:custGeom>
            <a:avLst/>
            <a:gdLst>
              <a:gd name="T0" fmla="*/ 89 w 89"/>
              <a:gd name="T1" fmla="*/ 0 h 182"/>
              <a:gd name="T2" fmla="*/ 86 w 89"/>
              <a:gd name="T3" fmla="*/ 3 h 182"/>
              <a:gd name="T4" fmla="*/ 80 w 89"/>
              <a:gd name="T5" fmla="*/ 11 h 182"/>
              <a:gd name="T6" fmla="*/ 71 w 89"/>
              <a:gd name="T7" fmla="*/ 23 h 182"/>
              <a:gd name="T8" fmla="*/ 60 w 89"/>
              <a:gd name="T9" fmla="*/ 38 h 182"/>
              <a:gd name="T10" fmla="*/ 36 w 89"/>
              <a:gd name="T11" fmla="*/ 72 h 182"/>
              <a:gd name="T12" fmla="*/ 25 w 89"/>
              <a:gd name="T13" fmla="*/ 88 h 182"/>
              <a:gd name="T14" fmla="*/ 16 w 89"/>
              <a:gd name="T15" fmla="*/ 100 h 182"/>
              <a:gd name="T16" fmla="*/ 10 w 89"/>
              <a:gd name="T17" fmla="*/ 111 h 182"/>
              <a:gd name="T18" fmla="*/ 4 w 89"/>
              <a:gd name="T19" fmla="*/ 124 h 182"/>
              <a:gd name="T20" fmla="*/ 0 w 89"/>
              <a:gd name="T21" fmla="*/ 151 h 182"/>
              <a:gd name="T22" fmla="*/ 0 w 89"/>
              <a:gd name="T23" fmla="*/ 173 h 182"/>
              <a:gd name="T24" fmla="*/ 1 w 89"/>
              <a:gd name="T25" fmla="*/ 179 h 182"/>
              <a:gd name="T26" fmla="*/ 1 w 89"/>
              <a:gd name="T27" fmla="*/ 182 h 182"/>
              <a:gd name="T28" fmla="*/ 3 w 89"/>
              <a:gd name="T29" fmla="*/ 181 h 182"/>
              <a:gd name="T30" fmla="*/ 4 w 89"/>
              <a:gd name="T31" fmla="*/ 175 h 182"/>
              <a:gd name="T32" fmla="*/ 6 w 89"/>
              <a:gd name="T33" fmla="*/ 165 h 182"/>
              <a:gd name="T34" fmla="*/ 9 w 89"/>
              <a:gd name="T35" fmla="*/ 153 h 182"/>
              <a:gd name="T36" fmla="*/ 16 w 89"/>
              <a:gd name="T37" fmla="*/ 127 h 182"/>
              <a:gd name="T38" fmla="*/ 28 w 89"/>
              <a:gd name="T39" fmla="*/ 102 h 182"/>
              <a:gd name="T40" fmla="*/ 37 w 89"/>
              <a:gd name="T41" fmla="*/ 89 h 182"/>
              <a:gd name="T42" fmla="*/ 48 w 89"/>
              <a:gd name="T43" fmla="*/ 74 h 182"/>
              <a:gd name="T44" fmla="*/ 69 w 89"/>
              <a:gd name="T45" fmla="*/ 42 h 182"/>
              <a:gd name="T46" fmla="*/ 77 w 89"/>
              <a:gd name="T47" fmla="*/ 26 h 182"/>
              <a:gd name="T48" fmla="*/ 83 w 89"/>
              <a:gd name="T49" fmla="*/ 12 h 182"/>
              <a:gd name="T50" fmla="*/ 88 w 89"/>
              <a:gd name="T51" fmla="*/ 3 h 182"/>
              <a:gd name="T52" fmla="*/ 89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80" y="11"/>
                </a:lnTo>
                <a:lnTo>
                  <a:pt x="71" y="23"/>
                </a:lnTo>
                <a:lnTo>
                  <a:pt x="60" y="38"/>
                </a:lnTo>
                <a:lnTo>
                  <a:pt x="36"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34" name="Freeform 2986"/>
          <p:cNvSpPr>
            <a:spLocks/>
          </p:cNvSpPr>
          <p:nvPr/>
        </p:nvSpPr>
        <p:spPr bwMode="auto">
          <a:xfrm>
            <a:off x="2146301"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6 w 115"/>
              <a:gd name="T13" fmla="*/ 3 h 92"/>
              <a:gd name="T14" fmla="*/ 44 w 115"/>
              <a:gd name="T15" fmla="*/ 0 h 92"/>
              <a:gd name="T16" fmla="*/ 39 w 115"/>
              <a:gd name="T17" fmla="*/ 1 h 92"/>
              <a:gd name="T18" fmla="*/ 35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50 w 115"/>
              <a:gd name="T43" fmla="*/ 12 h 92"/>
              <a:gd name="T44" fmla="*/ 54 w 115"/>
              <a:gd name="T45" fmla="*/ 7 h 92"/>
              <a:gd name="T46" fmla="*/ 59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6" y="3"/>
                </a:lnTo>
                <a:lnTo>
                  <a:pt x="44"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50" y="12"/>
                </a:lnTo>
                <a:lnTo>
                  <a:pt x="54" y="7"/>
                </a:lnTo>
                <a:lnTo>
                  <a:pt x="59"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35" name="Freeform 2987"/>
          <p:cNvSpPr>
            <a:spLocks/>
          </p:cNvSpPr>
          <p:nvPr/>
        </p:nvSpPr>
        <p:spPr bwMode="auto">
          <a:xfrm>
            <a:off x="2141539" y="5491164"/>
            <a:ext cx="103187" cy="71437"/>
          </a:xfrm>
          <a:custGeom>
            <a:avLst/>
            <a:gdLst>
              <a:gd name="T0" fmla="*/ 65 w 65"/>
              <a:gd name="T1" fmla="*/ 37 h 51"/>
              <a:gd name="T2" fmla="*/ 63 w 65"/>
              <a:gd name="T3" fmla="*/ 34 h 51"/>
              <a:gd name="T4" fmla="*/ 59 w 65"/>
              <a:gd name="T5" fmla="*/ 30 h 51"/>
              <a:gd name="T6" fmla="*/ 47 w 65"/>
              <a:gd name="T7" fmla="*/ 14 h 51"/>
              <a:gd name="T8" fmla="*/ 32 w 65"/>
              <a:gd name="T9" fmla="*/ 2 h 51"/>
              <a:gd name="T10" fmla="*/ 26 w 65"/>
              <a:gd name="T11" fmla="*/ 0 h 51"/>
              <a:gd name="T12" fmla="*/ 20 w 65"/>
              <a:gd name="T13" fmla="*/ 3 h 51"/>
              <a:gd name="T14" fmla="*/ 6 w 65"/>
              <a:gd name="T15" fmla="*/ 33 h 51"/>
              <a:gd name="T16" fmla="*/ 2 w 65"/>
              <a:gd name="T17" fmla="*/ 47 h 51"/>
              <a:gd name="T18" fmla="*/ 0 w 65"/>
              <a:gd name="T19" fmla="*/ 50 h 51"/>
              <a:gd name="T20" fmla="*/ 0 w 65"/>
              <a:gd name="T21" fmla="*/ 51 h 51"/>
              <a:gd name="T22" fmla="*/ 2 w 65"/>
              <a:gd name="T23" fmla="*/ 50 h 51"/>
              <a:gd name="T24" fmla="*/ 3 w 65"/>
              <a:gd name="T25" fmla="*/ 47 h 51"/>
              <a:gd name="T26" fmla="*/ 11 w 65"/>
              <a:gd name="T27" fmla="*/ 36 h 51"/>
              <a:gd name="T28" fmla="*/ 29 w 65"/>
              <a:gd name="T29" fmla="*/ 6 h 51"/>
              <a:gd name="T30" fmla="*/ 33 w 65"/>
              <a:gd name="T31" fmla="*/ 3 h 51"/>
              <a:gd name="T32" fmla="*/ 39 w 65"/>
              <a:gd name="T33" fmla="*/ 5 h 51"/>
              <a:gd name="T34" fmla="*/ 51 w 65"/>
              <a:gd name="T35" fmla="*/ 17 h 51"/>
              <a:gd name="T36" fmla="*/ 62 w 65"/>
              <a:gd name="T37" fmla="*/ 31 h 51"/>
              <a:gd name="T38" fmla="*/ 65 w 65"/>
              <a:gd name="T39" fmla="*/ 36 h 51"/>
              <a:gd name="T40" fmla="*/ 65 w 65"/>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51"/>
              <a:gd name="T65" fmla="*/ 65 w 65"/>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51">
                <a:moveTo>
                  <a:pt x="65" y="37"/>
                </a:moveTo>
                <a:lnTo>
                  <a:pt x="63" y="34"/>
                </a:lnTo>
                <a:lnTo>
                  <a:pt x="59" y="30"/>
                </a:lnTo>
                <a:lnTo>
                  <a:pt x="47" y="14"/>
                </a:lnTo>
                <a:lnTo>
                  <a:pt x="32" y="2"/>
                </a:lnTo>
                <a:lnTo>
                  <a:pt x="26" y="0"/>
                </a:lnTo>
                <a:lnTo>
                  <a:pt x="20" y="3"/>
                </a:lnTo>
                <a:lnTo>
                  <a:pt x="6" y="33"/>
                </a:lnTo>
                <a:lnTo>
                  <a:pt x="2" y="47"/>
                </a:lnTo>
                <a:lnTo>
                  <a:pt x="0" y="50"/>
                </a:lnTo>
                <a:lnTo>
                  <a:pt x="0" y="51"/>
                </a:lnTo>
                <a:lnTo>
                  <a:pt x="2" y="50"/>
                </a:lnTo>
                <a:lnTo>
                  <a:pt x="3" y="47"/>
                </a:lnTo>
                <a:lnTo>
                  <a:pt x="11" y="36"/>
                </a:lnTo>
                <a:lnTo>
                  <a:pt x="29" y="6"/>
                </a:lnTo>
                <a:lnTo>
                  <a:pt x="33" y="3"/>
                </a:lnTo>
                <a:lnTo>
                  <a:pt x="39" y="5"/>
                </a:lnTo>
                <a:lnTo>
                  <a:pt x="51" y="17"/>
                </a:lnTo>
                <a:lnTo>
                  <a:pt x="62" y="31"/>
                </a:lnTo>
                <a:lnTo>
                  <a:pt x="65" y="36"/>
                </a:lnTo>
                <a:lnTo>
                  <a:pt x="65"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36" name="Freeform 2988"/>
          <p:cNvSpPr>
            <a:spLocks/>
          </p:cNvSpPr>
          <p:nvPr/>
        </p:nvSpPr>
        <p:spPr bwMode="auto">
          <a:xfrm>
            <a:off x="2060575" y="5481639"/>
            <a:ext cx="88900" cy="71437"/>
          </a:xfrm>
          <a:custGeom>
            <a:avLst/>
            <a:gdLst>
              <a:gd name="T0" fmla="*/ 0 w 57"/>
              <a:gd name="T1" fmla="*/ 13 h 52"/>
              <a:gd name="T2" fmla="*/ 2 w 57"/>
              <a:gd name="T3" fmla="*/ 12 h 52"/>
              <a:gd name="T4" fmla="*/ 5 w 57"/>
              <a:gd name="T5" fmla="*/ 10 h 52"/>
              <a:gd name="T6" fmla="*/ 9 w 57"/>
              <a:gd name="T7" fmla="*/ 6 h 52"/>
              <a:gd name="T8" fmla="*/ 15 w 57"/>
              <a:gd name="T9" fmla="*/ 3 h 52"/>
              <a:gd name="T10" fmla="*/ 27 w 57"/>
              <a:gd name="T11" fmla="*/ 0 h 52"/>
              <a:gd name="T12" fmla="*/ 33 w 57"/>
              <a:gd name="T13" fmla="*/ 0 h 52"/>
              <a:gd name="T14" fmla="*/ 37 w 57"/>
              <a:gd name="T15" fmla="*/ 4 h 52"/>
              <a:gd name="T16" fmla="*/ 46 w 57"/>
              <a:gd name="T17" fmla="*/ 18 h 52"/>
              <a:gd name="T18" fmla="*/ 52 w 57"/>
              <a:gd name="T19" fmla="*/ 34 h 52"/>
              <a:gd name="T20" fmla="*/ 57 w 57"/>
              <a:gd name="T21" fmla="*/ 48 h 52"/>
              <a:gd name="T22" fmla="*/ 57 w 57"/>
              <a:gd name="T23" fmla="*/ 52 h 52"/>
              <a:gd name="T24" fmla="*/ 55 w 57"/>
              <a:gd name="T25" fmla="*/ 51 h 52"/>
              <a:gd name="T26" fmla="*/ 54 w 57"/>
              <a:gd name="T27" fmla="*/ 48 h 52"/>
              <a:gd name="T28" fmla="*/ 51 w 57"/>
              <a:gd name="T29" fmla="*/ 43 h 52"/>
              <a:gd name="T30" fmla="*/ 48 w 57"/>
              <a:gd name="T31" fmla="*/ 37 h 52"/>
              <a:gd name="T32" fmla="*/ 30 w 57"/>
              <a:gd name="T33" fmla="*/ 7 h 52"/>
              <a:gd name="T34" fmla="*/ 26 w 57"/>
              <a:gd name="T35" fmla="*/ 4 h 52"/>
              <a:gd name="T36" fmla="*/ 20 w 57"/>
              <a:gd name="T37" fmla="*/ 3 h 52"/>
              <a:gd name="T38" fmla="*/ 11 w 57"/>
              <a:gd name="T39" fmla="*/ 6 h 52"/>
              <a:gd name="T40" fmla="*/ 3 w 57"/>
              <a:gd name="T41" fmla="*/ 12 h 52"/>
              <a:gd name="T42" fmla="*/ 0 w 57"/>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9" y="6"/>
                </a:lnTo>
                <a:lnTo>
                  <a:pt x="15" y="3"/>
                </a:lnTo>
                <a:lnTo>
                  <a:pt x="27" y="0"/>
                </a:lnTo>
                <a:lnTo>
                  <a:pt x="33" y="0"/>
                </a:lnTo>
                <a:lnTo>
                  <a:pt x="37" y="4"/>
                </a:lnTo>
                <a:lnTo>
                  <a:pt x="46" y="18"/>
                </a:lnTo>
                <a:lnTo>
                  <a:pt x="52" y="34"/>
                </a:lnTo>
                <a:lnTo>
                  <a:pt x="57" y="48"/>
                </a:lnTo>
                <a:lnTo>
                  <a:pt x="57" y="52"/>
                </a:lnTo>
                <a:lnTo>
                  <a:pt x="55" y="51"/>
                </a:lnTo>
                <a:lnTo>
                  <a:pt x="54" y="48"/>
                </a:lnTo>
                <a:lnTo>
                  <a:pt x="51" y="43"/>
                </a:lnTo>
                <a:lnTo>
                  <a:pt x="48" y="37"/>
                </a:lnTo>
                <a:lnTo>
                  <a:pt x="30" y="7"/>
                </a:lnTo>
                <a:lnTo>
                  <a:pt x="26" y="4"/>
                </a:lnTo>
                <a:lnTo>
                  <a:pt x="20"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37" name="Freeform 2989"/>
          <p:cNvSpPr>
            <a:spLocks/>
          </p:cNvSpPr>
          <p:nvPr/>
        </p:nvSpPr>
        <p:spPr bwMode="auto">
          <a:xfrm>
            <a:off x="2130425" y="5380039"/>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38" name="Line 2990"/>
          <p:cNvSpPr>
            <a:spLocks noChangeShapeType="1"/>
          </p:cNvSpPr>
          <p:nvPr/>
        </p:nvSpPr>
        <p:spPr bwMode="auto">
          <a:xfrm flipH="1">
            <a:off x="2132014" y="5381626"/>
            <a:ext cx="9525" cy="15875"/>
          </a:xfrm>
          <a:prstGeom prst="line">
            <a:avLst/>
          </a:prstGeom>
          <a:noFill/>
          <a:ln w="0">
            <a:solidFill>
              <a:srgbClr val="000000"/>
            </a:solidFill>
            <a:round/>
            <a:headEnd/>
            <a:tailEnd/>
          </a:ln>
        </p:spPr>
        <p:txBody>
          <a:bodyPr/>
          <a:lstStyle/>
          <a:p>
            <a:endParaRPr lang="en-US"/>
          </a:p>
        </p:txBody>
      </p:sp>
      <p:sp>
        <p:nvSpPr>
          <p:cNvPr id="312239" name="Freeform 2991"/>
          <p:cNvSpPr>
            <a:spLocks/>
          </p:cNvSpPr>
          <p:nvPr/>
        </p:nvSpPr>
        <p:spPr bwMode="auto">
          <a:xfrm>
            <a:off x="2443163"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8 w 88"/>
              <a:gd name="T11" fmla="*/ 3 h 45"/>
              <a:gd name="T12" fmla="*/ 29 w 88"/>
              <a:gd name="T13" fmla="*/ 0 h 45"/>
              <a:gd name="T14" fmla="*/ 23 w 88"/>
              <a:gd name="T15" fmla="*/ 3 h 45"/>
              <a:gd name="T16" fmla="*/ 6 w 88"/>
              <a:gd name="T17" fmla="*/ 26 h 45"/>
              <a:gd name="T18" fmla="*/ 2 w 88"/>
              <a:gd name="T19" fmla="*/ 36 h 45"/>
              <a:gd name="T20" fmla="*/ 0 w 88"/>
              <a:gd name="T21" fmla="*/ 39 h 45"/>
              <a:gd name="T22" fmla="*/ 3 w 88"/>
              <a:gd name="T23" fmla="*/ 37 h 45"/>
              <a:gd name="T24" fmla="*/ 8 w 88"/>
              <a:gd name="T25" fmla="*/ 31 h 45"/>
              <a:gd name="T26" fmla="*/ 14 w 88"/>
              <a:gd name="T27" fmla="*/ 22 h 45"/>
              <a:gd name="T28" fmla="*/ 23 w 88"/>
              <a:gd name="T29" fmla="*/ 11 h 45"/>
              <a:gd name="T30" fmla="*/ 29 w 88"/>
              <a:gd name="T31" fmla="*/ 8 h 45"/>
              <a:gd name="T32" fmla="*/ 38 w 88"/>
              <a:gd name="T33" fmla="*/ 9 h 45"/>
              <a:gd name="T34" fmla="*/ 60 w 88"/>
              <a:gd name="T35" fmla="*/ 23 h 45"/>
              <a:gd name="T36" fmla="*/ 81 w 88"/>
              <a:gd name="T37" fmla="*/ 39 h 45"/>
              <a:gd name="T38" fmla="*/ 87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8" y="3"/>
                </a:lnTo>
                <a:lnTo>
                  <a:pt x="29" y="0"/>
                </a:lnTo>
                <a:lnTo>
                  <a:pt x="23" y="3"/>
                </a:lnTo>
                <a:lnTo>
                  <a:pt x="6" y="26"/>
                </a:lnTo>
                <a:lnTo>
                  <a:pt x="2" y="36"/>
                </a:lnTo>
                <a:lnTo>
                  <a:pt x="0" y="39"/>
                </a:lnTo>
                <a:lnTo>
                  <a:pt x="3" y="37"/>
                </a:lnTo>
                <a:lnTo>
                  <a:pt x="8" y="31"/>
                </a:lnTo>
                <a:lnTo>
                  <a:pt x="14" y="22"/>
                </a:lnTo>
                <a:lnTo>
                  <a:pt x="23" y="11"/>
                </a:lnTo>
                <a:lnTo>
                  <a:pt x="29" y="8"/>
                </a:lnTo>
                <a:lnTo>
                  <a:pt x="38"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40" name="Freeform 2992"/>
          <p:cNvSpPr>
            <a:spLocks/>
          </p:cNvSpPr>
          <p:nvPr/>
        </p:nvSpPr>
        <p:spPr bwMode="auto">
          <a:xfrm>
            <a:off x="2279651" y="5397501"/>
            <a:ext cx="163513" cy="163513"/>
          </a:xfrm>
          <a:custGeom>
            <a:avLst/>
            <a:gdLst>
              <a:gd name="T0" fmla="*/ 0 w 104"/>
              <a:gd name="T1" fmla="*/ 65 h 119"/>
              <a:gd name="T2" fmla="*/ 3 w 104"/>
              <a:gd name="T3" fmla="*/ 60 h 119"/>
              <a:gd name="T4" fmla="*/ 6 w 104"/>
              <a:gd name="T5" fmla="*/ 57 h 119"/>
              <a:gd name="T6" fmla="*/ 10 w 104"/>
              <a:gd name="T7" fmla="*/ 51 h 119"/>
              <a:gd name="T8" fmla="*/ 21 w 104"/>
              <a:gd name="T9" fmla="*/ 38 h 119"/>
              <a:gd name="T10" fmla="*/ 33 w 104"/>
              <a:gd name="T11" fmla="*/ 24 h 119"/>
              <a:gd name="T12" fmla="*/ 46 w 104"/>
              <a:gd name="T13" fmla="*/ 12 h 119"/>
              <a:gd name="T14" fmla="*/ 60 w 104"/>
              <a:gd name="T15" fmla="*/ 3 h 119"/>
              <a:gd name="T16" fmla="*/ 70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3 w 104"/>
              <a:gd name="T29" fmla="*/ 89 h 119"/>
              <a:gd name="T30" fmla="*/ 104 w 104"/>
              <a:gd name="T31" fmla="*/ 105 h 119"/>
              <a:gd name="T32" fmla="*/ 104 w 104"/>
              <a:gd name="T33" fmla="*/ 119 h 119"/>
              <a:gd name="T34" fmla="*/ 103 w 104"/>
              <a:gd name="T35" fmla="*/ 116 h 119"/>
              <a:gd name="T36" fmla="*/ 100 w 104"/>
              <a:gd name="T37" fmla="*/ 106 h 119"/>
              <a:gd name="T38" fmla="*/ 97 w 104"/>
              <a:gd name="T39" fmla="*/ 92 h 119"/>
              <a:gd name="T40" fmla="*/ 92 w 104"/>
              <a:gd name="T41" fmla="*/ 75 h 119"/>
              <a:gd name="T42" fmla="*/ 80 w 104"/>
              <a:gd name="T43" fmla="*/ 40 h 119"/>
              <a:gd name="T44" fmla="*/ 73 w 104"/>
              <a:gd name="T45" fmla="*/ 23 h 119"/>
              <a:gd name="T46" fmla="*/ 66 w 104"/>
              <a:gd name="T47" fmla="*/ 10 h 119"/>
              <a:gd name="T48" fmla="*/ 61 w 104"/>
              <a:gd name="T49" fmla="*/ 7 h 119"/>
              <a:gd name="T50" fmla="*/ 57 w 104"/>
              <a:gd name="T51" fmla="*/ 6 h 119"/>
              <a:gd name="T52" fmla="*/ 46 w 104"/>
              <a:gd name="T53" fmla="*/ 7 h 119"/>
              <a:gd name="T54" fmla="*/ 34 w 104"/>
              <a:gd name="T55" fmla="*/ 17 h 119"/>
              <a:gd name="T56" fmla="*/ 13 w 104"/>
              <a:gd name="T57" fmla="*/ 41 h 119"/>
              <a:gd name="T58" fmla="*/ 6 w 104"/>
              <a:gd name="T59" fmla="*/ 54 h 119"/>
              <a:gd name="T60" fmla="*/ 1 w 104"/>
              <a:gd name="T61" fmla="*/ 62 h 119"/>
              <a:gd name="T62" fmla="*/ 0 w 104"/>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19"/>
              <a:gd name="T98" fmla="*/ 104 w 104"/>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19">
                <a:moveTo>
                  <a:pt x="0" y="65"/>
                </a:moveTo>
                <a:lnTo>
                  <a:pt x="3" y="60"/>
                </a:lnTo>
                <a:lnTo>
                  <a:pt x="6" y="57"/>
                </a:lnTo>
                <a:lnTo>
                  <a:pt x="10" y="51"/>
                </a:lnTo>
                <a:lnTo>
                  <a:pt x="21" y="38"/>
                </a:lnTo>
                <a:lnTo>
                  <a:pt x="33" y="24"/>
                </a:lnTo>
                <a:lnTo>
                  <a:pt x="46" y="12"/>
                </a:lnTo>
                <a:lnTo>
                  <a:pt x="60" y="3"/>
                </a:lnTo>
                <a:lnTo>
                  <a:pt x="70" y="0"/>
                </a:lnTo>
                <a:lnTo>
                  <a:pt x="76" y="1"/>
                </a:lnTo>
                <a:lnTo>
                  <a:pt x="80" y="4"/>
                </a:lnTo>
                <a:lnTo>
                  <a:pt x="88" y="17"/>
                </a:lnTo>
                <a:lnTo>
                  <a:pt x="94" y="34"/>
                </a:lnTo>
                <a:lnTo>
                  <a:pt x="101" y="71"/>
                </a:lnTo>
                <a:lnTo>
                  <a:pt x="103" y="89"/>
                </a:lnTo>
                <a:lnTo>
                  <a:pt x="104" y="105"/>
                </a:lnTo>
                <a:lnTo>
                  <a:pt x="104" y="119"/>
                </a:lnTo>
                <a:lnTo>
                  <a:pt x="103" y="116"/>
                </a:lnTo>
                <a:lnTo>
                  <a:pt x="100" y="106"/>
                </a:lnTo>
                <a:lnTo>
                  <a:pt x="97" y="92"/>
                </a:lnTo>
                <a:lnTo>
                  <a:pt x="92" y="75"/>
                </a:lnTo>
                <a:lnTo>
                  <a:pt x="80" y="40"/>
                </a:lnTo>
                <a:lnTo>
                  <a:pt x="73" y="23"/>
                </a:lnTo>
                <a:lnTo>
                  <a:pt x="66" y="10"/>
                </a:lnTo>
                <a:lnTo>
                  <a:pt x="61" y="7"/>
                </a:lnTo>
                <a:lnTo>
                  <a:pt x="57"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41" name="Freeform 2993"/>
          <p:cNvSpPr>
            <a:spLocks/>
          </p:cNvSpPr>
          <p:nvPr/>
        </p:nvSpPr>
        <p:spPr bwMode="auto">
          <a:xfrm>
            <a:off x="2436814" y="5410200"/>
            <a:ext cx="200025" cy="152400"/>
          </a:xfrm>
          <a:custGeom>
            <a:avLst/>
            <a:gdLst>
              <a:gd name="T0" fmla="*/ 127 w 127"/>
              <a:gd name="T1" fmla="*/ 0 h 110"/>
              <a:gd name="T2" fmla="*/ 122 w 127"/>
              <a:gd name="T3" fmla="*/ 0 h 110"/>
              <a:gd name="T4" fmla="*/ 113 w 127"/>
              <a:gd name="T5" fmla="*/ 2 h 110"/>
              <a:gd name="T6" fmla="*/ 100 w 127"/>
              <a:gd name="T7" fmla="*/ 5 h 110"/>
              <a:gd name="T8" fmla="*/ 85 w 127"/>
              <a:gd name="T9" fmla="*/ 8 h 110"/>
              <a:gd name="T10" fmla="*/ 54 w 127"/>
              <a:gd name="T11" fmla="*/ 19 h 110"/>
              <a:gd name="T12" fmla="*/ 40 w 127"/>
              <a:gd name="T13" fmla="*/ 27 h 110"/>
              <a:gd name="T14" fmla="*/ 31 w 127"/>
              <a:gd name="T15" fmla="*/ 35 h 110"/>
              <a:gd name="T16" fmla="*/ 18 w 127"/>
              <a:gd name="T17" fmla="*/ 56 h 110"/>
              <a:gd name="T18" fmla="*/ 7 w 127"/>
              <a:gd name="T19" fmla="*/ 82 h 110"/>
              <a:gd name="T20" fmla="*/ 4 w 127"/>
              <a:gd name="T21" fmla="*/ 93 h 110"/>
              <a:gd name="T22" fmla="*/ 1 w 127"/>
              <a:gd name="T23" fmla="*/ 103 h 110"/>
              <a:gd name="T24" fmla="*/ 0 w 127"/>
              <a:gd name="T25" fmla="*/ 109 h 110"/>
              <a:gd name="T26" fmla="*/ 0 w 127"/>
              <a:gd name="T27" fmla="*/ 110 h 110"/>
              <a:gd name="T28" fmla="*/ 1 w 127"/>
              <a:gd name="T29" fmla="*/ 109 h 110"/>
              <a:gd name="T30" fmla="*/ 6 w 127"/>
              <a:gd name="T31" fmla="*/ 104 h 110"/>
              <a:gd name="T32" fmla="*/ 10 w 127"/>
              <a:gd name="T33" fmla="*/ 95 h 110"/>
              <a:gd name="T34" fmla="*/ 16 w 127"/>
              <a:gd name="T35" fmla="*/ 86 h 110"/>
              <a:gd name="T36" fmla="*/ 30 w 127"/>
              <a:gd name="T37" fmla="*/ 62 h 110"/>
              <a:gd name="T38" fmla="*/ 43 w 127"/>
              <a:gd name="T39" fmla="*/ 41 h 110"/>
              <a:gd name="T40" fmla="*/ 52 w 127"/>
              <a:gd name="T41" fmla="*/ 33 h 110"/>
              <a:gd name="T42" fmla="*/ 65 w 127"/>
              <a:gd name="T43" fmla="*/ 25 h 110"/>
              <a:gd name="T44" fmla="*/ 94 w 127"/>
              <a:gd name="T45" fmla="*/ 11 h 110"/>
              <a:gd name="T46" fmla="*/ 107 w 127"/>
              <a:gd name="T47" fmla="*/ 7 h 110"/>
              <a:gd name="T48" fmla="*/ 118 w 127"/>
              <a:gd name="T49" fmla="*/ 4 h 110"/>
              <a:gd name="T50" fmla="*/ 125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2"/>
                </a:lnTo>
                <a:lnTo>
                  <a:pt x="100" y="5"/>
                </a:lnTo>
                <a:lnTo>
                  <a:pt x="85" y="8"/>
                </a:lnTo>
                <a:lnTo>
                  <a:pt x="54"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42" name="Freeform 2994"/>
          <p:cNvSpPr>
            <a:spLocks/>
          </p:cNvSpPr>
          <p:nvPr/>
        </p:nvSpPr>
        <p:spPr bwMode="auto">
          <a:xfrm>
            <a:off x="2433639" y="5329239"/>
            <a:ext cx="198437" cy="231775"/>
          </a:xfrm>
          <a:custGeom>
            <a:avLst/>
            <a:gdLst>
              <a:gd name="T0" fmla="*/ 126 w 126"/>
              <a:gd name="T1" fmla="*/ 0 h 169"/>
              <a:gd name="T2" fmla="*/ 121 w 126"/>
              <a:gd name="T3" fmla="*/ 3 h 169"/>
              <a:gd name="T4" fmla="*/ 114 w 126"/>
              <a:gd name="T5" fmla="*/ 9 h 169"/>
              <a:gd name="T6" fmla="*/ 102 w 126"/>
              <a:gd name="T7" fmla="*/ 19 h 169"/>
              <a:gd name="T8" fmla="*/ 87 w 126"/>
              <a:gd name="T9" fmla="*/ 31 h 169"/>
              <a:gd name="T10" fmla="*/ 57 w 126"/>
              <a:gd name="T11" fmla="*/ 57 h 169"/>
              <a:gd name="T12" fmla="*/ 45 w 126"/>
              <a:gd name="T13" fmla="*/ 70 h 169"/>
              <a:gd name="T14" fmla="*/ 35 w 126"/>
              <a:gd name="T15" fmla="*/ 81 h 169"/>
              <a:gd name="T16" fmla="*/ 20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1 w 126"/>
              <a:gd name="T33" fmla="*/ 150 h 169"/>
              <a:gd name="T34" fmla="*/ 18 w 126"/>
              <a:gd name="T35" fmla="*/ 138 h 169"/>
              <a:gd name="T36" fmla="*/ 33 w 126"/>
              <a:gd name="T37" fmla="*/ 112 h 169"/>
              <a:gd name="T38" fmla="*/ 50 w 126"/>
              <a:gd name="T39" fmla="*/ 88 h 169"/>
              <a:gd name="T40" fmla="*/ 59 w 126"/>
              <a:gd name="T41" fmla="*/ 76 h 169"/>
              <a:gd name="T42" fmla="*/ 70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50" y="88"/>
                </a:lnTo>
                <a:lnTo>
                  <a:pt x="59"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43" name="Freeform 2995"/>
          <p:cNvSpPr>
            <a:spLocks/>
          </p:cNvSpPr>
          <p:nvPr/>
        </p:nvSpPr>
        <p:spPr bwMode="auto">
          <a:xfrm>
            <a:off x="2428876" y="5311776"/>
            <a:ext cx="142875" cy="250825"/>
          </a:xfrm>
          <a:custGeom>
            <a:avLst/>
            <a:gdLst>
              <a:gd name="T0" fmla="*/ 91 w 91"/>
              <a:gd name="T1" fmla="*/ 0 h 182"/>
              <a:gd name="T2" fmla="*/ 88 w 91"/>
              <a:gd name="T3" fmla="*/ 3 h 182"/>
              <a:gd name="T4" fmla="*/ 81 w 91"/>
              <a:gd name="T5" fmla="*/ 11 h 182"/>
              <a:gd name="T6" fmla="*/ 72 w 91"/>
              <a:gd name="T7" fmla="*/ 23 h 182"/>
              <a:gd name="T8" fmla="*/ 62 w 91"/>
              <a:gd name="T9" fmla="*/ 38 h 182"/>
              <a:gd name="T10" fmla="*/ 38 w 91"/>
              <a:gd name="T11" fmla="*/ 72 h 182"/>
              <a:gd name="T12" fmla="*/ 26 w 91"/>
              <a:gd name="T13" fmla="*/ 88 h 182"/>
              <a:gd name="T14" fmla="*/ 17 w 91"/>
              <a:gd name="T15" fmla="*/ 100 h 182"/>
              <a:gd name="T16" fmla="*/ 11 w 91"/>
              <a:gd name="T17" fmla="*/ 111 h 182"/>
              <a:gd name="T18" fmla="*/ 5 w 91"/>
              <a:gd name="T19" fmla="*/ 124 h 182"/>
              <a:gd name="T20" fmla="*/ 2 w 91"/>
              <a:gd name="T21" fmla="*/ 151 h 182"/>
              <a:gd name="T22" fmla="*/ 0 w 91"/>
              <a:gd name="T23" fmla="*/ 162 h 182"/>
              <a:gd name="T24" fmla="*/ 2 w 91"/>
              <a:gd name="T25" fmla="*/ 173 h 182"/>
              <a:gd name="T26" fmla="*/ 2 w 91"/>
              <a:gd name="T27" fmla="*/ 179 h 182"/>
              <a:gd name="T28" fmla="*/ 3 w 91"/>
              <a:gd name="T29" fmla="*/ 182 h 182"/>
              <a:gd name="T30" fmla="*/ 5 w 91"/>
              <a:gd name="T31" fmla="*/ 181 h 182"/>
              <a:gd name="T32" fmla="*/ 6 w 91"/>
              <a:gd name="T33" fmla="*/ 175 h 182"/>
              <a:gd name="T34" fmla="*/ 8 w 91"/>
              <a:gd name="T35" fmla="*/ 165 h 182"/>
              <a:gd name="T36" fmla="*/ 11 w 91"/>
              <a:gd name="T37" fmla="*/ 153 h 182"/>
              <a:gd name="T38" fmla="*/ 18 w 91"/>
              <a:gd name="T39" fmla="*/ 127 h 182"/>
              <a:gd name="T40" fmla="*/ 30 w 91"/>
              <a:gd name="T41" fmla="*/ 102 h 182"/>
              <a:gd name="T42" fmla="*/ 39 w 91"/>
              <a:gd name="T43" fmla="*/ 89 h 182"/>
              <a:gd name="T44" fmla="*/ 48 w 91"/>
              <a:gd name="T45" fmla="*/ 74 h 182"/>
              <a:gd name="T46" fmla="*/ 69 w 91"/>
              <a:gd name="T47" fmla="*/ 42 h 182"/>
              <a:gd name="T48" fmla="*/ 78 w 91"/>
              <a:gd name="T49" fmla="*/ 26 h 182"/>
              <a:gd name="T50" fmla="*/ 85 w 91"/>
              <a:gd name="T51" fmla="*/ 12 h 182"/>
              <a:gd name="T52" fmla="*/ 90 w 91"/>
              <a:gd name="T53" fmla="*/ 3 h 182"/>
              <a:gd name="T54" fmla="*/ 91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2" y="38"/>
                </a:lnTo>
                <a:lnTo>
                  <a:pt x="38" y="72"/>
                </a:lnTo>
                <a:lnTo>
                  <a:pt x="26" y="88"/>
                </a:lnTo>
                <a:lnTo>
                  <a:pt x="17" y="100"/>
                </a:lnTo>
                <a:lnTo>
                  <a:pt x="11" y="111"/>
                </a:lnTo>
                <a:lnTo>
                  <a:pt x="5"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44" name="Freeform 2996"/>
          <p:cNvSpPr>
            <a:spLocks/>
          </p:cNvSpPr>
          <p:nvPr/>
        </p:nvSpPr>
        <p:spPr bwMode="auto">
          <a:xfrm>
            <a:off x="2436814" y="5440363"/>
            <a:ext cx="180975"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70 w 115"/>
              <a:gd name="T11" fmla="*/ 12 h 92"/>
              <a:gd name="T12" fmla="*/ 57 w 115"/>
              <a:gd name="T13" fmla="*/ 3 h 92"/>
              <a:gd name="T14" fmla="*/ 45 w 115"/>
              <a:gd name="T15" fmla="*/ 0 h 92"/>
              <a:gd name="T16" fmla="*/ 40 w 115"/>
              <a:gd name="T17" fmla="*/ 1 h 92"/>
              <a:gd name="T18" fmla="*/ 36 w 115"/>
              <a:gd name="T19" fmla="*/ 6 h 92"/>
              <a:gd name="T20" fmla="*/ 21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8 w 115"/>
              <a:gd name="T49" fmla="*/ 9 h 92"/>
              <a:gd name="T50" fmla="*/ 80 w 115"/>
              <a:gd name="T51" fmla="*/ 17 h 92"/>
              <a:gd name="T52" fmla="*/ 101 w 115"/>
              <a:gd name="T53" fmla="*/ 41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70" y="12"/>
                </a:lnTo>
                <a:lnTo>
                  <a:pt x="57" y="3"/>
                </a:lnTo>
                <a:lnTo>
                  <a:pt x="45"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4" y="7"/>
                </a:lnTo>
                <a:lnTo>
                  <a:pt x="58" y="6"/>
                </a:lnTo>
                <a:lnTo>
                  <a:pt x="68" y="9"/>
                </a:lnTo>
                <a:lnTo>
                  <a:pt x="80" y="17"/>
                </a:lnTo>
                <a:lnTo>
                  <a:pt x="101" y="41"/>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45" name="Freeform 2997"/>
          <p:cNvSpPr>
            <a:spLocks/>
          </p:cNvSpPr>
          <p:nvPr/>
        </p:nvSpPr>
        <p:spPr bwMode="auto">
          <a:xfrm>
            <a:off x="2433638" y="5491164"/>
            <a:ext cx="100012" cy="71437"/>
          </a:xfrm>
          <a:custGeom>
            <a:avLst/>
            <a:gdLst>
              <a:gd name="T0" fmla="*/ 64 w 64"/>
              <a:gd name="T1" fmla="*/ 37 h 51"/>
              <a:gd name="T2" fmla="*/ 63 w 64"/>
              <a:gd name="T3" fmla="*/ 34 h 51"/>
              <a:gd name="T4" fmla="*/ 59 w 64"/>
              <a:gd name="T5" fmla="*/ 30 h 51"/>
              <a:gd name="T6" fmla="*/ 47 w 64"/>
              <a:gd name="T7" fmla="*/ 14 h 51"/>
              <a:gd name="T8" fmla="*/ 32 w 64"/>
              <a:gd name="T9" fmla="*/ 2 h 51"/>
              <a:gd name="T10" fmla="*/ 26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9 w 64"/>
              <a:gd name="T27" fmla="*/ 36 h 51"/>
              <a:gd name="T28" fmla="*/ 27 w 64"/>
              <a:gd name="T29" fmla="*/ 6 h 51"/>
              <a:gd name="T30" fmla="*/ 32 w 64"/>
              <a:gd name="T31" fmla="*/ 3 h 51"/>
              <a:gd name="T32" fmla="*/ 38 w 64"/>
              <a:gd name="T33" fmla="*/ 5 h 51"/>
              <a:gd name="T34" fmla="*/ 51 w 64"/>
              <a:gd name="T35" fmla="*/ 17 h 51"/>
              <a:gd name="T36" fmla="*/ 60 w 64"/>
              <a:gd name="T37" fmla="*/ 31 h 51"/>
              <a:gd name="T38" fmla="*/ 63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9" y="30"/>
                </a:lnTo>
                <a:lnTo>
                  <a:pt x="47"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0" y="31"/>
                </a:lnTo>
                <a:lnTo>
                  <a:pt x="63"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46" name="Freeform 2998"/>
          <p:cNvSpPr>
            <a:spLocks/>
          </p:cNvSpPr>
          <p:nvPr/>
        </p:nvSpPr>
        <p:spPr bwMode="auto">
          <a:xfrm>
            <a:off x="2349501" y="5481639"/>
            <a:ext cx="92075"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8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47 w 58"/>
              <a:gd name="T29" fmla="*/ 37 h 52"/>
              <a:gd name="T30" fmla="*/ 38 w 58"/>
              <a:gd name="T31" fmla="*/ 21 h 52"/>
              <a:gd name="T32" fmla="*/ 29 w 58"/>
              <a:gd name="T33" fmla="*/ 7 h 52"/>
              <a:gd name="T34" fmla="*/ 25 w 58"/>
              <a:gd name="T35" fmla="*/ 4 h 52"/>
              <a:gd name="T36" fmla="*/ 19 w 58"/>
              <a:gd name="T37" fmla="*/ 3 h 52"/>
              <a:gd name="T38" fmla="*/ 10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8" y="4"/>
                </a:lnTo>
                <a:lnTo>
                  <a:pt x="47" y="18"/>
                </a:lnTo>
                <a:lnTo>
                  <a:pt x="53" y="34"/>
                </a:lnTo>
                <a:lnTo>
                  <a:pt x="58" y="48"/>
                </a:lnTo>
                <a:lnTo>
                  <a:pt x="58" y="52"/>
                </a:lnTo>
                <a:lnTo>
                  <a:pt x="56" y="51"/>
                </a:lnTo>
                <a:lnTo>
                  <a:pt x="55" y="48"/>
                </a:lnTo>
                <a:lnTo>
                  <a:pt x="47" y="37"/>
                </a:lnTo>
                <a:lnTo>
                  <a:pt x="38" y="21"/>
                </a:lnTo>
                <a:lnTo>
                  <a:pt x="29"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47" name="Freeform 2999"/>
          <p:cNvSpPr>
            <a:spLocks/>
          </p:cNvSpPr>
          <p:nvPr/>
        </p:nvSpPr>
        <p:spPr bwMode="auto">
          <a:xfrm>
            <a:off x="2419350" y="5380039"/>
            <a:ext cx="52388" cy="168275"/>
          </a:xfrm>
          <a:custGeom>
            <a:avLst/>
            <a:gdLst>
              <a:gd name="T0" fmla="*/ 12 w 33"/>
              <a:gd name="T1" fmla="*/ 64 h 123"/>
              <a:gd name="T2" fmla="*/ 8 w 33"/>
              <a:gd name="T3" fmla="*/ 33 h 123"/>
              <a:gd name="T4" fmla="*/ 6 w 33"/>
              <a:gd name="T5" fmla="*/ 19 h 123"/>
              <a:gd name="T6" fmla="*/ 5 w 33"/>
              <a:gd name="T7" fmla="*/ 10 h 123"/>
              <a:gd name="T8" fmla="*/ 6 w 33"/>
              <a:gd name="T9" fmla="*/ 3 h 123"/>
              <a:gd name="T10" fmla="*/ 8 w 33"/>
              <a:gd name="T11" fmla="*/ 0 h 123"/>
              <a:gd name="T12" fmla="*/ 11 w 33"/>
              <a:gd name="T13" fmla="*/ 2 h 123"/>
              <a:gd name="T14" fmla="*/ 15 w 33"/>
              <a:gd name="T15" fmla="*/ 10 h 123"/>
              <a:gd name="T16" fmla="*/ 20 w 33"/>
              <a:gd name="T17" fmla="*/ 22 h 123"/>
              <a:gd name="T18" fmla="*/ 24 w 33"/>
              <a:gd name="T19" fmla="*/ 39 h 123"/>
              <a:gd name="T20" fmla="*/ 30 w 33"/>
              <a:gd name="T21" fmla="*/ 76 h 123"/>
              <a:gd name="T22" fmla="*/ 32 w 33"/>
              <a:gd name="T23" fmla="*/ 93 h 123"/>
              <a:gd name="T24" fmla="*/ 33 w 33"/>
              <a:gd name="T25" fmla="*/ 109 h 123"/>
              <a:gd name="T26" fmla="*/ 33 w 33"/>
              <a:gd name="T27" fmla="*/ 123 h 123"/>
              <a:gd name="T28" fmla="*/ 32 w 33"/>
              <a:gd name="T29" fmla="*/ 119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8 h 123"/>
              <a:gd name="T58" fmla="*/ 12 w 33"/>
              <a:gd name="T59" fmla="*/ 71 h 123"/>
              <a:gd name="T60" fmla="*/ 14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3"/>
                </a:lnTo>
                <a:lnTo>
                  <a:pt x="8"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48" name="Line 3000"/>
          <p:cNvSpPr>
            <a:spLocks noChangeShapeType="1"/>
          </p:cNvSpPr>
          <p:nvPr/>
        </p:nvSpPr>
        <p:spPr bwMode="auto">
          <a:xfrm flipH="1">
            <a:off x="2422526" y="5381626"/>
            <a:ext cx="9525" cy="15875"/>
          </a:xfrm>
          <a:prstGeom prst="line">
            <a:avLst/>
          </a:prstGeom>
          <a:noFill/>
          <a:ln w="0">
            <a:solidFill>
              <a:srgbClr val="000000"/>
            </a:solidFill>
            <a:round/>
            <a:headEnd/>
            <a:tailEnd/>
          </a:ln>
        </p:spPr>
        <p:txBody>
          <a:bodyPr/>
          <a:lstStyle/>
          <a:p>
            <a:endParaRPr lang="en-US"/>
          </a:p>
        </p:txBody>
      </p:sp>
      <p:sp>
        <p:nvSpPr>
          <p:cNvPr id="312249" name="Freeform 3001"/>
          <p:cNvSpPr>
            <a:spLocks/>
          </p:cNvSpPr>
          <p:nvPr/>
        </p:nvSpPr>
        <p:spPr bwMode="auto">
          <a:xfrm>
            <a:off x="2732089" y="5507038"/>
            <a:ext cx="141287" cy="61912"/>
          </a:xfrm>
          <a:custGeom>
            <a:avLst/>
            <a:gdLst>
              <a:gd name="T0" fmla="*/ 89 w 89"/>
              <a:gd name="T1" fmla="*/ 45 h 45"/>
              <a:gd name="T2" fmla="*/ 86 w 89"/>
              <a:gd name="T3" fmla="*/ 42 h 45"/>
              <a:gd name="T4" fmla="*/ 80 w 89"/>
              <a:gd name="T5" fmla="*/ 36 h 45"/>
              <a:gd name="T6" fmla="*/ 61 w 89"/>
              <a:gd name="T7" fmla="*/ 19 h 45"/>
              <a:gd name="T8" fmla="*/ 49 w 89"/>
              <a:gd name="T9" fmla="*/ 9 h 45"/>
              <a:gd name="T10" fmla="*/ 39 w 89"/>
              <a:gd name="T11" fmla="*/ 3 h 45"/>
              <a:gd name="T12" fmla="*/ 30 w 89"/>
              <a:gd name="T13" fmla="*/ 0 h 45"/>
              <a:gd name="T14" fmla="*/ 24 w 89"/>
              <a:gd name="T15" fmla="*/ 3 h 45"/>
              <a:gd name="T16" fmla="*/ 7 w 89"/>
              <a:gd name="T17" fmla="*/ 26 h 45"/>
              <a:gd name="T18" fmla="*/ 1 w 89"/>
              <a:gd name="T19" fmla="*/ 36 h 45"/>
              <a:gd name="T20" fmla="*/ 0 w 89"/>
              <a:gd name="T21" fmla="*/ 39 h 45"/>
              <a:gd name="T22" fmla="*/ 3 w 89"/>
              <a:gd name="T23" fmla="*/ 37 h 45"/>
              <a:gd name="T24" fmla="*/ 7 w 89"/>
              <a:gd name="T25" fmla="*/ 31 h 45"/>
              <a:gd name="T26" fmla="*/ 15 w 89"/>
              <a:gd name="T27" fmla="*/ 22 h 45"/>
              <a:gd name="T28" fmla="*/ 24 w 89"/>
              <a:gd name="T29" fmla="*/ 11 h 45"/>
              <a:gd name="T30" fmla="*/ 30 w 89"/>
              <a:gd name="T31" fmla="*/ 8 h 45"/>
              <a:gd name="T32" fmla="*/ 39 w 89"/>
              <a:gd name="T33" fmla="*/ 9 h 45"/>
              <a:gd name="T34" fmla="*/ 61 w 89"/>
              <a:gd name="T35" fmla="*/ 23 h 45"/>
              <a:gd name="T36" fmla="*/ 82 w 89"/>
              <a:gd name="T37" fmla="*/ 39 h 45"/>
              <a:gd name="T38" fmla="*/ 88 w 89"/>
              <a:gd name="T39" fmla="*/ 43 h 45"/>
              <a:gd name="T40" fmla="*/ 89 w 89"/>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9" y="3"/>
                </a:lnTo>
                <a:lnTo>
                  <a:pt x="30" y="0"/>
                </a:lnTo>
                <a:lnTo>
                  <a:pt x="24" y="3"/>
                </a:lnTo>
                <a:lnTo>
                  <a:pt x="7" y="26"/>
                </a:lnTo>
                <a:lnTo>
                  <a:pt x="1" y="36"/>
                </a:lnTo>
                <a:lnTo>
                  <a:pt x="0" y="39"/>
                </a:lnTo>
                <a:lnTo>
                  <a:pt x="3" y="37"/>
                </a:lnTo>
                <a:lnTo>
                  <a:pt x="7" y="31"/>
                </a:lnTo>
                <a:lnTo>
                  <a:pt x="15" y="22"/>
                </a:lnTo>
                <a:lnTo>
                  <a:pt x="24" y="11"/>
                </a:lnTo>
                <a:lnTo>
                  <a:pt x="30" y="8"/>
                </a:lnTo>
                <a:lnTo>
                  <a:pt x="39"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50" name="Freeform 3002"/>
          <p:cNvSpPr>
            <a:spLocks/>
          </p:cNvSpPr>
          <p:nvPr/>
        </p:nvSpPr>
        <p:spPr bwMode="auto">
          <a:xfrm>
            <a:off x="2566988" y="5397501"/>
            <a:ext cx="165100" cy="163513"/>
          </a:xfrm>
          <a:custGeom>
            <a:avLst/>
            <a:gdLst>
              <a:gd name="T0" fmla="*/ 0 w 105"/>
              <a:gd name="T1" fmla="*/ 65 h 119"/>
              <a:gd name="T2" fmla="*/ 3 w 105"/>
              <a:gd name="T3" fmla="*/ 60 h 119"/>
              <a:gd name="T4" fmla="*/ 8 w 105"/>
              <a:gd name="T5" fmla="*/ 57 h 119"/>
              <a:gd name="T6" fmla="*/ 11 w 105"/>
              <a:gd name="T7" fmla="*/ 51 h 119"/>
              <a:gd name="T8" fmla="*/ 21 w 105"/>
              <a:gd name="T9" fmla="*/ 38 h 119"/>
              <a:gd name="T10" fmla="*/ 35 w 105"/>
              <a:gd name="T11" fmla="*/ 24 h 119"/>
              <a:gd name="T12" fmla="*/ 47 w 105"/>
              <a:gd name="T13" fmla="*/ 12 h 119"/>
              <a:gd name="T14" fmla="*/ 60 w 105"/>
              <a:gd name="T15" fmla="*/ 3 h 119"/>
              <a:gd name="T16" fmla="*/ 72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5 w 105"/>
              <a:gd name="T29" fmla="*/ 89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2 w 105"/>
              <a:gd name="T47" fmla="*/ 7 h 119"/>
              <a:gd name="T48" fmla="*/ 57 w 105"/>
              <a:gd name="T49" fmla="*/ 6 h 119"/>
              <a:gd name="T50" fmla="*/ 47 w 105"/>
              <a:gd name="T51" fmla="*/ 7 h 119"/>
              <a:gd name="T52" fmla="*/ 36 w 105"/>
              <a:gd name="T53" fmla="*/ 17 h 119"/>
              <a:gd name="T54" fmla="*/ 24 w 105"/>
              <a:gd name="T55" fmla="*/ 29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7"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2" y="7"/>
                </a:lnTo>
                <a:lnTo>
                  <a:pt x="57" y="6"/>
                </a:lnTo>
                <a:lnTo>
                  <a:pt x="47"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51" name="Freeform 3003"/>
          <p:cNvSpPr>
            <a:spLocks/>
          </p:cNvSpPr>
          <p:nvPr/>
        </p:nvSpPr>
        <p:spPr bwMode="auto">
          <a:xfrm>
            <a:off x="2724150" y="5410200"/>
            <a:ext cx="204788" cy="152400"/>
          </a:xfrm>
          <a:custGeom>
            <a:avLst/>
            <a:gdLst>
              <a:gd name="T0" fmla="*/ 129 w 129"/>
              <a:gd name="T1" fmla="*/ 0 h 110"/>
              <a:gd name="T2" fmla="*/ 124 w 129"/>
              <a:gd name="T3" fmla="*/ 0 h 110"/>
              <a:gd name="T4" fmla="*/ 115 w 129"/>
              <a:gd name="T5" fmla="*/ 2 h 110"/>
              <a:gd name="T6" fmla="*/ 102 w 129"/>
              <a:gd name="T7" fmla="*/ 5 h 110"/>
              <a:gd name="T8" fmla="*/ 87 w 129"/>
              <a:gd name="T9" fmla="*/ 8 h 110"/>
              <a:gd name="T10" fmla="*/ 54 w 129"/>
              <a:gd name="T11" fmla="*/ 19 h 110"/>
              <a:gd name="T12" fmla="*/ 41 w 129"/>
              <a:gd name="T13" fmla="*/ 27 h 110"/>
              <a:gd name="T14" fmla="*/ 32 w 129"/>
              <a:gd name="T15" fmla="*/ 35 h 110"/>
              <a:gd name="T16" fmla="*/ 20 w 129"/>
              <a:gd name="T17" fmla="*/ 56 h 110"/>
              <a:gd name="T18" fmla="*/ 9 w 129"/>
              <a:gd name="T19" fmla="*/ 82 h 110"/>
              <a:gd name="T20" fmla="*/ 5 w 129"/>
              <a:gd name="T21" fmla="*/ 93 h 110"/>
              <a:gd name="T22" fmla="*/ 2 w 129"/>
              <a:gd name="T23" fmla="*/ 103 h 110"/>
              <a:gd name="T24" fmla="*/ 0 w 129"/>
              <a:gd name="T25" fmla="*/ 109 h 110"/>
              <a:gd name="T26" fmla="*/ 0 w 129"/>
              <a:gd name="T27" fmla="*/ 110 h 110"/>
              <a:gd name="T28" fmla="*/ 2 w 129"/>
              <a:gd name="T29" fmla="*/ 109 h 110"/>
              <a:gd name="T30" fmla="*/ 6 w 129"/>
              <a:gd name="T31" fmla="*/ 104 h 110"/>
              <a:gd name="T32" fmla="*/ 11 w 129"/>
              <a:gd name="T33" fmla="*/ 95 h 110"/>
              <a:gd name="T34" fmla="*/ 17 w 129"/>
              <a:gd name="T35" fmla="*/ 86 h 110"/>
              <a:gd name="T36" fmla="*/ 30 w 129"/>
              <a:gd name="T37" fmla="*/ 62 h 110"/>
              <a:gd name="T38" fmla="*/ 45 w 129"/>
              <a:gd name="T39" fmla="*/ 41 h 110"/>
              <a:gd name="T40" fmla="*/ 54 w 129"/>
              <a:gd name="T41" fmla="*/ 33 h 110"/>
              <a:gd name="T42" fmla="*/ 66 w 129"/>
              <a:gd name="T43" fmla="*/ 25 h 110"/>
              <a:gd name="T44" fmla="*/ 94 w 129"/>
              <a:gd name="T45" fmla="*/ 11 h 110"/>
              <a:gd name="T46" fmla="*/ 108 w 129"/>
              <a:gd name="T47" fmla="*/ 7 h 110"/>
              <a:gd name="T48" fmla="*/ 118 w 129"/>
              <a:gd name="T49" fmla="*/ 4 h 110"/>
              <a:gd name="T50" fmla="*/ 126 w 129"/>
              <a:gd name="T51" fmla="*/ 2 h 110"/>
              <a:gd name="T52" fmla="*/ 129 w 129"/>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
              <a:gd name="T82" fmla="*/ 0 h 110"/>
              <a:gd name="T83" fmla="*/ 129 w 129"/>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 h="110">
                <a:moveTo>
                  <a:pt x="129" y="0"/>
                </a:moveTo>
                <a:lnTo>
                  <a:pt x="124" y="0"/>
                </a:lnTo>
                <a:lnTo>
                  <a:pt x="115" y="2"/>
                </a:lnTo>
                <a:lnTo>
                  <a:pt x="102" y="5"/>
                </a:lnTo>
                <a:lnTo>
                  <a:pt x="87" y="8"/>
                </a:lnTo>
                <a:lnTo>
                  <a:pt x="54" y="19"/>
                </a:lnTo>
                <a:lnTo>
                  <a:pt x="41" y="27"/>
                </a:lnTo>
                <a:lnTo>
                  <a:pt x="32" y="35"/>
                </a:lnTo>
                <a:lnTo>
                  <a:pt x="20" y="56"/>
                </a:lnTo>
                <a:lnTo>
                  <a:pt x="9" y="82"/>
                </a:lnTo>
                <a:lnTo>
                  <a:pt x="5" y="93"/>
                </a:lnTo>
                <a:lnTo>
                  <a:pt x="2" y="103"/>
                </a:lnTo>
                <a:lnTo>
                  <a:pt x="0" y="109"/>
                </a:lnTo>
                <a:lnTo>
                  <a:pt x="0" y="110"/>
                </a:lnTo>
                <a:lnTo>
                  <a:pt x="2" y="109"/>
                </a:lnTo>
                <a:lnTo>
                  <a:pt x="6" y="104"/>
                </a:lnTo>
                <a:lnTo>
                  <a:pt x="11" y="95"/>
                </a:lnTo>
                <a:lnTo>
                  <a:pt x="17" y="86"/>
                </a:lnTo>
                <a:lnTo>
                  <a:pt x="30" y="62"/>
                </a:lnTo>
                <a:lnTo>
                  <a:pt x="45" y="41"/>
                </a:lnTo>
                <a:lnTo>
                  <a:pt x="54" y="33"/>
                </a:lnTo>
                <a:lnTo>
                  <a:pt x="66" y="25"/>
                </a:lnTo>
                <a:lnTo>
                  <a:pt x="94" y="11"/>
                </a:lnTo>
                <a:lnTo>
                  <a:pt x="108" y="7"/>
                </a:lnTo>
                <a:lnTo>
                  <a:pt x="118" y="4"/>
                </a:lnTo>
                <a:lnTo>
                  <a:pt x="126" y="2"/>
                </a:lnTo>
                <a:lnTo>
                  <a:pt x="12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52" name="Freeform 3004"/>
          <p:cNvSpPr>
            <a:spLocks/>
          </p:cNvSpPr>
          <p:nvPr/>
        </p:nvSpPr>
        <p:spPr bwMode="auto">
          <a:xfrm>
            <a:off x="2722564" y="5329239"/>
            <a:ext cx="198437" cy="231775"/>
          </a:xfrm>
          <a:custGeom>
            <a:avLst/>
            <a:gdLst>
              <a:gd name="T0" fmla="*/ 125 w 125"/>
              <a:gd name="T1" fmla="*/ 0 h 169"/>
              <a:gd name="T2" fmla="*/ 121 w 125"/>
              <a:gd name="T3" fmla="*/ 3 h 169"/>
              <a:gd name="T4" fmla="*/ 113 w 125"/>
              <a:gd name="T5" fmla="*/ 9 h 169"/>
              <a:gd name="T6" fmla="*/ 101 w 125"/>
              <a:gd name="T7" fmla="*/ 19 h 169"/>
              <a:gd name="T8" fmla="*/ 86 w 125"/>
              <a:gd name="T9" fmla="*/ 31 h 169"/>
              <a:gd name="T10" fmla="*/ 58 w 125"/>
              <a:gd name="T11" fmla="*/ 57 h 169"/>
              <a:gd name="T12" fmla="*/ 45 w 125"/>
              <a:gd name="T13" fmla="*/ 70 h 169"/>
              <a:gd name="T14" fmla="*/ 34 w 125"/>
              <a:gd name="T15" fmla="*/ 81 h 169"/>
              <a:gd name="T16" fmla="*/ 19 w 125"/>
              <a:gd name="T17" fmla="*/ 105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5"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53" name="Freeform 3005"/>
          <p:cNvSpPr>
            <a:spLocks/>
          </p:cNvSpPr>
          <p:nvPr/>
        </p:nvSpPr>
        <p:spPr bwMode="auto">
          <a:xfrm>
            <a:off x="2719389" y="5311776"/>
            <a:ext cx="142875" cy="250825"/>
          </a:xfrm>
          <a:custGeom>
            <a:avLst/>
            <a:gdLst>
              <a:gd name="T0" fmla="*/ 90 w 90"/>
              <a:gd name="T1" fmla="*/ 0 h 182"/>
              <a:gd name="T2" fmla="*/ 87 w 90"/>
              <a:gd name="T3" fmla="*/ 3 h 182"/>
              <a:gd name="T4" fmla="*/ 79 w 90"/>
              <a:gd name="T5" fmla="*/ 11 h 182"/>
              <a:gd name="T6" fmla="*/ 70 w 90"/>
              <a:gd name="T7" fmla="*/ 23 h 182"/>
              <a:gd name="T8" fmla="*/ 60 w 90"/>
              <a:gd name="T9" fmla="*/ 38 h 182"/>
              <a:gd name="T10" fmla="*/ 36 w 90"/>
              <a:gd name="T11" fmla="*/ 72 h 182"/>
              <a:gd name="T12" fmla="*/ 26 w 90"/>
              <a:gd name="T13" fmla="*/ 88 h 182"/>
              <a:gd name="T14" fmla="*/ 17 w 90"/>
              <a:gd name="T15" fmla="*/ 100 h 182"/>
              <a:gd name="T16" fmla="*/ 11 w 90"/>
              <a:gd name="T17" fmla="*/ 111 h 182"/>
              <a:gd name="T18" fmla="*/ 5 w 90"/>
              <a:gd name="T19" fmla="*/ 124 h 182"/>
              <a:gd name="T20" fmla="*/ 0 w 90"/>
              <a:gd name="T21" fmla="*/ 151 h 182"/>
              <a:gd name="T22" fmla="*/ 0 w 90"/>
              <a:gd name="T23" fmla="*/ 173 h 182"/>
              <a:gd name="T24" fmla="*/ 2 w 90"/>
              <a:gd name="T25" fmla="*/ 179 h 182"/>
              <a:gd name="T26" fmla="*/ 2 w 90"/>
              <a:gd name="T27" fmla="*/ 182 h 182"/>
              <a:gd name="T28" fmla="*/ 3 w 90"/>
              <a:gd name="T29" fmla="*/ 181 h 182"/>
              <a:gd name="T30" fmla="*/ 5 w 90"/>
              <a:gd name="T31" fmla="*/ 175 h 182"/>
              <a:gd name="T32" fmla="*/ 6 w 90"/>
              <a:gd name="T33" fmla="*/ 165 h 182"/>
              <a:gd name="T34" fmla="*/ 9 w 90"/>
              <a:gd name="T35" fmla="*/ 153 h 182"/>
              <a:gd name="T36" fmla="*/ 17 w 90"/>
              <a:gd name="T37" fmla="*/ 127 h 182"/>
              <a:gd name="T38" fmla="*/ 29 w 90"/>
              <a:gd name="T39" fmla="*/ 102 h 182"/>
              <a:gd name="T40" fmla="*/ 38 w 90"/>
              <a:gd name="T41" fmla="*/ 89 h 182"/>
              <a:gd name="T42" fmla="*/ 48 w 90"/>
              <a:gd name="T43" fmla="*/ 74 h 182"/>
              <a:gd name="T44" fmla="*/ 69 w 90"/>
              <a:gd name="T45" fmla="*/ 42 h 182"/>
              <a:gd name="T46" fmla="*/ 78 w 90"/>
              <a:gd name="T47" fmla="*/ 26 h 182"/>
              <a:gd name="T48" fmla="*/ 84 w 90"/>
              <a:gd name="T49" fmla="*/ 12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79" y="11"/>
                </a:lnTo>
                <a:lnTo>
                  <a:pt x="70"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54" name="Freeform 3006"/>
          <p:cNvSpPr>
            <a:spLocks/>
          </p:cNvSpPr>
          <p:nvPr/>
        </p:nvSpPr>
        <p:spPr bwMode="auto">
          <a:xfrm>
            <a:off x="2727326" y="5440363"/>
            <a:ext cx="182563"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68 w 115"/>
              <a:gd name="T11" fmla="*/ 12 h 92"/>
              <a:gd name="T12" fmla="*/ 55 w 115"/>
              <a:gd name="T13" fmla="*/ 3 h 92"/>
              <a:gd name="T14" fmla="*/ 43 w 115"/>
              <a:gd name="T15" fmla="*/ 0 h 92"/>
              <a:gd name="T16" fmla="*/ 39 w 115"/>
              <a:gd name="T17" fmla="*/ 1 h 92"/>
              <a:gd name="T18" fmla="*/ 34 w 115"/>
              <a:gd name="T19" fmla="*/ 6 h 92"/>
              <a:gd name="T20" fmla="*/ 19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0 w 115"/>
              <a:gd name="T37" fmla="*/ 75 h 92"/>
              <a:gd name="T38" fmla="*/ 18 w 115"/>
              <a:gd name="T39" fmla="*/ 63 h 92"/>
              <a:gd name="T40" fmla="*/ 33 w 115"/>
              <a:gd name="T41" fmla="*/ 37 h 92"/>
              <a:gd name="T42" fmla="*/ 49 w 115"/>
              <a:gd name="T43" fmla="*/ 12 h 92"/>
              <a:gd name="T44" fmla="*/ 53 w 115"/>
              <a:gd name="T45" fmla="*/ 7 h 92"/>
              <a:gd name="T46" fmla="*/ 58 w 115"/>
              <a:gd name="T47" fmla="*/ 6 h 92"/>
              <a:gd name="T48" fmla="*/ 68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9"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55" name="Freeform 3007"/>
          <p:cNvSpPr>
            <a:spLocks/>
          </p:cNvSpPr>
          <p:nvPr/>
        </p:nvSpPr>
        <p:spPr bwMode="auto">
          <a:xfrm>
            <a:off x="2722563" y="5491164"/>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10 w 64"/>
              <a:gd name="T27" fmla="*/ 36 h 51"/>
              <a:gd name="T28" fmla="*/ 28 w 64"/>
              <a:gd name="T29" fmla="*/ 6 h 51"/>
              <a:gd name="T30" fmla="*/ 33 w 64"/>
              <a:gd name="T31" fmla="*/ 3 h 51"/>
              <a:gd name="T32" fmla="*/ 39 w 64"/>
              <a:gd name="T33" fmla="*/ 5 h 51"/>
              <a:gd name="T34" fmla="*/ 51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9"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56" name="Freeform 3008"/>
          <p:cNvSpPr>
            <a:spLocks/>
          </p:cNvSpPr>
          <p:nvPr/>
        </p:nvSpPr>
        <p:spPr bwMode="auto">
          <a:xfrm>
            <a:off x="2638425" y="5481639"/>
            <a:ext cx="90488" cy="71437"/>
          </a:xfrm>
          <a:custGeom>
            <a:avLst/>
            <a:gdLst>
              <a:gd name="T0" fmla="*/ 0 w 58"/>
              <a:gd name="T1" fmla="*/ 13 h 52"/>
              <a:gd name="T2" fmla="*/ 2 w 58"/>
              <a:gd name="T3" fmla="*/ 12 h 52"/>
              <a:gd name="T4" fmla="*/ 5 w 58"/>
              <a:gd name="T5" fmla="*/ 10 h 52"/>
              <a:gd name="T6" fmla="*/ 11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52 w 58"/>
              <a:gd name="T29" fmla="*/ 43 h 52"/>
              <a:gd name="T30" fmla="*/ 49 w 58"/>
              <a:gd name="T31" fmla="*/ 37 h 52"/>
              <a:gd name="T32" fmla="*/ 31 w 58"/>
              <a:gd name="T33" fmla="*/ 7 h 52"/>
              <a:gd name="T34" fmla="*/ 27 w 58"/>
              <a:gd name="T35" fmla="*/ 4 h 52"/>
              <a:gd name="T36" fmla="*/ 21 w 58"/>
              <a:gd name="T37" fmla="*/ 3 h 52"/>
              <a:gd name="T38" fmla="*/ 12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2" y="12"/>
                </a:lnTo>
                <a:lnTo>
                  <a:pt x="5" y="10"/>
                </a:lnTo>
                <a:lnTo>
                  <a:pt x="11"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57" name="Freeform 3009"/>
          <p:cNvSpPr>
            <a:spLocks/>
          </p:cNvSpPr>
          <p:nvPr/>
        </p:nvSpPr>
        <p:spPr bwMode="auto">
          <a:xfrm>
            <a:off x="2711450" y="5380039"/>
            <a:ext cx="50800" cy="168275"/>
          </a:xfrm>
          <a:custGeom>
            <a:avLst/>
            <a:gdLst>
              <a:gd name="T0" fmla="*/ 11 w 33"/>
              <a:gd name="T1" fmla="*/ 64 h 123"/>
              <a:gd name="T2" fmla="*/ 6 w 33"/>
              <a:gd name="T3" fmla="*/ 33 h 123"/>
              <a:gd name="T4" fmla="*/ 5 w 33"/>
              <a:gd name="T5" fmla="*/ 19 h 123"/>
              <a:gd name="T6" fmla="*/ 5 w 33"/>
              <a:gd name="T7" fmla="*/ 3 h 123"/>
              <a:gd name="T8" fmla="*/ 6 w 33"/>
              <a:gd name="T9" fmla="*/ 0 h 123"/>
              <a:gd name="T10" fmla="*/ 11 w 33"/>
              <a:gd name="T11" fmla="*/ 2 h 123"/>
              <a:gd name="T12" fmla="*/ 15 w 33"/>
              <a:gd name="T13" fmla="*/ 10 h 123"/>
              <a:gd name="T14" fmla="*/ 20 w 33"/>
              <a:gd name="T15" fmla="*/ 22 h 123"/>
              <a:gd name="T16" fmla="*/ 24 w 33"/>
              <a:gd name="T17" fmla="*/ 39 h 123"/>
              <a:gd name="T18" fmla="*/ 30 w 33"/>
              <a:gd name="T19" fmla="*/ 76 h 123"/>
              <a:gd name="T20" fmla="*/ 32 w 33"/>
              <a:gd name="T21" fmla="*/ 93 h 123"/>
              <a:gd name="T22" fmla="*/ 33 w 33"/>
              <a:gd name="T23" fmla="*/ 109 h 123"/>
              <a:gd name="T24" fmla="*/ 33 w 33"/>
              <a:gd name="T25" fmla="*/ 119 h 123"/>
              <a:gd name="T26" fmla="*/ 32 w 33"/>
              <a:gd name="T27" fmla="*/ 123 h 123"/>
              <a:gd name="T28" fmla="*/ 30 w 33"/>
              <a:gd name="T29" fmla="*/ 119 h 123"/>
              <a:gd name="T30" fmla="*/ 29 w 33"/>
              <a:gd name="T31" fmla="*/ 110 h 123"/>
              <a:gd name="T32" fmla="*/ 27 w 33"/>
              <a:gd name="T33" fmla="*/ 96 h 123"/>
              <a:gd name="T34" fmla="*/ 23 w 33"/>
              <a:gd name="T35" fmla="*/ 79 h 123"/>
              <a:gd name="T36" fmla="*/ 15 w 33"/>
              <a:gd name="T37" fmla="*/ 44 h 123"/>
              <a:gd name="T38" fmla="*/ 11 w 33"/>
              <a:gd name="T39" fmla="*/ 28 h 123"/>
              <a:gd name="T40" fmla="*/ 5 w 33"/>
              <a:gd name="T41" fmla="*/ 16 h 123"/>
              <a:gd name="T42" fmla="*/ 2 w 33"/>
              <a:gd name="T43" fmla="*/ 13 h 123"/>
              <a:gd name="T44" fmla="*/ 0 w 33"/>
              <a:gd name="T45" fmla="*/ 11 h 123"/>
              <a:gd name="T46" fmla="*/ 0 w 33"/>
              <a:gd name="T47" fmla="*/ 17 h 123"/>
              <a:gd name="T48" fmla="*/ 2 w 33"/>
              <a:gd name="T49" fmla="*/ 28 h 123"/>
              <a:gd name="T50" fmla="*/ 5 w 33"/>
              <a:gd name="T51" fmla="*/ 44 h 123"/>
              <a:gd name="T52" fmla="*/ 8 w 33"/>
              <a:gd name="T53" fmla="*/ 58 h 123"/>
              <a:gd name="T54" fmla="*/ 11 w 33"/>
              <a:gd name="T55" fmla="*/ 68 h 123"/>
              <a:gd name="T56" fmla="*/ 12 w 33"/>
              <a:gd name="T57" fmla="*/ 71 h 123"/>
              <a:gd name="T58" fmla="*/ 12 w 33"/>
              <a:gd name="T59" fmla="*/ 70 h 123"/>
              <a:gd name="T60" fmla="*/ 11 w 33"/>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1" y="64"/>
                </a:moveTo>
                <a:lnTo>
                  <a:pt x="6" y="33"/>
                </a:lnTo>
                <a:lnTo>
                  <a:pt x="5" y="19"/>
                </a:lnTo>
                <a:lnTo>
                  <a:pt x="5" y="3"/>
                </a:lnTo>
                <a:lnTo>
                  <a:pt x="6" y="0"/>
                </a:lnTo>
                <a:lnTo>
                  <a:pt x="11" y="2"/>
                </a:lnTo>
                <a:lnTo>
                  <a:pt x="15" y="10"/>
                </a:lnTo>
                <a:lnTo>
                  <a:pt x="20" y="22"/>
                </a:lnTo>
                <a:lnTo>
                  <a:pt x="24" y="39"/>
                </a:lnTo>
                <a:lnTo>
                  <a:pt x="30" y="76"/>
                </a:lnTo>
                <a:lnTo>
                  <a:pt x="32" y="93"/>
                </a:lnTo>
                <a:lnTo>
                  <a:pt x="33" y="109"/>
                </a:lnTo>
                <a:lnTo>
                  <a:pt x="33" y="119"/>
                </a:lnTo>
                <a:lnTo>
                  <a:pt x="32" y="123"/>
                </a:lnTo>
                <a:lnTo>
                  <a:pt x="30" y="119"/>
                </a:lnTo>
                <a:lnTo>
                  <a:pt x="29" y="110"/>
                </a:lnTo>
                <a:lnTo>
                  <a:pt x="27" y="96"/>
                </a:lnTo>
                <a:lnTo>
                  <a:pt x="23" y="79"/>
                </a:lnTo>
                <a:lnTo>
                  <a:pt x="15" y="44"/>
                </a:lnTo>
                <a:lnTo>
                  <a:pt x="11" y="28"/>
                </a:lnTo>
                <a:lnTo>
                  <a:pt x="5" y="16"/>
                </a:lnTo>
                <a:lnTo>
                  <a:pt x="2" y="13"/>
                </a:lnTo>
                <a:lnTo>
                  <a:pt x="0" y="11"/>
                </a:lnTo>
                <a:lnTo>
                  <a:pt x="0" y="17"/>
                </a:lnTo>
                <a:lnTo>
                  <a:pt x="2" y="28"/>
                </a:lnTo>
                <a:lnTo>
                  <a:pt x="5" y="44"/>
                </a:lnTo>
                <a:lnTo>
                  <a:pt x="8" y="58"/>
                </a:lnTo>
                <a:lnTo>
                  <a:pt x="11" y="68"/>
                </a:lnTo>
                <a:lnTo>
                  <a:pt x="12" y="71"/>
                </a:lnTo>
                <a:lnTo>
                  <a:pt x="12" y="70"/>
                </a:lnTo>
                <a:lnTo>
                  <a:pt x="11"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58" name="Line 3010"/>
          <p:cNvSpPr>
            <a:spLocks noChangeShapeType="1"/>
          </p:cNvSpPr>
          <p:nvPr/>
        </p:nvSpPr>
        <p:spPr bwMode="auto">
          <a:xfrm flipH="1">
            <a:off x="2714625" y="5381626"/>
            <a:ext cx="7938" cy="15875"/>
          </a:xfrm>
          <a:prstGeom prst="line">
            <a:avLst/>
          </a:prstGeom>
          <a:noFill/>
          <a:ln w="0">
            <a:solidFill>
              <a:srgbClr val="000000"/>
            </a:solidFill>
            <a:round/>
            <a:headEnd/>
            <a:tailEnd/>
          </a:ln>
        </p:spPr>
        <p:txBody>
          <a:bodyPr/>
          <a:lstStyle/>
          <a:p>
            <a:endParaRPr lang="en-US"/>
          </a:p>
        </p:txBody>
      </p:sp>
      <p:sp>
        <p:nvSpPr>
          <p:cNvPr id="312259" name="Freeform 3011"/>
          <p:cNvSpPr>
            <a:spLocks/>
          </p:cNvSpPr>
          <p:nvPr/>
        </p:nvSpPr>
        <p:spPr bwMode="auto">
          <a:xfrm>
            <a:off x="3024188" y="5507038"/>
            <a:ext cx="138112" cy="61912"/>
          </a:xfrm>
          <a:custGeom>
            <a:avLst/>
            <a:gdLst>
              <a:gd name="T0" fmla="*/ 88 w 88"/>
              <a:gd name="T1" fmla="*/ 45 h 45"/>
              <a:gd name="T2" fmla="*/ 85 w 88"/>
              <a:gd name="T3" fmla="*/ 42 h 45"/>
              <a:gd name="T4" fmla="*/ 79 w 88"/>
              <a:gd name="T5" fmla="*/ 36 h 45"/>
              <a:gd name="T6" fmla="*/ 59 w 88"/>
              <a:gd name="T7" fmla="*/ 19 h 45"/>
              <a:gd name="T8" fmla="*/ 47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59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60" name="Freeform 3012"/>
          <p:cNvSpPr>
            <a:spLocks/>
          </p:cNvSpPr>
          <p:nvPr/>
        </p:nvSpPr>
        <p:spPr bwMode="auto">
          <a:xfrm>
            <a:off x="2857500" y="5397501"/>
            <a:ext cx="166688" cy="163513"/>
          </a:xfrm>
          <a:custGeom>
            <a:avLst/>
            <a:gdLst>
              <a:gd name="T0" fmla="*/ 0 w 106"/>
              <a:gd name="T1" fmla="*/ 65 h 119"/>
              <a:gd name="T2" fmla="*/ 3 w 106"/>
              <a:gd name="T3" fmla="*/ 60 h 119"/>
              <a:gd name="T4" fmla="*/ 7 w 106"/>
              <a:gd name="T5" fmla="*/ 57 h 119"/>
              <a:gd name="T6" fmla="*/ 10 w 106"/>
              <a:gd name="T7" fmla="*/ 51 h 119"/>
              <a:gd name="T8" fmla="*/ 21 w 106"/>
              <a:gd name="T9" fmla="*/ 38 h 119"/>
              <a:gd name="T10" fmla="*/ 34 w 106"/>
              <a:gd name="T11" fmla="*/ 24 h 119"/>
              <a:gd name="T12" fmla="*/ 46 w 106"/>
              <a:gd name="T13" fmla="*/ 12 h 119"/>
              <a:gd name="T14" fmla="*/ 59 w 106"/>
              <a:gd name="T15" fmla="*/ 3 h 119"/>
              <a:gd name="T16" fmla="*/ 71 w 106"/>
              <a:gd name="T17" fmla="*/ 0 h 119"/>
              <a:gd name="T18" fmla="*/ 76 w 106"/>
              <a:gd name="T19" fmla="*/ 1 h 119"/>
              <a:gd name="T20" fmla="*/ 80 w 106"/>
              <a:gd name="T21" fmla="*/ 4 h 119"/>
              <a:gd name="T22" fmla="*/ 88 w 106"/>
              <a:gd name="T23" fmla="*/ 17 h 119"/>
              <a:gd name="T24" fmla="*/ 94 w 106"/>
              <a:gd name="T25" fmla="*/ 34 h 119"/>
              <a:gd name="T26" fmla="*/ 101 w 106"/>
              <a:gd name="T27" fmla="*/ 71 h 119"/>
              <a:gd name="T28" fmla="*/ 104 w 106"/>
              <a:gd name="T29" fmla="*/ 89 h 119"/>
              <a:gd name="T30" fmla="*/ 106 w 106"/>
              <a:gd name="T31" fmla="*/ 105 h 119"/>
              <a:gd name="T32" fmla="*/ 106 w 106"/>
              <a:gd name="T33" fmla="*/ 119 h 119"/>
              <a:gd name="T34" fmla="*/ 104 w 106"/>
              <a:gd name="T35" fmla="*/ 116 h 119"/>
              <a:gd name="T36" fmla="*/ 101 w 106"/>
              <a:gd name="T37" fmla="*/ 106 h 119"/>
              <a:gd name="T38" fmla="*/ 98 w 106"/>
              <a:gd name="T39" fmla="*/ 92 h 119"/>
              <a:gd name="T40" fmla="*/ 94 w 106"/>
              <a:gd name="T41" fmla="*/ 75 h 119"/>
              <a:gd name="T42" fmla="*/ 82 w 106"/>
              <a:gd name="T43" fmla="*/ 40 h 119"/>
              <a:gd name="T44" fmla="*/ 74 w 106"/>
              <a:gd name="T45" fmla="*/ 23 h 119"/>
              <a:gd name="T46" fmla="*/ 67 w 106"/>
              <a:gd name="T47" fmla="*/ 10 h 119"/>
              <a:gd name="T48" fmla="*/ 62 w 106"/>
              <a:gd name="T49" fmla="*/ 7 h 119"/>
              <a:gd name="T50" fmla="*/ 58 w 106"/>
              <a:gd name="T51" fmla="*/ 6 h 119"/>
              <a:gd name="T52" fmla="*/ 48 w 106"/>
              <a:gd name="T53" fmla="*/ 7 h 119"/>
              <a:gd name="T54" fmla="*/ 36 w 106"/>
              <a:gd name="T55" fmla="*/ 17 h 119"/>
              <a:gd name="T56" fmla="*/ 15 w 106"/>
              <a:gd name="T57" fmla="*/ 41 h 119"/>
              <a:gd name="T58" fmla="*/ 7 w 106"/>
              <a:gd name="T59" fmla="*/ 54 h 119"/>
              <a:gd name="T60" fmla="*/ 1 w 106"/>
              <a:gd name="T61" fmla="*/ 62 h 119"/>
              <a:gd name="T62" fmla="*/ 0 w 106"/>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6" y="105"/>
                </a:lnTo>
                <a:lnTo>
                  <a:pt x="106" y="119"/>
                </a:lnTo>
                <a:lnTo>
                  <a:pt x="104" y="116"/>
                </a:lnTo>
                <a:lnTo>
                  <a:pt x="101" y="106"/>
                </a:lnTo>
                <a:lnTo>
                  <a:pt x="98" y="92"/>
                </a:lnTo>
                <a:lnTo>
                  <a:pt x="94" y="75"/>
                </a:lnTo>
                <a:lnTo>
                  <a:pt x="82" y="40"/>
                </a:lnTo>
                <a:lnTo>
                  <a:pt x="74" y="23"/>
                </a:lnTo>
                <a:lnTo>
                  <a:pt x="67" y="10"/>
                </a:lnTo>
                <a:lnTo>
                  <a:pt x="62" y="7"/>
                </a:lnTo>
                <a:lnTo>
                  <a:pt x="58" y="6"/>
                </a:lnTo>
                <a:lnTo>
                  <a:pt x="48" y="7"/>
                </a:lnTo>
                <a:lnTo>
                  <a:pt x="36" y="17"/>
                </a:lnTo>
                <a:lnTo>
                  <a:pt x="15" y="41"/>
                </a:lnTo>
                <a:lnTo>
                  <a:pt x="7"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61" name="Freeform 3013"/>
          <p:cNvSpPr>
            <a:spLocks/>
          </p:cNvSpPr>
          <p:nvPr/>
        </p:nvSpPr>
        <p:spPr bwMode="auto">
          <a:xfrm>
            <a:off x="3016251" y="5410200"/>
            <a:ext cx="200025" cy="152400"/>
          </a:xfrm>
          <a:custGeom>
            <a:avLst/>
            <a:gdLst>
              <a:gd name="T0" fmla="*/ 127 w 127"/>
              <a:gd name="T1" fmla="*/ 0 h 110"/>
              <a:gd name="T2" fmla="*/ 123 w 127"/>
              <a:gd name="T3" fmla="*/ 0 h 110"/>
              <a:gd name="T4" fmla="*/ 114 w 127"/>
              <a:gd name="T5" fmla="*/ 2 h 110"/>
              <a:gd name="T6" fmla="*/ 100 w 127"/>
              <a:gd name="T7" fmla="*/ 5 h 110"/>
              <a:gd name="T8" fmla="*/ 85 w 127"/>
              <a:gd name="T9" fmla="*/ 8 h 110"/>
              <a:gd name="T10" fmla="*/ 54 w 127"/>
              <a:gd name="T11" fmla="*/ 19 h 110"/>
              <a:gd name="T12" fmla="*/ 41 w 127"/>
              <a:gd name="T13" fmla="*/ 27 h 110"/>
              <a:gd name="T14" fmla="*/ 32 w 127"/>
              <a:gd name="T15" fmla="*/ 35 h 110"/>
              <a:gd name="T16" fmla="*/ 18 w 127"/>
              <a:gd name="T17" fmla="*/ 56 h 110"/>
              <a:gd name="T18" fmla="*/ 8 w 127"/>
              <a:gd name="T19" fmla="*/ 82 h 110"/>
              <a:gd name="T20" fmla="*/ 3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30 w 127"/>
              <a:gd name="T37" fmla="*/ 62 h 110"/>
              <a:gd name="T38" fmla="*/ 44 w 127"/>
              <a:gd name="T39" fmla="*/ 41 h 110"/>
              <a:gd name="T40" fmla="*/ 52 w 127"/>
              <a:gd name="T41" fmla="*/ 33 h 110"/>
              <a:gd name="T42" fmla="*/ 66 w 127"/>
              <a:gd name="T43" fmla="*/ 25 h 110"/>
              <a:gd name="T44" fmla="*/ 94 w 127"/>
              <a:gd name="T45" fmla="*/ 11 h 110"/>
              <a:gd name="T46" fmla="*/ 108 w 127"/>
              <a:gd name="T47" fmla="*/ 7 h 110"/>
              <a:gd name="T48" fmla="*/ 118 w 127"/>
              <a:gd name="T49" fmla="*/ 4 h 110"/>
              <a:gd name="T50" fmla="*/ 126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4" y="19"/>
                </a:lnTo>
                <a:lnTo>
                  <a:pt x="41" y="27"/>
                </a:lnTo>
                <a:lnTo>
                  <a:pt x="32" y="35"/>
                </a:lnTo>
                <a:lnTo>
                  <a:pt x="18" y="56"/>
                </a:lnTo>
                <a:lnTo>
                  <a:pt x="8" y="82"/>
                </a:lnTo>
                <a:lnTo>
                  <a:pt x="3" y="93"/>
                </a:lnTo>
                <a:lnTo>
                  <a:pt x="2" y="103"/>
                </a:lnTo>
                <a:lnTo>
                  <a:pt x="0" y="109"/>
                </a:lnTo>
                <a:lnTo>
                  <a:pt x="0" y="110"/>
                </a:lnTo>
                <a:lnTo>
                  <a:pt x="2" y="109"/>
                </a:lnTo>
                <a:lnTo>
                  <a:pt x="5" y="104"/>
                </a:lnTo>
                <a:lnTo>
                  <a:pt x="9" y="95"/>
                </a:lnTo>
                <a:lnTo>
                  <a:pt x="15" y="86"/>
                </a:lnTo>
                <a:lnTo>
                  <a:pt x="30" y="62"/>
                </a:lnTo>
                <a:lnTo>
                  <a:pt x="44" y="41"/>
                </a:lnTo>
                <a:lnTo>
                  <a:pt x="52" y="33"/>
                </a:lnTo>
                <a:lnTo>
                  <a:pt x="66" y="25"/>
                </a:lnTo>
                <a:lnTo>
                  <a:pt x="94" y="11"/>
                </a:lnTo>
                <a:lnTo>
                  <a:pt x="108" y="7"/>
                </a:lnTo>
                <a:lnTo>
                  <a:pt x="118" y="4"/>
                </a:lnTo>
                <a:lnTo>
                  <a:pt x="126"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62" name="Freeform 3014"/>
          <p:cNvSpPr>
            <a:spLocks/>
          </p:cNvSpPr>
          <p:nvPr/>
        </p:nvSpPr>
        <p:spPr bwMode="auto">
          <a:xfrm>
            <a:off x="3011489" y="5329239"/>
            <a:ext cx="198437" cy="231775"/>
          </a:xfrm>
          <a:custGeom>
            <a:avLst/>
            <a:gdLst>
              <a:gd name="T0" fmla="*/ 126 w 126"/>
              <a:gd name="T1" fmla="*/ 0 h 169"/>
              <a:gd name="T2" fmla="*/ 123 w 126"/>
              <a:gd name="T3" fmla="*/ 3 h 169"/>
              <a:gd name="T4" fmla="*/ 114 w 126"/>
              <a:gd name="T5" fmla="*/ 9 h 169"/>
              <a:gd name="T6" fmla="*/ 102 w 126"/>
              <a:gd name="T7" fmla="*/ 19 h 169"/>
              <a:gd name="T8" fmla="*/ 88 w 126"/>
              <a:gd name="T9" fmla="*/ 31 h 169"/>
              <a:gd name="T10" fmla="*/ 58 w 126"/>
              <a:gd name="T11" fmla="*/ 57 h 169"/>
              <a:gd name="T12" fmla="*/ 47 w 126"/>
              <a:gd name="T13" fmla="*/ 70 h 169"/>
              <a:gd name="T14" fmla="*/ 36 w 126"/>
              <a:gd name="T15" fmla="*/ 81 h 169"/>
              <a:gd name="T16" fmla="*/ 21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8 h 169"/>
              <a:gd name="T40" fmla="*/ 60 w 126"/>
              <a:gd name="T41" fmla="*/ 76 h 169"/>
              <a:gd name="T42" fmla="*/ 72 w 126"/>
              <a:gd name="T43" fmla="*/ 64 h 169"/>
              <a:gd name="T44" fmla="*/ 97 w 126"/>
              <a:gd name="T45" fmla="*/ 34 h 169"/>
              <a:gd name="T46" fmla="*/ 109 w 126"/>
              <a:gd name="T47" fmla="*/ 22 h 169"/>
              <a:gd name="T48" fmla="*/ 118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3" y="3"/>
                </a:lnTo>
                <a:lnTo>
                  <a:pt x="114" y="9"/>
                </a:lnTo>
                <a:lnTo>
                  <a:pt x="102" y="19"/>
                </a:lnTo>
                <a:lnTo>
                  <a:pt x="88" y="31"/>
                </a:lnTo>
                <a:lnTo>
                  <a:pt x="58"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60" y="76"/>
                </a:lnTo>
                <a:lnTo>
                  <a:pt x="72" y="64"/>
                </a:lnTo>
                <a:lnTo>
                  <a:pt x="97" y="34"/>
                </a:lnTo>
                <a:lnTo>
                  <a:pt x="109" y="22"/>
                </a:lnTo>
                <a:lnTo>
                  <a:pt x="118"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63" name="Freeform 3015"/>
          <p:cNvSpPr>
            <a:spLocks/>
          </p:cNvSpPr>
          <p:nvPr/>
        </p:nvSpPr>
        <p:spPr bwMode="auto">
          <a:xfrm>
            <a:off x="3009901" y="5311776"/>
            <a:ext cx="142875" cy="250825"/>
          </a:xfrm>
          <a:custGeom>
            <a:avLst/>
            <a:gdLst>
              <a:gd name="T0" fmla="*/ 91 w 91"/>
              <a:gd name="T1" fmla="*/ 0 h 182"/>
              <a:gd name="T2" fmla="*/ 88 w 91"/>
              <a:gd name="T3" fmla="*/ 3 h 182"/>
              <a:gd name="T4" fmla="*/ 80 w 91"/>
              <a:gd name="T5" fmla="*/ 11 h 182"/>
              <a:gd name="T6" fmla="*/ 71 w 91"/>
              <a:gd name="T7" fmla="*/ 23 h 182"/>
              <a:gd name="T8" fmla="*/ 61 w 91"/>
              <a:gd name="T9" fmla="*/ 38 h 182"/>
              <a:gd name="T10" fmla="*/ 48 w 91"/>
              <a:gd name="T11" fmla="*/ 55 h 182"/>
              <a:gd name="T12" fmla="*/ 36 w 91"/>
              <a:gd name="T13" fmla="*/ 72 h 182"/>
              <a:gd name="T14" fmla="*/ 25 w 91"/>
              <a:gd name="T15" fmla="*/ 88 h 182"/>
              <a:gd name="T16" fmla="*/ 16 w 91"/>
              <a:gd name="T17" fmla="*/ 100 h 182"/>
              <a:gd name="T18" fmla="*/ 10 w 91"/>
              <a:gd name="T19" fmla="*/ 111 h 182"/>
              <a:gd name="T20" fmla="*/ 4 w 91"/>
              <a:gd name="T21" fmla="*/ 124 h 182"/>
              <a:gd name="T22" fmla="*/ 1 w 91"/>
              <a:gd name="T23" fmla="*/ 151 h 182"/>
              <a:gd name="T24" fmla="*/ 0 w 91"/>
              <a:gd name="T25" fmla="*/ 162 h 182"/>
              <a:gd name="T26" fmla="*/ 1 w 91"/>
              <a:gd name="T27" fmla="*/ 173 h 182"/>
              <a:gd name="T28" fmla="*/ 1 w 91"/>
              <a:gd name="T29" fmla="*/ 179 h 182"/>
              <a:gd name="T30" fmla="*/ 3 w 91"/>
              <a:gd name="T31" fmla="*/ 182 h 182"/>
              <a:gd name="T32" fmla="*/ 3 w 91"/>
              <a:gd name="T33" fmla="*/ 181 h 182"/>
              <a:gd name="T34" fmla="*/ 4 w 91"/>
              <a:gd name="T35" fmla="*/ 175 h 182"/>
              <a:gd name="T36" fmla="*/ 6 w 91"/>
              <a:gd name="T37" fmla="*/ 165 h 182"/>
              <a:gd name="T38" fmla="*/ 9 w 91"/>
              <a:gd name="T39" fmla="*/ 153 h 182"/>
              <a:gd name="T40" fmla="*/ 16 w 91"/>
              <a:gd name="T41" fmla="*/ 127 h 182"/>
              <a:gd name="T42" fmla="*/ 28 w 91"/>
              <a:gd name="T43" fmla="*/ 102 h 182"/>
              <a:gd name="T44" fmla="*/ 37 w 91"/>
              <a:gd name="T45" fmla="*/ 89 h 182"/>
              <a:gd name="T46" fmla="*/ 48 w 91"/>
              <a:gd name="T47" fmla="*/ 74 h 182"/>
              <a:gd name="T48" fmla="*/ 68 w 91"/>
              <a:gd name="T49" fmla="*/ 42 h 182"/>
              <a:gd name="T50" fmla="*/ 77 w 91"/>
              <a:gd name="T51" fmla="*/ 26 h 182"/>
              <a:gd name="T52" fmla="*/ 85 w 91"/>
              <a:gd name="T53" fmla="*/ 12 h 182"/>
              <a:gd name="T54" fmla="*/ 89 w 91"/>
              <a:gd name="T55" fmla="*/ 3 h 182"/>
              <a:gd name="T56" fmla="*/ 91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48" y="55"/>
                </a:lnTo>
                <a:lnTo>
                  <a:pt x="36"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8" y="102"/>
                </a:lnTo>
                <a:lnTo>
                  <a:pt x="37" y="89"/>
                </a:lnTo>
                <a:lnTo>
                  <a:pt x="48"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64" name="Freeform 3016"/>
          <p:cNvSpPr>
            <a:spLocks/>
          </p:cNvSpPr>
          <p:nvPr/>
        </p:nvSpPr>
        <p:spPr bwMode="auto">
          <a:xfrm>
            <a:off x="3016251"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5 w 115"/>
              <a:gd name="T13" fmla="*/ 3 h 92"/>
              <a:gd name="T14" fmla="*/ 45 w 115"/>
              <a:gd name="T15" fmla="*/ 0 h 92"/>
              <a:gd name="T16" fmla="*/ 39 w 115"/>
              <a:gd name="T17" fmla="*/ 1 h 92"/>
              <a:gd name="T18" fmla="*/ 35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5"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65" name="Freeform 3017"/>
          <p:cNvSpPr>
            <a:spLocks/>
          </p:cNvSpPr>
          <p:nvPr/>
        </p:nvSpPr>
        <p:spPr bwMode="auto">
          <a:xfrm>
            <a:off x="3014664" y="5491164"/>
            <a:ext cx="98425" cy="71437"/>
          </a:xfrm>
          <a:custGeom>
            <a:avLst/>
            <a:gdLst>
              <a:gd name="T0" fmla="*/ 62 w 62"/>
              <a:gd name="T1" fmla="*/ 37 h 51"/>
              <a:gd name="T2" fmla="*/ 61 w 62"/>
              <a:gd name="T3" fmla="*/ 34 h 51"/>
              <a:gd name="T4" fmla="*/ 56 w 62"/>
              <a:gd name="T5" fmla="*/ 30 h 51"/>
              <a:gd name="T6" fmla="*/ 45 w 62"/>
              <a:gd name="T7" fmla="*/ 14 h 51"/>
              <a:gd name="T8" fmla="*/ 30 w 62"/>
              <a:gd name="T9" fmla="*/ 2 h 51"/>
              <a:gd name="T10" fmla="*/ 24 w 62"/>
              <a:gd name="T11" fmla="*/ 0 h 51"/>
              <a:gd name="T12" fmla="*/ 19 w 62"/>
              <a:gd name="T13" fmla="*/ 3 h 51"/>
              <a:gd name="T14" fmla="*/ 10 w 62"/>
              <a:gd name="T15" fmla="*/ 17 h 51"/>
              <a:gd name="T16" fmla="*/ 4 w 62"/>
              <a:gd name="T17" fmla="*/ 33 h 51"/>
              <a:gd name="T18" fmla="*/ 0 w 62"/>
              <a:gd name="T19" fmla="*/ 47 h 51"/>
              <a:gd name="T20" fmla="*/ 0 w 62"/>
              <a:gd name="T21" fmla="*/ 51 h 51"/>
              <a:gd name="T22" fmla="*/ 0 w 62"/>
              <a:gd name="T23" fmla="*/ 50 h 51"/>
              <a:gd name="T24" fmla="*/ 3 w 62"/>
              <a:gd name="T25" fmla="*/ 47 h 51"/>
              <a:gd name="T26" fmla="*/ 9 w 62"/>
              <a:gd name="T27" fmla="*/ 36 h 51"/>
              <a:gd name="T28" fmla="*/ 27 w 62"/>
              <a:gd name="T29" fmla="*/ 6 h 51"/>
              <a:gd name="T30" fmla="*/ 31 w 62"/>
              <a:gd name="T31" fmla="*/ 3 h 51"/>
              <a:gd name="T32" fmla="*/ 37 w 62"/>
              <a:gd name="T33" fmla="*/ 5 h 51"/>
              <a:gd name="T34" fmla="*/ 49 w 62"/>
              <a:gd name="T35" fmla="*/ 17 h 51"/>
              <a:gd name="T36" fmla="*/ 59 w 62"/>
              <a:gd name="T37" fmla="*/ 31 h 51"/>
              <a:gd name="T38" fmla="*/ 62 w 62"/>
              <a:gd name="T39" fmla="*/ 36 h 51"/>
              <a:gd name="T40" fmla="*/ 62 w 62"/>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51"/>
              <a:gd name="T65" fmla="*/ 62 w 62"/>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51">
                <a:moveTo>
                  <a:pt x="62" y="37"/>
                </a:moveTo>
                <a:lnTo>
                  <a:pt x="61" y="34"/>
                </a:lnTo>
                <a:lnTo>
                  <a:pt x="56" y="30"/>
                </a:lnTo>
                <a:lnTo>
                  <a:pt x="45" y="14"/>
                </a:lnTo>
                <a:lnTo>
                  <a:pt x="30" y="2"/>
                </a:lnTo>
                <a:lnTo>
                  <a:pt x="24" y="0"/>
                </a:lnTo>
                <a:lnTo>
                  <a:pt x="19" y="3"/>
                </a:lnTo>
                <a:lnTo>
                  <a:pt x="10" y="17"/>
                </a:lnTo>
                <a:lnTo>
                  <a:pt x="4" y="33"/>
                </a:lnTo>
                <a:lnTo>
                  <a:pt x="0" y="47"/>
                </a:lnTo>
                <a:lnTo>
                  <a:pt x="0" y="51"/>
                </a:lnTo>
                <a:lnTo>
                  <a:pt x="0" y="50"/>
                </a:lnTo>
                <a:lnTo>
                  <a:pt x="3" y="47"/>
                </a:lnTo>
                <a:lnTo>
                  <a:pt x="9" y="36"/>
                </a:lnTo>
                <a:lnTo>
                  <a:pt x="27" y="6"/>
                </a:lnTo>
                <a:lnTo>
                  <a:pt x="31" y="3"/>
                </a:lnTo>
                <a:lnTo>
                  <a:pt x="37" y="5"/>
                </a:lnTo>
                <a:lnTo>
                  <a:pt x="49" y="17"/>
                </a:lnTo>
                <a:lnTo>
                  <a:pt x="59" y="31"/>
                </a:lnTo>
                <a:lnTo>
                  <a:pt x="62" y="36"/>
                </a:lnTo>
                <a:lnTo>
                  <a:pt x="62"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66" name="Freeform 3018"/>
          <p:cNvSpPr>
            <a:spLocks/>
          </p:cNvSpPr>
          <p:nvPr/>
        </p:nvSpPr>
        <p:spPr bwMode="auto">
          <a:xfrm>
            <a:off x="2928939" y="5481639"/>
            <a:ext cx="90487" cy="71437"/>
          </a:xfrm>
          <a:custGeom>
            <a:avLst/>
            <a:gdLst>
              <a:gd name="T0" fmla="*/ 0 w 57"/>
              <a:gd name="T1" fmla="*/ 13 h 52"/>
              <a:gd name="T2" fmla="*/ 2 w 57"/>
              <a:gd name="T3" fmla="*/ 12 h 52"/>
              <a:gd name="T4" fmla="*/ 5 w 57"/>
              <a:gd name="T5" fmla="*/ 10 h 52"/>
              <a:gd name="T6" fmla="*/ 11 w 57"/>
              <a:gd name="T7" fmla="*/ 6 h 52"/>
              <a:gd name="T8" fmla="*/ 15 w 57"/>
              <a:gd name="T9" fmla="*/ 3 h 52"/>
              <a:gd name="T10" fmla="*/ 27 w 57"/>
              <a:gd name="T11" fmla="*/ 0 h 52"/>
              <a:gd name="T12" fmla="*/ 33 w 57"/>
              <a:gd name="T13" fmla="*/ 0 h 52"/>
              <a:gd name="T14" fmla="*/ 37 w 57"/>
              <a:gd name="T15" fmla="*/ 4 h 52"/>
              <a:gd name="T16" fmla="*/ 46 w 57"/>
              <a:gd name="T17" fmla="*/ 18 h 52"/>
              <a:gd name="T18" fmla="*/ 52 w 57"/>
              <a:gd name="T19" fmla="*/ 34 h 52"/>
              <a:gd name="T20" fmla="*/ 57 w 57"/>
              <a:gd name="T21" fmla="*/ 48 h 52"/>
              <a:gd name="T22" fmla="*/ 57 w 57"/>
              <a:gd name="T23" fmla="*/ 52 h 52"/>
              <a:gd name="T24" fmla="*/ 57 w 57"/>
              <a:gd name="T25" fmla="*/ 51 h 52"/>
              <a:gd name="T26" fmla="*/ 54 w 57"/>
              <a:gd name="T27" fmla="*/ 48 h 52"/>
              <a:gd name="T28" fmla="*/ 51 w 57"/>
              <a:gd name="T29" fmla="*/ 43 h 52"/>
              <a:gd name="T30" fmla="*/ 48 w 57"/>
              <a:gd name="T31" fmla="*/ 37 h 52"/>
              <a:gd name="T32" fmla="*/ 30 w 57"/>
              <a:gd name="T33" fmla="*/ 7 h 52"/>
              <a:gd name="T34" fmla="*/ 25 w 57"/>
              <a:gd name="T35" fmla="*/ 4 h 52"/>
              <a:gd name="T36" fmla="*/ 19 w 57"/>
              <a:gd name="T37" fmla="*/ 3 h 52"/>
              <a:gd name="T38" fmla="*/ 11 w 57"/>
              <a:gd name="T39" fmla="*/ 6 h 52"/>
              <a:gd name="T40" fmla="*/ 3 w 57"/>
              <a:gd name="T41" fmla="*/ 12 h 52"/>
              <a:gd name="T42" fmla="*/ 0 w 57"/>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11" y="6"/>
                </a:lnTo>
                <a:lnTo>
                  <a:pt x="15" y="3"/>
                </a:lnTo>
                <a:lnTo>
                  <a:pt x="27" y="0"/>
                </a:lnTo>
                <a:lnTo>
                  <a:pt x="33" y="0"/>
                </a:lnTo>
                <a:lnTo>
                  <a:pt x="37" y="4"/>
                </a:lnTo>
                <a:lnTo>
                  <a:pt x="46" y="18"/>
                </a:lnTo>
                <a:lnTo>
                  <a:pt x="52" y="34"/>
                </a:lnTo>
                <a:lnTo>
                  <a:pt x="57" y="48"/>
                </a:lnTo>
                <a:lnTo>
                  <a:pt x="57" y="52"/>
                </a:lnTo>
                <a:lnTo>
                  <a:pt x="57" y="51"/>
                </a:lnTo>
                <a:lnTo>
                  <a:pt x="54" y="48"/>
                </a:lnTo>
                <a:lnTo>
                  <a:pt x="51" y="43"/>
                </a:lnTo>
                <a:lnTo>
                  <a:pt x="48" y="37"/>
                </a:lnTo>
                <a:lnTo>
                  <a:pt x="30" y="7"/>
                </a:lnTo>
                <a:lnTo>
                  <a:pt x="25" y="4"/>
                </a:lnTo>
                <a:lnTo>
                  <a:pt x="19"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67" name="Freeform 3019"/>
          <p:cNvSpPr>
            <a:spLocks/>
          </p:cNvSpPr>
          <p:nvPr/>
        </p:nvSpPr>
        <p:spPr bwMode="auto">
          <a:xfrm>
            <a:off x="3000375" y="5380039"/>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68" name="Line 3020"/>
          <p:cNvSpPr>
            <a:spLocks noChangeShapeType="1"/>
          </p:cNvSpPr>
          <p:nvPr/>
        </p:nvSpPr>
        <p:spPr bwMode="auto">
          <a:xfrm flipH="1">
            <a:off x="3001964" y="5381626"/>
            <a:ext cx="9525" cy="15875"/>
          </a:xfrm>
          <a:prstGeom prst="line">
            <a:avLst/>
          </a:prstGeom>
          <a:noFill/>
          <a:ln w="0">
            <a:solidFill>
              <a:srgbClr val="000000"/>
            </a:solidFill>
            <a:round/>
            <a:headEnd/>
            <a:tailEnd/>
          </a:ln>
        </p:spPr>
        <p:txBody>
          <a:bodyPr/>
          <a:lstStyle/>
          <a:p>
            <a:endParaRPr lang="en-US"/>
          </a:p>
        </p:txBody>
      </p:sp>
      <p:sp>
        <p:nvSpPr>
          <p:cNvPr id="312269" name="Freeform 3021"/>
          <p:cNvSpPr>
            <a:spLocks/>
          </p:cNvSpPr>
          <p:nvPr/>
        </p:nvSpPr>
        <p:spPr bwMode="auto">
          <a:xfrm>
            <a:off x="3313113"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7 w 88"/>
              <a:gd name="T11" fmla="*/ 3 h 45"/>
              <a:gd name="T12" fmla="*/ 29 w 88"/>
              <a:gd name="T13" fmla="*/ 0 h 45"/>
              <a:gd name="T14" fmla="*/ 23 w 88"/>
              <a:gd name="T15" fmla="*/ 3 h 45"/>
              <a:gd name="T16" fmla="*/ 8 w 88"/>
              <a:gd name="T17" fmla="*/ 26 h 45"/>
              <a:gd name="T18" fmla="*/ 2 w 88"/>
              <a:gd name="T19" fmla="*/ 36 h 45"/>
              <a:gd name="T20" fmla="*/ 0 w 88"/>
              <a:gd name="T21" fmla="*/ 39 h 45"/>
              <a:gd name="T22" fmla="*/ 3 w 88"/>
              <a:gd name="T23" fmla="*/ 37 h 45"/>
              <a:gd name="T24" fmla="*/ 8 w 88"/>
              <a:gd name="T25" fmla="*/ 31 h 45"/>
              <a:gd name="T26" fmla="*/ 15 w 88"/>
              <a:gd name="T27" fmla="*/ 22 h 45"/>
              <a:gd name="T28" fmla="*/ 23 w 88"/>
              <a:gd name="T29" fmla="*/ 11 h 45"/>
              <a:gd name="T30" fmla="*/ 29 w 88"/>
              <a:gd name="T31" fmla="*/ 8 h 45"/>
              <a:gd name="T32" fmla="*/ 37 w 88"/>
              <a:gd name="T33" fmla="*/ 9 h 45"/>
              <a:gd name="T34" fmla="*/ 60 w 88"/>
              <a:gd name="T35" fmla="*/ 23 h 45"/>
              <a:gd name="T36" fmla="*/ 81 w 88"/>
              <a:gd name="T37" fmla="*/ 39 h 45"/>
              <a:gd name="T38" fmla="*/ 87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9" y="0"/>
                </a:lnTo>
                <a:lnTo>
                  <a:pt x="23" y="3"/>
                </a:lnTo>
                <a:lnTo>
                  <a:pt x="8" y="26"/>
                </a:lnTo>
                <a:lnTo>
                  <a:pt x="2" y="36"/>
                </a:lnTo>
                <a:lnTo>
                  <a:pt x="0" y="39"/>
                </a:lnTo>
                <a:lnTo>
                  <a:pt x="3" y="37"/>
                </a:lnTo>
                <a:lnTo>
                  <a:pt x="8" y="31"/>
                </a:lnTo>
                <a:lnTo>
                  <a:pt x="15" y="22"/>
                </a:lnTo>
                <a:lnTo>
                  <a:pt x="23" y="11"/>
                </a:lnTo>
                <a:lnTo>
                  <a:pt x="29" y="8"/>
                </a:lnTo>
                <a:lnTo>
                  <a:pt x="37"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70" name="Freeform 3022"/>
          <p:cNvSpPr>
            <a:spLocks/>
          </p:cNvSpPr>
          <p:nvPr/>
        </p:nvSpPr>
        <p:spPr bwMode="auto">
          <a:xfrm>
            <a:off x="3148013" y="5397501"/>
            <a:ext cx="165100" cy="163513"/>
          </a:xfrm>
          <a:custGeom>
            <a:avLst/>
            <a:gdLst>
              <a:gd name="T0" fmla="*/ 0 w 104"/>
              <a:gd name="T1" fmla="*/ 65 h 119"/>
              <a:gd name="T2" fmla="*/ 3 w 104"/>
              <a:gd name="T3" fmla="*/ 60 h 119"/>
              <a:gd name="T4" fmla="*/ 6 w 104"/>
              <a:gd name="T5" fmla="*/ 57 h 119"/>
              <a:gd name="T6" fmla="*/ 10 w 104"/>
              <a:gd name="T7" fmla="*/ 51 h 119"/>
              <a:gd name="T8" fmla="*/ 21 w 104"/>
              <a:gd name="T9" fmla="*/ 38 h 119"/>
              <a:gd name="T10" fmla="*/ 33 w 104"/>
              <a:gd name="T11" fmla="*/ 24 h 119"/>
              <a:gd name="T12" fmla="*/ 46 w 104"/>
              <a:gd name="T13" fmla="*/ 12 h 119"/>
              <a:gd name="T14" fmla="*/ 59 w 104"/>
              <a:gd name="T15" fmla="*/ 3 h 119"/>
              <a:gd name="T16" fmla="*/ 70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0 w 104"/>
              <a:gd name="T35" fmla="*/ 106 h 119"/>
              <a:gd name="T36" fmla="*/ 97 w 104"/>
              <a:gd name="T37" fmla="*/ 92 h 119"/>
              <a:gd name="T38" fmla="*/ 92 w 104"/>
              <a:gd name="T39" fmla="*/ 75 h 119"/>
              <a:gd name="T40" fmla="*/ 80 w 104"/>
              <a:gd name="T41" fmla="*/ 40 h 119"/>
              <a:gd name="T42" fmla="*/ 73 w 104"/>
              <a:gd name="T43" fmla="*/ 23 h 119"/>
              <a:gd name="T44" fmla="*/ 65 w 104"/>
              <a:gd name="T45" fmla="*/ 10 h 119"/>
              <a:gd name="T46" fmla="*/ 61 w 104"/>
              <a:gd name="T47" fmla="*/ 7 h 119"/>
              <a:gd name="T48" fmla="*/ 56 w 104"/>
              <a:gd name="T49" fmla="*/ 6 h 119"/>
              <a:gd name="T50" fmla="*/ 46 w 104"/>
              <a:gd name="T51" fmla="*/ 7 h 119"/>
              <a:gd name="T52" fmla="*/ 34 w 104"/>
              <a:gd name="T53" fmla="*/ 17 h 119"/>
              <a:gd name="T54" fmla="*/ 13 w 104"/>
              <a:gd name="T55" fmla="*/ 41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0" y="51"/>
                </a:lnTo>
                <a:lnTo>
                  <a:pt x="21" y="38"/>
                </a:lnTo>
                <a:lnTo>
                  <a:pt x="33" y="24"/>
                </a:lnTo>
                <a:lnTo>
                  <a:pt x="46" y="12"/>
                </a:lnTo>
                <a:lnTo>
                  <a:pt x="59" y="3"/>
                </a:lnTo>
                <a:lnTo>
                  <a:pt x="70"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71" name="Freeform 3023"/>
          <p:cNvSpPr>
            <a:spLocks/>
          </p:cNvSpPr>
          <p:nvPr/>
        </p:nvSpPr>
        <p:spPr bwMode="auto">
          <a:xfrm>
            <a:off x="3306763" y="5410200"/>
            <a:ext cx="201612" cy="152400"/>
          </a:xfrm>
          <a:custGeom>
            <a:avLst/>
            <a:gdLst>
              <a:gd name="T0" fmla="*/ 128 w 128"/>
              <a:gd name="T1" fmla="*/ 0 h 110"/>
              <a:gd name="T2" fmla="*/ 124 w 128"/>
              <a:gd name="T3" fmla="*/ 0 h 110"/>
              <a:gd name="T4" fmla="*/ 115 w 128"/>
              <a:gd name="T5" fmla="*/ 2 h 110"/>
              <a:gd name="T6" fmla="*/ 101 w 128"/>
              <a:gd name="T7" fmla="*/ 5 h 110"/>
              <a:gd name="T8" fmla="*/ 85 w 128"/>
              <a:gd name="T9" fmla="*/ 8 h 110"/>
              <a:gd name="T10" fmla="*/ 53 w 128"/>
              <a:gd name="T11" fmla="*/ 19 h 110"/>
              <a:gd name="T12" fmla="*/ 40 w 128"/>
              <a:gd name="T13" fmla="*/ 27 h 110"/>
              <a:gd name="T14" fmla="*/ 31 w 128"/>
              <a:gd name="T15" fmla="*/ 35 h 110"/>
              <a:gd name="T16" fmla="*/ 18 w 128"/>
              <a:gd name="T17" fmla="*/ 56 h 110"/>
              <a:gd name="T18" fmla="*/ 7 w 128"/>
              <a:gd name="T19" fmla="*/ 82 h 110"/>
              <a:gd name="T20" fmla="*/ 4 w 128"/>
              <a:gd name="T21" fmla="*/ 93 h 110"/>
              <a:gd name="T22" fmla="*/ 1 w 128"/>
              <a:gd name="T23" fmla="*/ 103 h 110"/>
              <a:gd name="T24" fmla="*/ 0 w 128"/>
              <a:gd name="T25" fmla="*/ 109 h 110"/>
              <a:gd name="T26" fmla="*/ 0 w 128"/>
              <a:gd name="T27" fmla="*/ 110 h 110"/>
              <a:gd name="T28" fmla="*/ 1 w 128"/>
              <a:gd name="T29" fmla="*/ 109 h 110"/>
              <a:gd name="T30" fmla="*/ 6 w 128"/>
              <a:gd name="T31" fmla="*/ 104 h 110"/>
              <a:gd name="T32" fmla="*/ 10 w 128"/>
              <a:gd name="T33" fmla="*/ 95 h 110"/>
              <a:gd name="T34" fmla="*/ 16 w 128"/>
              <a:gd name="T35" fmla="*/ 86 h 110"/>
              <a:gd name="T36" fmla="*/ 30 w 128"/>
              <a:gd name="T37" fmla="*/ 62 h 110"/>
              <a:gd name="T38" fmla="*/ 43 w 128"/>
              <a:gd name="T39" fmla="*/ 41 h 110"/>
              <a:gd name="T40" fmla="*/ 52 w 128"/>
              <a:gd name="T41" fmla="*/ 33 h 110"/>
              <a:gd name="T42" fmla="*/ 65 w 128"/>
              <a:gd name="T43" fmla="*/ 25 h 110"/>
              <a:gd name="T44" fmla="*/ 94 w 128"/>
              <a:gd name="T45" fmla="*/ 11 h 110"/>
              <a:gd name="T46" fmla="*/ 107 w 128"/>
              <a:gd name="T47" fmla="*/ 7 h 110"/>
              <a:gd name="T48" fmla="*/ 118 w 128"/>
              <a:gd name="T49" fmla="*/ 4 h 110"/>
              <a:gd name="T50" fmla="*/ 125 w 128"/>
              <a:gd name="T51" fmla="*/ 2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2"/>
                </a:lnTo>
                <a:lnTo>
                  <a:pt x="101" y="5"/>
                </a:lnTo>
                <a:lnTo>
                  <a:pt x="85" y="8"/>
                </a:lnTo>
                <a:lnTo>
                  <a:pt x="53"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72" name="Freeform 3024"/>
          <p:cNvSpPr>
            <a:spLocks/>
          </p:cNvSpPr>
          <p:nvPr/>
        </p:nvSpPr>
        <p:spPr bwMode="auto">
          <a:xfrm>
            <a:off x="3303589" y="5329239"/>
            <a:ext cx="198437" cy="231775"/>
          </a:xfrm>
          <a:custGeom>
            <a:avLst/>
            <a:gdLst>
              <a:gd name="T0" fmla="*/ 126 w 126"/>
              <a:gd name="T1" fmla="*/ 0 h 169"/>
              <a:gd name="T2" fmla="*/ 121 w 126"/>
              <a:gd name="T3" fmla="*/ 3 h 169"/>
              <a:gd name="T4" fmla="*/ 114 w 126"/>
              <a:gd name="T5" fmla="*/ 9 h 169"/>
              <a:gd name="T6" fmla="*/ 102 w 126"/>
              <a:gd name="T7" fmla="*/ 19 h 169"/>
              <a:gd name="T8" fmla="*/ 87 w 126"/>
              <a:gd name="T9" fmla="*/ 31 h 169"/>
              <a:gd name="T10" fmla="*/ 57 w 126"/>
              <a:gd name="T11" fmla="*/ 57 h 169"/>
              <a:gd name="T12" fmla="*/ 45 w 126"/>
              <a:gd name="T13" fmla="*/ 70 h 169"/>
              <a:gd name="T14" fmla="*/ 35 w 126"/>
              <a:gd name="T15" fmla="*/ 81 h 169"/>
              <a:gd name="T16" fmla="*/ 20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1 w 126"/>
              <a:gd name="T33" fmla="*/ 150 h 169"/>
              <a:gd name="T34" fmla="*/ 18 w 126"/>
              <a:gd name="T35" fmla="*/ 138 h 169"/>
              <a:gd name="T36" fmla="*/ 33 w 126"/>
              <a:gd name="T37" fmla="*/ 112 h 169"/>
              <a:gd name="T38" fmla="*/ 49 w 126"/>
              <a:gd name="T39" fmla="*/ 88 h 169"/>
              <a:gd name="T40" fmla="*/ 58 w 126"/>
              <a:gd name="T41" fmla="*/ 76 h 169"/>
              <a:gd name="T42" fmla="*/ 70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49" y="88"/>
                </a:lnTo>
                <a:lnTo>
                  <a:pt x="58"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73" name="Freeform 3025"/>
          <p:cNvSpPr>
            <a:spLocks/>
          </p:cNvSpPr>
          <p:nvPr/>
        </p:nvSpPr>
        <p:spPr bwMode="auto">
          <a:xfrm>
            <a:off x="3298826" y="5311776"/>
            <a:ext cx="142875" cy="250825"/>
          </a:xfrm>
          <a:custGeom>
            <a:avLst/>
            <a:gdLst>
              <a:gd name="T0" fmla="*/ 91 w 91"/>
              <a:gd name="T1" fmla="*/ 0 h 182"/>
              <a:gd name="T2" fmla="*/ 88 w 91"/>
              <a:gd name="T3" fmla="*/ 3 h 182"/>
              <a:gd name="T4" fmla="*/ 81 w 91"/>
              <a:gd name="T5" fmla="*/ 11 h 182"/>
              <a:gd name="T6" fmla="*/ 72 w 91"/>
              <a:gd name="T7" fmla="*/ 23 h 182"/>
              <a:gd name="T8" fmla="*/ 61 w 91"/>
              <a:gd name="T9" fmla="*/ 38 h 182"/>
              <a:gd name="T10" fmla="*/ 38 w 91"/>
              <a:gd name="T11" fmla="*/ 72 h 182"/>
              <a:gd name="T12" fmla="*/ 27 w 91"/>
              <a:gd name="T13" fmla="*/ 88 h 182"/>
              <a:gd name="T14" fmla="*/ 18 w 91"/>
              <a:gd name="T15" fmla="*/ 100 h 182"/>
              <a:gd name="T16" fmla="*/ 11 w 91"/>
              <a:gd name="T17" fmla="*/ 111 h 182"/>
              <a:gd name="T18" fmla="*/ 6 w 91"/>
              <a:gd name="T19" fmla="*/ 124 h 182"/>
              <a:gd name="T20" fmla="*/ 2 w 91"/>
              <a:gd name="T21" fmla="*/ 151 h 182"/>
              <a:gd name="T22" fmla="*/ 0 w 91"/>
              <a:gd name="T23" fmla="*/ 162 h 182"/>
              <a:gd name="T24" fmla="*/ 2 w 91"/>
              <a:gd name="T25" fmla="*/ 173 h 182"/>
              <a:gd name="T26" fmla="*/ 2 w 91"/>
              <a:gd name="T27" fmla="*/ 179 h 182"/>
              <a:gd name="T28" fmla="*/ 3 w 91"/>
              <a:gd name="T29" fmla="*/ 182 h 182"/>
              <a:gd name="T30" fmla="*/ 5 w 91"/>
              <a:gd name="T31" fmla="*/ 181 h 182"/>
              <a:gd name="T32" fmla="*/ 6 w 91"/>
              <a:gd name="T33" fmla="*/ 175 h 182"/>
              <a:gd name="T34" fmla="*/ 8 w 91"/>
              <a:gd name="T35" fmla="*/ 165 h 182"/>
              <a:gd name="T36" fmla="*/ 11 w 91"/>
              <a:gd name="T37" fmla="*/ 153 h 182"/>
              <a:gd name="T38" fmla="*/ 18 w 91"/>
              <a:gd name="T39" fmla="*/ 127 h 182"/>
              <a:gd name="T40" fmla="*/ 30 w 91"/>
              <a:gd name="T41" fmla="*/ 102 h 182"/>
              <a:gd name="T42" fmla="*/ 39 w 91"/>
              <a:gd name="T43" fmla="*/ 89 h 182"/>
              <a:gd name="T44" fmla="*/ 48 w 91"/>
              <a:gd name="T45" fmla="*/ 74 h 182"/>
              <a:gd name="T46" fmla="*/ 69 w 91"/>
              <a:gd name="T47" fmla="*/ 42 h 182"/>
              <a:gd name="T48" fmla="*/ 78 w 91"/>
              <a:gd name="T49" fmla="*/ 26 h 182"/>
              <a:gd name="T50" fmla="*/ 85 w 91"/>
              <a:gd name="T51" fmla="*/ 12 h 182"/>
              <a:gd name="T52" fmla="*/ 90 w 91"/>
              <a:gd name="T53" fmla="*/ 3 h 182"/>
              <a:gd name="T54" fmla="*/ 91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1" y="38"/>
                </a:lnTo>
                <a:lnTo>
                  <a:pt x="38" y="72"/>
                </a:lnTo>
                <a:lnTo>
                  <a:pt x="27" y="88"/>
                </a:lnTo>
                <a:lnTo>
                  <a:pt x="18" y="100"/>
                </a:lnTo>
                <a:lnTo>
                  <a:pt x="11" y="111"/>
                </a:lnTo>
                <a:lnTo>
                  <a:pt x="6"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74" name="Freeform 3026"/>
          <p:cNvSpPr>
            <a:spLocks/>
          </p:cNvSpPr>
          <p:nvPr/>
        </p:nvSpPr>
        <p:spPr bwMode="auto">
          <a:xfrm>
            <a:off x="3306763" y="5440363"/>
            <a:ext cx="182562" cy="125412"/>
          </a:xfrm>
          <a:custGeom>
            <a:avLst/>
            <a:gdLst>
              <a:gd name="T0" fmla="*/ 116 w 116"/>
              <a:gd name="T1" fmla="*/ 65 h 92"/>
              <a:gd name="T2" fmla="*/ 113 w 116"/>
              <a:gd name="T3" fmla="*/ 61 h 92"/>
              <a:gd name="T4" fmla="*/ 106 w 116"/>
              <a:gd name="T5" fmla="*/ 52 h 92"/>
              <a:gd name="T6" fmla="*/ 95 w 116"/>
              <a:gd name="T7" fmla="*/ 38 h 92"/>
              <a:gd name="T8" fmla="*/ 83 w 116"/>
              <a:gd name="T9" fmla="*/ 24 h 92"/>
              <a:gd name="T10" fmla="*/ 70 w 116"/>
              <a:gd name="T11" fmla="*/ 12 h 92"/>
              <a:gd name="T12" fmla="*/ 56 w 116"/>
              <a:gd name="T13" fmla="*/ 3 h 92"/>
              <a:gd name="T14" fmla="*/ 44 w 116"/>
              <a:gd name="T15" fmla="*/ 0 h 92"/>
              <a:gd name="T16" fmla="*/ 40 w 116"/>
              <a:gd name="T17" fmla="*/ 1 h 92"/>
              <a:gd name="T18" fmla="*/ 36 w 116"/>
              <a:gd name="T19" fmla="*/ 6 h 92"/>
              <a:gd name="T20" fmla="*/ 21 w 116"/>
              <a:gd name="T21" fmla="*/ 31 h 92"/>
              <a:gd name="T22" fmla="*/ 9 w 116"/>
              <a:gd name="T23" fmla="*/ 58 h 92"/>
              <a:gd name="T24" fmla="*/ 4 w 116"/>
              <a:gd name="T25" fmla="*/ 72 h 92"/>
              <a:gd name="T26" fmla="*/ 1 w 116"/>
              <a:gd name="T27" fmla="*/ 82 h 92"/>
              <a:gd name="T28" fmla="*/ 0 w 116"/>
              <a:gd name="T29" fmla="*/ 89 h 92"/>
              <a:gd name="T30" fmla="*/ 0 w 116"/>
              <a:gd name="T31" fmla="*/ 92 h 92"/>
              <a:gd name="T32" fmla="*/ 1 w 116"/>
              <a:gd name="T33" fmla="*/ 91 h 92"/>
              <a:gd name="T34" fmla="*/ 6 w 116"/>
              <a:gd name="T35" fmla="*/ 85 h 92"/>
              <a:gd name="T36" fmla="*/ 12 w 116"/>
              <a:gd name="T37" fmla="*/ 75 h 92"/>
              <a:gd name="T38" fmla="*/ 18 w 116"/>
              <a:gd name="T39" fmla="*/ 63 h 92"/>
              <a:gd name="T40" fmla="*/ 33 w 116"/>
              <a:gd name="T41" fmla="*/ 37 h 92"/>
              <a:gd name="T42" fmla="*/ 49 w 116"/>
              <a:gd name="T43" fmla="*/ 12 h 92"/>
              <a:gd name="T44" fmla="*/ 53 w 116"/>
              <a:gd name="T45" fmla="*/ 7 h 92"/>
              <a:gd name="T46" fmla="*/ 58 w 116"/>
              <a:gd name="T47" fmla="*/ 6 h 92"/>
              <a:gd name="T48" fmla="*/ 70 w 116"/>
              <a:gd name="T49" fmla="*/ 9 h 92"/>
              <a:gd name="T50" fmla="*/ 80 w 116"/>
              <a:gd name="T51" fmla="*/ 17 h 92"/>
              <a:gd name="T52" fmla="*/ 92 w 116"/>
              <a:gd name="T53" fmla="*/ 29 h 92"/>
              <a:gd name="T54" fmla="*/ 110 w 116"/>
              <a:gd name="T55" fmla="*/ 54 h 92"/>
              <a:gd name="T56" fmla="*/ 115 w 116"/>
              <a:gd name="T57" fmla="*/ 61 h 92"/>
              <a:gd name="T58" fmla="*/ 116 w 116"/>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2"/>
              <a:gd name="T92" fmla="*/ 116 w 116"/>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2">
                <a:moveTo>
                  <a:pt x="116" y="65"/>
                </a:moveTo>
                <a:lnTo>
                  <a:pt x="113" y="61"/>
                </a:lnTo>
                <a:lnTo>
                  <a:pt x="106" y="52"/>
                </a:lnTo>
                <a:lnTo>
                  <a:pt x="95" y="38"/>
                </a:lnTo>
                <a:lnTo>
                  <a:pt x="83" y="24"/>
                </a:lnTo>
                <a:lnTo>
                  <a:pt x="70" y="12"/>
                </a:lnTo>
                <a:lnTo>
                  <a:pt x="56" y="3"/>
                </a:lnTo>
                <a:lnTo>
                  <a:pt x="44"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3" y="7"/>
                </a:lnTo>
                <a:lnTo>
                  <a:pt x="58" y="6"/>
                </a:lnTo>
                <a:lnTo>
                  <a:pt x="70" y="9"/>
                </a:lnTo>
                <a:lnTo>
                  <a:pt x="80" y="17"/>
                </a:lnTo>
                <a:lnTo>
                  <a:pt x="92" y="29"/>
                </a:lnTo>
                <a:lnTo>
                  <a:pt x="110" y="54"/>
                </a:lnTo>
                <a:lnTo>
                  <a:pt x="115" y="61"/>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75" name="Freeform 3027"/>
          <p:cNvSpPr>
            <a:spLocks/>
          </p:cNvSpPr>
          <p:nvPr/>
        </p:nvSpPr>
        <p:spPr bwMode="auto">
          <a:xfrm>
            <a:off x="3303588" y="5491164"/>
            <a:ext cx="100012" cy="71437"/>
          </a:xfrm>
          <a:custGeom>
            <a:avLst/>
            <a:gdLst>
              <a:gd name="T0" fmla="*/ 64 w 64"/>
              <a:gd name="T1" fmla="*/ 37 h 51"/>
              <a:gd name="T2" fmla="*/ 63 w 64"/>
              <a:gd name="T3" fmla="*/ 34 h 51"/>
              <a:gd name="T4" fmla="*/ 58 w 64"/>
              <a:gd name="T5" fmla="*/ 30 h 51"/>
              <a:gd name="T6" fmla="*/ 46 w 64"/>
              <a:gd name="T7" fmla="*/ 14 h 51"/>
              <a:gd name="T8" fmla="*/ 32 w 64"/>
              <a:gd name="T9" fmla="*/ 2 h 51"/>
              <a:gd name="T10" fmla="*/ 26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9 w 64"/>
              <a:gd name="T27" fmla="*/ 36 h 51"/>
              <a:gd name="T28" fmla="*/ 27 w 64"/>
              <a:gd name="T29" fmla="*/ 6 h 51"/>
              <a:gd name="T30" fmla="*/ 32 w 64"/>
              <a:gd name="T31" fmla="*/ 3 h 51"/>
              <a:gd name="T32" fmla="*/ 38 w 64"/>
              <a:gd name="T33" fmla="*/ 5 h 51"/>
              <a:gd name="T34" fmla="*/ 51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8" y="30"/>
                </a:lnTo>
                <a:lnTo>
                  <a:pt x="46"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76" name="Freeform 3028"/>
          <p:cNvSpPr>
            <a:spLocks/>
          </p:cNvSpPr>
          <p:nvPr/>
        </p:nvSpPr>
        <p:spPr bwMode="auto">
          <a:xfrm>
            <a:off x="3219451" y="5481639"/>
            <a:ext cx="92075" cy="71437"/>
          </a:xfrm>
          <a:custGeom>
            <a:avLst/>
            <a:gdLst>
              <a:gd name="T0" fmla="*/ 0 w 58"/>
              <a:gd name="T1" fmla="*/ 13 h 52"/>
              <a:gd name="T2" fmla="*/ 1 w 58"/>
              <a:gd name="T3" fmla="*/ 12 h 52"/>
              <a:gd name="T4" fmla="*/ 4 w 58"/>
              <a:gd name="T5" fmla="*/ 10 h 52"/>
              <a:gd name="T6" fmla="*/ 10 w 58"/>
              <a:gd name="T7" fmla="*/ 6 h 52"/>
              <a:gd name="T8" fmla="*/ 14 w 58"/>
              <a:gd name="T9" fmla="*/ 3 h 52"/>
              <a:gd name="T10" fmla="*/ 28 w 58"/>
              <a:gd name="T11" fmla="*/ 0 h 52"/>
              <a:gd name="T12" fmla="*/ 34 w 58"/>
              <a:gd name="T13" fmla="*/ 0 h 52"/>
              <a:gd name="T14" fmla="*/ 38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47 w 58"/>
              <a:gd name="T29" fmla="*/ 37 h 52"/>
              <a:gd name="T30" fmla="*/ 31 w 58"/>
              <a:gd name="T31" fmla="*/ 7 h 52"/>
              <a:gd name="T32" fmla="*/ 26 w 58"/>
              <a:gd name="T33" fmla="*/ 4 h 52"/>
              <a:gd name="T34" fmla="*/ 20 w 58"/>
              <a:gd name="T35" fmla="*/ 3 h 52"/>
              <a:gd name="T36" fmla="*/ 10 w 58"/>
              <a:gd name="T37" fmla="*/ 6 h 52"/>
              <a:gd name="T38" fmla="*/ 3 w 58"/>
              <a:gd name="T39" fmla="*/ 12 h 52"/>
              <a:gd name="T40" fmla="*/ 0 w 58"/>
              <a:gd name="T41" fmla="*/ 13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3"/>
                </a:moveTo>
                <a:lnTo>
                  <a:pt x="1" y="12"/>
                </a:lnTo>
                <a:lnTo>
                  <a:pt x="4" y="10"/>
                </a:lnTo>
                <a:lnTo>
                  <a:pt x="10" y="6"/>
                </a:lnTo>
                <a:lnTo>
                  <a:pt x="14" y="3"/>
                </a:lnTo>
                <a:lnTo>
                  <a:pt x="28" y="0"/>
                </a:lnTo>
                <a:lnTo>
                  <a:pt x="34" y="0"/>
                </a:lnTo>
                <a:lnTo>
                  <a:pt x="38" y="4"/>
                </a:lnTo>
                <a:lnTo>
                  <a:pt x="47" y="18"/>
                </a:lnTo>
                <a:lnTo>
                  <a:pt x="53" y="34"/>
                </a:lnTo>
                <a:lnTo>
                  <a:pt x="58" y="48"/>
                </a:lnTo>
                <a:lnTo>
                  <a:pt x="58" y="52"/>
                </a:lnTo>
                <a:lnTo>
                  <a:pt x="56" y="51"/>
                </a:lnTo>
                <a:lnTo>
                  <a:pt x="55" y="48"/>
                </a:lnTo>
                <a:lnTo>
                  <a:pt x="47" y="37"/>
                </a:lnTo>
                <a:lnTo>
                  <a:pt x="31" y="7"/>
                </a:lnTo>
                <a:lnTo>
                  <a:pt x="26" y="4"/>
                </a:lnTo>
                <a:lnTo>
                  <a:pt x="20"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77" name="Freeform 3029"/>
          <p:cNvSpPr>
            <a:spLocks/>
          </p:cNvSpPr>
          <p:nvPr/>
        </p:nvSpPr>
        <p:spPr bwMode="auto">
          <a:xfrm>
            <a:off x="3289300" y="5380039"/>
            <a:ext cx="52388" cy="168275"/>
          </a:xfrm>
          <a:custGeom>
            <a:avLst/>
            <a:gdLst>
              <a:gd name="T0" fmla="*/ 12 w 33"/>
              <a:gd name="T1" fmla="*/ 64 h 123"/>
              <a:gd name="T2" fmla="*/ 8 w 33"/>
              <a:gd name="T3" fmla="*/ 33 h 123"/>
              <a:gd name="T4" fmla="*/ 6 w 33"/>
              <a:gd name="T5" fmla="*/ 19 h 123"/>
              <a:gd name="T6" fmla="*/ 5 w 33"/>
              <a:gd name="T7" fmla="*/ 10 h 123"/>
              <a:gd name="T8" fmla="*/ 6 w 33"/>
              <a:gd name="T9" fmla="*/ 3 h 123"/>
              <a:gd name="T10" fmla="*/ 8 w 33"/>
              <a:gd name="T11" fmla="*/ 0 h 123"/>
              <a:gd name="T12" fmla="*/ 11 w 33"/>
              <a:gd name="T13" fmla="*/ 2 h 123"/>
              <a:gd name="T14" fmla="*/ 15 w 33"/>
              <a:gd name="T15" fmla="*/ 10 h 123"/>
              <a:gd name="T16" fmla="*/ 21 w 33"/>
              <a:gd name="T17" fmla="*/ 22 h 123"/>
              <a:gd name="T18" fmla="*/ 26 w 33"/>
              <a:gd name="T19" fmla="*/ 39 h 123"/>
              <a:gd name="T20" fmla="*/ 32 w 33"/>
              <a:gd name="T21" fmla="*/ 76 h 123"/>
              <a:gd name="T22" fmla="*/ 33 w 33"/>
              <a:gd name="T23" fmla="*/ 93 h 123"/>
              <a:gd name="T24" fmla="*/ 33 w 33"/>
              <a:gd name="T25" fmla="*/ 123 h 123"/>
              <a:gd name="T26" fmla="*/ 32 w 33"/>
              <a:gd name="T27" fmla="*/ 119 h 123"/>
              <a:gd name="T28" fmla="*/ 30 w 33"/>
              <a:gd name="T29" fmla="*/ 110 h 123"/>
              <a:gd name="T30" fmla="*/ 27 w 33"/>
              <a:gd name="T31" fmla="*/ 96 h 123"/>
              <a:gd name="T32" fmla="*/ 24 w 33"/>
              <a:gd name="T33" fmla="*/ 79 h 123"/>
              <a:gd name="T34" fmla="*/ 15 w 33"/>
              <a:gd name="T35" fmla="*/ 44 h 123"/>
              <a:gd name="T36" fmla="*/ 11 w 33"/>
              <a:gd name="T37" fmla="*/ 28 h 123"/>
              <a:gd name="T38" fmla="*/ 5 w 33"/>
              <a:gd name="T39" fmla="*/ 16 h 123"/>
              <a:gd name="T40" fmla="*/ 2 w 33"/>
              <a:gd name="T41" fmla="*/ 13 h 123"/>
              <a:gd name="T42" fmla="*/ 2 w 33"/>
              <a:gd name="T43" fmla="*/ 11 h 123"/>
              <a:gd name="T44" fmla="*/ 0 w 33"/>
              <a:gd name="T45" fmla="*/ 13 h 123"/>
              <a:gd name="T46" fmla="*/ 0 w 33"/>
              <a:gd name="T47" fmla="*/ 17 h 123"/>
              <a:gd name="T48" fmla="*/ 3 w 33"/>
              <a:gd name="T49" fmla="*/ 28 h 123"/>
              <a:gd name="T50" fmla="*/ 6 w 33"/>
              <a:gd name="T51" fmla="*/ 44 h 123"/>
              <a:gd name="T52" fmla="*/ 9 w 33"/>
              <a:gd name="T53" fmla="*/ 58 h 123"/>
              <a:gd name="T54" fmla="*/ 12 w 33"/>
              <a:gd name="T55" fmla="*/ 68 h 123"/>
              <a:gd name="T56" fmla="*/ 14 w 33"/>
              <a:gd name="T57" fmla="*/ 71 h 123"/>
              <a:gd name="T58" fmla="*/ 14 w 33"/>
              <a:gd name="T59" fmla="*/ 70 h 123"/>
              <a:gd name="T60" fmla="*/ 12 w 33"/>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2" y="64"/>
                </a:moveTo>
                <a:lnTo>
                  <a:pt x="8" y="33"/>
                </a:lnTo>
                <a:lnTo>
                  <a:pt x="6" y="19"/>
                </a:lnTo>
                <a:lnTo>
                  <a:pt x="5" y="10"/>
                </a:lnTo>
                <a:lnTo>
                  <a:pt x="6" y="3"/>
                </a:lnTo>
                <a:lnTo>
                  <a:pt x="8" y="0"/>
                </a:lnTo>
                <a:lnTo>
                  <a:pt x="11" y="2"/>
                </a:lnTo>
                <a:lnTo>
                  <a:pt x="15" y="10"/>
                </a:lnTo>
                <a:lnTo>
                  <a:pt x="21" y="22"/>
                </a:lnTo>
                <a:lnTo>
                  <a:pt x="26" y="39"/>
                </a:lnTo>
                <a:lnTo>
                  <a:pt x="32" y="76"/>
                </a:lnTo>
                <a:lnTo>
                  <a:pt x="33" y="93"/>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3" y="28"/>
                </a:lnTo>
                <a:lnTo>
                  <a:pt x="6" y="44"/>
                </a:lnTo>
                <a:lnTo>
                  <a:pt x="9" y="58"/>
                </a:lnTo>
                <a:lnTo>
                  <a:pt x="12" y="68"/>
                </a:lnTo>
                <a:lnTo>
                  <a:pt x="14" y="71"/>
                </a:lnTo>
                <a:lnTo>
                  <a:pt x="14"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78" name="Line 3030"/>
          <p:cNvSpPr>
            <a:spLocks noChangeShapeType="1"/>
          </p:cNvSpPr>
          <p:nvPr/>
        </p:nvSpPr>
        <p:spPr bwMode="auto">
          <a:xfrm flipH="1">
            <a:off x="3292476" y="5381626"/>
            <a:ext cx="9525" cy="15875"/>
          </a:xfrm>
          <a:prstGeom prst="line">
            <a:avLst/>
          </a:prstGeom>
          <a:noFill/>
          <a:ln w="0">
            <a:solidFill>
              <a:srgbClr val="000000"/>
            </a:solidFill>
            <a:round/>
            <a:headEnd/>
            <a:tailEnd/>
          </a:ln>
        </p:spPr>
        <p:txBody>
          <a:bodyPr/>
          <a:lstStyle/>
          <a:p>
            <a:endParaRPr lang="en-US"/>
          </a:p>
        </p:txBody>
      </p:sp>
      <p:sp>
        <p:nvSpPr>
          <p:cNvPr id="312279" name="Freeform 3031"/>
          <p:cNvSpPr>
            <a:spLocks/>
          </p:cNvSpPr>
          <p:nvPr/>
        </p:nvSpPr>
        <p:spPr bwMode="auto">
          <a:xfrm>
            <a:off x="3602039" y="5507038"/>
            <a:ext cx="141287" cy="61912"/>
          </a:xfrm>
          <a:custGeom>
            <a:avLst/>
            <a:gdLst>
              <a:gd name="T0" fmla="*/ 89 w 89"/>
              <a:gd name="T1" fmla="*/ 45 h 45"/>
              <a:gd name="T2" fmla="*/ 86 w 89"/>
              <a:gd name="T3" fmla="*/ 42 h 45"/>
              <a:gd name="T4" fmla="*/ 80 w 89"/>
              <a:gd name="T5" fmla="*/ 36 h 45"/>
              <a:gd name="T6" fmla="*/ 61 w 89"/>
              <a:gd name="T7" fmla="*/ 19 h 45"/>
              <a:gd name="T8" fmla="*/ 49 w 89"/>
              <a:gd name="T9" fmla="*/ 9 h 45"/>
              <a:gd name="T10" fmla="*/ 38 w 89"/>
              <a:gd name="T11" fmla="*/ 3 h 45"/>
              <a:gd name="T12" fmla="*/ 30 w 89"/>
              <a:gd name="T13" fmla="*/ 0 h 45"/>
              <a:gd name="T14" fmla="*/ 24 w 89"/>
              <a:gd name="T15" fmla="*/ 3 h 45"/>
              <a:gd name="T16" fmla="*/ 7 w 89"/>
              <a:gd name="T17" fmla="*/ 26 h 45"/>
              <a:gd name="T18" fmla="*/ 1 w 89"/>
              <a:gd name="T19" fmla="*/ 36 h 45"/>
              <a:gd name="T20" fmla="*/ 0 w 89"/>
              <a:gd name="T21" fmla="*/ 39 h 45"/>
              <a:gd name="T22" fmla="*/ 3 w 89"/>
              <a:gd name="T23" fmla="*/ 37 h 45"/>
              <a:gd name="T24" fmla="*/ 7 w 89"/>
              <a:gd name="T25" fmla="*/ 31 h 45"/>
              <a:gd name="T26" fmla="*/ 15 w 89"/>
              <a:gd name="T27" fmla="*/ 22 h 45"/>
              <a:gd name="T28" fmla="*/ 24 w 89"/>
              <a:gd name="T29" fmla="*/ 11 h 45"/>
              <a:gd name="T30" fmla="*/ 30 w 89"/>
              <a:gd name="T31" fmla="*/ 8 h 45"/>
              <a:gd name="T32" fmla="*/ 38 w 89"/>
              <a:gd name="T33" fmla="*/ 9 h 45"/>
              <a:gd name="T34" fmla="*/ 61 w 89"/>
              <a:gd name="T35" fmla="*/ 23 h 45"/>
              <a:gd name="T36" fmla="*/ 82 w 89"/>
              <a:gd name="T37" fmla="*/ 39 h 45"/>
              <a:gd name="T38" fmla="*/ 88 w 89"/>
              <a:gd name="T39" fmla="*/ 43 h 45"/>
              <a:gd name="T40" fmla="*/ 89 w 89"/>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8" y="3"/>
                </a:lnTo>
                <a:lnTo>
                  <a:pt x="30" y="0"/>
                </a:lnTo>
                <a:lnTo>
                  <a:pt x="24" y="3"/>
                </a:lnTo>
                <a:lnTo>
                  <a:pt x="7" y="26"/>
                </a:lnTo>
                <a:lnTo>
                  <a:pt x="1" y="36"/>
                </a:lnTo>
                <a:lnTo>
                  <a:pt x="0" y="39"/>
                </a:lnTo>
                <a:lnTo>
                  <a:pt x="3" y="37"/>
                </a:lnTo>
                <a:lnTo>
                  <a:pt x="7" y="31"/>
                </a:lnTo>
                <a:lnTo>
                  <a:pt x="15" y="22"/>
                </a:lnTo>
                <a:lnTo>
                  <a:pt x="24" y="11"/>
                </a:lnTo>
                <a:lnTo>
                  <a:pt x="30" y="8"/>
                </a:lnTo>
                <a:lnTo>
                  <a:pt x="38"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80" name="Freeform 3032"/>
          <p:cNvSpPr>
            <a:spLocks/>
          </p:cNvSpPr>
          <p:nvPr/>
        </p:nvSpPr>
        <p:spPr bwMode="auto">
          <a:xfrm>
            <a:off x="3436938" y="5397501"/>
            <a:ext cx="165100" cy="163513"/>
          </a:xfrm>
          <a:custGeom>
            <a:avLst/>
            <a:gdLst>
              <a:gd name="T0" fmla="*/ 0 w 105"/>
              <a:gd name="T1" fmla="*/ 65 h 119"/>
              <a:gd name="T2" fmla="*/ 3 w 105"/>
              <a:gd name="T3" fmla="*/ 60 h 119"/>
              <a:gd name="T4" fmla="*/ 8 w 105"/>
              <a:gd name="T5" fmla="*/ 57 h 119"/>
              <a:gd name="T6" fmla="*/ 11 w 105"/>
              <a:gd name="T7" fmla="*/ 51 h 119"/>
              <a:gd name="T8" fmla="*/ 21 w 105"/>
              <a:gd name="T9" fmla="*/ 38 h 119"/>
              <a:gd name="T10" fmla="*/ 35 w 105"/>
              <a:gd name="T11" fmla="*/ 24 h 119"/>
              <a:gd name="T12" fmla="*/ 46 w 105"/>
              <a:gd name="T13" fmla="*/ 12 h 119"/>
              <a:gd name="T14" fmla="*/ 60 w 105"/>
              <a:gd name="T15" fmla="*/ 3 h 119"/>
              <a:gd name="T16" fmla="*/ 72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5 w 105"/>
              <a:gd name="T29" fmla="*/ 89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1 w 105"/>
              <a:gd name="T47" fmla="*/ 7 h 119"/>
              <a:gd name="T48" fmla="*/ 57 w 105"/>
              <a:gd name="T49" fmla="*/ 6 h 119"/>
              <a:gd name="T50" fmla="*/ 46 w 105"/>
              <a:gd name="T51" fmla="*/ 7 h 119"/>
              <a:gd name="T52" fmla="*/ 36 w 105"/>
              <a:gd name="T53" fmla="*/ 17 h 119"/>
              <a:gd name="T54" fmla="*/ 24 w 105"/>
              <a:gd name="T55" fmla="*/ 29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6"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81" name="Freeform 3033"/>
          <p:cNvSpPr>
            <a:spLocks/>
          </p:cNvSpPr>
          <p:nvPr/>
        </p:nvSpPr>
        <p:spPr bwMode="auto">
          <a:xfrm>
            <a:off x="3597275" y="5410200"/>
            <a:ext cx="198438" cy="152400"/>
          </a:xfrm>
          <a:custGeom>
            <a:avLst/>
            <a:gdLst>
              <a:gd name="T0" fmla="*/ 126 w 126"/>
              <a:gd name="T1" fmla="*/ 0 h 110"/>
              <a:gd name="T2" fmla="*/ 122 w 126"/>
              <a:gd name="T3" fmla="*/ 0 h 110"/>
              <a:gd name="T4" fmla="*/ 113 w 126"/>
              <a:gd name="T5" fmla="*/ 2 h 110"/>
              <a:gd name="T6" fmla="*/ 100 w 126"/>
              <a:gd name="T7" fmla="*/ 5 h 110"/>
              <a:gd name="T8" fmla="*/ 85 w 126"/>
              <a:gd name="T9" fmla="*/ 8 h 110"/>
              <a:gd name="T10" fmla="*/ 52 w 126"/>
              <a:gd name="T11" fmla="*/ 19 h 110"/>
              <a:gd name="T12" fmla="*/ 38 w 126"/>
              <a:gd name="T13" fmla="*/ 27 h 110"/>
              <a:gd name="T14" fmla="*/ 30 w 126"/>
              <a:gd name="T15" fmla="*/ 35 h 110"/>
              <a:gd name="T16" fmla="*/ 18 w 126"/>
              <a:gd name="T17" fmla="*/ 56 h 110"/>
              <a:gd name="T18" fmla="*/ 7 w 126"/>
              <a:gd name="T19" fmla="*/ 82 h 110"/>
              <a:gd name="T20" fmla="*/ 3 w 126"/>
              <a:gd name="T21" fmla="*/ 93 h 110"/>
              <a:gd name="T22" fmla="*/ 1 w 126"/>
              <a:gd name="T23" fmla="*/ 103 h 110"/>
              <a:gd name="T24" fmla="*/ 0 w 126"/>
              <a:gd name="T25" fmla="*/ 109 h 110"/>
              <a:gd name="T26" fmla="*/ 0 w 126"/>
              <a:gd name="T27" fmla="*/ 110 h 110"/>
              <a:gd name="T28" fmla="*/ 1 w 126"/>
              <a:gd name="T29" fmla="*/ 109 h 110"/>
              <a:gd name="T30" fmla="*/ 4 w 126"/>
              <a:gd name="T31" fmla="*/ 104 h 110"/>
              <a:gd name="T32" fmla="*/ 9 w 126"/>
              <a:gd name="T33" fmla="*/ 95 h 110"/>
              <a:gd name="T34" fmla="*/ 15 w 126"/>
              <a:gd name="T35" fmla="*/ 86 h 110"/>
              <a:gd name="T36" fmla="*/ 28 w 126"/>
              <a:gd name="T37" fmla="*/ 62 h 110"/>
              <a:gd name="T38" fmla="*/ 43 w 126"/>
              <a:gd name="T39" fmla="*/ 41 h 110"/>
              <a:gd name="T40" fmla="*/ 52 w 126"/>
              <a:gd name="T41" fmla="*/ 33 h 110"/>
              <a:gd name="T42" fmla="*/ 64 w 126"/>
              <a:gd name="T43" fmla="*/ 25 h 110"/>
              <a:gd name="T44" fmla="*/ 92 w 126"/>
              <a:gd name="T45" fmla="*/ 11 h 110"/>
              <a:gd name="T46" fmla="*/ 106 w 126"/>
              <a:gd name="T47" fmla="*/ 7 h 110"/>
              <a:gd name="T48" fmla="*/ 116 w 126"/>
              <a:gd name="T49" fmla="*/ 4 h 110"/>
              <a:gd name="T50" fmla="*/ 123 w 126"/>
              <a:gd name="T51" fmla="*/ 2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2"/>
                </a:lnTo>
                <a:lnTo>
                  <a:pt x="100" y="5"/>
                </a:lnTo>
                <a:lnTo>
                  <a:pt x="85" y="8"/>
                </a:lnTo>
                <a:lnTo>
                  <a:pt x="52" y="19"/>
                </a:lnTo>
                <a:lnTo>
                  <a:pt x="38" y="27"/>
                </a:lnTo>
                <a:lnTo>
                  <a:pt x="30" y="35"/>
                </a:lnTo>
                <a:lnTo>
                  <a:pt x="18" y="56"/>
                </a:lnTo>
                <a:lnTo>
                  <a:pt x="7" y="82"/>
                </a:lnTo>
                <a:lnTo>
                  <a:pt x="3" y="93"/>
                </a:lnTo>
                <a:lnTo>
                  <a:pt x="1" y="103"/>
                </a:lnTo>
                <a:lnTo>
                  <a:pt x="0" y="109"/>
                </a:lnTo>
                <a:lnTo>
                  <a:pt x="0" y="110"/>
                </a:lnTo>
                <a:lnTo>
                  <a:pt x="1" y="109"/>
                </a:lnTo>
                <a:lnTo>
                  <a:pt x="4" y="104"/>
                </a:lnTo>
                <a:lnTo>
                  <a:pt x="9" y="95"/>
                </a:lnTo>
                <a:lnTo>
                  <a:pt x="15" y="86"/>
                </a:lnTo>
                <a:lnTo>
                  <a:pt x="28" y="62"/>
                </a:lnTo>
                <a:lnTo>
                  <a:pt x="43" y="41"/>
                </a:lnTo>
                <a:lnTo>
                  <a:pt x="52" y="33"/>
                </a:lnTo>
                <a:lnTo>
                  <a:pt x="64" y="25"/>
                </a:lnTo>
                <a:lnTo>
                  <a:pt x="92" y="11"/>
                </a:lnTo>
                <a:lnTo>
                  <a:pt x="106" y="7"/>
                </a:lnTo>
                <a:lnTo>
                  <a:pt x="116" y="4"/>
                </a:lnTo>
                <a:lnTo>
                  <a:pt x="123" y="2"/>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82" name="Freeform 3034"/>
          <p:cNvSpPr>
            <a:spLocks/>
          </p:cNvSpPr>
          <p:nvPr/>
        </p:nvSpPr>
        <p:spPr bwMode="auto">
          <a:xfrm>
            <a:off x="3592513" y="5329239"/>
            <a:ext cx="196850" cy="231775"/>
          </a:xfrm>
          <a:custGeom>
            <a:avLst/>
            <a:gdLst>
              <a:gd name="T0" fmla="*/ 125 w 125"/>
              <a:gd name="T1" fmla="*/ 0 h 169"/>
              <a:gd name="T2" fmla="*/ 121 w 125"/>
              <a:gd name="T3" fmla="*/ 3 h 169"/>
              <a:gd name="T4" fmla="*/ 113 w 125"/>
              <a:gd name="T5" fmla="*/ 9 h 169"/>
              <a:gd name="T6" fmla="*/ 101 w 125"/>
              <a:gd name="T7" fmla="*/ 19 h 169"/>
              <a:gd name="T8" fmla="*/ 86 w 125"/>
              <a:gd name="T9" fmla="*/ 31 h 169"/>
              <a:gd name="T10" fmla="*/ 58 w 125"/>
              <a:gd name="T11" fmla="*/ 57 h 169"/>
              <a:gd name="T12" fmla="*/ 44 w 125"/>
              <a:gd name="T13" fmla="*/ 70 h 169"/>
              <a:gd name="T14" fmla="*/ 34 w 125"/>
              <a:gd name="T15" fmla="*/ 81 h 169"/>
              <a:gd name="T16" fmla="*/ 19 w 125"/>
              <a:gd name="T17" fmla="*/ 105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4"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83" name="Freeform 3035"/>
          <p:cNvSpPr>
            <a:spLocks/>
          </p:cNvSpPr>
          <p:nvPr/>
        </p:nvSpPr>
        <p:spPr bwMode="auto">
          <a:xfrm>
            <a:off x="3589339" y="5311776"/>
            <a:ext cx="142875" cy="250825"/>
          </a:xfrm>
          <a:custGeom>
            <a:avLst/>
            <a:gdLst>
              <a:gd name="T0" fmla="*/ 90 w 90"/>
              <a:gd name="T1" fmla="*/ 0 h 182"/>
              <a:gd name="T2" fmla="*/ 87 w 90"/>
              <a:gd name="T3" fmla="*/ 3 h 182"/>
              <a:gd name="T4" fmla="*/ 81 w 90"/>
              <a:gd name="T5" fmla="*/ 11 h 182"/>
              <a:gd name="T6" fmla="*/ 72 w 90"/>
              <a:gd name="T7" fmla="*/ 23 h 182"/>
              <a:gd name="T8" fmla="*/ 60 w 90"/>
              <a:gd name="T9" fmla="*/ 38 h 182"/>
              <a:gd name="T10" fmla="*/ 36 w 90"/>
              <a:gd name="T11" fmla="*/ 72 h 182"/>
              <a:gd name="T12" fmla="*/ 26 w 90"/>
              <a:gd name="T13" fmla="*/ 88 h 182"/>
              <a:gd name="T14" fmla="*/ 17 w 90"/>
              <a:gd name="T15" fmla="*/ 100 h 182"/>
              <a:gd name="T16" fmla="*/ 11 w 90"/>
              <a:gd name="T17" fmla="*/ 111 h 182"/>
              <a:gd name="T18" fmla="*/ 5 w 90"/>
              <a:gd name="T19" fmla="*/ 124 h 182"/>
              <a:gd name="T20" fmla="*/ 0 w 90"/>
              <a:gd name="T21" fmla="*/ 151 h 182"/>
              <a:gd name="T22" fmla="*/ 0 w 90"/>
              <a:gd name="T23" fmla="*/ 173 h 182"/>
              <a:gd name="T24" fmla="*/ 2 w 90"/>
              <a:gd name="T25" fmla="*/ 179 h 182"/>
              <a:gd name="T26" fmla="*/ 2 w 90"/>
              <a:gd name="T27" fmla="*/ 182 h 182"/>
              <a:gd name="T28" fmla="*/ 3 w 90"/>
              <a:gd name="T29" fmla="*/ 181 h 182"/>
              <a:gd name="T30" fmla="*/ 5 w 90"/>
              <a:gd name="T31" fmla="*/ 175 h 182"/>
              <a:gd name="T32" fmla="*/ 6 w 90"/>
              <a:gd name="T33" fmla="*/ 165 h 182"/>
              <a:gd name="T34" fmla="*/ 9 w 90"/>
              <a:gd name="T35" fmla="*/ 153 h 182"/>
              <a:gd name="T36" fmla="*/ 17 w 90"/>
              <a:gd name="T37" fmla="*/ 127 h 182"/>
              <a:gd name="T38" fmla="*/ 29 w 90"/>
              <a:gd name="T39" fmla="*/ 102 h 182"/>
              <a:gd name="T40" fmla="*/ 38 w 90"/>
              <a:gd name="T41" fmla="*/ 89 h 182"/>
              <a:gd name="T42" fmla="*/ 48 w 90"/>
              <a:gd name="T43" fmla="*/ 74 h 182"/>
              <a:gd name="T44" fmla="*/ 69 w 90"/>
              <a:gd name="T45" fmla="*/ 42 h 182"/>
              <a:gd name="T46" fmla="*/ 78 w 90"/>
              <a:gd name="T47" fmla="*/ 26 h 182"/>
              <a:gd name="T48" fmla="*/ 84 w 90"/>
              <a:gd name="T49" fmla="*/ 12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81" y="11"/>
                </a:lnTo>
                <a:lnTo>
                  <a:pt x="72"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84" name="Freeform 3036"/>
          <p:cNvSpPr>
            <a:spLocks/>
          </p:cNvSpPr>
          <p:nvPr/>
        </p:nvSpPr>
        <p:spPr bwMode="auto">
          <a:xfrm>
            <a:off x="3597276" y="5440363"/>
            <a:ext cx="182563"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68 w 115"/>
              <a:gd name="T11" fmla="*/ 12 h 92"/>
              <a:gd name="T12" fmla="*/ 55 w 115"/>
              <a:gd name="T13" fmla="*/ 3 h 92"/>
              <a:gd name="T14" fmla="*/ 43 w 115"/>
              <a:gd name="T15" fmla="*/ 0 h 92"/>
              <a:gd name="T16" fmla="*/ 38 w 115"/>
              <a:gd name="T17" fmla="*/ 1 h 92"/>
              <a:gd name="T18" fmla="*/ 34 w 115"/>
              <a:gd name="T19" fmla="*/ 6 h 92"/>
              <a:gd name="T20" fmla="*/ 19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0 w 115"/>
              <a:gd name="T37" fmla="*/ 75 h 92"/>
              <a:gd name="T38" fmla="*/ 18 w 115"/>
              <a:gd name="T39" fmla="*/ 63 h 92"/>
              <a:gd name="T40" fmla="*/ 33 w 115"/>
              <a:gd name="T41" fmla="*/ 37 h 92"/>
              <a:gd name="T42" fmla="*/ 49 w 115"/>
              <a:gd name="T43" fmla="*/ 12 h 92"/>
              <a:gd name="T44" fmla="*/ 53 w 115"/>
              <a:gd name="T45" fmla="*/ 7 h 92"/>
              <a:gd name="T46" fmla="*/ 58 w 115"/>
              <a:gd name="T47" fmla="*/ 6 h 92"/>
              <a:gd name="T48" fmla="*/ 68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8"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85" name="Freeform 3037"/>
          <p:cNvSpPr>
            <a:spLocks/>
          </p:cNvSpPr>
          <p:nvPr/>
        </p:nvSpPr>
        <p:spPr bwMode="auto">
          <a:xfrm>
            <a:off x="3592513" y="5491164"/>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10 w 64"/>
              <a:gd name="T27" fmla="*/ 36 h 51"/>
              <a:gd name="T28" fmla="*/ 28 w 64"/>
              <a:gd name="T29" fmla="*/ 6 h 51"/>
              <a:gd name="T30" fmla="*/ 33 w 64"/>
              <a:gd name="T31" fmla="*/ 3 h 51"/>
              <a:gd name="T32" fmla="*/ 38 w 64"/>
              <a:gd name="T33" fmla="*/ 5 h 51"/>
              <a:gd name="T34" fmla="*/ 50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8" y="5"/>
                </a:lnTo>
                <a:lnTo>
                  <a:pt x="50"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86" name="Freeform 3038"/>
          <p:cNvSpPr>
            <a:spLocks/>
          </p:cNvSpPr>
          <p:nvPr/>
        </p:nvSpPr>
        <p:spPr bwMode="auto">
          <a:xfrm>
            <a:off x="3508375" y="5481639"/>
            <a:ext cx="90488"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52 w 58"/>
              <a:gd name="T29" fmla="*/ 43 h 52"/>
              <a:gd name="T30" fmla="*/ 49 w 58"/>
              <a:gd name="T31" fmla="*/ 37 h 52"/>
              <a:gd name="T32" fmla="*/ 31 w 58"/>
              <a:gd name="T33" fmla="*/ 7 h 52"/>
              <a:gd name="T34" fmla="*/ 27 w 58"/>
              <a:gd name="T35" fmla="*/ 4 h 52"/>
              <a:gd name="T36" fmla="*/ 21 w 58"/>
              <a:gd name="T37" fmla="*/ 3 h 52"/>
              <a:gd name="T38" fmla="*/ 12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87" name="Freeform 3039"/>
          <p:cNvSpPr>
            <a:spLocks/>
          </p:cNvSpPr>
          <p:nvPr/>
        </p:nvSpPr>
        <p:spPr bwMode="auto">
          <a:xfrm>
            <a:off x="3579814" y="5380039"/>
            <a:ext cx="52387" cy="168275"/>
          </a:xfrm>
          <a:custGeom>
            <a:avLst/>
            <a:gdLst>
              <a:gd name="T0" fmla="*/ 12 w 33"/>
              <a:gd name="T1" fmla="*/ 64 h 123"/>
              <a:gd name="T2" fmla="*/ 8 w 33"/>
              <a:gd name="T3" fmla="*/ 33 h 123"/>
              <a:gd name="T4" fmla="*/ 6 w 33"/>
              <a:gd name="T5" fmla="*/ 19 h 123"/>
              <a:gd name="T6" fmla="*/ 5 w 33"/>
              <a:gd name="T7" fmla="*/ 10 h 123"/>
              <a:gd name="T8" fmla="*/ 5 w 33"/>
              <a:gd name="T9" fmla="*/ 3 h 123"/>
              <a:gd name="T10" fmla="*/ 6 w 33"/>
              <a:gd name="T11" fmla="*/ 0 h 123"/>
              <a:gd name="T12" fmla="*/ 11 w 33"/>
              <a:gd name="T13" fmla="*/ 2 h 123"/>
              <a:gd name="T14" fmla="*/ 15 w 33"/>
              <a:gd name="T15" fmla="*/ 10 h 123"/>
              <a:gd name="T16" fmla="*/ 20 w 33"/>
              <a:gd name="T17" fmla="*/ 22 h 123"/>
              <a:gd name="T18" fmla="*/ 24 w 33"/>
              <a:gd name="T19" fmla="*/ 39 h 123"/>
              <a:gd name="T20" fmla="*/ 30 w 33"/>
              <a:gd name="T21" fmla="*/ 76 h 123"/>
              <a:gd name="T22" fmla="*/ 32 w 33"/>
              <a:gd name="T23" fmla="*/ 93 h 123"/>
              <a:gd name="T24" fmla="*/ 33 w 33"/>
              <a:gd name="T25" fmla="*/ 109 h 123"/>
              <a:gd name="T26" fmla="*/ 33 w 33"/>
              <a:gd name="T27" fmla="*/ 123 h 123"/>
              <a:gd name="T28" fmla="*/ 32 w 33"/>
              <a:gd name="T29" fmla="*/ 119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8 h 123"/>
              <a:gd name="T58" fmla="*/ 12 w 33"/>
              <a:gd name="T59" fmla="*/ 71 h 123"/>
              <a:gd name="T60" fmla="*/ 14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5" y="3"/>
                </a:lnTo>
                <a:lnTo>
                  <a:pt x="6"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88" name="Line 3040"/>
          <p:cNvSpPr>
            <a:spLocks noChangeShapeType="1"/>
          </p:cNvSpPr>
          <p:nvPr/>
        </p:nvSpPr>
        <p:spPr bwMode="auto">
          <a:xfrm flipH="1">
            <a:off x="3582989" y="5381626"/>
            <a:ext cx="9525" cy="15875"/>
          </a:xfrm>
          <a:prstGeom prst="line">
            <a:avLst/>
          </a:prstGeom>
          <a:noFill/>
          <a:ln w="0">
            <a:solidFill>
              <a:srgbClr val="000000"/>
            </a:solidFill>
            <a:round/>
            <a:headEnd/>
            <a:tailEnd/>
          </a:ln>
        </p:spPr>
        <p:txBody>
          <a:bodyPr/>
          <a:lstStyle/>
          <a:p>
            <a:endParaRPr lang="en-US"/>
          </a:p>
        </p:txBody>
      </p:sp>
      <p:sp>
        <p:nvSpPr>
          <p:cNvPr id="312289" name="Freeform 3041"/>
          <p:cNvSpPr>
            <a:spLocks/>
          </p:cNvSpPr>
          <p:nvPr/>
        </p:nvSpPr>
        <p:spPr bwMode="auto">
          <a:xfrm>
            <a:off x="3894138" y="5507038"/>
            <a:ext cx="138112" cy="61912"/>
          </a:xfrm>
          <a:custGeom>
            <a:avLst/>
            <a:gdLst>
              <a:gd name="T0" fmla="*/ 88 w 88"/>
              <a:gd name="T1" fmla="*/ 45 h 45"/>
              <a:gd name="T2" fmla="*/ 85 w 88"/>
              <a:gd name="T3" fmla="*/ 42 h 45"/>
              <a:gd name="T4" fmla="*/ 79 w 88"/>
              <a:gd name="T5" fmla="*/ 36 h 45"/>
              <a:gd name="T6" fmla="*/ 59 w 88"/>
              <a:gd name="T7" fmla="*/ 19 h 45"/>
              <a:gd name="T8" fmla="*/ 47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59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90" name="Freeform 3042"/>
          <p:cNvSpPr>
            <a:spLocks/>
          </p:cNvSpPr>
          <p:nvPr/>
        </p:nvSpPr>
        <p:spPr bwMode="auto">
          <a:xfrm>
            <a:off x="3729038" y="5397501"/>
            <a:ext cx="165100" cy="163513"/>
          </a:xfrm>
          <a:custGeom>
            <a:avLst/>
            <a:gdLst>
              <a:gd name="T0" fmla="*/ 0 w 105"/>
              <a:gd name="T1" fmla="*/ 65 h 119"/>
              <a:gd name="T2" fmla="*/ 3 w 105"/>
              <a:gd name="T3" fmla="*/ 60 h 119"/>
              <a:gd name="T4" fmla="*/ 11 w 105"/>
              <a:gd name="T5" fmla="*/ 51 h 119"/>
              <a:gd name="T6" fmla="*/ 21 w 105"/>
              <a:gd name="T7" fmla="*/ 38 h 119"/>
              <a:gd name="T8" fmla="*/ 33 w 105"/>
              <a:gd name="T9" fmla="*/ 24 h 119"/>
              <a:gd name="T10" fmla="*/ 45 w 105"/>
              <a:gd name="T11" fmla="*/ 12 h 119"/>
              <a:gd name="T12" fmla="*/ 58 w 105"/>
              <a:gd name="T13" fmla="*/ 3 h 119"/>
              <a:gd name="T14" fmla="*/ 70 w 105"/>
              <a:gd name="T15" fmla="*/ 0 h 119"/>
              <a:gd name="T16" fmla="*/ 75 w 105"/>
              <a:gd name="T17" fmla="*/ 1 h 119"/>
              <a:gd name="T18" fmla="*/ 79 w 105"/>
              <a:gd name="T19" fmla="*/ 4 h 119"/>
              <a:gd name="T20" fmla="*/ 87 w 105"/>
              <a:gd name="T21" fmla="*/ 17 h 119"/>
              <a:gd name="T22" fmla="*/ 93 w 105"/>
              <a:gd name="T23" fmla="*/ 34 h 119"/>
              <a:gd name="T24" fmla="*/ 100 w 105"/>
              <a:gd name="T25" fmla="*/ 71 h 119"/>
              <a:gd name="T26" fmla="*/ 103 w 105"/>
              <a:gd name="T27" fmla="*/ 89 h 119"/>
              <a:gd name="T28" fmla="*/ 105 w 105"/>
              <a:gd name="T29" fmla="*/ 105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1 w 105"/>
              <a:gd name="T47" fmla="*/ 7 h 119"/>
              <a:gd name="T48" fmla="*/ 57 w 105"/>
              <a:gd name="T49" fmla="*/ 6 h 119"/>
              <a:gd name="T50" fmla="*/ 46 w 105"/>
              <a:gd name="T51" fmla="*/ 7 h 119"/>
              <a:gd name="T52" fmla="*/ 35 w 105"/>
              <a:gd name="T53" fmla="*/ 17 h 119"/>
              <a:gd name="T54" fmla="*/ 14 w 105"/>
              <a:gd name="T55" fmla="*/ 41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11" y="51"/>
                </a:lnTo>
                <a:lnTo>
                  <a:pt x="21" y="38"/>
                </a:lnTo>
                <a:lnTo>
                  <a:pt x="33" y="24"/>
                </a:lnTo>
                <a:lnTo>
                  <a:pt x="45" y="12"/>
                </a:lnTo>
                <a:lnTo>
                  <a:pt x="58" y="3"/>
                </a:lnTo>
                <a:lnTo>
                  <a:pt x="70" y="0"/>
                </a:lnTo>
                <a:lnTo>
                  <a:pt x="75" y="1"/>
                </a:lnTo>
                <a:lnTo>
                  <a:pt x="79" y="4"/>
                </a:lnTo>
                <a:lnTo>
                  <a:pt x="87" y="17"/>
                </a:lnTo>
                <a:lnTo>
                  <a:pt x="93" y="34"/>
                </a:lnTo>
                <a:lnTo>
                  <a:pt x="100" y="71"/>
                </a:lnTo>
                <a:lnTo>
                  <a:pt x="103" y="89"/>
                </a:lnTo>
                <a:lnTo>
                  <a:pt x="105" y="105"/>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5" y="17"/>
                </a:lnTo>
                <a:lnTo>
                  <a:pt x="14" y="41"/>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91" name="Freeform 3043"/>
          <p:cNvSpPr>
            <a:spLocks/>
          </p:cNvSpPr>
          <p:nvPr/>
        </p:nvSpPr>
        <p:spPr bwMode="auto">
          <a:xfrm>
            <a:off x="3886201" y="5410200"/>
            <a:ext cx="200025" cy="152400"/>
          </a:xfrm>
          <a:custGeom>
            <a:avLst/>
            <a:gdLst>
              <a:gd name="T0" fmla="*/ 127 w 127"/>
              <a:gd name="T1" fmla="*/ 0 h 110"/>
              <a:gd name="T2" fmla="*/ 122 w 127"/>
              <a:gd name="T3" fmla="*/ 0 h 110"/>
              <a:gd name="T4" fmla="*/ 114 w 127"/>
              <a:gd name="T5" fmla="*/ 2 h 110"/>
              <a:gd name="T6" fmla="*/ 100 w 127"/>
              <a:gd name="T7" fmla="*/ 5 h 110"/>
              <a:gd name="T8" fmla="*/ 85 w 127"/>
              <a:gd name="T9" fmla="*/ 8 h 110"/>
              <a:gd name="T10" fmla="*/ 54 w 127"/>
              <a:gd name="T11" fmla="*/ 19 h 110"/>
              <a:gd name="T12" fmla="*/ 40 w 127"/>
              <a:gd name="T13" fmla="*/ 27 h 110"/>
              <a:gd name="T14" fmla="*/ 31 w 127"/>
              <a:gd name="T15" fmla="*/ 35 h 110"/>
              <a:gd name="T16" fmla="*/ 18 w 127"/>
              <a:gd name="T17" fmla="*/ 56 h 110"/>
              <a:gd name="T18" fmla="*/ 8 w 127"/>
              <a:gd name="T19" fmla="*/ 82 h 110"/>
              <a:gd name="T20" fmla="*/ 5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30 w 127"/>
              <a:gd name="T37" fmla="*/ 62 h 110"/>
              <a:gd name="T38" fmla="*/ 43 w 127"/>
              <a:gd name="T39" fmla="*/ 41 h 110"/>
              <a:gd name="T40" fmla="*/ 52 w 127"/>
              <a:gd name="T41" fmla="*/ 33 h 110"/>
              <a:gd name="T42" fmla="*/ 66 w 127"/>
              <a:gd name="T43" fmla="*/ 25 h 110"/>
              <a:gd name="T44" fmla="*/ 94 w 127"/>
              <a:gd name="T45" fmla="*/ 11 h 110"/>
              <a:gd name="T46" fmla="*/ 108 w 127"/>
              <a:gd name="T47" fmla="*/ 7 h 110"/>
              <a:gd name="T48" fmla="*/ 118 w 127"/>
              <a:gd name="T49" fmla="*/ 4 h 110"/>
              <a:gd name="T50" fmla="*/ 125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4" y="2"/>
                </a:lnTo>
                <a:lnTo>
                  <a:pt x="100" y="5"/>
                </a:lnTo>
                <a:lnTo>
                  <a:pt x="85" y="8"/>
                </a:lnTo>
                <a:lnTo>
                  <a:pt x="54" y="19"/>
                </a:lnTo>
                <a:lnTo>
                  <a:pt x="40" y="27"/>
                </a:lnTo>
                <a:lnTo>
                  <a:pt x="31" y="35"/>
                </a:lnTo>
                <a:lnTo>
                  <a:pt x="18" y="56"/>
                </a:lnTo>
                <a:lnTo>
                  <a:pt x="8" y="82"/>
                </a:lnTo>
                <a:lnTo>
                  <a:pt x="5" y="93"/>
                </a:lnTo>
                <a:lnTo>
                  <a:pt x="2" y="103"/>
                </a:lnTo>
                <a:lnTo>
                  <a:pt x="0" y="109"/>
                </a:lnTo>
                <a:lnTo>
                  <a:pt x="0" y="110"/>
                </a:lnTo>
                <a:lnTo>
                  <a:pt x="2" y="109"/>
                </a:lnTo>
                <a:lnTo>
                  <a:pt x="5" y="104"/>
                </a:lnTo>
                <a:lnTo>
                  <a:pt x="9" y="95"/>
                </a:lnTo>
                <a:lnTo>
                  <a:pt x="15" y="86"/>
                </a:lnTo>
                <a:lnTo>
                  <a:pt x="30" y="62"/>
                </a:lnTo>
                <a:lnTo>
                  <a:pt x="43" y="41"/>
                </a:lnTo>
                <a:lnTo>
                  <a:pt x="52" y="33"/>
                </a:lnTo>
                <a:lnTo>
                  <a:pt x="66" y="25"/>
                </a:lnTo>
                <a:lnTo>
                  <a:pt x="94" y="11"/>
                </a:lnTo>
                <a:lnTo>
                  <a:pt x="108" y="7"/>
                </a:lnTo>
                <a:lnTo>
                  <a:pt x="118" y="4"/>
                </a:lnTo>
                <a:lnTo>
                  <a:pt x="125"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92" name="Freeform 3044"/>
          <p:cNvSpPr>
            <a:spLocks/>
          </p:cNvSpPr>
          <p:nvPr/>
        </p:nvSpPr>
        <p:spPr bwMode="auto">
          <a:xfrm>
            <a:off x="3881439" y="5329239"/>
            <a:ext cx="200025" cy="231775"/>
          </a:xfrm>
          <a:custGeom>
            <a:avLst/>
            <a:gdLst>
              <a:gd name="T0" fmla="*/ 127 w 127"/>
              <a:gd name="T1" fmla="*/ 0 h 169"/>
              <a:gd name="T2" fmla="*/ 122 w 127"/>
              <a:gd name="T3" fmla="*/ 3 h 169"/>
              <a:gd name="T4" fmla="*/ 115 w 127"/>
              <a:gd name="T5" fmla="*/ 9 h 169"/>
              <a:gd name="T6" fmla="*/ 103 w 127"/>
              <a:gd name="T7" fmla="*/ 19 h 169"/>
              <a:gd name="T8" fmla="*/ 88 w 127"/>
              <a:gd name="T9" fmla="*/ 31 h 169"/>
              <a:gd name="T10" fmla="*/ 58 w 127"/>
              <a:gd name="T11" fmla="*/ 57 h 169"/>
              <a:gd name="T12" fmla="*/ 46 w 127"/>
              <a:gd name="T13" fmla="*/ 70 h 169"/>
              <a:gd name="T14" fmla="*/ 36 w 127"/>
              <a:gd name="T15" fmla="*/ 81 h 169"/>
              <a:gd name="T16" fmla="*/ 21 w 127"/>
              <a:gd name="T17" fmla="*/ 105 h 169"/>
              <a:gd name="T18" fmla="*/ 9 w 127"/>
              <a:gd name="T19" fmla="*/ 135 h 169"/>
              <a:gd name="T20" fmla="*/ 5 w 127"/>
              <a:gd name="T21" fmla="*/ 147 h 169"/>
              <a:gd name="T22" fmla="*/ 2 w 127"/>
              <a:gd name="T23" fmla="*/ 158 h 169"/>
              <a:gd name="T24" fmla="*/ 0 w 127"/>
              <a:gd name="T25" fmla="*/ 166 h 169"/>
              <a:gd name="T26" fmla="*/ 0 w 127"/>
              <a:gd name="T27" fmla="*/ 169 h 169"/>
              <a:gd name="T28" fmla="*/ 2 w 127"/>
              <a:gd name="T29" fmla="*/ 166 h 169"/>
              <a:gd name="T30" fmla="*/ 6 w 127"/>
              <a:gd name="T31" fmla="*/ 160 h 169"/>
              <a:gd name="T32" fmla="*/ 12 w 127"/>
              <a:gd name="T33" fmla="*/ 150 h 169"/>
              <a:gd name="T34" fmla="*/ 18 w 127"/>
              <a:gd name="T35" fmla="*/ 138 h 169"/>
              <a:gd name="T36" fmla="*/ 34 w 127"/>
              <a:gd name="T37" fmla="*/ 112 h 169"/>
              <a:gd name="T38" fmla="*/ 51 w 127"/>
              <a:gd name="T39" fmla="*/ 88 h 169"/>
              <a:gd name="T40" fmla="*/ 60 w 127"/>
              <a:gd name="T41" fmla="*/ 76 h 169"/>
              <a:gd name="T42" fmla="*/ 72 w 127"/>
              <a:gd name="T43" fmla="*/ 64 h 169"/>
              <a:gd name="T44" fmla="*/ 97 w 127"/>
              <a:gd name="T45" fmla="*/ 34 h 169"/>
              <a:gd name="T46" fmla="*/ 109 w 127"/>
              <a:gd name="T47" fmla="*/ 22 h 169"/>
              <a:gd name="T48" fmla="*/ 118 w 127"/>
              <a:gd name="T49" fmla="*/ 11 h 169"/>
              <a:gd name="T50" fmla="*/ 125 w 127"/>
              <a:gd name="T51" fmla="*/ 3 h 169"/>
              <a:gd name="T52" fmla="*/ 127 w 127"/>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69"/>
              <a:gd name="T83" fmla="*/ 127 w 127"/>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69">
                <a:moveTo>
                  <a:pt x="127" y="0"/>
                </a:moveTo>
                <a:lnTo>
                  <a:pt x="122" y="3"/>
                </a:lnTo>
                <a:lnTo>
                  <a:pt x="115" y="9"/>
                </a:lnTo>
                <a:lnTo>
                  <a:pt x="103" y="19"/>
                </a:lnTo>
                <a:lnTo>
                  <a:pt x="88" y="31"/>
                </a:lnTo>
                <a:lnTo>
                  <a:pt x="58" y="57"/>
                </a:lnTo>
                <a:lnTo>
                  <a:pt x="46"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4" y="112"/>
                </a:lnTo>
                <a:lnTo>
                  <a:pt x="51" y="88"/>
                </a:lnTo>
                <a:lnTo>
                  <a:pt x="60" y="76"/>
                </a:lnTo>
                <a:lnTo>
                  <a:pt x="72" y="64"/>
                </a:lnTo>
                <a:lnTo>
                  <a:pt x="97" y="34"/>
                </a:lnTo>
                <a:lnTo>
                  <a:pt x="109" y="22"/>
                </a:lnTo>
                <a:lnTo>
                  <a:pt x="118" y="11"/>
                </a:lnTo>
                <a:lnTo>
                  <a:pt x="125" y="3"/>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93" name="Freeform 3045"/>
          <p:cNvSpPr>
            <a:spLocks/>
          </p:cNvSpPr>
          <p:nvPr/>
        </p:nvSpPr>
        <p:spPr bwMode="auto">
          <a:xfrm>
            <a:off x="3879851" y="5311776"/>
            <a:ext cx="142875" cy="250825"/>
          </a:xfrm>
          <a:custGeom>
            <a:avLst/>
            <a:gdLst>
              <a:gd name="T0" fmla="*/ 91 w 91"/>
              <a:gd name="T1" fmla="*/ 0 h 182"/>
              <a:gd name="T2" fmla="*/ 88 w 91"/>
              <a:gd name="T3" fmla="*/ 3 h 182"/>
              <a:gd name="T4" fmla="*/ 80 w 91"/>
              <a:gd name="T5" fmla="*/ 11 h 182"/>
              <a:gd name="T6" fmla="*/ 71 w 91"/>
              <a:gd name="T7" fmla="*/ 23 h 182"/>
              <a:gd name="T8" fmla="*/ 61 w 91"/>
              <a:gd name="T9" fmla="*/ 38 h 182"/>
              <a:gd name="T10" fmla="*/ 37 w 91"/>
              <a:gd name="T11" fmla="*/ 72 h 182"/>
              <a:gd name="T12" fmla="*/ 25 w 91"/>
              <a:gd name="T13" fmla="*/ 88 h 182"/>
              <a:gd name="T14" fmla="*/ 16 w 91"/>
              <a:gd name="T15" fmla="*/ 100 h 182"/>
              <a:gd name="T16" fmla="*/ 10 w 91"/>
              <a:gd name="T17" fmla="*/ 111 h 182"/>
              <a:gd name="T18" fmla="*/ 4 w 91"/>
              <a:gd name="T19" fmla="*/ 124 h 182"/>
              <a:gd name="T20" fmla="*/ 1 w 91"/>
              <a:gd name="T21" fmla="*/ 151 h 182"/>
              <a:gd name="T22" fmla="*/ 0 w 91"/>
              <a:gd name="T23" fmla="*/ 162 h 182"/>
              <a:gd name="T24" fmla="*/ 1 w 91"/>
              <a:gd name="T25" fmla="*/ 173 h 182"/>
              <a:gd name="T26" fmla="*/ 1 w 91"/>
              <a:gd name="T27" fmla="*/ 179 h 182"/>
              <a:gd name="T28" fmla="*/ 3 w 91"/>
              <a:gd name="T29" fmla="*/ 182 h 182"/>
              <a:gd name="T30" fmla="*/ 3 w 91"/>
              <a:gd name="T31" fmla="*/ 181 h 182"/>
              <a:gd name="T32" fmla="*/ 4 w 91"/>
              <a:gd name="T33" fmla="*/ 175 h 182"/>
              <a:gd name="T34" fmla="*/ 6 w 91"/>
              <a:gd name="T35" fmla="*/ 165 h 182"/>
              <a:gd name="T36" fmla="*/ 9 w 91"/>
              <a:gd name="T37" fmla="*/ 153 h 182"/>
              <a:gd name="T38" fmla="*/ 16 w 91"/>
              <a:gd name="T39" fmla="*/ 127 h 182"/>
              <a:gd name="T40" fmla="*/ 22 w 91"/>
              <a:gd name="T41" fmla="*/ 113 h 182"/>
              <a:gd name="T42" fmla="*/ 30 w 91"/>
              <a:gd name="T43" fmla="*/ 102 h 182"/>
              <a:gd name="T44" fmla="*/ 38 w 91"/>
              <a:gd name="T45" fmla="*/ 89 h 182"/>
              <a:gd name="T46" fmla="*/ 47 w 91"/>
              <a:gd name="T47" fmla="*/ 74 h 182"/>
              <a:gd name="T48" fmla="*/ 68 w 91"/>
              <a:gd name="T49" fmla="*/ 42 h 182"/>
              <a:gd name="T50" fmla="*/ 77 w 91"/>
              <a:gd name="T51" fmla="*/ 26 h 182"/>
              <a:gd name="T52" fmla="*/ 85 w 91"/>
              <a:gd name="T53" fmla="*/ 12 h 182"/>
              <a:gd name="T54" fmla="*/ 89 w 91"/>
              <a:gd name="T55" fmla="*/ 3 h 182"/>
              <a:gd name="T56" fmla="*/ 91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37"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2" y="113"/>
                </a:lnTo>
                <a:lnTo>
                  <a:pt x="30" y="102"/>
                </a:lnTo>
                <a:lnTo>
                  <a:pt x="38" y="89"/>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94" name="Freeform 3046"/>
          <p:cNvSpPr>
            <a:spLocks/>
          </p:cNvSpPr>
          <p:nvPr/>
        </p:nvSpPr>
        <p:spPr bwMode="auto">
          <a:xfrm>
            <a:off x="3886201"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70 w 115"/>
              <a:gd name="T11" fmla="*/ 12 h 92"/>
              <a:gd name="T12" fmla="*/ 57 w 115"/>
              <a:gd name="T13" fmla="*/ 3 h 92"/>
              <a:gd name="T14" fmla="*/ 45 w 115"/>
              <a:gd name="T15" fmla="*/ 0 h 92"/>
              <a:gd name="T16" fmla="*/ 40 w 115"/>
              <a:gd name="T17" fmla="*/ 1 h 92"/>
              <a:gd name="T18" fmla="*/ 36 w 115"/>
              <a:gd name="T19" fmla="*/ 6 h 92"/>
              <a:gd name="T20" fmla="*/ 21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70" y="12"/>
                </a:lnTo>
                <a:lnTo>
                  <a:pt x="57" y="3"/>
                </a:lnTo>
                <a:lnTo>
                  <a:pt x="45" y="0"/>
                </a:lnTo>
                <a:lnTo>
                  <a:pt x="40" y="1"/>
                </a:lnTo>
                <a:lnTo>
                  <a:pt x="36" y="6"/>
                </a:lnTo>
                <a:lnTo>
                  <a:pt x="21"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95" name="Freeform 3047"/>
          <p:cNvSpPr>
            <a:spLocks/>
          </p:cNvSpPr>
          <p:nvPr/>
        </p:nvSpPr>
        <p:spPr bwMode="auto">
          <a:xfrm>
            <a:off x="3884613" y="5491164"/>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9 w 64"/>
              <a:gd name="T27" fmla="*/ 36 h 51"/>
              <a:gd name="T28" fmla="*/ 27 w 64"/>
              <a:gd name="T29" fmla="*/ 6 h 51"/>
              <a:gd name="T30" fmla="*/ 31 w 64"/>
              <a:gd name="T31" fmla="*/ 3 h 51"/>
              <a:gd name="T32" fmla="*/ 37 w 64"/>
              <a:gd name="T33" fmla="*/ 5 h 51"/>
              <a:gd name="T34" fmla="*/ 50 w 64"/>
              <a:gd name="T35" fmla="*/ 17 h 51"/>
              <a:gd name="T36" fmla="*/ 59 w 64"/>
              <a:gd name="T37" fmla="*/ 31 h 51"/>
              <a:gd name="T38" fmla="*/ 62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9" y="36"/>
                </a:lnTo>
                <a:lnTo>
                  <a:pt x="27" y="6"/>
                </a:lnTo>
                <a:lnTo>
                  <a:pt x="31" y="3"/>
                </a:lnTo>
                <a:lnTo>
                  <a:pt x="37" y="5"/>
                </a:lnTo>
                <a:lnTo>
                  <a:pt x="50" y="17"/>
                </a:lnTo>
                <a:lnTo>
                  <a:pt x="59" y="31"/>
                </a:lnTo>
                <a:lnTo>
                  <a:pt x="62"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96" name="Freeform 3048"/>
          <p:cNvSpPr>
            <a:spLocks/>
          </p:cNvSpPr>
          <p:nvPr/>
        </p:nvSpPr>
        <p:spPr bwMode="auto">
          <a:xfrm>
            <a:off x="3798889" y="5481639"/>
            <a:ext cx="92075"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9 w 58"/>
              <a:gd name="T15" fmla="*/ 4 h 52"/>
              <a:gd name="T16" fmla="*/ 52 w 58"/>
              <a:gd name="T17" fmla="*/ 34 h 52"/>
              <a:gd name="T18" fmla="*/ 57 w 58"/>
              <a:gd name="T19" fmla="*/ 48 h 52"/>
              <a:gd name="T20" fmla="*/ 58 w 58"/>
              <a:gd name="T21" fmla="*/ 51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5 w 58"/>
              <a:gd name="T35" fmla="*/ 4 h 52"/>
              <a:gd name="T36" fmla="*/ 19 w 58"/>
              <a:gd name="T37" fmla="*/ 3 h 52"/>
              <a:gd name="T38" fmla="*/ 10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52" y="34"/>
                </a:lnTo>
                <a:lnTo>
                  <a:pt x="57" y="48"/>
                </a:lnTo>
                <a:lnTo>
                  <a:pt x="58" y="51"/>
                </a:lnTo>
                <a:lnTo>
                  <a:pt x="58" y="52"/>
                </a:lnTo>
                <a:lnTo>
                  <a:pt x="57" y="51"/>
                </a:lnTo>
                <a:lnTo>
                  <a:pt x="55" y="48"/>
                </a:lnTo>
                <a:lnTo>
                  <a:pt x="48" y="37"/>
                </a:lnTo>
                <a:lnTo>
                  <a:pt x="39" y="21"/>
                </a:lnTo>
                <a:lnTo>
                  <a:pt x="30"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97" name="Freeform 3049"/>
          <p:cNvSpPr>
            <a:spLocks/>
          </p:cNvSpPr>
          <p:nvPr/>
        </p:nvSpPr>
        <p:spPr bwMode="auto">
          <a:xfrm>
            <a:off x="3870325" y="5380039"/>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298" name="Line 3050"/>
          <p:cNvSpPr>
            <a:spLocks noChangeShapeType="1"/>
          </p:cNvSpPr>
          <p:nvPr/>
        </p:nvSpPr>
        <p:spPr bwMode="auto">
          <a:xfrm flipH="1">
            <a:off x="3871914" y="5381626"/>
            <a:ext cx="9525" cy="15875"/>
          </a:xfrm>
          <a:prstGeom prst="line">
            <a:avLst/>
          </a:prstGeom>
          <a:noFill/>
          <a:ln w="0">
            <a:solidFill>
              <a:srgbClr val="000000"/>
            </a:solidFill>
            <a:round/>
            <a:headEnd/>
            <a:tailEnd/>
          </a:ln>
        </p:spPr>
        <p:txBody>
          <a:bodyPr/>
          <a:lstStyle/>
          <a:p>
            <a:endParaRPr lang="en-US"/>
          </a:p>
        </p:txBody>
      </p:sp>
      <p:sp>
        <p:nvSpPr>
          <p:cNvPr id="312299" name="Freeform 3051"/>
          <p:cNvSpPr>
            <a:spLocks/>
          </p:cNvSpPr>
          <p:nvPr/>
        </p:nvSpPr>
        <p:spPr bwMode="auto">
          <a:xfrm>
            <a:off x="4183064" y="5507038"/>
            <a:ext cx="141287" cy="61912"/>
          </a:xfrm>
          <a:custGeom>
            <a:avLst/>
            <a:gdLst>
              <a:gd name="T0" fmla="*/ 90 w 90"/>
              <a:gd name="T1" fmla="*/ 45 h 45"/>
              <a:gd name="T2" fmla="*/ 87 w 90"/>
              <a:gd name="T3" fmla="*/ 42 h 45"/>
              <a:gd name="T4" fmla="*/ 81 w 90"/>
              <a:gd name="T5" fmla="*/ 36 h 45"/>
              <a:gd name="T6" fmla="*/ 60 w 90"/>
              <a:gd name="T7" fmla="*/ 19 h 45"/>
              <a:gd name="T8" fmla="*/ 49 w 90"/>
              <a:gd name="T9" fmla="*/ 9 h 45"/>
              <a:gd name="T10" fmla="*/ 39 w 90"/>
              <a:gd name="T11" fmla="*/ 3 h 45"/>
              <a:gd name="T12" fmla="*/ 30 w 90"/>
              <a:gd name="T13" fmla="*/ 0 h 45"/>
              <a:gd name="T14" fmla="*/ 24 w 90"/>
              <a:gd name="T15" fmla="*/ 3 h 45"/>
              <a:gd name="T16" fmla="*/ 8 w 90"/>
              <a:gd name="T17" fmla="*/ 26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9 h 45"/>
              <a:gd name="T34" fmla="*/ 49 w 90"/>
              <a:gd name="T35" fmla="*/ 16 h 45"/>
              <a:gd name="T36" fmla="*/ 61 w 90"/>
              <a:gd name="T37" fmla="*/ 23 h 45"/>
              <a:gd name="T38" fmla="*/ 81 w 90"/>
              <a:gd name="T39" fmla="*/ 39 h 45"/>
              <a:gd name="T40" fmla="*/ 87 w 90"/>
              <a:gd name="T41" fmla="*/ 43 h 45"/>
              <a:gd name="T42" fmla="*/ 90 w 90"/>
              <a:gd name="T43" fmla="*/ 4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0" y="19"/>
                </a:lnTo>
                <a:lnTo>
                  <a:pt x="49" y="9"/>
                </a:lnTo>
                <a:lnTo>
                  <a:pt x="39" y="3"/>
                </a:lnTo>
                <a:lnTo>
                  <a:pt x="30" y="0"/>
                </a:lnTo>
                <a:lnTo>
                  <a:pt x="24" y="3"/>
                </a:lnTo>
                <a:lnTo>
                  <a:pt x="8" y="26"/>
                </a:lnTo>
                <a:lnTo>
                  <a:pt x="2" y="36"/>
                </a:lnTo>
                <a:lnTo>
                  <a:pt x="0" y="39"/>
                </a:lnTo>
                <a:lnTo>
                  <a:pt x="3" y="37"/>
                </a:lnTo>
                <a:lnTo>
                  <a:pt x="8" y="31"/>
                </a:lnTo>
                <a:lnTo>
                  <a:pt x="15" y="22"/>
                </a:lnTo>
                <a:lnTo>
                  <a:pt x="24" y="11"/>
                </a:lnTo>
                <a:lnTo>
                  <a:pt x="30" y="8"/>
                </a:lnTo>
                <a:lnTo>
                  <a:pt x="39" y="9"/>
                </a:lnTo>
                <a:lnTo>
                  <a:pt x="49" y="16"/>
                </a:lnTo>
                <a:lnTo>
                  <a:pt x="61" y="23"/>
                </a:lnTo>
                <a:lnTo>
                  <a:pt x="81" y="39"/>
                </a:lnTo>
                <a:lnTo>
                  <a:pt x="87" y="43"/>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00" name="Freeform 3052"/>
          <p:cNvSpPr>
            <a:spLocks/>
          </p:cNvSpPr>
          <p:nvPr/>
        </p:nvSpPr>
        <p:spPr bwMode="auto">
          <a:xfrm>
            <a:off x="4017963" y="5397501"/>
            <a:ext cx="165100" cy="163513"/>
          </a:xfrm>
          <a:custGeom>
            <a:avLst/>
            <a:gdLst>
              <a:gd name="T0" fmla="*/ 0 w 104"/>
              <a:gd name="T1" fmla="*/ 65 h 119"/>
              <a:gd name="T2" fmla="*/ 3 w 104"/>
              <a:gd name="T3" fmla="*/ 60 h 119"/>
              <a:gd name="T4" fmla="*/ 7 w 104"/>
              <a:gd name="T5" fmla="*/ 57 h 119"/>
              <a:gd name="T6" fmla="*/ 10 w 104"/>
              <a:gd name="T7" fmla="*/ 51 h 119"/>
              <a:gd name="T8" fmla="*/ 21 w 104"/>
              <a:gd name="T9" fmla="*/ 38 h 119"/>
              <a:gd name="T10" fmla="*/ 34 w 104"/>
              <a:gd name="T11" fmla="*/ 24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0 w 104"/>
              <a:gd name="T35" fmla="*/ 106 h 119"/>
              <a:gd name="T36" fmla="*/ 97 w 104"/>
              <a:gd name="T37" fmla="*/ 92 h 119"/>
              <a:gd name="T38" fmla="*/ 92 w 104"/>
              <a:gd name="T39" fmla="*/ 75 h 119"/>
              <a:gd name="T40" fmla="*/ 80 w 104"/>
              <a:gd name="T41" fmla="*/ 40 h 119"/>
              <a:gd name="T42" fmla="*/ 73 w 104"/>
              <a:gd name="T43" fmla="*/ 23 h 119"/>
              <a:gd name="T44" fmla="*/ 65 w 104"/>
              <a:gd name="T45" fmla="*/ 10 h 119"/>
              <a:gd name="T46" fmla="*/ 61 w 104"/>
              <a:gd name="T47" fmla="*/ 7 h 119"/>
              <a:gd name="T48" fmla="*/ 56 w 104"/>
              <a:gd name="T49" fmla="*/ 6 h 119"/>
              <a:gd name="T50" fmla="*/ 46 w 104"/>
              <a:gd name="T51" fmla="*/ 7 h 119"/>
              <a:gd name="T52" fmla="*/ 35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01" name="Freeform 3053"/>
          <p:cNvSpPr>
            <a:spLocks/>
          </p:cNvSpPr>
          <p:nvPr/>
        </p:nvSpPr>
        <p:spPr bwMode="auto">
          <a:xfrm>
            <a:off x="4176713" y="5410200"/>
            <a:ext cx="201612" cy="152400"/>
          </a:xfrm>
          <a:custGeom>
            <a:avLst/>
            <a:gdLst>
              <a:gd name="T0" fmla="*/ 128 w 128"/>
              <a:gd name="T1" fmla="*/ 0 h 110"/>
              <a:gd name="T2" fmla="*/ 123 w 128"/>
              <a:gd name="T3" fmla="*/ 0 h 110"/>
              <a:gd name="T4" fmla="*/ 114 w 128"/>
              <a:gd name="T5" fmla="*/ 2 h 110"/>
              <a:gd name="T6" fmla="*/ 101 w 128"/>
              <a:gd name="T7" fmla="*/ 5 h 110"/>
              <a:gd name="T8" fmla="*/ 86 w 128"/>
              <a:gd name="T9" fmla="*/ 8 h 110"/>
              <a:gd name="T10" fmla="*/ 53 w 128"/>
              <a:gd name="T11" fmla="*/ 19 h 110"/>
              <a:gd name="T12" fmla="*/ 40 w 128"/>
              <a:gd name="T13" fmla="*/ 27 h 110"/>
              <a:gd name="T14" fmla="*/ 31 w 128"/>
              <a:gd name="T15" fmla="*/ 35 h 110"/>
              <a:gd name="T16" fmla="*/ 19 w 128"/>
              <a:gd name="T17" fmla="*/ 56 h 110"/>
              <a:gd name="T18" fmla="*/ 9 w 128"/>
              <a:gd name="T19" fmla="*/ 82 h 110"/>
              <a:gd name="T20" fmla="*/ 4 w 128"/>
              <a:gd name="T21" fmla="*/ 93 h 110"/>
              <a:gd name="T22" fmla="*/ 1 w 128"/>
              <a:gd name="T23" fmla="*/ 103 h 110"/>
              <a:gd name="T24" fmla="*/ 0 w 128"/>
              <a:gd name="T25" fmla="*/ 109 h 110"/>
              <a:gd name="T26" fmla="*/ 0 w 128"/>
              <a:gd name="T27" fmla="*/ 110 h 110"/>
              <a:gd name="T28" fmla="*/ 1 w 128"/>
              <a:gd name="T29" fmla="*/ 109 h 110"/>
              <a:gd name="T30" fmla="*/ 6 w 128"/>
              <a:gd name="T31" fmla="*/ 104 h 110"/>
              <a:gd name="T32" fmla="*/ 10 w 128"/>
              <a:gd name="T33" fmla="*/ 95 h 110"/>
              <a:gd name="T34" fmla="*/ 16 w 128"/>
              <a:gd name="T35" fmla="*/ 86 h 110"/>
              <a:gd name="T36" fmla="*/ 29 w 128"/>
              <a:gd name="T37" fmla="*/ 62 h 110"/>
              <a:gd name="T38" fmla="*/ 44 w 128"/>
              <a:gd name="T39" fmla="*/ 41 h 110"/>
              <a:gd name="T40" fmla="*/ 53 w 128"/>
              <a:gd name="T41" fmla="*/ 33 h 110"/>
              <a:gd name="T42" fmla="*/ 65 w 128"/>
              <a:gd name="T43" fmla="*/ 25 h 110"/>
              <a:gd name="T44" fmla="*/ 94 w 128"/>
              <a:gd name="T45" fmla="*/ 11 h 110"/>
              <a:gd name="T46" fmla="*/ 107 w 128"/>
              <a:gd name="T47" fmla="*/ 7 h 110"/>
              <a:gd name="T48" fmla="*/ 117 w 128"/>
              <a:gd name="T49" fmla="*/ 4 h 110"/>
              <a:gd name="T50" fmla="*/ 125 w 128"/>
              <a:gd name="T51" fmla="*/ 2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3" y="0"/>
                </a:lnTo>
                <a:lnTo>
                  <a:pt x="114" y="2"/>
                </a:lnTo>
                <a:lnTo>
                  <a:pt x="101" y="5"/>
                </a:lnTo>
                <a:lnTo>
                  <a:pt x="86" y="8"/>
                </a:lnTo>
                <a:lnTo>
                  <a:pt x="53" y="19"/>
                </a:lnTo>
                <a:lnTo>
                  <a:pt x="40" y="27"/>
                </a:lnTo>
                <a:lnTo>
                  <a:pt x="31" y="35"/>
                </a:lnTo>
                <a:lnTo>
                  <a:pt x="19" y="56"/>
                </a:lnTo>
                <a:lnTo>
                  <a:pt x="9" y="82"/>
                </a:lnTo>
                <a:lnTo>
                  <a:pt x="4" y="93"/>
                </a:lnTo>
                <a:lnTo>
                  <a:pt x="1" y="103"/>
                </a:lnTo>
                <a:lnTo>
                  <a:pt x="0" y="109"/>
                </a:lnTo>
                <a:lnTo>
                  <a:pt x="0" y="110"/>
                </a:lnTo>
                <a:lnTo>
                  <a:pt x="1" y="109"/>
                </a:lnTo>
                <a:lnTo>
                  <a:pt x="6" y="104"/>
                </a:lnTo>
                <a:lnTo>
                  <a:pt x="10" y="95"/>
                </a:lnTo>
                <a:lnTo>
                  <a:pt x="16" y="86"/>
                </a:lnTo>
                <a:lnTo>
                  <a:pt x="29" y="62"/>
                </a:lnTo>
                <a:lnTo>
                  <a:pt x="44" y="41"/>
                </a:lnTo>
                <a:lnTo>
                  <a:pt x="53" y="33"/>
                </a:lnTo>
                <a:lnTo>
                  <a:pt x="65" y="25"/>
                </a:lnTo>
                <a:lnTo>
                  <a:pt x="94" y="11"/>
                </a:lnTo>
                <a:lnTo>
                  <a:pt x="107" y="7"/>
                </a:lnTo>
                <a:lnTo>
                  <a:pt x="117" y="4"/>
                </a:lnTo>
                <a:lnTo>
                  <a:pt x="125" y="2"/>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02" name="Freeform 3054"/>
          <p:cNvSpPr>
            <a:spLocks/>
          </p:cNvSpPr>
          <p:nvPr/>
        </p:nvSpPr>
        <p:spPr bwMode="auto">
          <a:xfrm>
            <a:off x="4173538" y="5329239"/>
            <a:ext cx="196850" cy="231775"/>
          </a:xfrm>
          <a:custGeom>
            <a:avLst/>
            <a:gdLst>
              <a:gd name="T0" fmla="*/ 125 w 125"/>
              <a:gd name="T1" fmla="*/ 0 h 169"/>
              <a:gd name="T2" fmla="*/ 121 w 125"/>
              <a:gd name="T3" fmla="*/ 3 h 169"/>
              <a:gd name="T4" fmla="*/ 113 w 125"/>
              <a:gd name="T5" fmla="*/ 9 h 169"/>
              <a:gd name="T6" fmla="*/ 102 w 125"/>
              <a:gd name="T7" fmla="*/ 19 h 169"/>
              <a:gd name="T8" fmla="*/ 87 w 125"/>
              <a:gd name="T9" fmla="*/ 31 h 169"/>
              <a:gd name="T10" fmla="*/ 57 w 125"/>
              <a:gd name="T11" fmla="*/ 57 h 169"/>
              <a:gd name="T12" fmla="*/ 45 w 125"/>
              <a:gd name="T13" fmla="*/ 70 h 169"/>
              <a:gd name="T14" fmla="*/ 34 w 125"/>
              <a:gd name="T15" fmla="*/ 81 h 169"/>
              <a:gd name="T16" fmla="*/ 20 w 125"/>
              <a:gd name="T17" fmla="*/ 105 h 169"/>
              <a:gd name="T18" fmla="*/ 9 w 125"/>
              <a:gd name="T19" fmla="*/ 135 h 169"/>
              <a:gd name="T20" fmla="*/ 5 w 125"/>
              <a:gd name="T21" fmla="*/ 147 h 169"/>
              <a:gd name="T22" fmla="*/ 2 w 125"/>
              <a:gd name="T23" fmla="*/ 158 h 169"/>
              <a:gd name="T24" fmla="*/ 0 w 125"/>
              <a:gd name="T25" fmla="*/ 166 h 169"/>
              <a:gd name="T26" fmla="*/ 0 w 125"/>
              <a:gd name="T27" fmla="*/ 169 h 169"/>
              <a:gd name="T28" fmla="*/ 2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6 w 125"/>
              <a:gd name="T45" fmla="*/ 34 h 169"/>
              <a:gd name="T46" fmla="*/ 108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2" y="19"/>
                </a:lnTo>
                <a:lnTo>
                  <a:pt x="87" y="31"/>
                </a:lnTo>
                <a:lnTo>
                  <a:pt x="57" y="57"/>
                </a:lnTo>
                <a:lnTo>
                  <a:pt x="45" y="70"/>
                </a:lnTo>
                <a:lnTo>
                  <a:pt x="34" y="81"/>
                </a:lnTo>
                <a:lnTo>
                  <a:pt x="20" y="105"/>
                </a:lnTo>
                <a:lnTo>
                  <a:pt x="9" y="135"/>
                </a:lnTo>
                <a:lnTo>
                  <a:pt x="5" y="147"/>
                </a:lnTo>
                <a:lnTo>
                  <a:pt x="2" y="158"/>
                </a:lnTo>
                <a:lnTo>
                  <a:pt x="0" y="166"/>
                </a:lnTo>
                <a:lnTo>
                  <a:pt x="0" y="169"/>
                </a:lnTo>
                <a:lnTo>
                  <a:pt x="2" y="166"/>
                </a:lnTo>
                <a:lnTo>
                  <a:pt x="6" y="160"/>
                </a:lnTo>
                <a:lnTo>
                  <a:pt x="12" y="150"/>
                </a:lnTo>
                <a:lnTo>
                  <a:pt x="18" y="138"/>
                </a:lnTo>
                <a:lnTo>
                  <a:pt x="33" y="112"/>
                </a:lnTo>
                <a:lnTo>
                  <a:pt x="49" y="88"/>
                </a:lnTo>
                <a:lnTo>
                  <a:pt x="58" y="76"/>
                </a:lnTo>
                <a:lnTo>
                  <a:pt x="70" y="64"/>
                </a:lnTo>
                <a:lnTo>
                  <a:pt x="96" y="34"/>
                </a:lnTo>
                <a:lnTo>
                  <a:pt x="108"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03" name="Freeform 3055"/>
          <p:cNvSpPr>
            <a:spLocks/>
          </p:cNvSpPr>
          <p:nvPr/>
        </p:nvSpPr>
        <p:spPr bwMode="auto">
          <a:xfrm>
            <a:off x="4171950" y="5311776"/>
            <a:ext cx="139700" cy="250825"/>
          </a:xfrm>
          <a:custGeom>
            <a:avLst/>
            <a:gdLst>
              <a:gd name="T0" fmla="*/ 89 w 89"/>
              <a:gd name="T1" fmla="*/ 0 h 182"/>
              <a:gd name="T2" fmla="*/ 86 w 89"/>
              <a:gd name="T3" fmla="*/ 3 h 182"/>
              <a:gd name="T4" fmla="*/ 79 w 89"/>
              <a:gd name="T5" fmla="*/ 11 h 182"/>
              <a:gd name="T6" fmla="*/ 70 w 89"/>
              <a:gd name="T7" fmla="*/ 23 h 182"/>
              <a:gd name="T8" fmla="*/ 59 w 89"/>
              <a:gd name="T9" fmla="*/ 38 h 182"/>
              <a:gd name="T10" fmla="*/ 35 w 89"/>
              <a:gd name="T11" fmla="*/ 72 h 182"/>
              <a:gd name="T12" fmla="*/ 25 w 89"/>
              <a:gd name="T13" fmla="*/ 88 h 182"/>
              <a:gd name="T14" fmla="*/ 16 w 89"/>
              <a:gd name="T15" fmla="*/ 100 h 182"/>
              <a:gd name="T16" fmla="*/ 10 w 89"/>
              <a:gd name="T17" fmla="*/ 111 h 182"/>
              <a:gd name="T18" fmla="*/ 4 w 89"/>
              <a:gd name="T19" fmla="*/ 124 h 182"/>
              <a:gd name="T20" fmla="*/ 0 w 89"/>
              <a:gd name="T21" fmla="*/ 151 h 182"/>
              <a:gd name="T22" fmla="*/ 0 w 89"/>
              <a:gd name="T23" fmla="*/ 173 h 182"/>
              <a:gd name="T24" fmla="*/ 1 w 89"/>
              <a:gd name="T25" fmla="*/ 179 h 182"/>
              <a:gd name="T26" fmla="*/ 1 w 89"/>
              <a:gd name="T27" fmla="*/ 182 h 182"/>
              <a:gd name="T28" fmla="*/ 3 w 89"/>
              <a:gd name="T29" fmla="*/ 181 h 182"/>
              <a:gd name="T30" fmla="*/ 4 w 89"/>
              <a:gd name="T31" fmla="*/ 175 h 182"/>
              <a:gd name="T32" fmla="*/ 6 w 89"/>
              <a:gd name="T33" fmla="*/ 165 h 182"/>
              <a:gd name="T34" fmla="*/ 9 w 89"/>
              <a:gd name="T35" fmla="*/ 153 h 182"/>
              <a:gd name="T36" fmla="*/ 16 w 89"/>
              <a:gd name="T37" fmla="*/ 127 h 182"/>
              <a:gd name="T38" fmla="*/ 28 w 89"/>
              <a:gd name="T39" fmla="*/ 102 h 182"/>
              <a:gd name="T40" fmla="*/ 37 w 89"/>
              <a:gd name="T41" fmla="*/ 89 h 182"/>
              <a:gd name="T42" fmla="*/ 47 w 89"/>
              <a:gd name="T43" fmla="*/ 74 h 182"/>
              <a:gd name="T44" fmla="*/ 68 w 89"/>
              <a:gd name="T45" fmla="*/ 42 h 182"/>
              <a:gd name="T46" fmla="*/ 77 w 89"/>
              <a:gd name="T47" fmla="*/ 26 h 182"/>
              <a:gd name="T48" fmla="*/ 83 w 89"/>
              <a:gd name="T49" fmla="*/ 12 h 182"/>
              <a:gd name="T50" fmla="*/ 88 w 89"/>
              <a:gd name="T51" fmla="*/ 3 h 182"/>
              <a:gd name="T52" fmla="*/ 89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79" y="11"/>
                </a:lnTo>
                <a:lnTo>
                  <a:pt x="70" y="23"/>
                </a:lnTo>
                <a:lnTo>
                  <a:pt x="59" y="38"/>
                </a:lnTo>
                <a:lnTo>
                  <a:pt x="35"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04" name="Freeform 3056"/>
          <p:cNvSpPr>
            <a:spLocks/>
          </p:cNvSpPr>
          <p:nvPr/>
        </p:nvSpPr>
        <p:spPr bwMode="auto">
          <a:xfrm>
            <a:off x="4178301"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5 w 115"/>
              <a:gd name="T13" fmla="*/ 3 h 92"/>
              <a:gd name="T14" fmla="*/ 43 w 115"/>
              <a:gd name="T15" fmla="*/ 0 h 92"/>
              <a:gd name="T16" fmla="*/ 39 w 115"/>
              <a:gd name="T17" fmla="*/ 1 h 92"/>
              <a:gd name="T18" fmla="*/ 34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5 w 115"/>
              <a:gd name="T35" fmla="*/ 85 h 92"/>
              <a:gd name="T36" fmla="*/ 11 w 115"/>
              <a:gd name="T37" fmla="*/ 75 h 92"/>
              <a:gd name="T38" fmla="*/ 17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3" y="0"/>
                </a:lnTo>
                <a:lnTo>
                  <a:pt x="39" y="1"/>
                </a:lnTo>
                <a:lnTo>
                  <a:pt x="34" y="6"/>
                </a:lnTo>
                <a:lnTo>
                  <a:pt x="20" y="31"/>
                </a:lnTo>
                <a:lnTo>
                  <a:pt x="9" y="58"/>
                </a:lnTo>
                <a:lnTo>
                  <a:pt x="5" y="72"/>
                </a:lnTo>
                <a:lnTo>
                  <a:pt x="2" y="82"/>
                </a:lnTo>
                <a:lnTo>
                  <a:pt x="0" y="89"/>
                </a:lnTo>
                <a:lnTo>
                  <a:pt x="0" y="92"/>
                </a:lnTo>
                <a:lnTo>
                  <a:pt x="2" y="91"/>
                </a:lnTo>
                <a:lnTo>
                  <a:pt x="5" y="85"/>
                </a:lnTo>
                <a:lnTo>
                  <a:pt x="11" y="75"/>
                </a:lnTo>
                <a:lnTo>
                  <a:pt x="17" y="63"/>
                </a:lnTo>
                <a:lnTo>
                  <a:pt x="33" y="37"/>
                </a:lnTo>
                <a:lnTo>
                  <a:pt x="49" y="12"/>
                </a:lnTo>
                <a:lnTo>
                  <a:pt x="54" y="7"/>
                </a:lnTo>
                <a:lnTo>
                  <a:pt x="58" y="6"/>
                </a:lnTo>
                <a:lnTo>
                  <a:pt x="69"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05" name="Freeform 3057"/>
          <p:cNvSpPr>
            <a:spLocks/>
          </p:cNvSpPr>
          <p:nvPr/>
        </p:nvSpPr>
        <p:spPr bwMode="auto">
          <a:xfrm>
            <a:off x="4173538" y="5492750"/>
            <a:ext cx="100012" cy="69850"/>
          </a:xfrm>
          <a:custGeom>
            <a:avLst/>
            <a:gdLst>
              <a:gd name="T0" fmla="*/ 64 w 64"/>
              <a:gd name="T1" fmla="*/ 37 h 51"/>
              <a:gd name="T2" fmla="*/ 63 w 64"/>
              <a:gd name="T3" fmla="*/ 34 h 51"/>
              <a:gd name="T4" fmla="*/ 58 w 64"/>
              <a:gd name="T5" fmla="*/ 30 h 51"/>
              <a:gd name="T6" fmla="*/ 46 w 64"/>
              <a:gd name="T7" fmla="*/ 14 h 51"/>
              <a:gd name="T8" fmla="*/ 31 w 64"/>
              <a:gd name="T9" fmla="*/ 2 h 51"/>
              <a:gd name="T10" fmla="*/ 25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11 w 64"/>
              <a:gd name="T27" fmla="*/ 36 h 51"/>
              <a:gd name="T28" fmla="*/ 18 w 64"/>
              <a:gd name="T29" fmla="*/ 20 h 51"/>
              <a:gd name="T30" fmla="*/ 27 w 64"/>
              <a:gd name="T31" fmla="*/ 6 h 51"/>
              <a:gd name="T32" fmla="*/ 31 w 64"/>
              <a:gd name="T33" fmla="*/ 3 h 51"/>
              <a:gd name="T34" fmla="*/ 37 w 64"/>
              <a:gd name="T35" fmla="*/ 5 h 51"/>
              <a:gd name="T36" fmla="*/ 51 w 64"/>
              <a:gd name="T37" fmla="*/ 17 h 51"/>
              <a:gd name="T38" fmla="*/ 61 w 64"/>
              <a:gd name="T39" fmla="*/ 31 h 51"/>
              <a:gd name="T40" fmla="*/ 64 w 64"/>
              <a:gd name="T41" fmla="*/ 36 h 51"/>
              <a:gd name="T42" fmla="*/ 64 w 64"/>
              <a:gd name="T43" fmla="*/ 37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1"/>
              <a:gd name="T68" fmla="*/ 64 w 64"/>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1">
                <a:moveTo>
                  <a:pt x="64" y="37"/>
                </a:moveTo>
                <a:lnTo>
                  <a:pt x="63" y="34"/>
                </a:lnTo>
                <a:lnTo>
                  <a:pt x="58" y="30"/>
                </a:lnTo>
                <a:lnTo>
                  <a:pt x="46" y="14"/>
                </a:lnTo>
                <a:lnTo>
                  <a:pt x="31" y="2"/>
                </a:lnTo>
                <a:lnTo>
                  <a:pt x="25" y="0"/>
                </a:lnTo>
                <a:lnTo>
                  <a:pt x="20" y="3"/>
                </a:lnTo>
                <a:lnTo>
                  <a:pt x="11" y="17"/>
                </a:lnTo>
                <a:lnTo>
                  <a:pt x="5" y="33"/>
                </a:lnTo>
                <a:lnTo>
                  <a:pt x="0" y="47"/>
                </a:lnTo>
                <a:lnTo>
                  <a:pt x="0" y="51"/>
                </a:lnTo>
                <a:lnTo>
                  <a:pt x="2" y="50"/>
                </a:lnTo>
                <a:lnTo>
                  <a:pt x="3" y="47"/>
                </a:lnTo>
                <a:lnTo>
                  <a:pt x="11" y="36"/>
                </a:lnTo>
                <a:lnTo>
                  <a:pt x="18" y="20"/>
                </a:lnTo>
                <a:lnTo>
                  <a:pt x="27" y="6"/>
                </a:lnTo>
                <a:lnTo>
                  <a:pt x="31" y="3"/>
                </a:lnTo>
                <a:lnTo>
                  <a:pt x="37"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06" name="Freeform 3058"/>
          <p:cNvSpPr>
            <a:spLocks/>
          </p:cNvSpPr>
          <p:nvPr/>
        </p:nvSpPr>
        <p:spPr bwMode="auto">
          <a:xfrm>
            <a:off x="4087813" y="5481639"/>
            <a:ext cx="93662" cy="71437"/>
          </a:xfrm>
          <a:custGeom>
            <a:avLst/>
            <a:gdLst>
              <a:gd name="T0" fmla="*/ 0 w 59"/>
              <a:gd name="T1" fmla="*/ 13 h 52"/>
              <a:gd name="T2" fmla="*/ 2 w 59"/>
              <a:gd name="T3" fmla="*/ 12 h 52"/>
              <a:gd name="T4" fmla="*/ 5 w 59"/>
              <a:gd name="T5" fmla="*/ 10 h 52"/>
              <a:gd name="T6" fmla="*/ 11 w 59"/>
              <a:gd name="T7" fmla="*/ 6 h 52"/>
              <a:gd name="T8" fmla="*/ 15 w 59"/>
              <a:gd name="T9" fmla="*/ 3 h 52"/>
              <a:gd name="T10" fmla="*/ 29 w 59"/>
              <a:gd name="T11" fmla="*/ 0 h 52"/>
              <a:gd name="T12" fmla="*/ 35 w 59"/>
              <a:gd name="T13" fmla="*/ 0 h 52"/>
              <a:gd name="T14" fmla="*/ 39 w 59"/>
              <a:gd name="T15" fmla="*/ 4 h 52"/>
              <a:gd name="T16" fmla="*/ 48 w 59"/>
              <a:gd name="T17" fmla="*/ 18 h 52"/>
              <a:gd name="T18" fmla="*/ 54 w 59"/>
              <a:gd name="T19" fmla="*/ 34 h 52"/>
              <a:gd name="T20" fmla="*/ 59 w 59"/>
              <a:gd name="T21" fmla="*/ 48 h 52"/>
              <a:gd name="T22" fmla="*/ 59 w 59"/>
              <a:gd name="T23" fmla="*/ 52 h 52"/>
              <a:gd name="T24" fmla="*/ 57 w 59"/>
              <a:gd name="T25" fmla="*/ 51 h 52"/>
              <a:gd name="T26" fmla="*/ 56 w 59"/>
              <a:gd name="T27" fmla="*/ 48 h 52"/>
              <a:gd name="T28" fmla="*/ 48 w 59"/>
              <a:gd name="T29" fmla="*/ 37 h 52"/>
              <a:gd name="T30" fmla="*/ 32 w 59"/>
              <a:gd name="T31" fmla="*/ 7 h 52"/>
              <a:gd name="T32" fmla="*/ 27 w 59"/>
              <a:gd name="T33" fmla="*/ 4 h 52"/>
              <a:gd name="T34" fmla="*/ 21 w 59"/>
              <a:gd name="T35" fmla="*/ 3 h 52"/>
              <a:gd name="T36" fmla="*/ 11 w 59"/>
              <a:gd name="T37" fmla="*/ 6 h 52"/>
              <a:gd name="T38" fmla="*/ 3 w 59"/>
              <a:gd name="T39" fmla="*/ 12 h 52"/>
              <a:gd name="T40" fmla="*/ 0 w 59"/>
              <a:gd name="T41" fmla="*/ 13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52"/>
              <a:gd name="T65" fmla="*/ 59 w 5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52">
                <a:moveTo>
                  <a:pt x="0" y="13"/>
                </a:moveTo>
                <a:lnTo>
                  <a:pt x="2" y="12"/>
                </a:lnTo>
                <a:lnTo>
                  <a:pt x="5" y="10"/>
                </a:lnTo>
                <a:lnTo>
                  <a:pt x="11" y="6"/>
                </a:lnTo>
                <a:lnTo>
                  <a:pt x="15" y="3"/>
                </a:lnTo>
                <a:lnTo>
                  <a:pt x="29" y="0"/>
                </a:lnTo>
                <a:lnTo>
                  <a:pt x="35" y="0"/>
                </a:lnTo>
                <a:lnTo>
                  <a:pt x="39" y="4"/>
                </a:lnTo>
                <a:lnTo>
                  <a:pt x="48" y="18"/>
                </a:lnTo>
                <a:lnTo>
                  <a:pt x="54" y="34"/>
                </a:lnTo>
                <a:lnTo>
                  <a:pt x="59" y="48"/>
                </a:lnTo>
                <a:lnTo>
                  <a:pt x="59" y="52"/>
                </a:lnTo>
                <a:lnTo>
                  <a:pt x="57" y="51"/>
                </a:lnTo>
                <a:lnTo>
                  <a:pt x="56" y="48"/>
                </a:lnTo>
                <a:lnTo>
                  <a:pt x="48" y="37"/>
                </a:lnTo>
                <a:lnTo>
                  <a:pt x="32" y="7"/>
                </a:lnTo>
                <a:lnTo>
                  <a:pt x="27" y="4"/>
                </a:lnTo>
                <a:lnTo>
                  <a:pt x="21"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07" name="Freeform 3059"/>
          <p:cNvSpPr>
            <a:spLocks/>
          </p:cNvSpPr>
          <p:nvPr/>
        </p:nvSpPr>
        <p:spPr bwMode="auto">
          <a:xfrm>
            <a:off x="4162426" y="5380039"/>
            <a:ext cx="47625" cy="168275"/>
          </a:xfrm>
          <a:custGeom>
            <a:avLst/>
            <a:gdLst>
              <a:gd name="T0" fmla="*/ 10 w 31"/>
              <a:gd name="T1" fmla="*/ 64 h 123"/>
              <a:gd name="T2" fmla="*/ 6 w 31"/>
              <a:gd name="T3" fmla="*/ 33 h 123"/>
              <a:gd name="T4" fmla="*/ 4 w 31"/>
              <a:gd name="T5" fmla="*/ 19 h 123"/>
              <a:gd name="T6" fmla="*/ 3 w 31"/>
              <a:gd name="T7" fmla="*/ 10 h 123"/>
              <a:gd name="T8" fmla="*/ 4 w 31"/>
              <a:gd name="T9" fmla="*/ 3 h 123"/>
              <a:gd name="T10" fmla="*/ 6 w 31"/>
              <a:gd name="T11" fmla="*/ 0 h 123"/>
              <a:gd name="T12" fmla="*/ 9 w 31"/>
              <a:gd name="T13" fmla="*/ 2 h 123"/>
              <a:gd name="T14" fmla="*/ 13 w 31"/>
              <a:gd name="T15" fmla="*/ 10 h 123"/>
              <a:gd name="T16" fmla="*/ 19 w 31"/>
              <a:gd name="T17" fmla="*/ 22 h 123"/>
              <a:gd name="T18" fmla="*/ 24 w 31"/>
              <a:gd name="T19" fmla="*/ 39 h 123"/>
              <a:gd name="T20" fmla="*/ 30 w 31"/>
              <a:gd name="T21" fmla="*/ 76 h 123"/>
              <a:gd name="T22" fmla="*/ 31 w 31"/>
              <a:gd name="T23" fmla="*/ 93 h 123"/>
              <a:gd name="T24" fmla="*/ 31 w 31"/>
              <a:gd name="T25" fmla="*/ 123 h 123"/>
              <a:gd name="T26" fmla="*/ 30 w 31"/>
              <a:gd name="T27" fmla="*/ 119 h 123"/>
              <a:gd name="T28" fmla="*/ 28 w 31"/>
              <a:gd name="T29" fmla="*/ 110 h 123"/>
              <a:gd name="T30" fmla="*/ 27 w 31"/>
              <a:gd name="T31" fmla="*/ 96 h 123"/>
              <a:gd name="T32" fmla="*/ 22 w 31"/>
              <a:gd name="T33" fmla="*/ 79 h 123"/>
              <a:gd name="T34" fmla="*/ 15 w 31"/>
              <a:gd name="T35" fmla="*/ 44 h 123"/>
              <a:gd name="T36" fmla="*/ 10 w 31"/>
              <a:gd name="T37" fmla="*/ 28 h 123"/>
              <a:gd name="T38" fmla="*/ 4 w 31"/>
              <a:gd name="T39" fmla="*/ 16 h 123"/>
              <a:gd name="T40" fmla="*/ 1 w 31"/>
              <a:gd name="T41" fmla="*/ 13 h 123"/>
              <a:gd name="T42" fmla="*/ 0 w 31"/>
              <a:gd name="T43" fmla="*/ 11 h 123"/>
              <a:gd name="T44" fmla="*/ 0 w 31"/>
              <a:gd name="T45" fmla="*/ 17 h 123"/>
              <a:gd name="T46" fmla="*/ 1 w 31"/>
              <a:gd name="T47" fmla="*/ 28 h 123"/>
              <a:gd name="T48" fmla="*/ 4 w 31"/>
              <a:gd name="T49" fmla="*/ 44 h 123"/>
              <a:gd name="T50" fmla="*/ 7 w 31"/>
              <a:gd name="T51" fmla="*/ 58 h 123"/>
              <a:gd name="T52" fmla="*/ 10 w 31"/>
              <a:gd name="T53" fmla="*/ 68 h 123"/>
              <a:gd name="T54" fmla="*/ 12 w 31"/>
              <a:gd name="T55" fmla="*/ 71 h 123"/>
              <a:gd name="T56" fmla="*/ 12 w 31"/>
              <a:gd name="T57" fmla="*/ 70 h 123"/>
              <a:gd name="T58" fmla="*/ 10 w 31"/>
              <a:gd name="T59" fmla="*/ 6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
              <a:gd name="T91" fmla="*/ 0 h 123"/>
              <a:gd name="T92" fmla="*/ 31 w 31"/>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 h="123">
                <a:moveTo>
                  <a:pt x="10" y="64"/>
                </a:moveTo>
                <a:lnTo>
                  <a:pt x="6" y="33"/>
                </a:lnTo>
                <a:lnTo>
                  <a:pt x="4" y="19"/>
                </a:lnTo>
                <a:lnTo>
                  <a:pt x="3" y="10"/>
                </a:lnTo>
                <a:lnTo>
                  <a:pt x="4" y="3"/>
                </a:lnTo>
                <a:lnTo>
                  <a:pt x="6" y="0"/>
                </a:lnTo>
                <a:lnTo>
                  <a:pt x="9" y="2"/>
                </a:lnTo>
                <a:lnTo>
                  <a:pt x="13" y="10"/>
                </a:lnTo>
                <a:lnTo>
                  <a:pt x="19" y="22"/>
                </a:lnTo>
                <a:lnTo>
                  <a:pt x="24" y="39"/>
                </a:lnTo>
                <a:lnTo>
                  <a:pt x="30" y="76"/>
                </a:lnTo>
                <a:lnTo>
                  <a:pt x="31" y="93"/>
                </a:lnTo>
                <a:lnTo>
                  <a:pt x="31" y="123"/>
                </a:lnTo>
                <a:lnTo>
                  <a:pt x="30" y="119"/>
                </a:lnTo>
                <a:lnTo>
                  <a:pt x="28" y="110"/>
                </a:lnTo>
                <a:lnTo>
                  <a:pt x="27" y="96"/>
                </a:lnTo>
                <a:lnTo>
                  <a:pt x="22" y="79"/>
                </a:lnTo>
                <a:lnTo>
                  <a:pt x="15" y="44"/>
                </a:lnTo>
                <a:lnTo>
                  <a:pt x="10" y="28"/>
                </a:lnTo>
                <a:lnTo>
                  <a:pt x="4" y="16"/>
                </a:lnTo>
                <a:lnTo>
                  <a:pt x="1" y="13"/>
                </a:lnTo>
                <a:lnTo>
                  <a:pt x="0" y="11"/>
                </a:lnTo>
                <a:lnTo>
                  <a:pt x="0" y="17"/>
                </a:lnTo>
                <a:lnTo>
                  <a:pt x="1" y="28"/>
                </a:lnTo>
                <a:lnTo>
                  <a:pt x="4" y="44"/>
                </a:lnTo>
                <a:lnTo>
                  <a:pt x="7" y="58"/>
                </a:lnTo>
                <a:lnTo>
                  <a:pt x="10" y="68"/>
                </a:lnTo>
                <a:lnTo>
                  <a:pt x="12" y="71"/>
                </a:lnTo>
                <a:lnTo>
                  <a:pt x="12" y="70"/>
                </a:lnTo>
                <a:lnTo>
                  <a:pt x="10"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08" name="Line 3060"/>
          <p:cNvSpPr>
            <a:spLocks noChangeShapeType="1"/>
          </p:cNvSpPr>
          <p:nvPr/>
        </p:nvSpPr>
        <p:spPr bwMode="auto">
          <a:xfrm flipH="1">
            <a:off x="4162426" y="5381626"/>
            <a:ext cx="9525" cy="15875"/>
          </a:xfrm>
          <a:prstGeom prst="line">
            <a:avLst/>
          </a:prstGeom>
          <a:noFill/>
          <a:ln w="0">
            <a:solidFill>
              <a:srgbClr val="000000"/>
            </a:solidFill>
            <a:round/>
            <a:headEnd/>
            <a:tailEnd/>
          </a:ln>
        </p:spPr>
        <p:txBody>
          <a:bodyPr/>
          <a:lstStyle/>
          <a:p>
            <a:endParaRPr lang="en-US"/>
          </a:p>
        </p:txBody>
      </p:sp>
      <p:sp>
        <p:nvSpPr>
          <p:cNvPr id="312309" name="Rectangle 3061"/>
          <p:cNvSpPr>
            <a:spLocks noChangeArrowheads="1"/>
          </p:cNvSpPr>
          <p:nvPr/>
        </p:nvSpPr>
        <p:spPr bwMode="auto">
          <a:xfrm>
            <a:off x="4497388" y="4230689"/>
            <a:ext cx="1064394" cy="246221"/>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NIR and RED</a:t>
            </a:r>
            <a:endParaRPr lang="en-US" sz="2400">
              <a:latin typeface="Times New Roman" pitchFamily="18" charset="0"/>
            </a:endParaRPr>
          </a:p>
        </p:txBody>
      </p:sp>
      <p:sp>
        <p:nvSpPr>
          <p:cNvPr id="312310" name="Rectangle 3062"/>
          <p:cNvSpPr>
            <a:spLocks noChangeArrowheads="1"/>
          </p:cNvSpPr>
          <p:nvPr/>
        </p:nvSpPr>
        <p:spPr bwMode="auto">
          <a:xfrm>
            <a:off x="4611688" y="4435476"/>
            <a:ext cx="941348" cy="246221"/>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Modulated</a:t>
            </a:r>
            <a:endParaRPr lang="en-US" sz="2400">
              <a:latin typeface="Times New Roman" pitchFamily="18" charset="0"/>
            </a:endParaRPr>
          </a:p>
        </p:txBody>
      </p:sp>
      <p:sp>
        <p:nvSpPr>
          <p:cNvPr id="312311" name="Rectangle 3063"/>
          <p:cNvSpPr>
            <a:spLocks noChangeArrowheads="1"/>
          </p:cNvSpPr>
          <p:nvPr/>
        </p:nvSpPr>
        <p:spPr bwMode="auto">
          <a:xfrm>
            <a:off x="4551363" y="4638676"/>
            <a:ext cx="1032014" cy="246221"/>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Illumination</a:t>
            </a:r>
            <a:endParaRPr lang="en-US" sz="2400">
              <a:latin typeface="Times New Roman" pitchFamily="18" charset="0"/>
            </a:endParaRPr>
          </a:p>
        </p:txBody>
      </p:sp>
      <p:sp>
        <p:nvSpPr>
          <p:cNvPr id="312312" name="Freeform 3064"/>
          <p:cNvSpPr>
            <a:spLocks/>
          </p:cNvSpPr>
          <p:nvPr/>
        </p:nvSpPr>
        <p:spPr bwMode="auto">
          <a:xfrm>
            <a:off x="5240338" y="3082925"/>
            <a:ext cx="146050" cy="190500"/>
          </a:xfrm>
          <a:custGeom>
            <a:avLst/>
            <a:gdLst>
              <a:gd name="T0" fmla="*/ 38 w 93"/>
              <a:gd name="T1" fmla="*/ 0 h 138"/>
              <a:gd name="T2" fmla="*/ 27 w 93"/>
              <a:gd name="T3" fmla="*/ 10 h 138"/>
              <a:gd name="T4" fmla="*/ 21 w 93"/>
              <a:gd name="T5" fmla="*/ 17 h 138"/>
              <a:gd name="T6" fmla="*/ 18 w 93"/>
              <a:gd name="T7" fmla="*/ 22 h 138"/>
              <a:gd name="T8" fmla="*/ 15 w 93"/>
              <a:gd name="T9" fmla="*/ 27 h 138"/>
              <a:gd name="T10" fmla="*/ 12 w 93"/>
              <a:gd name="T11" fmla="*/ 31 h 138"/>
              <a:gd name="T12" fmla="*/ 8 w 93"/>
              <a:gd name="T13" fmla="*/ 39 h 138"/>
              <a:gd name="T14" fmla="*/ 8 w 93"/>
              <a:gd name="T15" fmla="*/ 40 h 138"/>
              <a:gd name="T16" fmla="*/ 3 w 93"/>
              <a:gd name="T17" fmla="*/ 50 h 138"/>
              <a:gd name="T18" fmla="*/ 2 w 93"/>
              <a:gd name="T19" fmla="*/ 56 h 138"/>
              <a:gd name="T20" fmla="*/ 2 w 93"/>
              <a:gd name="T21" fmla="*/ 82 h 138"/>
              <a:gd name="T22" fmla="*/ 2 w 93"/>
              <a:gd name="T23" fmla="*/ 84 h 138"/>
              <a:gd name="T24" fmla="*/ 5 w 93"/>
              <a:gd name="T25" fmla="*/ 88 h 138"/>
              <a:gd name="T26" fmla="*/ 3 w 93"/>
              <a:gd name="T27" fmla="*/ 84 h 138"/>
              <a:gd name="T28" fmla="*/ 6 w 93"/>
              <a:gd name="T29" fmla="*/ 92 h 138"/>
              <a:gd name="T30" fmla="*/ 9 w 93"/>
              <a:gd name="T31" fmla="*/ 96 h 138"/>
              <a:gd name="T32" fmla="*/ 20 w 93"/>
              <a:gd name="T33" fmla="*/ 109 h 138"/>
              <a:gd name="T34" fmla="*/ 20 w 93"/>
              <a:gd name="T35" fmla="*/ 109 h 138"/>
              <a:gd name="T36" fmla="*/ 27 w 93"/>
              <a:gd name="T37" fmla="*/ 115 h 138"/>
              <a:gd name="T38" fmla="*/ 32 w 93"/>
              <a:gd name="T39" fmla="*/ 118 h 138"/>
              <a:gd name="T40" fmla="*/ 41 w 93"/>
              <a:gd name="T41" fmla="*/ 122 h 138"/>
              <a:gd name="T42" fmla="*/ 51 w 93"/>
              <a:gd name="T43" fmla="*/ 127 h 138"/>
              <a:gd name="T44" fmla="*/ 64 w 93"/>
              <a:gd name="T45" fmla="*/ 132 h 138"/>
              <a:gd name="T46" fmla="*/ 72 w 93"/>
              <a:gd name="T47" fmla="*/ 133 h 138"/>
              <a:gd name="T48" fmla="*/ 82 w 93"/>
              <a:gd name="T49" fmla="*/ 136 h 138"/>
              <a:gd name="T50" fmla="*/ 85 w 93"/>
              <a:gd name="T51" fmla="*/ 138 h 138"/>
              <a:gd name="T52" fmla="*/ 93 w 93"/>
              <a:gd name="T53" fmla="*/ 110 h 138"/>
              <a:gd name="T54" fmla="*/ 82 w 93"/>
              <a:gd name="T55" fmla="*/ 109 h 138"/>
              <a:gd name="T56" fmla="*/ 76 w 93"/>
              <a:gd name="T57" fmla="*/ 105 h 138"/>
              <a:gd name="T58" fmla="*/ 67 w 93"/>
              <a:gd name="T59" fmla="*/ 104 h 138"/>
              <a:gd name="T60" fmla="*/ 57 w 93"/>
              <a:gd name="T61" fmla="*/ 99 h 138"/>
              <a:gd name="T62" fmla="*/ 47 w 93"/>
              <a:gd name="T63" fmla="*/ 95 h 138"/>
              <a:gd name="T64" fmla="*/ 47 w 93"/>
              <a:gd name="T65" fmla="*/ 96 h 138"/>
              <a:gd name="T66" fmla="*/ 42 w 93"/>
              <a:gd name="T67" fmla="*/ 93 h 138"/>
              <a:gd name="T68" fmla="*/ 35 w 93"/>
              <a:gd name="T69" fmla="*/ 87 h 138"/>
              <a:gd name="T70" fmla="*/ 29 w 93"/>
              <a:gd name="T71" fmla="*/ 84 h 138"/>
              <a:gd name="T72" fmla="*/ 33 w 93"/>
              <a:gd name="T73" fmla="*/ 87 h 138"/>
              <a:gd name="T74" fmla="*/ 30 w 93"/>
              <a:gd name="T75" fmla="*/ 82 h 138"/>
              <a:gd name="T76" fmla="*/ 30 w 93"/>
              <a:gd name="T77" fmla="*/ 84 h 138"/>
              <a:gd name="T78" fmla="*/ 29 w 93"/>
              <a:gd name="T79" fmla="*/ 79 h 138"/>
              <a:gd name="T80" fmla="*/ 27 w 93"/>
              <a:gd name="T81" fmla="*/ 75 h 138"/>
              <a:gd name="T82" fmla="*/ 27 w 93"/>
              <a:gd name="T83" fmla="*/ 65 h 138"/>
              <a:gd name="T84" fmla="*/ 29 w 93"/>
              <a:gd name="T85" fmla="*/ 59 h 138"/>
              <a:gd name="T86" fmla="*/ 30 w 93"/>
              <a:gd name="T87" fmla="*/ 54 h 138"/>
              <a:gd name="T88" fmla="*/ 32 w 93"/>
              <a:gd name="T89" fmla="*/ 51 h 138"/>
              <a:gd name="T90" fmla="*/ 32 w 93"/>
              <a:gd name="T91" fmla="*/ 50 h 138"/>
              <a:gd name="T92" fmla="*/ 35 w 93"/>
              <a:gd name="T93" fmla="*/ 45 h 138"/>
              <a:gd name="T94" fmla="*/ 38 w 93"/>
              <a:gd name="T95" fmla="*/ 40 h 138"/>
              <a:gd name="T96" fmla="*/ 41 w 93"/>
              <a:gd name="T97" fmla="*/ 36 h 138"/>
              <a:gd name="T98" fmla="*/ 47 w 93"/>
              <a:gd name="T99" fmla="*/ 28 h 138"/>
              <a:gd name="T100" fmla="*/ 50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8" y="0"/>
                </a:lnTo>
                <a:lnTo>
                  <a:pt x="33" y="3"/>
                </a:lnTo>
                <a:lnTo>
                  <a:pt x="27" y="10"/>
                </a:lnTo>
                <a:lnTo>
                  <a:pt x="26" y="13"/>
                </a:lnTo>
                <a:lnTo>
                  <a:pt x="21" y="17"/>
                </a:lnTo>
                <a:lnTo>
                  <a:pt x="20" y="20"/>
                </a:lnTo>
                <a:lnTo>
                  <a:pt x="18" y="22"/>
                </a:lnTo>
                <a:lnTo>
                  <a:pt x="17" y="25"/>
                </a:lnTo>
                <a:lnTo>
                  <a:pt x="15" y="27"/>
                </a:lnTo>
                <a:lnTo>
                  <a:pt x="14" y="30"/>
                </a:lnTo>
                <a:lnTo>
                  <a:pt x="12" y="31"/>
                </a:lnTo>
                <a:lnTo>
                  <a:pt x="11" y="34"/>
                </a:lnTo>
                <a:lnTo>
                  <a:pt x="8" y="39"/>
                </a:lnTo>
                <a:lnTo>
                  <a:pt x="8" y="42"/>
                </a:lnTo>
                <a:lnTo>
                  <a:pt x="8" y="40"/>
                </a:lnTo>
                <a:lnTo>
                  <a:pt x="3" y="48"/>
                </a:lnTo>
                <a:lnTo>
                  <a:pt x="3" y="50"/>
                </a:lnTo>
                <a:lnTo>
                  <a:pt x="2" y="53"/>
                </a:lnTo>
                <a:lnTo>
                  <a:pt x="2" y="56"/>
                </a:lnTo>
                <a:lnTo>
                  <a:pt x="0" y="59"/>
                </a:lnTo>
                <a:lnTo>
                  <a:pt x="2" y="82"/>
                </a:lnTo>
                <a:lnTo>
                  <a:pt x="3" y="84"/>
                </a:lnTo>
                <a:lnTo>
                  <a:pt x="2" y="84"/>
                </a:lnTo>
                <a:lnTo>
                  <a:pt x="5" y="90"/>
                </a:lnTo>
                <a:lnTo>
                  <a:pt x="5" y="88"/>
                </a:lnTo>
                <a:lnTo>
                  <a:pt x="5" y="90"/>
                </a:lnTo>
                <a:lnTo>
                  <a:pt x="3" y="84"/>
                </a:lnTo>
                <a:lnTo>
                  <a:pt x="5" y="90"/>
                </a:lnTo>
                <a:lnTo>
                  <a:pt x="6" y="92"/>
                </a:lnTo>
                <a:lnTo>
                  <a:pt x="6" y="93"/>
                </a:lnTo>
                <a:lnTo>
                  <a:pt x="9" y="96"/>
                </a:lnTo>
                <a:lnTo>
                  <a:pt x="9" y="98"/>
                </a:lnTo>
                <a:lnTo>
                  <a:pt x="20" y="109"/>
                </a:lnTo>
                <a:lnTo>
                  <a:pt x="21" y="109"/>
                </a:lnTo>
                <a:lnTo>
                  <a:pt x="20" y="109"/>
                </a:lnTo>
                <a:lnTo>
                  <a:pt x="23" y="110"/>
                </a:lnTo>
                <a:lnTo>
                  <a:pt x="27" y="115"/>
                </a:lnTo>
                <a:lnTo>
                  <a:pt x="30" y="116"/>
                </a:lnTo>
                <a:lnTo>
                  <a:pt x="32" y="118"/>
                </a:lnTo>
                <a:lnTo>
                  <a:pt x="39" y="122"/>
                </a:lnTo>
                <a:lnTo>
                  <a:pt x="41" y="122"/>
                </a:lnTo>
                <a:lnTo>
                  <a:pt x="50" y="127"/>
                </a:lnTo>
                <a:lnTo>
                  <a:pt x="51" y="127"/>
                </a:lnTo>
                <a:lnTo>
                  <a:pt x="60" y="132"/>
                </a:lnTo>
                <a:lnTo>
                  <a:pt x="64" y="132"/>
                </a:lnTo>
                <a:lnTo>
                  <a:pt x="69" y="133"/>
                </a:lnTo>
                <a:lnTo>
                  <a:pt x="72" y="133"/>
                </a:lnTo>
                <a:lnTo>
                  <a:pt x="79" y="136"/>
                </a:lnTo>
                <a:lnTo>
                  <a:pt x="82" y="136"/>
                </a:lnTo>
                <a:lnTo>
                  <a:pt x="84" y="138"/>
                </a:lnTo>
                <a:lnTo>
                  <a:pt x="85" y="138"/>
                </a:lnTo>
                <a:lnTo>
                  <a:pt x="91" y="110"/>
                </a:lnTo>
                <a:lnTo>
                  <a:pt x="93" y="110"/>
                </a:lnTo>
                <a:lnTo>
                  <a:pt x="85" y="109"/>
                </a:lnTo>
                <a:lnTo>
                  <a:pt x="82" y="109"/>
                </a:lnTo>
                <a:lnTo>
                  <a:pt x="81" y="109"/>
                </a:lnTo>
                <a:lnTo>
                  <a:pt x="76" y="105"/>
                </a:lnTo>
                <a:lnTo>
                  <a:pt x="72" y="105"/>
                </a:lnTo>
                <a:lnTo>
                  <a:pt x="67" y="104"/>
                </a:lnTo>
                <a:lnTo>
                  <a:pt x="66" y="104"/>
                </a:lnTo>
                <a:lnTo>
                  <a:pt x="57" y="99"/>
                </a:lnTo>
                <a:lnTo>
                  <a:pt x="56" y="99"/>
                </a:lnTo>
                <a:lnTo>
                  <a:pt x="47" y="95"/>
                </a:lnTo>
                <a:lnTo>
                  <a:pt x="45" y="95"/>
                </a:lnTo>
                <a:lnTo>
                  <a:pt x="47" y="96"/>
                </a:lnTo>
                <a:lnTo>
                  <a:pt x="45" y="95"/>
                </a:lnTo>
                <a:lnTo>
                  <a:pt x="42" y="93"/>
                </a:lnTo>
                <a:lnTo>
                  <a:pt x="38" y="88"/>
                </a:lnTo>
                <a:lnTo>
                  <a:pt x="35" y="87"/>
                </a:lnTo>
                <a:lnTo>
                  <a:pt x="30" y="84"/>
                </a:lnTo>
                <a:lnTo>
                  <a:pt x="29" y="84"/>
                </a:lnTo>
                <a:lnTo>
                  <a:pt x="33" y="88"/>
                </a:lnTo>
                <a:lnTo>
                  <a:pt x="33" y="87"/>
                </a:lnTo>
                <a:lnTo>
                  <a:pt x="30" y="84"/>
                </a:lnTo>
                <a:lnTo>
                  <a:pt x="30" y="82"/>
                </a:lnTo>
                <a:lnTo>
                  <a:pt x="29" y="81"/>
                </a:lnTo>
                <a:lnTo>
                  <a:pt x="30" y="84"/>
                </a:lnTo>
                <a:lnTo>
                  <a:pt x="29" y="78"/>
                </a:lnTo>
                <a:lnTo>
                  <a:pt x="29" y="79"/>
                </a:lnTo>
                <a:lnTo>
                  <a:pt x="29" y="78"/>
                </a:lnTo>
                <a:lnTo>
                  <a:pt x="27" y="75"/>
                </a:lnTo>
                <a:lnTo>
                  <a:pt x="26" y="73"/>
                </a:lnTo>
                <a:lnTo>
                  <a:pt x="27" y="65"/>
                </a:lnTo>
                <a:lnTo>
                  <a:pt x="29" y="62"/>
                </a:lnTo>
                <a:lnTo>
                  <a:pt x="29" y="59"/>
                </a:lnTo>
                <a:lnTo>
                  <a:pt x="30" y="56"/>
                </a:lnTo>
                <a:lnTo>
                  <a:pt x="30" y="54"/>
                </a:lnTo>
                <a:lnTo>
                  <a:pt x="29" y="56"/>
                </a:lnTo>
                <a:lnTo>
                  <a:pt x="32" y="51"/>
                </a:lnTo>
                <a:lnTo>
                  <a:pt x="32" y="48"/>
                </a:lnTo>
                <a:lnTo>
                  <a:pt x="32" y="50"/>
                </a:lnTo>
                <a:lnTo>
                  <a:pt x="33" y="47"/>
                </a:lnTo>
                <a:lnTo>
                  <a:pt x="35" y="45"/>
                </a:lnTo>
                <a:lnTo>
                  <a:pt x="36" y="42"/>
                </a:lnTo>
                <a:lnTo>
                  <a:pt x="38" y="40"/>
                </a:lnTo>
                <a:lnTo>
                  <a:pt x="39" y="37"/>
                </a:lnTo>
                <a:lnTo>
                  <a:pt x="41" y="36"/>
                </a:lnTo>
                <a:lnTo>
                  <a:pt x="42" y="33"/>
                </a:lnTo>
                <a:lnTo>
                  <a:pt x="47" y="28"/>
                </a:lnTo>
                <a:lnTo>
                  <a:pt x="48" y="25"/>
                </a:lnTo>
                <a:lnTo>
                  <a:pt x="50"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13" name="Freeform 3065"/>
          <p:cNvSpPr>
            <a:spLocks/>
          </p:cNvSpPr>
          <p:nvPr/>
        </p:nvSpPr>
        <p:spPr bwMode="auto">
          <a:xfrm>
            <a:off x="5376864" y="3233739"/>
            <a:ext cx="134937" cy="185737"/>
          </a:xfrm>
          <a:custGeom>
            <a:avLst/>
            <a:gdLst>
              <a:gd name="T0" fmla="*/ 58 w 86"/>
              <a:gd name="T1" fmla="*/ 132 h 135"/>
              <a:gd name="T2" fmla="*/ 62 w 86"/>
              <a:gd name="T3" fmla="*/ 124 h 135"/>
              <a:gd name="T4" fmla="*/ 65 w 86"/>
              <a:gd name="T5" fmla="*/ 119 h 135"/>
              <a:gd name="T6" fmla="*/ 71 w 86"/>
              <a:gd name="T7" fmla="*/ 112 h 135"/>
              <a:gd name="T8" fmla="*/ 77 w 86"/>
              <a:gd name="T9" fmla="*/ 99 h 135"/>
              <a:gd name="T10" fmla="*/ 77 w 86"/>
              <a:gd name="T11" fmla="*/ 99 h 135"/>
              <a:gd name="T12" fmla="*/ 80 w 86"/>
              <a:gd name="T13" fmla="*/ 91 h 135"/>
              <a:gd name="T14" fmla="*/ 85 w 86"/>
              <a:gd name="T15" fmla="*/ 85 h 135"/>
              <a:gd name="T16" fmla="*/ 85 w 86"/>
              <a:gd name="T17" fmla="*/ 81 h 135"/>
              <a:gd name="T18" fmla="*/ 86 w 86"/>
              <a:gd name="T19" fmla="*/ 74 h 135"/>
              <a:gd name="T20" fmla="*/ 85 w 86"/>
              <a:gd name="T21" fmla="*/ 54 h 135"/>
              <a:gd name="T22" fmla="*/ 86 w 86"/>
              <a:gd name="T23" fmla="*/ 50 h 135"/>
              <a:gd name="T24" fmla="*/ 82 w 86"/>
              <a:gd name="T25" fmla="*/ 43 h 135"/>
              <a:gd name="T26" fmla="*/ 82 w 86"/>
              <a:gd name="T27" fmla="*/ 43 h 135"/>
              <a:gd name="T28" fmla="*/ 61 w 86"/>
              <a:gd name="T29" fmla="*/ 22 h 135"/>
              <a:gd name="T30" fmla="*/ 52 w 86"/>
              <a:gd name="T31" fmla="*/ 16 h 135"/>
              <a:gd name="T32" fmla="*/ 52 w 86"/>
              <a:gd name="T33" fmla="*/ 17 h 135"/>
              <a:gd name="T34" fmla="*/ 48 w 86"/>
              <a:gd name="T35" fmla="*/ 14 h 135"/>
              <a:gd name="T36" fmla="*/ 39 w 86"/>
              <a:gd name="T37" fmla="*/ 9 h 135"/>
              <a:gd name="T38" fmla="*/ 30 w 86"/>
              <a:gd name="T39" fmla="*/ 6 h 135"/>
              <a:gd name="T40" fmla="*/ 21 w 86"/>
              <a:gd name="T41" fmla="*/ 3 h 135"/>
              <a:gd name="T42" fmla="*/ 13 w 86"/>
              <a:gd name="T43" fmla="*/ 2 h 135"/>
              <a:gd name="T44" fmla="*/ 1 w 86"/>
              <a:gd name="T45" fmla="*/ 0 h 135"/>
              <a:gd name="T46" fmla="*/ 0 w 86"/>
              <a:gd name="T47" fmla="*/ 28 h 135"/>
              <a:gd name="T48" fmla="*/ 6 w 86"/>
              <a:gd name="T49" fmla="*/ 28 h 135"/>
              <a:gd name="T50" fmla="*/ 12 w 86"/>
              <a:gd name="T51" fmla="*/ 30 h 135"/>
              <a:gd name="T52" fmla="*/ 18 w 86"/>
              <a:gd name="T53" fmla="*/ 31 h 135"/>
              <a:gd name="T54" fmla="*/ 27 w 86"/>
              <a:gd name="T55" fmla="*/ 34 h 135"/>
              <a:gd name="T56" fmla="*/ 34 w 86"/>
              <a:gd name="T57" fmla="*/ 36 h 135"/>
              <a:gd name="T58" fmla="*/ 36 w 86"/>
              <a:gd name="T59" fmla="*/ 37 h 135"/>
              <a:gd name="T60" fmla="*/ 45 w 86"/>
              <a:gd name="T61" fmla="*/ 43 h 135"/>
              <a:gd name="T62" fmla="*/ 45 w 86"/>
              <a:gd name="T63" fmla="*/ 42 h 135"/>
              <a:gd name="T64" fmla="*/ 49 w 86"/>
              <a:gd name="T65" fmla="*/ 45 h 135"/>
              <a:gd name="T66" fmla="*/ 58 w 86"/>
              <a:gd name="T67" fmla="*/ 54 h 135"/>
              <a:gd name="T68" fmla="*/ 61 w 86"/>
              <a:gd name="T69" fmla="*/ 60 h 135"/>
              <a:gd name="T70" fmla="*/ 60 w 86"/>
              <a:gd name="T71" fmla="*/ 54 h 135"/>
              <a:gd name="T72" fmla="*/ 62 w 86"/>
              <a:gd name="T73" fmla="*/ 65 h 135"/>
              <a:gd name="T74" fmla="*/ 61 w 86"/>
              <a:gd name="T75" fmla="*/ 71 h 135"/>
              <a:gd name="T76" fmla="*/ 58 w 86"/>
              <a:gd name="T77" fmla="*/ 79 h 135"/>
              <a:gd name="T78" fmla="*/ 57 w 86"/>
              <a:gd name="T79" fmla="*/ 82 h 135"/>
              <a:gd name="T80" fmla="*/ 57 w 86"/>
              <a:gd name="T81" fmla="*/ 84 h 135"/>
              <a:gd name="T82" fmla="*/ 51 w 86"/>
              <a:gd name="T83" fmla="*/ 93 h 135"/>
              <a:gd name="T84" fmla="*/ 51 w 86"/>
              <a:gd name="T85" fmla="*/ 96 h 135"/>
              <a:gd name="T86" fmla="*/ 45 w 86"/>
              <a:gd name="T87" fmla="*/ 104 h 135"/>
              <a:gd name="T88" fmla="*/ 42 w 86"/>
              <a:gd name="T89" fmla="*/ 108 h 135"/>
              <a:gd name="T90" fmla="*/ 34 w 86"/>
              <a:gd name="T91" fmla="*/ 119 h 135"/>
              <a:gd name="T92" fmla="*/ 57 w 86"/>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5"/>
              <a:gd name="T143" fmla="*/ 86 w 86"/>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5">
                <a:moveTo>
                  <a:pt x="57" y="135"/>
                </a:moveTo>
                <a:lnTo>
                  <a:pt x="58" y="132"/>
                </a:lnTo>
                <a:lnTo>
                  <a:pt x="60" y="127"/>
                </a:lnTo>
                <a:lnTo>
                  <a:pt x="62" y="124"/>
                </a:lnTo>
                <a:lnTo>
                  <a:pt x="64" y="121"/>
                </a:lnTo>
                <a:lnTo>
                  <a:pt x="65" y="119"/>
                </a:lnTo>
                <a:lnTo>
                  <a:pt x="67" y="116"/>
                </a:lnTo>
                <a:lnTo>
                  <a:pt x="71" y="112"/>
                </a:lnTo>
                <a:lnTo>
                  <a:pt x="77" y="101"/>
                </a:lnTo>
                <a:lnTo>
                  <a:pt x="77" y="99"/>
                </a:lnTo>
                <a:lnTo>
                  <a:pt x="76" y="101"/>
                </a:lnTo>
                <a:lnTo>
                  <a:pt x="77" y="99"/>
                </a:lnTo>
                <a:lnTo>
                  <a:pt x="82" y="91"/>
                </a:lnTo>
                <a:lnTo>
                  <a:pt x="80" y="91"/>
                </a:lnTo>
                <a:lnTo>
                  <a:pt x="80" y="93"/>
                </a:lnTo>
                <a:lnTo>
                  <a:pt x="85" y="85"/>
                </a:lnTo>
                <a:lnTo>
                  <a:pt x="83" y="82"/>
                </a:lnTo>
                <a:lnTo>
                  <a:pt x="85" y="81"/>
                </a:lnTo>
                <a:lnTo>
                  <a:pt x="85" y="76"/>
                </a:lnTo>
                <a:lnTo>
                  <a:pt x="86" y="74"/>
                </a:lnTo>
                <a:lnTo>
                  <a:pt x="86" y="56"/>
                </a:lnTo>
                <a:lnTo>
                  <a:pt x="85" y="54"/>
                </a:lnTo>
                <a:lnTo>
                  <a:pt x="86" y="54"/>
                </a:lnTo>
                <a:lnTo>
                  <a:pt x="86" y="50"/>
                </a:lnTo>
                <a:lnTo>
                  <a:pt x="85" y="48"/>
                </a:lnTo>
                <a:lnTo>
                  <a:pt x="82" y="43"/>
                </a:lnTo>
                <a:lnTo>
                  <a:pt x="82" y="45"/>
                </a:lnTo>
                <a:lnTo>
                  <a:pt x="82" y="43"/>
                </a:lnTo>
                <a:lnTo>
                  <a:pt x="64" y="23"/>
                </a:lnTo>
                <a:lnTo>
                  <a:pt x="61" y="22"/>
                </a:lnTo>
                <a:lnTo>
                  <a:pt x="60" y="20"/>
                </a:lnTo>
                <a:lnTo>
                  <a:pt x="52" y="16"/>
                </a:lnTo>
                <a:lnTo>
                  <a:pt x="51" y="16"/>
                </a:lnTo>
                <a:lnTo>
                  <a:pt x="52" y="17"/>
                </a:lnTo>
                <a:lnTo>
                  <a:pt x="51" y="16"/>
                </a:lnTo>
                <a:lnTo>
                  <a:pt x="48" y="14"/>
                </a:lnTo>
                <a:lnTo>
                  <a:pt x="43" y="11"/>
                </a:lnTo>
                <a:lnTo>
                  <a:pt x="39" y="9"/>
                </a:lnTo>
                <a:lnTo>
                  <a:pt x="33" y="6"/>
                </a:lnTo>
                <a:lnTo>
                  <a:pt x="30" y="6"/>
                </a:lnTo>
                <a:lnTo>
                  <a:pt x="24" y="3"/>
                </a:lnTo>
                <a:lnTo>
                  <a:pt x="21" y="3"/>
                </a:lnTo>
                <a:lnTo>
                  <a:pt x="18" y="2"/>
                </a:lnTo>
                <a:lnTo>
                  <a:pt x="13" y="2"/>
                </a:lnTo>
                <a:lnTo>
                  <a:pt x="9" y="0"/>
                </a:lnTo>
                <a:lnTo>
                  <a:pt x="1" y="0"/>
                </a:lnTo>
                <a:lnTo>
                  <a:pt x="3" y="0"/>
                </a:lnTo>
                <a:lnTo>
                  <a:pt x="0" y="28"/>
                </a:lnTo>
                <a:lnTo>
                  <a:pt x="1" y="28"/>
                </a:lnTo>
                <a:lnTo>
                  <a:pt x="6" y="28"/>
                </a:lnTo>
                <a:lnTo>
                  <a:pt x="10" y="30"/>
                </a:lnTo>
                <a:lnTo>
                  <a:pt x="12" y="30"/>
                </a:lnTo>
                <a:lnTo>
                  <a:pt x="15" y="31"/>
                </a:lnTo>
                <a:lnTo>
                  <a:pt x="18" y="31"/>
                </a:lnTo>
                <a:lnTo>
                  <a:pt x="24" y="34"/>
                </a:lnTo>
                <a:lnTo>
                  <a:pt x="27" y="34"/>
                </a:lnTo>
                <a:lnTo>
                  <a:pt x="33" y="37"/>
                </a:lnTo>
                <a:lnTo>
                  <a:pt x="34" y="36"/>
                </a:lnTo>
                <a:lnTo>
                  <a:pt x="33" y="36"/>
                </a:lnTo>
                <a:lnTo>
                  <a:pt x="36" y="37"/>
                </a:lnTo>
                <a:lnTo>
                  <a:pt x="37" y="39"/>
                </a:lnTo>
                <a:lnTo>
                  <a:pt x="45" y="43"/>
                </a:lnTo>
                <a:lnTo>
                  <a:pt x="46" y="43"/>
                </a:lnTo>
                <a:lnTo>
                  <a:pt x="45" y="42"/>
                </a:lnTo>
                <a:lnTo>
                  <a:pt x="46" y="43"/>
                </a:lnTo>
                <a:lnTo>
                  <a:pt x="49" y="45"/>
                </a:lnTo>
                <a:lnTo>
                  <a:pt x="58" y="53"/>
                </a:lnTo>
                <a:lnTo>
                  <a:pt x="58" y="54"/>
                </a:lnTo>
                <a:lnTo>
                  <a:pt x="61" y="59"/>
                </a:lnTo>
                <a:lnTo>
                  <a:pt x="61" y="60"/>
                </a:lnTo>
                <a:lnTo>
                  <a:pt x="60" y="59"/>
                </a:lnTo>
                <a:lnTo>
                  <a:pt x="60" y="54"/>
                </a:lnTo>
                <a:lnTo>
                  <a:pt x="61" y="64"/>
                </a:lnTo>
                <a:lnTo>
                  <a:pt x="62" y="65"/>
                </a:lnTo>
                <a:lnTo>
                  <a:pt x="61" y="67"/>
                </a:lnTo>
                <a:lnTo>
                  <a:pt x="61" y="71"/>
                </a:lnTo>
                <a:lnTo>
                  <a:pt x="60" y="73"/>
                </a:lnTo>
                <a:lnTo>
                  <a:pt x="58" y="79"/>
                </a:lnTo>
                <a:lnTo>
                  <a:pt x="60" y="77"/>
                </a:lnTo>
                <a:lnTo>
                  <a:pt x="57" y="82"/>
                </a:lnTo>
                <a:lnTo>
                  <a:pt x="55" y="85"/>
                </a:lnTo>
                <a:lnTo>
                  <a:pt x="57" y="84"/>
                </a:lnTo>
                <a:lnTo>
                  <a:pt x="55" y="85"/>
                </a:lnTo>
                <a:lnTo>
                  <a:pt x="51" y="93"/>
                </a:lnTo>
                <a:lnTo>
                  <a:pt x="51" y="95"/>
                </a:lnTo>
                <a:lnTo>
                  <a:pt x="51" y="96"/>
                </a:lnTo>
                <a:lnTo>
                  <a:pt x="46" y="101"/>
                </a:lnTo>
                <a:lnTo>
                  <a:pt x="45" y="104"/>
                </a:lnTo>
                <a:lnTo>
                  <a:pt x="43" y="105"/>
                </a:lnTo>
                <a:lnTo>
                  <a:pt x="42" y="108"/>
                </a:lnTo>
                <a:lnTo>
                  <a:pt x="39" y="112"/>
                </a:lnTo>
                <a:lnTo>
                  <a:pt x="34" y="119"/>
                </a:lnTo>
                <a:lnTo>
                  <a:pt x="36" y="116"/>
                </a:lnTo>
                <a:lnTo>
                  <a:pt x="57" y="135"/>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14" name="Freeform 3066"/>
          <p:cNvSpPr>
            <a:spLocks/>
          </p:cNvSpPr>
          <p:nvPr/>
        </p:nvSpPr>
        <p:spPr bwMode="auto">
          <a:xfrm>
            <a:off x="5381625" y="3389313"/>
            <a:ext cx="147638" cy="188912"/>
          </a:xfrm>
          <a:custGeom>
            <a:avLst/>
            <a:gdLst>
              <a:gd name="T0" fmla="*/ 37 w 94"/>
              <a:gd name="T1" fmla="*/ 0 h 138"/>
              <a:gd name="T2" fmla="*/ 27 w 94"/>
              <a:gd name="T3" fmla="*/ 9 h 138"/>
              <a:gd name="T4" fmla="*/ 21 w 94"/>
              <a:gd name="T5" fmla="*/ 17 h 138"/>
              <a:gd name="T6" fmla="*/ 18 w 94"/>
              <a:gd name="T7" fmla="*/ 22 h 138"/>
              <a:gd name="T8" fmla="*/ 15 w 94"/>
              <a:gd name="T9" fmla="*/ 26 h 138"/>
              <a:gd name="T10" fmla="*/ 12 w 94"/>
              <a:gd name="T11" fmla="*/ 31 h 138"/>
              <a:gd name="T12" fmla="*/ 7 w 94"/>
              <a:gd name="T13" fmla="*/ 39 h 138"/>
              <a:gd name="T14" fmla="*/ 7 w 94"/>
              <a:gd name="T15" fmla="*/ 40 h 138"/>
              <a:gd name="T16" fmla="*/ 3 w 94"/>
              <a:gd name="T17" fmla="*/ 50 h 138"/>
              <a:gd name="T18" fmla="*/ 1 w 94"/>
              <a:gd name="T19" fmla="*/ 56 h 138"/>
              <a:gd name="T20" fmla="*/ 1 w 94"/>
              <a:gd name="T21" fmla="*/ 82 h 138"/>
              <a:gd name="T22" fmla="*/ 1 w 94"/>
              <a:gd name="T23" fmla="*/ 84 h 138"/>
              <a:gd name="T24" fmla="*/ 4 w 94"/>
              <a:gd name="T25" fmla="*/ 88 h 138"/>
              <a:gd name="T26" fmla="*/ 3 w 94"/>
              <a:gd name="T27" fmla="*/ 84 h 138"/>
              <a:gd name="T28" fmla="*/ 6 w 94"/>
              <a:gd name="T29" fmla="*/ 91 h 138"/>
              <a:gd name="T30" fmla="*/ 9 w 94"/>
              <a:gd name="T31" fmla="*/ 96 h 138"/>
              <a:gd name="T32" fmla="*/ 19 w 94"/>
              <a:gd name="T33" fmla="*/ 108 h 138"/>
              <a:gd name="T34" fmla="*/ 21 w 94"/>
              <a:gd name="T35" fmla="*/ 110 h 138"/>
              <a:gd name="T36" fmla="*/ 27 w 94"/>
              <a:gd name="T37" fmla="*/ 115 h 138"/>
              <a:gd name="T38" fmla="*/ 31 w 94"/>
              <a:gd name="T39" fmla="*/ 118 h 138"/>
              <a:gd name="T40" fmla="*/ 42 w 94"/>
              <a:gd name="T41" fmla="*/ 122 h 138"/>
              <a:gd name="T42" fmla="*/ 51 w 94"/>
              <a:gd name="T43" fmla="*/ 127 h 138"/>
              <a:gd name="T44" fmla="*/ 64 w 94"/>
              <a:gd name="T45" fmla="*/ 132 h 138"/>
              <a:gd name="T46" fmla="*/ 73 w 94"/>
              <a:gd name="T47" fmla="*/ 133 h 138"/>
              <a:gd name="T48" fmla="*/ 83 w 94"/>
              <a:gd name="T49" fmla="*/ 136 h 138"/>
              <a:gd name="T50" fmla="*/ 86 w 94"/>
              <a:gd name="T51" fmla="*/ 138 h 138"/>
              <a:gd name="T52" fmla="*/ 94 w 94"/>
              <a:gd name="T53" fmla="*/ 110 h 138"/>
              <a:gd name="T54" fmla="*/ 83 w 94"/>
              <a:gd name="T55" fmla="*/ 108 h 138"/>
              <a:gd name="T56" fmla="*/ 74 w 94"/>
              <a:gd name="T57" fmla="*/ 105 h 138"/>
              <a:gd name="T58" fmla="*/ 70 w 94"/>
              <a:gd name="T59" fmla="*/ 104 h 138"/>
              <a:gd name="T60" fmla="*/ 57 w 94"/>
              <a:gd name="T61" fmla="*/ 99 h 138"/>
              <a:gd name="T62" fmla="*/ 57 w 94"/>
              <a:gd name="T63" fmla="*/ 101 h 138"/>
              <a:gd name="T64" fmla="*/ 45 w 94"/>
              <a:gd name="T65" fmla="*/ 94 h 138"/>
              <a:gd name="T66" fmla="*/ 45 w 94"/>
              <a:gd name="T67" fmla="*/ 94 h 138"/>
              <a:gd name="T68" fmla="*/ 39 w 94"/>
              <a:gd name="T69" fmla="*/ 90 h 138"/>
              <a:gd name="T70" fmla="*/ 30 w 94"/>
              <a:gd name="T71" fmla="*/ 84 h 138"/>
              <a:gd name="T72" fmla="*/ 33 w 94"/>
              <a:gd name="T73" fmla="*/ 88 h 138"/>
              <a:gd name="T74" fmla="*/ 30 w 94"/>
              <a:gd name="T75" fmla="*/ 84 h 138"/>
              <a:gd name="T76" fmla="*/ 28 w 94"/>
              <a:gd name="T77" fmla="*/ 81 h 138"/>
              <a:gd name="T78" fmla="*/ 28 w 94"/>
              <a:gd name="T79" fmla="*/ 77 h 138"/>
              <a:gd name="T80" fmla="*/ 28 w 94"/>
              <a:gd name="T81" fmla="*/ 77 h 138"/>
              <a:gd name="T82" fmla="*/ 25 w 94"/>
              <a:gd name="T83" fmla="*/ 73 h 138"/>
              <a:gd name="T84" fmla="*/ 28 w 94"/>
              <a:gd name="T85" fmla="*/ 62 h 138"/>
              <a:gd name="T86" fmla="*/ 30 w 94"/>
              <a:gd name="T87" fmla="*/ 56 h 138"/>
              <a:gd name="T88" fmla="*/ 28 w 94"/>
              <a:gd name="T89" fmla="*/ 56 h 138"/>
              <a:gd name="T90" fmla="*/ 31 w 94"/>
              <a:gd name="T91" fmla="*/ 48 h 138"/>
              <a:gd name="T92" fmla="*/ 33 w 94"/>
              <a:gd name="T93" fmla="*/ 47 h 138"/>
              <a:gd name="T94" fmla="*/ 36 w 94"/>
              <a:gd name="T95" fmla="*/ 42 h 138"/>
              <a:gd name="T96" fmla="*/ 39 w 94"/>
              <a:gd name="T97" fmla="*/ 37 h 138"/>
              <a:gd name="T98" fmla="*/ 42 w 94"/>
              <a:gd name="T99" fmla="*/ 33 h 138"/>
              <a:gd name="T100" fmla="*/ 48 w 94"/>
              <a:gd name="T101" fmla="*/ 25 h 138"/>
              <a:gd name="T102" fmla="*/ 54 w 94"/>
              <a:gd name="T103" fmla="*/ 22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8"/>
              <a:gd name="T158" fmla="*/ 94 w 94"/>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50"/>
                </a:lnTo>
                <a:lnTo>
                  <a:pt x="1" y="53"/>
                </a:lnTo>
                <a:lnTo>
                  <a:pt x="1" y="56"/>
                </a:lnTo>
                <a:lnTo>
                  <a:pt x="0" y="59"/>
                </a:lnTo>
                <a:lnTo>
                  <a:pt x="1" y="82"/>
                </a:lnTo>
                <a:lnTo>
                  <a:pt x="3" y="84"/>
                </a:lnTo>
                <a:lnTo>
                  <a:pt x="1" y="84"/>
                </a:lnTo>
                <a:lnTo>
                  <a:pt x="4" y="90"/>
                </a:lnTo>
                <a:lnTo>
                  <a:pt x="4" y="88"/>
                </a:lnTo>
                <a:lnTo>
                  <a:pt x="4" y="90"/>
                </a:lnTo>
                <a:lnTo>
                  <a:pt x="3" y="84"/>
                </a:lnTo>
                <a:lnTo>
                  <a:pt x="4" y="90"/>
                </a:lnTo>
                <a:lnTo>
                  <a:pt x="6" y="91"/>
                </a:lnTo>
                <a:lnTo>
                  <a:pt x="6" y="93"/>
                </a:lnTo>
                <a:lnTo>
                  <a:pt x="9" y="96"/>
                </a:lnTo>
                <a:lnTo>
                  <a:pt x="9" y="98"/>
                </a:lnTo>
                <a:lnTo>
                  <a:pt x="19" y="108"/>
                </a:lnTo>
                <a:lnTo>
                  <a:pt x="21" y="108"/>
                </a:lnTo>
                <a:lnTo>
                  <a:pt x="21" y="110"/>
                </a:lnTo>
                <a:lnTo>
                  <a:pt x="24" y="112"/>
                </a:lnTo>
                <a:lnTo>
                  <a:pt x="27" y="115"/>
                </a:lnTo>
                <a:lnTo>
                  <a:pt x="30" y="116"/>
                </a:lnTo>
                <a:lnTo>
                  <a:pt x="31" y="118"/>
                </a:lnTo>
                <a:lnTo>
                  <a:pt x="39" y="122"/>
                </a:lnTo>
                <a:lnTo>
                  <a:pt x="42" y="122"/>
                </a:lnTo>
                <a:lnTo>
                  <a:pt x="46" y="125"/>
                </a:lnTo>
                <a:lnTo>
                  <a:pt x="51" y="127"/>
                </a:lnTo>
                <a:lnTo>
                  <a:pt x="59" y="132"/>
                </a:lnTo>
                <a:lnTo>
                  <a:pt x="64" y="132"/>
                </a:lnTo>
                <a:lnTo>
                  <a:pt x="67" y="133"/>
                </a:lnTo>
                <a:lnTo>
                  <a:pt x="73" y="133"/>
                </a:lnTo>
                <a:lnTo>
                  <a:pt x="77" y="136"/>
                </a:lnTo>
                <a:lnTo>
                  <a:pt x="83" y="136"/>
                </a:lnTo>
                <a:lnTo>
                  <a:pt x="85" y="138"/>
                </a:lnTo>
                <a:lnTo>
                  <a:pt x="86" y="138"/>
                </a:lnTo>
                <a:lnTo>
                  <a:pt x="92" y="110"/>
                </a:lnTo>
                <a:lnTo>
                  <a:pt x="94" y="110"/>
                </a:lnTo>
                <a:lnTo>
                  <a:pt x="86" y="108"/>
                </a:lnTo>
                <a:lnTo>
                  <a:pt x="83" y="108"/>
                </a:lnTo>
                <a:lnTo>
                  <a:pt x="82" y="108"/>
                </a:lnTo>
                <a:lnTo>
                  <a:pt x="74" y="105"/>
                </a:lnTo>
                <a:lnTo>
                  <a:pt x="73" y="105"/>
                </a:lnTo>
                <a:lnTo>
                  <a:pt x="70" y="104"/>
                </a:lnTo>
                <a:lnTo>
                  <a:pt x="65" y="104"/>
                </a:lnTo>
                <a:lnTo>
                  <a:pt x="57" y="99"/>
                </a:lnTo>
                <a:lnTo>
                  <a:pt x="55" y="101"/>
                </a:lnTo>
                <a:lnTo>
                  <a:pt x="57" y="101"/>
                </a:lnTo>
                <a:lnTo>
                  <a:pt x="46" y="94"/>
                </a:lnTo>
                <a:lnTo>
                  <a:pt x="45" y="94"/>
                </a:lnTo>
                <a:lnTo>
                  <a:pt x="46" y="96"/>
                </a:lnTo>
                <a:lnTo>
                  <a:pt x="45" y="94"/>
                </a:lnTo>
                <a:lnTo>
                  <a:pt x="42" y="93"/>
                </a:lnTo>
                <a:lnTo>
                  <a:pt x="39" y="90"/>
                </a:lnTo>
                <a:lnTo>
                  <a:pt x="36" y="88"/>
                </a:lnTo>
                <a:lnTo>
                  <a:pt x="30" y="84"/>
                </a:lnTo>
                <a:lnTo>
                  <a:pt x="28" y="84"/>
                </a:lnTo>
                <a:lnTo>
                  <a:pt x="33" y="88"/>
                </a:lnTo>
                <a:lnTo>
                  <a:pt x="33" y="87"/>
                </a:lnTo>
                <a:lnTo>
                  <a:pt x="30" y="84"/>
                </a:lnTo>
                <a:lnTo>
                  <a:pt x="30" y="82"/>
                </a:lnTo>
                <a:lnTo>
                  <a:pt x="28" y="81"/>
                </a:lnTo>
                <a:lnTo>
                  <a:pt x="30" y="84"/>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50"/>
                </a:lnTo>
                <a:lnTo>
                  <a:pt x="33" y="47"/>
                </a:lnTo>
                <a:lnTo>
                  <a:pt x="34" y="45"/>
                </a:lnTo>
                <a:lnTo>
                  <a:pt x="36" y="42"/>
                </a:lnTo>
                <a:lnTo>
                  <a:pt x="37" y="40"/>
                </a:lnTo>
                <a:lnTo>
                  <a:pt x="39" y="37"/>
                </a:lnTo>
                <a:lnTo>
                  <a:pt x="40" y="36"/>
                </a:lnTo>
                <a:lnTo>
                  <a:pt x="42" y="33"/>
                </a:lnTo>
                <a:lnTo>
                  <a:pt x="46" y="28"/>
                </a:lnTo>
                <a:lnTo>
                  <a:pt x="48" y="25"/>
                </a:lnTo>
                <a:lnTo>
                  <a:pt x="49"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15" name="Freeform 3067"/>
          <p:cNvSpPr>
            <a:spLocks/>
          </p:cNvSpPr>
          <p:nvPr/>
        </p:nvSpPr>
        <p:spPr bwMode="auto">
          <a:xfrm>
            <a:off x="5516563" y="3540125"/>
            <a:ext cx="139700" cy="185738"/>
          </a:xfrm>
          <a:custGeom>
            <a:avLst/>
            <a:gdLst>
              <a:gd name="T0" fmla="*/ 60 w 88"/>
              <a:gd name="T1" fmla="*/ 132 h 135"/>
              <a:gd name="T2" fmla="*/ 64 w 88"/>
              <a:gd name="T3" fmla="*/ 124 h 135"/>
              <a:gd name="T4" fmla="*/ 67 w 88"/>
              <a:gd name="T5" fmla="*/ 119 h 135"/>
              <a:gd name="T6" fmla="*/ 73 w 88"/>
              <a:gd name="T7" fmla="*/ 111 h 135"/>
              <a:gd name="T8" fmla="*/ 79 w 88"/>
              <a:gd name="T9" fmla="*/ 99 h 135"/>
              <a:gd name="T10" fmla="*/ 79 w 88"/>
              <a:gd name="T11" fmla="*/ 99 h 135"/>
              <a:gd name="T12" fmla="*/ 84 w 88"/>
              <a:gd name="T13" fmla="*/ 90 h 135"/>
              <a:gd name="T14" fmla="*/ 85 w 88"/>
              <a:gd name="T15" fmla="*/ 87 h 135"/>
              <a:gd name="T16" fmla="*/ 88 w 88"/>
              <a:gd name="T17" fmla="*/ 77 h 135"/>
              <a:gd name="T18" fmla="*/ 88 w 88"/>
              <a:gd name="T19" fmla="*/ 73 h 135"/>
              <a:gd name="T20" fmla="*/ 87 w 88"/>
              <a:gd name="T21" fmla="*/ 53 h 135"/>
              <a:gd name="T22" fmla="*/ 87 w 88"/>
              <a:gd name="T23" fmla="*/ 48 h 135"/>
              <a:gd name="T24" fmla="*/ 84 w 88"/>
              <a:gd name="T25" fmla="*/ 42 h 135"/>
              <a:gd name="T26" fmla="*/ 84 w 88"/>
              <a:gd name="T27" fmla="*/ 42 h 135"/>
              <a:gd name="T28" fmla="*/ 59 w 88"/>
              <a:gd name="T29" fmla="*/ 17 h 135"/>
              <a:gd name="T30" fmla="*/ 59 w 88"/>
              <a:gd name="T31" fmla="*/ 19 h 135"/>
              <a:gd name="T32" fmla="*/ 50 w 88"/>
              <a:gd name="T33" fmla="*/ 12 h 135"/>
              <a:gd name="T34" fmla="*/ 50 w 88"/>
              <a:gd name="T35" fmla="*/ 14 h 135"/>
              <a:gd name="T36" fmla="*/ 41 w 88"/>
              <a:gd name="T37" fmla="*/ 9 h 135"/>
              <a:gd name="T38" fmla="*/ 32 w 88"/>
              <a:gd name="T39" fmla="*/ 6 h 135"/>
              <a:gd name="T40" fmla="*/ 26 w 88"/>
              <a:gd name="T41" fmla="*/ 5 h 135"/>
              <a:gd name="T42" fmla="*/ 15 w 88"/>
              <a:gd name="T43" fmla="*/ 2 h 135"/>
              <a:gd name="T44" fmla="*/ 3 w 88"/>
              <a:gd name="T45" fmla="*/ 0 h 135"/>
              <a:gd name="T46" fmla="*/ 0 w 88"/>
              <a:gd name="T47" fmla="*/ 28 h 135"/>
              <a:gd name="T48" fmla="*/ 8 w 88"/>
              <a:gd name="T49" fmla="*/ 28 h 135"/>
              <a:gd name="T50" fmla="*/ 14 w 88"/>
              <a:gd name="T51" fmla="*/ 29 h 135"/>
              <a:gd name="T52" fmla="*/ 23 w 88"/>
              <a:gd name="T53" fmla="*/ 32 h 135"/>
              <a:gd name="T54" fmla="*/ 29 w 88"/>
              <a:gd name="T55" fmla="*/ 34 h 135"/>
              <a:gd name="T56" fmla="*/ 36 w 88"/>
              <a:gd name="T57" fmla="*/ 36 h 135"/>
              <a:gd name="T58" fmla="*/ 42 w 88"/>
              <a:gd name="T59" fmla="*/ 40 h 135"/>
              <a:gd name="T60" fmla="*/ 42 w 88"/>
              <a:gd name="T61" fmla="*/ 39 h 135"/>
              <a:gd name="T62" fmla="*/ 51 w 88"/>
              <a:gd name="T63" fmla="*/ 45 h 135"/>
              <a:gd name="T64" fmla="*/ 51 w 88"/>
              <a:gd name="T65" fmla="*/ 43 h 135"/>
              <a:gd name="T66" fmla="*/ 60 w 88"/>
              <a:gd name="T67" fmla="*/ 53 h 135"/>
              <a:gd name="T68" fmla="*/ 63 w 88"/>
              <a:gd name="T69" fmla="*/ 59 h 135"/>
              <a:gd name="T70" fmla="*/ 61 w 88"/>
              <a:gd name="T71" fmla="*/ 53 h 135"/>
              <a:gd name="T72" fmla="*/ 64 w 88"/>
              <a:gd name="T73" fmla="*/ 63 h 135"/>
              <a:gd name="T74" fmla="*/ 61 w 88"/>
              <a:gd name="T75" fmla="*/ 71 h 135"/>
              <a:gd name="T76" fmla="*/ 61 w 88"/>
              <a:gd name="T77" fmla="*/ 77 h 135"/>
              <a:gd name="T78" fmla="*/ 57 w 88"/>
              <a:gd name="T79" fmla="*/ 84 h 135"/>
              <a:gd name="T80" fmla="*/ 59 w 88"/>
              <a:gd name="T81" fmla="*/ 84 h 135"/>
              <a:gd name="T82" fmla="*/ 53 w 88"/>
              <a:gd name="T83" fmla="*/ 93 h 135"/>
              <a:gd name="T84" fmla="*/ 53 w 88"/>
              <a:gd name="T85" fmla="*/ 96 h 135"/>
              <a:gd name="T86" fmla="*/ 47 w 88"/>
              <a:gd name="T87" fmla="*/ 104 h 135"/>
              <a:gd name="T88" fmla="*/ 44 w 88"/>
              <a:gd name="T89" fmla="*/ 108 h 135"/>
              <a:gd name="T90" fmla="*/ 36 w 88"/>
              <a:gd name="T91" fmla="*/ 119 h 135"/>
              <a:gd name="T92" fmla="*/ 59 w 88"/>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5"/>
              <a:gd name="T143" fmla="*/ 88 w 88"/>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5">
                <a:moveTo>
                  <a:pt x="59" y="135"/>
                </a:moveTo>
                <a:lnTo>
                  <a:pt x="60" y="132"/>
                </a:lnTo>
                <a:lnTo>
                  <a:pt x="61" y="127"/>
                </a:lnTo>
                <a:lnTo>
                  <a:pt x="64" y="124"/>
                </a:lnTo>
                <a:lnTo>
                  <a:pt x="66" y="121"/>
                </a:lnTo>
                <a:lnTo>
                  <a:pt x="67" y="119"/>
                </a:lnTo>
                <a:lnTo>
                  <a:pt x="69" y="116"/>
                </a:lnTo>
                <a:lnTo>
                  <a:pt x="73" y="111"/>
                </a:lnTo>
                <a:lnTo>
                  <a:pt x="79" y="101"/>
                </a:lnTo>
                <a:lnTo>
                  <a:pt x="79" y="99"/>
                </a:lnTo>
                <a:lnTo>
                  <a:pt x="78" y="101"/>
                </a:lnTo>
                <a:lnTo>
                  <a:pt x="79" y="99"/>
                </a:lnTo>
                <a:lnTo>
                  <a:pt x="84" y="91"/>
                </a:lnTo>
                <a:lnTo>
                  <a:pt x="84" y="90"/>
                </a:lnTo>
                <a:lnTo>
                  <a:pt x="82" y="91"/>
                </a:lnTo>
                <a:lnTo>
                  <a:pt x="85" y="87"/>
                </a:lnTo>
                <a:lnTo>
                  <a:pt x="87" y="80"/>
                </a:lnTo>
                <a:lnTo>
                  <a:pt x="88" y="77"/>
                </a:lnTo>
                <a:lnTo>
                  <a:pt x="87" y="74"/>
                </a:lnTo>
                <a:lnTo>
                  <a:pt x="88" y="73"/>
                </a:lnTo>
                <a:lnTo>
                  <a:pt x="88" y="54"/>
                </a:lnTo>
                <a:lnTo>
                  <a:pt x="87" y="53"/>
                </a:lnTo>
                <a:lnTo>
                  <a:pt x="88" y="53"/>
                </a:lnTo>
                <a:lnTo>
                  <a:pt x="87" y="48"/>
                </a:lnTo>
                <a:lnTo>
                  <a:pt x="87" y="46"/>
                </a:lnTo>
                <a:lnTo>
                  <a:pt x="84" y="42"/>
                </a:lnTo>
                <a:lnTo>
                  <a:pt x="84" y="43"/>
                </a:lnTo>
                <a:lnTo>
                  <a:pt x="84" y="42"/>
                </a:lnTo>
                <a:lnTo>
                  <a:pt x="66" y="22"/>
                </a:lnTo>
                <a:lnTo>
                  <a:pt x="59" y="17"/>
                </a:lnTo>
                <a:lnTo>
                  <a:pt x="57" y="17"/>
                </a:lnTo>
                <a:lnTo>
                  <a:pt x="59" y="19"/>
                </a:lnTo>
                <a:lnTo>
                  <a:pt x="57" y="17"/>
                </a:lnTo>
                <a:lnTo>
                  <a:pt x="50" y="12"/>
                </a:lnTo>
                <a:lnTo>
                  <a:pt x="48" y="12"/>
                </a:lnTo>
                <a:lnTo>
                  <a:pt x="50" y="14"/>
                </a:lnTo>
                <a:lnTo>
                  <a:pt x="45" y="11"/>
                </a:lnTo>
                <a:lnTo>
                  <a:pt x="41" y="9"/>
                </a:lnTo>
                <a:lnTo>
                  <a:pt x="35" y="6"/>
                </a:lnTo>
                <a:lnTo>
                  <a:pt x="32" y="6"/>
                </a:lnTo>
                <a:lnTo>
                  <a:pt x="29" y="5"/>
                </a:lnTo>
                <a:lnTo>
                  <a:pt x="26" y="5"/>
                </a:lnTo>
                <a:lnTo>
                  <a:pt x="20" y="2"/>
                </a:lnTo>
                <a:lnTo>
                  <a:pt x="15" y="2"/>
                </a:lnTo>
                <a:lnTo>
                  <a:pt x="11" y="0"/>
                </a:lnTo>
                <a:lnTo>
                  <a:pt x="3" y="0"/>
                </a:lnTo>
                <a:lnTo>
                  <a:pt x="6" y="0"/>
                </a:lnTo>
                <a:lnTo>
                  <a:pt x="0" y="28"/>
                </a:lnTo>
                <a:lnTo>
                  <a:pt x="3" y="28"/>
                </a:lnTo>
                <a:lnTo>
                  <a:pt x="8" y="28"/>
                </a:lnTo>
                <a:lnTo>
                  <a:pt x="12" y="29"/>
                </a:lnTo>
                <a:lnTo>
                  <a:pt x="14" y="29"/>
                </a:lnTo>
                <a:lnTo>
                  <a:pt x="20" y="32"/>
                </a:lnTo>
                <a:lnTo>
                  <a:pt x="23" y="32"/>
                </a:lnTo>
                <a:lnTo>
                  <a:pt x="26" y="34"/>
                </a:lnTo>
                <a:lnTo>
                  <a:pt x="29" y="34"/>
                </a:lnTo>
                <a:lnTo>
                  <a:pt x="35" y="37"/>
                </a:lnTo>
                <a:lnTo>
                  <a:pt x="36" y="36"/>
                </a:lnTo>
                <a:lnTo>
                  <a:pt x="35" y="36"/>
                </a:lnTo>
                <a:lnTo>
                  <a:pt x="42" y="40"/>
                </a:lnTo>
                <a:lnTo>
                  <a:pt x="44" y="40"/>
                </a:lnTo>
                <a:lnTo>
                  <a:pt x="42" y="39"/>
                </a:lnTo>
                <a:lnTo>
                  <a:pt x="44" y="40"/>
                </a:lnTo>
                <a:lnTo>
                  <a:pt x="51" y="45"/>
                </a:lnTo>
                <a:lnTo>
                  <a:pt x="53" y="45"/>
                </a:lnTo>
                <a:lnTo>
                  <a:pt x="51" y="43"/>
                </a:lnTo>
                <a:lnTo>
                  <a:pt x="60" y="51"/>
                </a:lnTo>
                <a:lnTo>
                  <a:pt x="60" y="53"/>
                </a:lnTo>
                <a:lnTo>
                  <a:pt x="63" y="57"/>
                </a:lnTo>
                <a:lnTo>
                  <a:pt x="63" y="59"/>
                </a:lnTo>
                <a:lnTo>
                  <a:pt x="63" y="57"/>
                </a:lnTo>
                <a:lnTo>
                  <a:pt x="61" y="53"/>
                </a:lnTo>
                <a:lnTo>
                  <a:pt x="63" y="62"/>
                </a:lnTo>
                <a:lnTo>
                  <a:pt x="64" y="63"/>
                </a:lnTo>
                <a:lnTo>
                  <a:pt x="63" y="65"/>
                </a:lnTo>
                <a:lnTo>
                  <a:pt x="61" y="71"/>
                </a:lnTo>
                <a:lnTo>
                  <a:pt x="60" y="74"/>
                </a:lnTo>
                <a:lnTo>
                  <a:pt x="61" y="77"/>
                </a:lnTo>
                <a:lnTo>
                  <a:pt x="61" y="76"/>
                </a:lnTo>
                <a:lnTo>
                  <a:pt x="57" y="84"/>
                </a:lnTo>
                <a:lnTo>
                  <a:pt x="57" y="85"/>
                </a:lnTo>
                <a:lnTo>
                  <a:pt x="59" y="84"/>
                </a:lnTo>
                <a:lnTo>
                  <a:pt x="57" y="85"/>
                </a:lnTo>
                <a:lnTo>
                  <a:pt x="53" y="93"/>
                </a:lnTo>
                <a:lnTo>
                  <a:pt x="53" y="94"/>
                </a:lnTo>
                <a:lnTo>
                  <a:pt x="53" y="96"/>
                </a:lnTo>
                <a:lnTo>
                  <a:pt x="48" y="101"/>
                </a:lnTo>
                <a:lnTo>
                  <a:pt x="47" y="104"/>
                </a:lnTo>
                <a:lnTo>
                  <a:pt x="45" y="105"/>
                </a:lnTo>
                <a:lnTo>
                  <a:pt x="44" y="108"/>
                </a:lnTo>
                <a:lnTo>
                  <a:pt x="41" y="111"/>
                </a:lnTo>
                <a:lnTo>
                  <a:pt x="36" y="119"/>
                </a:lnTo>
                <a:lnTo>
                  <a:pt x="38" y="116"/>
                </a:lnTo>
                <a:lnTo>
                  <a:pt x="59" y="135"/>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16" name="Freeform 3068"/>
          <p:cNvSpPr>
            <a:spLocks/>
          </p:cNvSpPr>
          <p:nvPr/>
        </p:nvSpPr>
        <p:spPr bwMode="auto">
          <a:xfrm>
            <a:off x="5529263" y="3690938"/>
            <a:ext cx="146050" cy="190500"/>
          </a:xfrm>
          <a:custGeom>
            <a:avLst/>
            <a:gdLst>
              <a:gd name="T0" fmla="*/ 37 w 92"/>
              <a:gd name="T1" fmla="*/ 0 h 138"/>
              <a:gd name="T2" fmla="*/ 27 w 92"/>
              <a:gd name="T3" fmla="*/ 9 h 138"/>
              <a:gd name="T4" fmla="*/ 21 w 92"/>
              <a:gd name="T5" fmla="*/ 17 h 138"/>
              <a:gd name="T6" fmla="*/ 18 w 92"/>
              <a:gd name="T7" fmla="*/ 22 h 138"/>
              <a:gd name="T8" fmla="*/ 15 w 92"/>
              <a:gd name="T9" fmla="*/ 26 h 138"/>
              <a:gd name="T10" fmla="*/ 12 w 92"/>
              <a:gd name="T11" fmla="*/ 31 h 138"/>
              <a:gd name="T12" fmla="*/ 7 w 92"/>
              <a:gd name="T13" fmla="*/ 39 h 138"/>
              <a:gd name="T14" fmla="*/ 7 w 92"/>
              <a:gd name="T15" fmla="*/ 40 h 138"/>
              <a:gd name="T16" fmla="*/ 3 w 92"/>
              <a:gd name="T17" fmla="*/ 49 h 138"/>
              <a:gd name="T18" fmla="*/ 1 w 92"/>
              <a:gd name="T19" fmla="*/ 56 h 138"/>
              <a:gd name="T20" fmla="*/ 1 w 92"/>
              <a:gd name="T21" fmla="*/ 82 h 138"/>
              <a:gd name="T22" fmla="*/ 1 w 92"/>
              <a:gd name="T23" fmla="*/ 83 h 138"/>
              <a:gd name="T24" fmla="*/ 4 w 92"/>
              <a:gd name="T25" fmla="*/ 88 h 138"/>
              <a:gd name="T26" fmla="*/ 3 w 92"/>
              <a:gd name="T27" fmla="*/ 83 h 138"/>
              <a:gd name="T28" fmla="*/ 6 w 92"/>
              <a:gd name="T29" fmla="*/ 91 h 138"/>
              <a:gd name="T30" fmla="*/ 9 w 92"/>
              <a:gd name="T31" fmla="*/ 96 h 138"/>
              <a:gd name="T32" fmla="*/ 19 w 92"/>
              <a:gd name="T33" fmla="*/ 108 h 138"/>
              <a:gd name="T34" fmla="*/ 19 w 92"/>
              <a:gd name="T35" fmla="*/ 108 h 138"/>
              <a:gd name="T36" fmla="*/ 27 w 92"/>
              <a:gd name="T37" fmla="*/ 114 h 138"/>
              <a:gd name="T38" fmla="*/ 31 w 92"/>
              <a:gd name="T39" fmla="*/ 117 h 138"/>
              <a:gd name="T40" fmla="*/ 40 w 92"/>
              <a:gd name="T41" fmla="*/ 122 h 138"/>
              <a:gd name="T42" fmla="*/ 51 w 92"/>
              <a:gd name="T43" fmla="*/ 127 h 138"/>
              <a:gd name="T44" fmla="*/ 64 w 92"/>
              <a:gd name="T45" fmla="*/ 131 h 138"/>
              <a:gd name="T46" fmla="*/ 71 w 92"/>
              <a:gd name="T47" fmla="*/ 133 h 138"/>
              <a:gd name="T48" fmla="*/ 82 w 92"/>
              <a:gd name="T49" fmla="*/ 136 h 138"/>
              <a:gd name="T50" fmla="*/ 85 w 92"/>
              <a:gd name="T51" fmla="*/ 138 h 138"/>
              <a:gd name="T52" fmla="*/ 92 w 92"/>
              <a:gd name="T53" fmla="*/ 110 h 138"/>
              <a:gd name="T54" fmla="*/ 82 w 92"/>
              <a:gd name="T55" fmla="*/ 108 h 138"/>
              <a:gd name="T56" fmla="*/ 76 w 92"/>
              <a:gd name="T57" fmla="*/ 105 h 138"/>
              <a:gd name="T58" fmla="*/ 67 w 92"/>
              <a:gd name="T59" fmla="*/ 104 h 138"/>
              <a:gd name="T60" fmla="*/ 56 w 92"/>
              <a:gd name="T61" fmla="*/ 99 h 138"/>
              <a:gd name="T62" fmla="*/ 46 w 92"/>
              <a:gd name="T63" fmla="*/ 94 h 138"/>
              <a:gd name="T64" fmla="*/ 46 w 92"/>
              <a:gd name="T65" fmla="*/ 96 h 138"/>
              <a:gd name="T66" fmla="*/ 42 w 92"/>
              <a:gd name="T67" fmla="*/ 93 h 138"/>
              <a:gd name="T68" fmla="*/ 34 w 92"/>
              <a:gd name="T69" fmla="*/ 87 h 138"/>
              <a:gd name="T70" fmla="*/ 28 w 92"/>
              <a:gd name="T71" fmla="*/ 83 h 138"/>
              <a:gd name="T72" fmla="*/ 33 w 92"/>
              <a:gd name="T73" fmla="*/ 87 h 138"/>
              <a:gd name="T74" fmla="*/ 30 w 92"/>
              <a:gd name="T75" fmla="*/ 82 h 138"/>
              <a:gd name="T76" fmla="*/ 30 w 92"/>
              <a:gd name="T77" fmla="*/ 83 h 138"/>
              <a:gd name="T78" fmla="*/ 28 w 92"/>
              <a:gd name="T79" fmla="*/ 79 h 138"/>
              <a:gd name="T80" fmla="*/ 27 w 92"/>
              <a:gd name="T81" fmla="*/ 74 h 138"/>
              <a:gd name="T82" fmla="*/ 27 w 92"/>
              <a:gd name="T83" fmla="*/ 65 h 138"/>
              <a:gd name="T84" fmla="*/ 28 w 92"/>
              <a:gd name="T85" fmla="*/ 59 h 138"/>
              <a:gd name="T86" fmla="*/ 30 w 92"/>
              <a:gd name="T87" fmla="*/ 54 h 138"/>
              <a:gd name="T88" fmla="*/ 31 w 92"/>
              <a:gd name="T89" fmla="*/ 51 h 138"/>
              <a:gd name="T90" fmla="*/ 31 w 92"/>
              <a:gd name="T91" fmla="*/ 49 h 138"/>
              <a:gd name="T92" fmla="*/ 34 w 92"/>
              <a:gd name="T93" fmla="*/ 45 h 138"/>
              <a:gd name="T94" fmla="*/ 37 w 92"/>
              <a:gd name="T95" fmla="*/ 40 h 138"/>
              <a:gd name="T96" fmla="*/ 40 w 92"/>
              <a:gd name="T97" fmla="*/ 35 h 138"/>
              <a:gd name="T98" fmla="*/ 46 w 92"/>
              <a:gd name="T99" fmla="*/ 28 h 138"/>
              <a:gd name="T100" fmla="*/ 49 w 92"/>
              <a:gd name="T101" fmla="*/ 25 h 138"/>
              <a:gd name="T102" fmla="*/ 33 w 92"/>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8"/>
              <a:gd name="T158" fmla="*/ 92 w 92"/>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49"/>
                </a:lnTo>
                <a:lnTo>
                  <a:pt x="1" y="52"/>
                </a:lnTo>
                <a:lnTo>
                  <a:pt x="1" y="56"/>
                </a:lnTo>
                <a:lnTo>
                  <a:pt x="0" y="59"/>
                </a:lnTo>
                <a:lnTo>
                  <a:pt x="1" y="82"/>
                </a:lnTo>
                <a:lnTo>
                  <a:pt x="3" y="83"/>
                </a:lnTo>
                <a:lnTo>
                  <a:pt x="1" y="83"/>
                </a:lnTo>
                <a:lnTo>
                  <a:pt x="4" y="90"/>
                </a:lnTo>
                <a:lnTo>
                  <a:pt x="4" y="88"/>
                </a:lnTo>
                <a:lnTo>
                  <a:pt x="4" y="90"/>
                </a:lnTo>
                <a:lnTo>
                  <a:pt x="3" y="83"/>
                </a:lnTo>
                <a:lnTo>
                  <a:pt x="4" y="90"/>
                </a:lnTo>
                <a:lnTo>
                  <a:pt x="6" y="91"/>
                </a:lnTo>
                <a:lnTo>
                  <a:pt x="6" y="93"/>
                </a:lnTo>
                <a:lnTo>
                  <a:pt x="9" y="96"/>
                </a:lnTo>
                <a:lnTo>
                  <a:pt x="9" y="97"/>
                </a:lnTo>
                <a:lnTo>
                  <a:pt x="19" y="108"/>
                </a:lnTo>
                <a:lnTo>
                  <a:pt x="21" y="108"/>
                </a:lnTo>
                <a:lnTo>
                  <a:pt x="19" y="108"/>
                </a:lnTo>
                <a:lnTo>
                  <a:pt x="22" y="110"/>
                </a:lnTo>
                <a:lnTo>
                  <a:pt x="27" y="114"/>
                </a:lnTo>
                <a:lnTo>
                  <a:pt x="30" y="116"/>
                </a:lnTo>
                <a:lnTo>
                  <a:pt x="31" y="117"/>
                </a:lnTo>
                <a:lnTo>
                  <a:pt x="39" y="122"/>
                </a:lnTo>
                <a:lnTo>
                  <a:pt x="40" y="122"/>
                </a:lnTo>
                <a:lnTo>
                  <a:pt x="49" y="127"/>
                </a:lnTo>
                <a:lnTo>
                  <a:pt x="51" y="127"/>
                </a:lnTo>
                <a:lnTo>
                  <a:pt x="59" y="131"/>
                </a:lnTo>
                <a:lnTo>
                  <a:pt x="64" y="131"/>
                </a:lnTo>
                <a:lnTo>
                  <a:pt x="68" y="133"/>
                </a:lnTo>
                <a:lnTo>
                  <a:pt x="71" y="133"/>
                </a:lnTo>
                <a:lnTo>
                  <a:pt x="79" y="136"/>
                </a:lnTo>
                <a:lnTo>
                  <a:pt x="82" y="136"/>
                </a:lnTo>
                <a:lnTo>
                  <a:pt x="83" y="138"/>
                </a:lnTo>
                <a:lnTo>
                  <a:pt x="85" y="138"/>
                </a:lnTo>
                <a:lnTo>
                  <a:pt x="91" y="110"/>
                </a:lnTo>
                <a:lnTo>
                  <a:pt x="92" y="110"/>
                </a:lnTo>
                <a:lnTo>
                  <a:pt x="85" y="108"/>
                </a:lnTo>
                <a:lnTo>
                  <a:pt x="82" y="108"/>
                </a:lnTo>
                <a:lnTo>
                  <a:pt x="80" y="108"/>
                </a:lnTo>
                <a:lnTo>
                  <a:pt x="76" y="105"/>
                </a:lnTo>
                <a:lnTo>
                  <a:pt x="71" y="105"/>
                </a:lnTo>
                <a:lnTo>
                  <a:pt x="67" y="104"/>
                </a:lnTo>
                <a:lnTo>
                  <a:pt x="65" y="104"/>
                </a:lnTo>
                <a:lnTo>
                  <a:pt x="56" y="99"/>
                </a:lnTo>
                <a:lnTo>
                  <a:pt x="55" y="99"/>
                </a:lnTo>
                <a:lnTo>
                  <a:pt x="46" y="94"/>
                </a:lnTo>
                <a:lnTo>
                  <a:pt x="45" y="94"/>
                </a:lnTo>
                <a:lnTo>
                  <a:pt x="46" y="96"/>
                </a:lnTo>
                <a:lnTo>
                  <a:pt x="45" y="94"/>
                </a:lnTo>
                <a:lnTo>
                  <a:pt x="42" y="93"/>
                </a:lnTo>
                <a:lnTo>
                  <a:pt x="37" y="88"/>
                </a:lnTo>
                <a:lnTo>
                  <a:pt x="34" y="87"/>
                </a:lnTo>
                <a:lnTo>
                  <a:pt x="30" y="83"/>
                </a:lnTo>
                <a:lnTo>
                  <a:pt x="28" y="83"/>
                </a:lnTo>
                <a:lnTo>
                  <a:pt x="33" y="88"/>
                </a:lnTo>
                <a:lnTo>
                  <a:pt x="33" y="87"/>
                </a:lnTo>
                <a:lnTo>
                  <a:pt x="30" y="83"/>
                </a:lnTo>
                <a:lnTo>
                  <a:pt x="30" y="82"/>
                </a:lnTo>
                <a:lnTo>
                  <a:pt x="28" y="80"/>
                </a:lnTo>
                <a:lnTo>
                  <a:pt x="30" y="83"/>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49"/>
                </a:lnTo>
                <a:lnTo>
                  <a:pt x="33" y="46"/>
                </a:lnTo>
                <a:lnTo>
                  <a:pt x="34" y="45"/>
                </a:lnTo>
                <a:lnTo>
                  <a:pt x="36" y="42"/>
                </a:lnTo>
                <a:lnTo>
                  <a:pt x="37" y="40"/>
                </a:lnTo>
                <a:lnTo>
                  <a:pt x="39" y="37"/>
                </a:lnTo>
                <a:lnTo>
                  <a:pt x="40" y="35"/>
                </a:lnTo>
                <a:lnTo>
                  <a:pt x="42" y="32"/>
                </a:lnTo>
                <a:lnTo>
                  <a:pt x="46" y="28"/>
                </a:lnTo>
                <a:lnTo>
                  <a:pt x="48" y="25"/>
                </a:lnTo>
                <a:lnTo>
                  <a:pt x="49" y="25"/>
                </a:lnTo>
                <a:lnTo>
                  <a:pt x="53"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17" name="Freeform 3069"/>
          <p:cNvSpPr>
            <a:spLocks/>
          </p:cNvSpPr>
          <p:nvPr/>
        </p:nvSpPr>
        <p:spPr bwMode="auto">
          <a:xfrm>
            <a:off x="5664201" y="3841750"/>
            <a:ext cx="138113" cy="184150"/>
          </a:xfrm>
          <a:custGeom>
            <a:avLst/>
            <a:gdLst>
              <a:gd name="T0" fmla="*/ 59 w 88"/>
              <a:gd name="T1" fmla="*/ 131 h 134"/>
              <a:gd name="T2" fmla="*/ 64 w 88"/>
              <a:gd name="T3" fmla="*/ 124 h 134"/>
              <a:gd name="T4" fmla="*/ 67 w 88"/>
              <a:gd name="T5" fmla="*/ 119 h 134"/>
              <a:gd name="T6" fmla="*/ 73 w 88"/>
              <a:gd name="T7" fmla="*/ 111 h 134"/>
              <a:gd name="T8" fmla="*/ 79 w 88"/>
              <a:gd name="T9" fmla="*/ 99 h 134"/>
              <a:gd name="T10" fmla="*/ 79 w 88"/>
              <a:gd name="T11" fmla="*/ 99 h 134"/>
              <a:gd name="T12" fmla="*/ 83 w 88"/>
              <a:gd name="T13" fmla="*/ 90 h 134"/>
              <a:gd name="T14" fmla="*/ 85 w 88"/>
              <a:gd name="T15" fmla="*/ 86 h 134"/>
              <a:gd name="T16" fmla="*/ 88 w 88"/>
              <a:gd name="T17" fmla="*/ 77 h 134"/>
              <a:gd name="T18" fmla="*/ 88 w 88"/>
              <a:gd name="T19" fmla="*/ 72 h 134"/>
              <a:gd name="T20" fmla="*/ 86 w 88"/>
              <a:gd name="T21" fmla="*/ 52 h 134"/>
              <a:gd name="T22" fmla="*/ 86 w 88"/>
              <a:gd name="T23" fmla="*/ 48 h 134"/>
              <a:gd name="T24" fmla="*/ 83 w 88"/>
              <a:gd name="T25" fmla="*/ 42 h 134"/>
              <a:gd name="T26" fmla="*/ 83 w 88"/>
              <a:gd name="T27" fmla="*/ 42 h 134"/>
              <a:gd name="T28" fmla="*/ 58 w 88"/>
              <a:gd name="T29" fmla="*/ 17 h 134"/>
              <a:gd name="T30" fmla="*/ 58 w 88"/>
              <a:gd name="T31" fmla="*/ 18 h 134"/>
              <a:gd name="T32" fmla="*/ 49 w 88"/>
              <a:gd name="T33" fmla="*/ 12 h 134"/>
              <a:gd name="T34" fmla="*/ 49 w 88"/>
              <a:gd name="T35" fmla="*/ 14 h 134"/>
              <a:gd name="T36" fmla="*/ 40 w 88"/>
              <a:gd name="T37" fmla="*/ 9 h 134"/>
              <a:gd name="T38" fmla="*/ 31 w 88"/>
              <a:gd name="T39" fmla="*/ 6 h 134"/>
              <a:gd name="T40" fmla="*/ 25 w 88"/>
              <a:gd name="T41" fmla="*/ 4 h 134"/>
              <a:gd name="T42" fmla="*/ 15 w 88"/>
              <a:gd name="T43" fmla="*/ 1 h 134"/>
              <a:gd name="T44" fmla="*/ 3 w 88"/>
              <a:gd name="T45" fmla="*/ 0 h 134"/>
              <a:gd name="T46" fmla="*/ 0 w 88"/>
              <a:gd name="T47" fmla="*/ 28 h 134"/>
              <a:gd name="T48" fmla="*/ 7 w 88"/>
              <a:gd name="T49" fmla="*/ 28 h 134"/>
              <a:gd name="T50" fmla="*/ 13 w 88"/>
              <a:gd name="T51" fmla="*/ 29 h 134"/>
              <a:gd name="T52" fmla="*/ 22 w 88"/>
              <a:gd name="T53" fmla="*/ 32 h 134"/>
              <a:gd name="T54" fmla="*/ 28 w 88"/>
              <a:gd name="T55" fmla="*/ 34 h 134"/>
              <a:gd name="T56" fmla="*/ 36 w 88"/>
              <a:gd name="T57" fmla="*/ 35 h 134"/>
              <a:gd name="T58" fmla="*/ 42 w 88"/>
              <a:gd name="T59" fmla="*/ 40 h 134"/>
              <a:gd name="T60" fmla="*/ 42 w 88"/>
              <a:gd name="T61" fmla="*/ 38 h 134"/>
              <a:gd name="T62" fmla="*/ 51 w 88"/>
              <a:gd name="T63" fmla="*/ 45 h 134"/>
              <a:gd name="T64" fmla="*/ 51 w 88"/>
              <a:gd name="T65" fmla="*/ 43 h 134"/>
              <a:gd name="T66" fmla="*/ 59 w 88"/>
              <a:gd name="T67" fmla="*/ 52 h 134"/>
              <a:gd name="T68" fmla="*/ 62 w 88"/>
              <a:gd name="T69" fmla="*/ 59 h 134"/>
              <a:gd name="T70" fmla="*/ 61 w 88"/>
              <a:gd name="T71" fmla="*/ 52 h 134"/>
              <a:gd name="T72" fmla="*/ 64 w 88"/>
              <a:gd name="T73" fmla="*/ 63 h 134"/>
              <a:gd name="T74" fmla="*/ 61 w 88"/>
              <a:gd name="T75" fmla="*/ 71 h 134"/>
              <a:gd name="T76" fmla="*/ 61 w 88"/>
              <a:gd name="T77" fmla="*/ 77 h 134"/>
              <a:gd name="T78" fmla="*/ 56 w 88"/>
              <a:gd name="T79" fmla="*/ 83 h 134"/>
              <a:gd name="T80" fmla="*/ 58 w 88"/>
              <a:gd name="T81" fmla="*/ 83 h 134"/>
              <a:gd name="T82" fmla="*/ 52 w 88"/>
              <a:gd name="T83" fmla="*/ 93 h 134"/>
              <a:gd name="T84" fmla="*/ 52 w 88"/>
              <a:gd name="T85" fmla="*/ 96 h 134"/>
              <a:gd name="T86" fmla="*/ 46 w 88"/>
              <a:gd name="T87" fmla="*/ 103 h 134"/>
              <a:gd name="T88" fmla="*/ 43 w 88"/>
              <a:gd name="T89" fmla="*/ 108 h 134"/>
              <a:gd name="T90" fmla="*/ 36 w 88"/>
              <a:gd name="T91" fmla="*/ 119 h 134"/>
              <a:gd name="T92" fmla="*/ 58 w 88"/>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4"/>
              <a:gd name="T143" fmla="*/ 88 w 88"/>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4">
                <a:moveTo>
                  <a:pt x="58" y="134"/>
                </a:moveTo>
                <a:lnTo>
                  <a:pt x="59" y="131"/>
                </a:lnTo>
                <a:lnTo>
                  <a:pt x="61" y="127"/>
                </a:lnTo>
                <a:lnTo>
                  <a:pt x="64" y="124"/>
                </a:lnTo>
                <a:lnTo>
                  <a:pt x="65" y="120"/>
                </a:lnTo>
                <a:lnTo>
                  <a:pt x="67" y="119"/>
                </a:lnTo>
                <a:lnTo>
                  <a:pt x="68" y="116"/>
                </a:lnTo>
                <a:lnTo>
                  <a:pt x="73" y="111"/>
                </a:lnTo>
                <a:lnTo>
                  <a:pt x="79" y="100"/>
                </a:lnTo>
                <a:lnTo>
                  <a:pt x="79" y="99"/>
                </a:lnTo>
                <a:lnTo>
                  <a:pt x="77" y="100"/>
                </a:lnTo>
                <a:lnTo>
                  <a:pt x="79" y="99"/>
                </a:lnTo>
                <a:lnTo>
                  <a:pt x="83" y="91"/>
                </a:lnTo>
                <a:lnTo>
                  <a:pt x="83" y="90"/>
                </a:lnTo>
                <a:lnTo>
                  <a:pt x="82" y="91"/>
                </a:lnTo>
                <a:lnTo>
                  <a:pt x="85" y="86"/>
                </a:lnTo>
                <a:lnTo>
                  <a:pt x="86" y="80"/>
                </a:lnTo>
                <a:lnTo>
                  <a:pt x="88" y="77"/>
                </a:lnTo>
                <a:lnTo>
                  <a:pt x="86" y="74"/>
                </a:lnTo>
                <a:lnTo>
                  <a:pt x="88" y="72"/>
                </a:lnTo>
                <a:lnTo>
                  <a:pt x="88" y="54"/>
                </a:lnTo>
                <a:lnTo>
                  <a:pt x="86" y="52"/>
                </a:lnTo>
                <a:lnTo>
                  <a:pt x="88" y="52"/>
                </a:lnTo>
                <a:lnTo>
                  <a:pt x="86" y="48"/>
                </a:lnTo>
                <a:lnTo>
                  <a:pt x="86" y="46"/>
                </a:lnTo>
                <a:lnTo>
                  <a:pt x="83" y="42"/>
                </a:lnTo>
                <a:lnTo>
                  <a:pt x="83" y="43"/>
                </a:lnTo>
                <a:lnTo>
                  <a:pt x="83" y="42"/>
                </a:lnTo>
                <a:lnTo>
                  <a:pt x="65" y="21"/>
                </a:lnTo>
                <a:lnTo>
                  <a:pt x="58" y="17"/>
                </a:lnTo>
                <a:lnTo>
                  <a:pt x="56" y="17"/>
                </a:lnTo>
                <a:lnTo>
                  <a:pt x="58" y="18"/>
                </a:lnTo>
                <a:lnTo>
                  <a:pt x="56" y="17"/>
                </a:lnTo>
                <a:lnTo>
                  <a:pt x="49" y="12"/>
                </a:lnTo>
                <a:lnTo>
                  <a:pt x="48" y="12"/>
                </a:lnTo>
                <a:lnTo>
                  <a:pt x="49" y="14"/>
                </a:lnTo>
                <a:lnTo>
                  <a:pt x="45" y="11"/>
                </a:lnTo>
                <a:lnTo>
                  <a:pt x="40" y="9"/>
                </a:lnTo>
                <a:lnTo>
                  <a:pt x="34" y="6"/>
                </a:lnTo>
                <a:lnTo>
                  <a:pt x="31" y="6"/>
                </a:lnTo>
                <a:lnTo>
                  <a:pt x="28" y="4"/>
                </a:lnTo>
                <a:lnTo>
                  <a:pt x="25" y="4"/>
                </a:lnTo>
                <a:lnTo>
                  <a:pt x="19" y="1"/>
                </a:lnTo>
                <a:lnTo>
                  <a:pt x="15" y="1"/>
                </a:lnTo>
                <a:lnTo>
                  <a:pt x="10" y="0"/>
                </a:lnTo>
                <a:lnTo>
                  <a:pt x="3" y="0"/>
                </a:lnTo>
                <a:lnTo>
                  <a:pt x="6" y="0"/>
                </a:lnTo>
                <a:lnTo>
                  <a:pt x="0" y="28"/>
                </a:lnTo>
                <a:lnTo>
                  <a:pt x="3" y="28"/>
                </a:lnTo>
                <a:lnTo>
                  <a:pt x="7" y="28"/>
                </a:lnTo>
                <a:lnTo>
                  <a:pt x="12" y="29"/>
                </a:lnTo>
                <a:lnTo>
                  <a:pt x="13" y="29"/>
                </a:lnTo>
                <a:lnTo>
                  <a:pt x="19" y="32"/>
                </a:lnTo>
                <a:lnTo>
                  <a:pt x="22" y="32"/>
                </a:lnTo>
                <a:lnTo>
                  <a:pt x="25" y="34"/>
                </a:lnTo>
                <a:lnTo>
                  <a:pt x="28" y="34"/>
                </a:lnTo>
                <a:lnTo>
                  <a:pt x="34" y="37"/>
                </a:lnTo>
                <a:lnTo>
                  <a:pt x="36" y="35"/>
                </a:lnTo>
                <a:lnTo>
                  <a:pt x="34" y="35"/>
                </a:lnTo>
                <a:lnTo>
                  <a:pt x="42" y="40"/>
                </a:lnTo>
                <a:lnTo>
                  <a:pt x="43" y="40"/>
                </a:lnTo>
                <a:lnTo>
                  <a:pt x="42" y="38"/>
                </a:lnTo>
                <a:lnTo>
                  <a:pt x="43" y="40"/>
                </a:lnTo>
                <a:lnTo>
                  <a:pt x="51" y="45"/>
                </a:lnTo>
                <a:lnTo>
                  <a:pt x="52" y="45"/>
                </a:lnTo>
                <a:lnTo>
                  <a:pt x="51" y="43"/>
                </a:lnTo>
                <a:lnTo>
                  <a:pt x="59" y="51"/>
                </a:lnTo>
                <a:lnTo>
                  <a:pt x="59" y="52"/>
                </a:lnTo>
                <a:lnTo>
                  <a:pt x="62" y="57"/>
                </a:lnTo>
                <a:lnTo>
                  <a:pt x="62" y="59"/>
                </a:lnTo>
                <a:lnTo>
                  <a:pt x="62" y="57"/>
                </a:lnTo>
                <a:lnTo>
                  <a:pt x="61" y="52"/>
                </a:lnTo>
                <a:lnTo>
                  <a:pt x="62" y="62"/>
                </a:lnTo>
                <a:lnTo>
                  <a:pt x="64" y="63"/>
                </a:lnTo>
                <a:lnTo>
                  <a:pt x="62" y="65"/>
                </a:lnTo>
                <a:lnTo>
                  <a:pt x="61" y="71"/>
                </a:lnTo>
                <a:lnTo>
                  <a:pt x="59" y="74"/>
                </a:lnTo>
                <a:lnTo>
                  <a:pt x="61" y="77"/>
                </a:lnTo>
                <a:lnTo>
                  <a:pt x="61" y="76"/>
                </a:lnTo>
                <a:lnTo>
                  <a:pt x="56" y="83"/>
                </a:lnTo>
                <a:lnTo>
                  <a:pt x="56" y="85"/>
                </a:lnTo>
                <a:lnTo>
                  <a:pt x="58" y="83"/>
                </a:lnTo>
                <a:lnTo>
                  <a:pt x="56" y="85"/>
                </a:lnTo>
                <a:lnTo>
                  <a:pt x="52" y="93"/>
                </a:lnTo>
                <a:lnTo>
                  <a:pt x="52" y="94"/>
                </a:lnTo>
                <a:lnTo>
                  <a:pt x="52" y="96"/>
                </a:lnTo>
                <a:lnTo>
                  <a:pt x="48" y="100"/>
                </a:lnTo>
                <a:lnTo>
                  <a:pt x="46" y="103"/>
                </a:lnTo>
                <a:lnTo>
                  <a:pt x="45" y="105"/>
                </a:lnTo>
                <a:lnTo>
                  <a:pt x="43" y="108"/>
                </a:lnTo>
                <a:lnTo>
                  <a:pt x="40" y="111"/>
                </a:lnTo>
                <a:lnTo>
                  <a:pt x="36" y="119"/>
                </a:lnTo>
                <a:lnTo>
                  <a:pt x="37" y="116"/>
                </a:lnTo>
                <a:lnTo>
                  <a:pt x="58" y="134"/>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18" name="Freeform 3070"/>
          <p:cNvSpPr>
            <a:spLocks/>
          </p:cNvSpPr>
          <p:nvPr/>
        </p:nvSpPr>
        <p:spPr bwMode="auto">
          <a:xfrm>
            <a:off x="5673726" y="3994150"/>
            <a:ext cx="144463" cy="190500"/>
          </a:xfrm>
          <a:custGeom>
            <a:avLst/>
            <a:gdLst>
              <a:gd name="T0" fmla="*/ 37 w 92"/>
              <a:gd name="T1" fmla="*/ 0 h 138"/>
              <a:gd name="T2" fmla="*/ 27 w 92"/>
              <a:gd name="T3" fmla="*/ 9 h 138"/>
              <a:gd name="T4" fmla="*/ 24 w 92"/>
              <a:gd name="T5" fmla="*/ 13 h 138"/>
              <a:gd name="T6" fmla="*/ 19 w 92"/>
              <a:gd name="T7" fmla="*/ 17 h 138"/>
              <a:gd name="T8" fmla="*/ 13 w 92"/>
              <a:gd name="T9" fmla="*/ 26 h 138"/>
              <a:gd name="T10" fmla="*/ 9 w 92"/>
              <a:gd name="T11" fmla="*/ 34 h 138"/>
              <a:gd name="T12" fmla="*/ 4 w 92"/>
              <a:gd name="T13" fmla="*/ 42 h 138"/>
              <a:gd name="T14" fmla="*/ 4 w 92"/>
              <a:gd name="T15" fmla="*/ 44 h 138"/>
              <a:gd name="T16" fmla="*/ 1 w 92"/>
              <a:gd name="T17" fmla="*/ 54 h 138"/>
              <a:gd name="T18" fmla="*/ 0 w 92"/>
              <a:gd name="T19" fmla="*/ 84 h 138"/>
              <a:gd name="T20" fmla="*/ 0 w 92"/>
              <a:gd name="T21" fmla="*/ 85 h 138"/>
              <a:gd name="T22" fmla="*/ 1 w 92"/>
              <a:gd name="T23" fmla="*/ 85 h 138"/>
              <a:gd name="T24" fmla="*/ 4 w 92"/>
              <a:gd name="T25" fmla="*/ 93 h 138"/>
              <a:gd name="T26" fmla="*/ 7 w 92"/>
              <a:gd name="T27" fmla="*/ 98 h 138"/>
              <a:gd name="T28" fmla="*/ 19 w 92"/>
              <a:gd name="T29" fmla="*/ 112 h 138"/>
              <a:gd name="T30" fmla="*/ 19 w 92"/>
              <a:gd name="T31" fmla="*/ 112 h 138"/>
              <a:gd name="T32" fmla="*/ 28 w 92"/>
              <a:gd name="T33" fmla="*/ 118 h 138"/>
              <a:gd name="T34" fmla="*/ 30 w 92"/>
              <a:gd name="T35" fmla="*/ 118 h 138"/>
              <a:gd name="T36" fmla="*/ 37 w 92"/>
              <a:gd name="T37" fmla="*/ 122 h 138"/>
              <a:gd name="T38" fmla="*/ 40 w 92"/>
              <a:gd name="T39" fmla="*/ 122 h 138"/>
              <a:gd name="T40" fmla="*/ 49 w 92"/>
              <a:gd name="T41" fmla="*/ 127 h 138"/>
              <a:gd name="T42" fmla="*/ 61 w 92"/>
              <a:gd name="T43" fmla="*/ 130 h 138"/>
              <a:gd name="T44" fmla="*/ 70 w 92"/>
              <a:gd name="T45" fmla="*/ 133 h 138"/>
              <a:gd name="T46" fmla="*/ 77 w 92"/>
              <a:gd name="T47" fmla="*/ 135 h 138"/>
              <a:gd name="T48" fmla="*/ 85 w 92"/>
              <a:gd name="T49" fmla="*/ 138 h 138"/>
              <a:gd name="T50" fmla="*/ 92 w 92"/>
              <a:gd name="T51" fmla="*/ 110 h 138"/>
              <a:gd name="T52" fmla="*/ 77 w 92"/>
              <a:gd name="T53" fmla="*/ 107 h 138"/>
              <a:gd name="T54" fmla="*/ 71 w 92"/>
              <a:gd name="T55" fmla="*/ 105 h 138"/>
              <a:gd name="T56" fmla="*/ 62 w 92"/>
              <a:gd name="T57" fmla="*/ 102 h 138"/>
              <a:gd name="T58" fmla="*/ 55 w 92"/>
              <a:gd name="T59" fmla="*/ 99 h 138"/>
              <a:gd name="T60" fmla="*/ 55 w 92"/>
              <a:gd name="T61" fmla="*/ 101 h 138"/>
              <a:gd name="T62" fmla="*/ 46 w 92"/>
              <a:gd name="T63" fmla="*/ 98 h 138"/>
              <a:gd name="T64" fmla="*/ 45 w 92"/>
              <a:gd name="T65" fmla="*/ 96 h 138"/>
              <a:gd name="T66" fmla="*/ 37 w 92"/>
              <a:gd name="T67" fmla="*/ 93 h 138"/>
              <a:gd name="T68" fmla="*/ 34 w 92"/>
              <a:gd name="T69" fmla="*/ 90 h 138"/>
              <a:gd name="T70" fmla="*/ 28 w 92"/>
              <a:gd name="T71" fmla="*/ 87 h 138"/>
              <a:gd name="T72" fmla="*/ 31 w 92"/>
              <a:gd name="T73" fmla="*/ 88 h 138"/>
              <a:gd name="T74" fmla="*/ 28 w 92"/>
              <a:gd name="T75" fmla="*/ 84 h 138"/>
              <a:gd name="T76" fmla="*/ 28 w 92"/>
              <a:gd name="T77" fmla="*/ 85 h 138"/>
              <a:gd name="T78" fmla="*/ 25 w 92"/>
              <a:gd name="T79" fmla="*/ 76 h 138"/>
              <a:gd name="T80" fmla="*/ 24 w 92"/>
              <a:gd name="T81" fmla="*/ 65 h 138"/>
              <a:gd name="T82" fmla="*/ 27 w 92"/>
              <a:gd name="T83" fmla="*/ 57 h 138"/>
              <a:gd name="T84" fmla="*/ 28 w 92"/>
              <a:gd name="T85" fmla="*/ 54 h 138"/>
              <a:gd name="T86" fmla="*/ 28 w 92"/>
              <a:gd name="T87" fmla="*/ 53 h 138"/>
              <a:gd name="T88" fmla="*/ 31 w 92"/>
              <a:gd name="T89" fmla="*/ 48 h 138"/>
              <a:gd name="T90" fmla="*/ 36 w 92"/>
              <a:gd name="T91" fmla="*/ 40 h 138"/>
              <a:gd name="T92" fmla="*/ 40 w 92"/>
              <a:gd name="T93" fmla="*/ 34 h 138"/>
              <a:gd name="T94" fmla="*/ 45 w 92"/>
              <a:gd name="T95" fmla="*/ 30 h 138"/>
              <a:gd name="T96" fmla="*/ 49 w 92"/>
              <a:gd name="T97" fmla="*/ 25 h 138"/>
              <a:gd name="T98" fmla="*/ 34 w 92"/>
              <a:gd name="T99" fmla="*/ 2 h 1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
              <a:gd name="T151" fmla="*/ 0 h 138"/>
              <a:gd name="T152" fmla="*/ 92 w 92"/>
              <a:gd name="T153" fmla="*/ 138 h 1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 h="138">
                <a:moveTo>
                  <a:pt x="34" y="2"/>
                </a:moveTo>
                <a:lnTo>
                  <a:pt x="37" y="0"/>
                </a:lnTo>
                <a:lnTo>
                  <a:pt x="33" y="3"/>
                </a:lnTo>
                <a:lnTo>
                  <a:pt x="27" y="9"/>
                </a:lnTo>
                <a:lnTo>
                  <a:pt x="27" y="11"/>
                </a:lnTo>
                <a:lnTo>
                  <a:pt x="24" y="13"/>
                </a:lnTo>
                <a:lnTo>
                  <a:pt x="22" y="16"/>
                </a:lnTo>
                <a:lnTo>
                  <a:pt x="19" y="17"/>
                </a:lnTo>
                <a:lnTo>
                  <a:pt x="15" y="25"/>
                </a:lnTo>
                <a:lnTo>
                  <a:pt x="13" y="26"/>
                </a:lnTo>
                <a:lnTo>
                  <a:pt x="10" y="33"/>
                </a:lnTo>
                <a:lnTo>
                  <a:pt x="9" y="34"/>
                </a:lnTo>
                <a:lnTo>
                  <a:pt x="7" y="37"/>
                </a:lnTo>
                <a:lnTo>
                  <a:pt x="4" y="42"/>
                </a:lnTo>
                <a:lnTo>
                  <a:pt x="4" y="45"/>
                </a:lnTo>
                <a:lnTo>
                  <a:pt x="4" y="44"/>
                </a:lnTo>
                <a:lnTo>
                  <a:pt x="0" y="51"/>
                </a:lnTo>
                <a:lnTo>
                  <a:pt x="1" y="54"/>
                </a:lnTo>
                <a:lnTo>
                  <a:pt x="0" y="56"/>
                </a:lnTo>
                <a:lnTo>
                  <a:pt x="0" y="84"/>
                </a:lnTo>
                <a:lnTo>
                  <a:pt x="1" y="85"/>
                </a:lnTo>
                <a:lnTo>
                  <a:pt x="0" y="85"/>
                </a:lnTo>
                <a:lnTo>
                  <a:pt x="3" y="91"/>
                </a:lnTo>
                <a:lnTo>
                  <a:pt x="1" y="85"/>
                </a:lnTo>
                <a:lnTo>
                  <a:pt x="3" y="91"/>
                </a:lnTo>
                <a:lnTo>
                  <a:pt x="4" y="93"/>
                </a:lnTo>
                <a:lnTo>
                  <a:pt x="4" y="95"/>
                </a:lnTo>
                <a:lnTo>
                  <a:pt x="7" y="98"/>
                </a:lnTo>
                <a:lnTo>
                  <a:pt x="7" y="99"/>
                </a:lnTo>
                <a:lnTo>
                  <a:pt x="19" y="112"/>
                </a:lnTo>
                <a:lnTo>
                  <a:pt x="21" y="112"/>
                </a:lnTo>
                <a:lnTo>
                  <a:pt x="19" y="112"/>
                </a:lnTo>
                <a:lnTo>
                  <a:pt x="22" y="113"/>
                </a:lnTo>
                <a:lnTo>
                  <a:pt x="28" y="118"/>
                </a:lnTo>
                <a:lnTo>
                  <a:pt x="31" y="118"/>
                </a:lnTo>
                <a:lnTo>
                  <a:pt x="30" y="118"/>
                </a:lnTo>
                <a:lnTo>
                  <a:pt x="33" y="119"/>
                </a:lnTo>
                <a:lnTo>
                  <a:pt x="37" y="122"/>
                </a:lnTo>
                <a:lnTo>
                  <a:pt x="42" y="124"/>
                </a:lnTo>
                <a:lnTo>
                  <a:pt x="40" y="122"/>
                </a:lnTo>
                <a:lnTo>
                  <a:pt x="45" y="126"/>
                </a:lnTo>
                <a:lnTo>
                  <a:pt x="49" y="127"/>
                </a:lnTo>
                <a:lnTo>
                  <a:pt x="55" y="130"/>
                </a:lnTo>
                <a:lnTo>
                  <a:pt x="61" y="130"/>
                </a:lnTo>
                <a:lnTo>
                  <a:pt x="65" y="133"/>
                </a:lnTo>
                <a:lnTo>
                  <a:pt x="70" y="133"/>
                </a:lnTo>
                <a:lnTo>
                  <a:pt x="74" y="135"/>
                </a:lnTo>
                <a:lnTo>
                  <a:pt x="77" y="135"/>
                </a:lnTo>
                <a:lnTo>
                  <a:pt x="83" y="138"/>
                </a:lnTo>
                <a:lnTo>
                  <a:pt x="85" y="138"/>
                </a:lnTo>
                <a:lnTo>
                  <a:pt x="91" y="110"/>
                </a:lnTo>
                <a:lnTo>
                  <a:pt x="92" y="110"/>
                </a:lnTo>
                <a:lnTo>
                  <a:pt x="80" y="107"/>
                </a:lnTo>
                <a:lnTo>
                  <a:pt x="77" y="107"/>
                </a:lnTo>
                <a:lnTo>
                  <a:pt x="73" y="105"/>
                </a:lnTo>
                <a:lnTo>
                  <a:pt x="71" y="105"/>
                </a:lnTo>
                <a:lnTo>
                  <a:pt x="70" y="105"/>
                </a:lnTo>
                <a:lnTo>
                  <a:pt x="62" y="102"/>
                </a:lnTo>
                <a:lnTo>
                  <a:pt x="61" y="102"/>
                </a:lnTo>
                <a:lnTo>
                  <a:pt x="55" y="99"/>
                </a:lnTo>
                <a:lnTo>
                  <a:pt x="53" y="101"/>
                </a:lnTo>
                <a:lnTo>
                  <a:pt x="55" y="101"/>
                </a:lnTo>
                <a:lnTo>
                  <a:pt x="48" y="96"/>
                </a:lnTo>
                <a:lnTo>
                  <a:pt x="46" y="98"/>
                </a:lnTo>
                <a:lnTo>
                  <a:pt x="48" y="98"/>
                </a:lnTo>
                <a:lnTo>
                  <a:pt x="45" y="96"/>
                </a:lnTo>
                <a:lnTo>
                  <a:pt x="40" y="93"/>
                </a:lnTo>
                <a:lnTo>
                  <a:pt x="37" y="93"/>
                </a:lnTo>
                <a:lnTo>
                  <a:pt x="37" y="91"/>
                </a:lnTo>
                <a:lnTo>
                  <a:pt x="34" y="90"/>
                </a:lnTo>
                <a:lnTo>
                  <a:pt x="30" y="87"/>
                </a:lnTo>
                <a:lnTo>
                  <a:pt x="28" y="87"/>
                </a:lnTo>
                <a:lnTo>
                  <a:pt x="31" y="90"/>
                </a:lnTo>
                <a:lnTo>
                  <a:pt x="31" y="88"/>
                </a:lnTo>
                <a:lnTo>
                  <a:pt x="28" y="85"/>
                </a:lnTo>
                <a:lnTo>
                  <a:pt x="28" y="84"/>
                </a:lnTo>
                <a:lnTo>
                  <a:pt x="27" y="82"/>
                </a:lnTo>
                <a:lnTo>
                  <a:pt x="28" y="85"/>
                </a:lnTo>
                <a:lnTo>
                  <a:pt x="27" y="79"/>
                </a:lnTo>
                <a:lnTo>
                  <a:pt x="25" y="76"/>
                </a:lnTo>
                <a:lnTo>
                  <a:pt x="24" y="74"/>
                </a:lnTo>
                <a:lnTo>
                  <a:pt x="24" y="65"/>
                </a:lnTo>
                <a:lnTo>
                  <a:pt x="25" y="64"/>
                </a:lnTo>
                <a:lnTo>
                  <a:pt x="27" y="57"/>
                </a:lnTo>
                <a:lnTo>
                  <a:pt x="25" y="59"/>
                </a:lnTo>
                <a:lnTo>
                  <a:pt x="28" y="54"/>
                </a:lnTo>
                <a:lnTo>
                  <a:pt x="28" y="51"/>
                </a:lnTo>
                <a:lnTo>
                  <a:pt x="28" y="53"/>
                </a:lnTo>
                <a:lnTo>
                  <a:pt x="30" y="50"/>
                </a:lnTo>
                <a:lnTo>
                  <a:pt x="31" y="48"/>
                </a:lnTo>
                <a:lnTo>
                  <a:pt x="34" y="42"/>
                </a:lnTo>
                <a:lnTo>
                  <a:pt x="36" y="40"/>
                </a:lnTo>
                <a:lnTo>
                  <a:pt x="37" y="36"/>
                </a:lnTo>
                <a:lnTo>
                  <a:pt x="40" y="34"/>
                </a:lnTo>
                <a:lnTo>
                  <a:pt x="42" y="31"/>
                </a:lnTo>
                <a:lnTo>
                  <a:pt x="45" y="30"/>
                </a:lnTo>
                <a:lnTo>
                  <a:pt x="48" y="25"/>
                </a:lnTo>
                <a:lnTo>
                  <a:pt x="49" y="25"/>
                </a:lnTo>
                <a:lnTo>
                  <a:pt x="52" y="23"/>
                </a:lnTo>
                <a:lnTo>
                  <a:pt x="34" y="2"/>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19" name="Freeform 3071"/>
          <p:cNvSpPr>
            <a:spLocks/>
          </p:cNvSpPr>
          <p:nvPr/>
        </p:nvSpPr>
        <p:spPr bwMode="auto">
          <a:xfrm>
            <a:off x="5808664" y="4144964"/>
            <a:ext cx="136525" cy="185737"/>
          </a:xfrm>
          <a:custGeom>
            <a:avLst/>
            <a:gdLst>
              <a:gd name="T0" fmla="*/ 58 w 87"/>
              <a:gd name="T1" fmla="*/ 132 h 135"/>
              <a:gd name="T2" fmla="*/ 63 w 87"/>
              <a:gd name="T3" fmla="*/ 124 h 135"/>
              <a:gd name="T4" fmla="*/ 66 w 87"/>
              <a:gd name="T5" fmla="*/ 119 h 135"/>
              <a:gd name="T6" fmla="*/ 72 w 87"/>
              <a:gd name="T7" fmla="*/ 111 h 135"/>
              <a:gd name="T8" fmla="*/ 78 w 87"/>
              <a:gd name="T9" fmla="*/ 99 h 135"/>
              <a:gd name="T10" fmla="*/ 78 w 87"/>
              <a:gd name="T11" fmla="*/ 99 h 135"/>
              <a:gd name="T12" fmla="*/ 81 w 87"/>
              <a:gd name="T13" fmla="*/ 91 h 135"/>
              <a:gd name="T14" fmla="*/ 85 w 87"/>
              <a:gd name="T15" fmla="*/ 85 h 135"/>
              <a:gd name="T16" fmla="*/ 85 w 87"/>
              <a:gd name="T17" fmla="*/ 81 h 135"/>
              <a:gd name="T18" fmla="*/ 87 w 87"/>
              <a:gd name="T19" fmla="*/ 74 h 135"/>
              <a:gd name="T20" fmla="*/ 85 w 87"/>
              <a:gd name="T21" fmla="*/ 54 h 135"/>
              <a:gd name="T22" fmla="*/ 87 w 87"/>
              <a:gd name="T23" fmla="*/ 50 h 135"/>
              <a:gd name="T24" fmla="*/ 82 w 87"/>
              <a:gd name="T25" fmla="*/ 43 h 135"/>
              <a:gd name="T26" fmla="*/ 82 w 87"/>
              <a:gd name="T27" fmla="*/ 43 h 135"/>
              <a:gd name="T28" fmla="*/ 61 w 87"/>
              <a:gd name="T29" fmla="*/ 22 h 135"/>
              <a:gd name="T30" fmla="*/ 53 w 87"/>
              <a:gd name="T31" fmla="*/ 16 h 135"/>
              <a:gd name="T32" fmla="*/ 53 w 87"/>
              <a:gd name="T33" fmla="*/ 17 h 135"/>
              <a:gd name="T34" fmla="*/ 48 w 87"/>
              <a:gd name="T35" fmla="*/ 14 h 135"/>
              <a:gd name="T36" fmla="*/ 39 w 87"/>
              <a:gd name="T37" fmla="*/ 9 h 135"/>
              <a:gd name="T38" fmla="*/ 30 w 87"/>
              <a:gd name="T39" fmla="*/ 6 h 135"/>
              <a:gd name="T40" fmla="*/ 21 w 87"/>
              <a:gd name="T41" fmla="*/ 3 h 135"/>
              <a:gd name="T42" fmla="*/ 14 w 87"/>
              <a:gd name="T43" fmla="*/ 2 h 135"/>
              <a:gd name="T44" fmla="*/ 2 w 87"/>
              <a:gd name="T45" fmla="*/ 0 h 135"/>
              <a:gd name="T46" fmla="*/ 0 w 87"/>
              <a:gd name="T47" fmla="*/ 28 h 135"/>
              <a:gd name="T48" fmla="*/ 6 w 87"/>
              <a:gd name="T49" fmla="*/ 28 h 135"/>
              <a:gd name="T50" fmla="*/ 12 w 87"/>
              <a:gd name="T51" fmla="*/ 29 h 135"/>
              <a:gd name="T52" fmla="*/ 18 w 87"/>
              <a:gd name="T53" fmla="*/ 31 h 135"/>
              <a:gd name="T54" fmla="*/ 27 w 87"/>
              <a:gd name="T55" fmla="*/ 34 h 135"/>
              <a:gd name="T56" fmla="*/ 35 w 87"/>
              <a:gd name="T57" fmla="*/ 36 h 135"/>
              <a:gd name="T58" fmla="*/ 36 w 87"/>
              <a:gd name="T59" fmla="*/ 37 h 135"/>
              <a:gd name="T60" fmla="*/ 45 w 87"/>
              <a:gd name="T61" fmla="*/ 43 h 135"/>
              <a:gd name="T62" fmla="*/ 45 w 87"/>
              <a:gd name="T63" fmla="*/ 42 h 135"/>
              <a:gd name="T64" fmla="*/ 50 w 87"/>
              <a:gd name="T65" fmla="*/ 45 h 135"/>
              <a:gd name="T66" fmla="*/ 58 w 87"/>
              <a:gd name="T67" fmla="*/ 54 h 135"/>
              <a:gd name="T68" fmla="*/ 61 w 87"/>
              <a:gd name="T69" fmla="*/ 60 h 135"/>
              <a:gd name="T70" fmla="*/ 60 w 87"/>
              <a:gd name="T71" fmla="*/ 54 h 135"/>
              <a:gd name="T72" fmla="*/ 63 w 87"/>
              <a:gd name="T73" fmla="*/ 65 h 135"/>
              <a:gd name="T74" fmla="*/ 61 w 87"/>
              <a:gd name="T75" fmla="*/ 71 h 135"/>
              <a:gd name="T76" fmla="*/ 58 w 87"/>
              <a:gd name="T77" fmla="*/ 79 h 135"/>
              <a:gd name="T78" fmla="*/ 57 w 87"/>
              <a:gd name="T79" fmla="*/ 82 h 135"/>
              <a:gd name="T80" fmla="*/ 57 w 87"/>
              <a:gd name="T81" fmla="*/ 84 h 135"/>
              <a:gd name="T82" fmla="*/ 51 w 87"/>
              <a:gd name="T83" fmla="*/ 93 h 135"/>
              <a:gd name="T84" fmla="*/ 51 w 87"/>
              <a:gd name="T85" fmla="*/ 96 h 135"/>
              <a:gd name="T86" fmla="*/ 45 w 87"/>
              <a:gd name="T87" fmla="*/ 104 h 135"/>
              <a:gd name="T88" fmla="*/ 42 w 87"/>
              <a:gd name="T89" fmla="*/ 108 h 135"/>
              <a:gd name="T90" fmla="*/ 35 w 87"/>
              <a:gd name="T91" fmla="*/ 119 h 135"/>
              <a:gd name="T92" fmla="*/ 57 w 87"/>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5"/>
              <a:gd name="T143" fmla="*/ 87 w 87"/>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5">
                <a:moveTo>
                  <a:pt x="57" y="135"/>
                </a:moveTo>
                <a:lnTo>
                  <a:pt x="58" y="132"/>
                </a:lnTo>
                <a:lnTo>
                  <a:pt x="60" y="127"/>
                </a:lnTo>
                <a:lnTo>
                  <a:pt x="63" y="124"/>
                </a:lnTo>
                <a:lnTo>
                  <a:pt x="64" y="121"/>
                </a:lnTo>
                <a:lnTo>
                  <a:pt x="66" y="119"/>
                </a:lnTo>
                <a:lnTo>
                  <a:pt x="67" y="116"/>
                </a:lnTo>
                <a:lnTo>
                  <a:pt x="72" y="111"/>
                </a:lnTo>
                <a:lnTo>
                  <a:pt x="78" y="101"/>
                </a:lnTo>
                <a:lnTo>
                  <a:pt x="78" y="99"/>
                </a:lnTo>
                <a:lnTo>
                  <a:pt x="76" y="101"/>
                </a:lnTo>
                <a:lnTo>
                  <a:pt x="78" y="99"/>
                </a:lnTo>
                <a:lnTo>
                  <a:pt x="82" y="91"/>
                </a:lnTo>
                <a:lnTo>
                  <a:pt x="81" y="91"/>
                </a:lnTo>
                <a:lnTo>
                  <a:pt x="81" y="93"/>
                </a:lnTo>
                <a:lnTo>
                  <a:pt x="85" y="85"/>
                </a:lnTo>
                <a:lnTo>
                  <a:pt x="84" y="82"/>
                </a:lnTo>
                <a:lnTo>
                  <a:pt x="85" y="81"/>
                </a:lnTo>
                <a:lnTo>
                  <a:pt x="85" y="76"/>
                </a:lnTo>
                <a:lnTo>
                  <a:pt x="87" y="74"/>
                </a:lnTo>
                <a:lnTo>
                  <a:pt x="87" y="56"/>
                </a:lnTo>
                <a:lnTo>
                  <a:pt x="85" y="54"/>
                </a:lnTo>
                <a:lnTo>
                  <a:pt x="87" y="54"/>
                </a:lnTo>
                <a:lnTo>
                  <a:pt x="87" y="50"/>
                </a:lnTo>
                <a:lnTo>
                  <a:pt x="85" y="48"/>
                </a:lnTo>
                <a:lnTo>
                  <a:pt x="82" y="43"/>
                </a:lnTo>
                <a:lnTo>
                  <a:pt x="82" y="45"/>
                </a:lnTo>
                <a:lnTo>
                  <a:pt x="82" y="43"/>
                </a:lnTo>
                <a:lnTo>
                  <a:pt x="64" y="23"/>
                </a:lnTo>
                <a:lnTo>
                  <a:pt x="61" y="22"/>
                </a:lnTo>
                <a:lnTo>
                  <a:pt x="60" y="20"/>
                </a:lnTo>
                <a:lnTo>
                  <a:pt x="53" y="16"/>
                </a:lnTo>
                <a:lnTo>
                  <a:pt x="51" y="16"/>
                </a:lnTo>
                <a:lnTo>
                  <a:pt x="53" y="17"/>
                </a:lnTo>
                <a:lnTo>
                  <a:pt x="51" y="16"/>
                </a:lnTo>
                <a:lnTo>
                  <a:pt x="48" y="14"/>
                </a:lnTo>
                <a:lnTo>
                  <a:pt x="44" y="11"/>
                </a:lnTo>
                <a:lnTo>
                  <a:pt x="39" y="9"/>
                </a:lnTo>
                <a:lnTo>
                  <a:pt x="33" y="6"/>
                </a:lnTo>
                <a:lnTo>
                  <a:pt x="30" y="6"/>
                </a:lnTo>
                <a:lnTo>
                  <a:pt x="24" y="3"/>
                </a:lnTo>
                <a:lnTo>
                  <a:pt x="21" y="3"/>
                </a:lnTo>
                <a:lnTo>
                  <a:pt x="18" y="2"/>
                </a:lnTo>
                <a:lnTo>
                  <a:pt x="14" y="2"/>
                </a:lnTo>
                <a:lnTo>
                  <a:pt x="9" y="0"/>
                </a:lnTo>
                <a:lnTo>
                  <a:pt x="2" y="0"/>
                </a:lnTo>
                <a:lnTo>
                  <a:pt x="3" y="0"/>
                </a:lnTo>
                <a:lnTo>
                  <a:pt x="0" y="28"/>
                </a:lnTo>
                <a:lnTo>
                  <a:pt x="2" y="28"/>
                </a:lnTo>
                <a:lnTo>
                  <a:pt x="6" y="28"/>
                </a:lnTo>
                <a:lnTo>
                  <a:pt x="11" y="29"/>
                </a:lnTo>
                <a:lnTo>
                  <a:pt x="12" y="29"/>
                </a:lnTo>
                <a:lnTo>
                  <a:pt x="15" y="31"/>
                </a:lnTo>
                <a:lnTo>
                  <a:pt x="18" y="31"/>
                </a:lnTo>
                <a:lnTo>
                  <a:pt x="24" y="34"/>
                </a:lnTo>
                <a:lnTo>
                  <a:pt x="27" y="34"/>
                </a:lnTo>
                <a:lnTo>
                  <a:pt x="33" y="37"/>
                </a:lnTo>
                <a:lnTo>
                  <a:pt x="35" y="36"/>
                </a:lnTo>
                <a:lnTo>
                  <a:pt x="33" y="36"/>
                </a:lnTo>
                <a:lnTo>
                  <a:pt x="36" y="37"/>
                </a:lnTo>
                <a:lnTo>
                  <a:pt x="38" y="39"/>
                </a:lnTo>
                <a:lnTo>
                  <a:pt x="45" y="43"/>
                </a:lnTo>
                <a:lnTo>
                  <a:pt x="47" y="43"/>
                </a:lnTo>
                <a:lnTo>
                  <a:pt x="45" y="42"/>
                </a:lnTo>
                <a:lnTo>
                  <a:pt x="47" y="43"/>
                </a:lnTo>
                <a:lnTo>
                  <a:pt x="50" y="45"/>
                </a:lnTo>
                <a:lnTo>
                  <a:pt x="58" y="53"/>
                </a:lnTo>
                <a:lnTo>
                  <a:pt x="58" y="54"/>
                </a:lnTo>
                <a:lnTo>
                  <a:pt x="61" y="59"/>
                </a:lnTo>
                <a:lnTo>
                  <a:pt x="61" y="60"/>
                </a:lnTo>
                <a:lnTo>
                  <a:pt x="60" y="59"/>
                </a:lnTo>
                <a:lnTo>
                  <a:pt x="60" y="54"/>
                </a:lnTo>
                <a:lnTo>
                  <a:pt x="61" y="64"/>
                </a:lnTo>
                <a:lnTo>
                  <a:pt x="63" y="65"/>
                </a:lnTo>
                <a:lnTo>
                  <a:pt x="61" y="67"/>
                </a:lnTo>
                <a:lnTo>
                  <a:pt x="61" y="71"/>
                </a:lnTo>
                <a:lnTo>
                  <a:pt x="60" y="73"/>
                </a:lnTo>
                <a:lnTo>
                  <a:pt x="58" y="79"/>
                </a:lnTo>
                <a:lnTo>
                  <a:pt x="60" y="77"/>
                </a:lnTo>
                <a:lnTo>
                  <a:pt x="57" y="82"/>
                </a:lnTo>
                <a:lnTo>
                  <a:pt x="55" y="85"/>
                </a:lnTo>
                <a:lnTo>
                  <a:pt x="57" y="84"/>
                </a:lnTo>
                <a:lnTo>
                  <a:pt x="55" y="85"/>
                </a:lnTo>
                <a:lnTo>
                  <a:pt x="51" y="93"/>
                </a:lnTo>
                <a:lnTo>
                  <a:pt x="51" y="94"/>
                </a:lnTo>
                <a:lnTo>
                  <a:pt x="51" y="96"/>
                </a:lnTo>
                <a:lnTo>
                  <a:pt x="47" y="101"/>
                </a:lnTo>
                <a:lnTo>
                  <a:pt x="45" y="104"/>
                </a:lnTo>
                <a:lnTo>
                  <a:pt x="44" y="105"/>
                </a:lnTo>
                <a:lnTo>
                  <a:pt x="42" y="108"/>
                </a:lnTo>
                <a:lnTo>
                  <a:pt x="39" y="111"/>
                </a:lnTo>
                <a:lnTo>
                  <a:pt x="35" y="119"/>
                </a:lnTo>
                <a:lnTo>
                  <a:pt x="36" y="116"/>
                </a:lnTo>
                <a:lnTo>
                  <a:pt x="57" y="135"/>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0" name="Freeform 3072"/>
          <p:cNvSpPr>
            <a:spLocks/>
          </p:cNvSpPr>
          <p:nvPr/>
        </p:nvSpPr>
        <p:spPr bwMode="auto">
          <a:xfrm>
            <a:off x="5813425" y="4300538"/>
            <a:ext cx="146050" cy="188912"/>
          </a:xfrm>
          <a:custGeom>
            <a:avLst/>
            <a:gdLst>
              <a:gd name="T0" fmla="*/ 38 w 93"/>
              <a:gd name="T1" fmla="*/ 0 h 138"/>
              <a:gd name="T2" fmla="*/ 27 w 93"/>
              <a:gd name="T3" fmla="*/ 9 h 138"/>
              <a:gd name="T4" fmla="*/ 20 w 93"/>
              <a:gd name="T5" fmla="*/ 19 h 138"/>
              <a:gd name="T6" fmla="*/ 15 w 93"/>
              <a:gd name="T7" fmla="*/ 26 h 138"/>
              <a:gd name="T8" fmla="*/ 11 w 93"/>
              <a:gd name="T9" fmla="*/ 34 h 138"/>
              <a:gd name="T10" fmla="*/ 6 w 93"/>
              <a:gd name="T11" fmla="*/ 43 h 138"/>
              <a:gd name="T12" fmla="*/ 5 w 93"/>
              <a:gd name="T13" fmla="*/ 46 h 138"/>
              <a:gd name="T14" fmla="*/ 3 w 93"/>
              <a:gd name="T15" fmla="*/ 51 h 138"/>
              <a:gd name="T16" fmla="*/ 0 w 93"/>
              <a:gd name="T17" fmla="*/ 60 h 138"/>
              <a:gd name="T18" fmla="*/ 3 w 93"/>
              <a:gd name="T19" fmla="*/ 85 h 138"/>
              <a:gd name="T20" fmla="*/ 5 w 93"/>
              <a:gd name="T21" fmla="*/ 91 h 138"/>
              <a:gd name="T22" fmla="*/ 5 w 93"/>
              <a:gd name="T23" fmla="*/ 91 h 138"/>
              <a:gd name="T24" fmla="*/ 6 w 93"/>
              <a:gd name="T25" fmla="*/ 94 h 138"/>
              <a:gd name="T26" fmla="*/ 9 w 93"/>
              <a:gd name="T27" fmla="*/ 99 h 138"/>
              <a:gd name="T28" fmla="*/ 24 w 93"/>
              <a:gd name="T29" fmla="*/ 113 h 138"/>
              <a:gd name="T30" fmla="*/ 30 w 93"/>
              <a:gd name="T31" fmla="*/ 118 h 138"/>
              <a:gd name="T32" fmla="*/ 32 w 93"/>
              <a:gd name="T33" fmla="*/ 118 h 138"/>
              <a:gd name="T34" fmla="*/ 39 w 93"/>
              <a:gd name="T35" fmla="*/ 122 h 138"/>
              <a:gd name="T36" fmla="*/ 50 w 93"/>
              <a:gd name="T37" fmla="*/ 127 h 138"/>
              <a:gd name="T38" fmla="*/ 57 w 93"/>
              <a:gd name="T39" fmla="*/ 130 h 138"/>
              <a:gd name="T40" fmla="*/ 69 w 93"/>
              <a:gd name="T41" fmla="*/ 133 h 138"/>
              <a:gd name="T42" fmla="*/ 73 w 93"/>
              <a:gd name="T43" fmla="*/ 135 h 138"/>
              <a:gd name="T44" fmla="*/ 84 w 93"/>
              <a:gd name="T45" fmla="*/ 138 h 138"/>
              <a:gd name="T46" fmla="*/ 91 w 93"/>
              <a:gd name="T47" fmla="*/ 110 h 138"/>
              <a:gd name="T48" fmla="*/ 88 w 93"/>
              <a:gd name="T49" fmla="*/ 110 h 138"/>
              <a:gd name="T50" fmla="*/ 79 w 93"/>
              <a:gd name="T51" fmla="*/ 107 h 138"/>
              <a:gd name="T52" fmla="*/ 72 w 93"/>
              <a:gd name="T53" fmla="*/ 105 h 138"/>
              <a:gd name="T54" fmla="*/ 66 w 93"/>
              <a:gd name="T55" fmla="*/ 102 h 138"/>
              <a:gd name="T56" fmla="*/ 57 w 93"/>
              <a:gd name="T57" fmla="*/ 99 h 138"/>
              <a:gd name="T58" fmla="*/ 50 w 93"/>
              <a:gd name="T59" fmla="*/ 96 h 138"/>
              <a:gd name="T60" fmla="*/ 50 w 93"/>
              <a:gd name="T61" fmla="*/ 98 h 138"/>
              <a:gd name="T62" fmla="*/ 42 w 93"/>
              <a:gd name="T63" fmla="*/ 93 h 138"/>
              <a:gd name="T64" fmla="*/ 38 w 93"/>
              <a:gd name="T65" fmla="*/ 90 h 138"/>
              <a:gd name="T66" fmla="*/ 30 w 93"/>
              <a:gd name="T67" fmla="*/ 87 h 138"/>
              <a:gd name="T68" fmla="*/ 33 w 93"/>
              <a:gd name="T69" fmla="*/ 88 h 138"/>
              <a:gd name="T70" fmla="*/ 30 w 93"/>
              <a:gd name="T71" fmla="*/ 84 h 138"/>
              <a:gd name="T72" fmla="*/ 30 w 93"/>
              <a:gd name="T73" fmla="*/ 85 h 138"/>
              <a:gd name="T74" fmla="*/ 27 w 93"/>
              <a:gd name="T75" fmla="*/ 76 h 138"/>
              <a:gd name="T76" fmla="*/ 27 w 93"/>
              <a:gd name="T77" fmla="*/ 67 h 138"/>
              <a:gd name="T78" fmla="*/ 27 w 93"/>
              <a:gd name="T79" fmla="*/ 60 h 138"/>
              <a:gd name="T80" fmla="*/ 29 w 93"/>
              <a:gd name="T81" fmla="*/ 56 h 138"/>
              <a:gd name="T82" fmla="*/ 33 w 93"/>
              <a:gd name="T83" fmla="*/ 50 h 138"/>
              <a:gd name="T84" fmla="*/ 32 w 93"/>
              <a:gd name="T85" fmla="*/ 50 h 138"/>
              <a:gd name="T86" fmla="*/ 36 w 93"/>
              <a:gd name="T87" fmla="*/ 42 h 138"/>
              <a:gd name="T88" fmla="*/ 41 w 93"/>
              <a:gd name="T89" fmla="*/ 34 h 138"/>
              <a:gd name="T90" fmla="*/ 48 w 93"/>
              <a:gd name="T91" fmla="*/ 25 h 138"/>
              <a:gd name="T92" fmla="*/ 54 w 93"/>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
              <a:gd name="T142" fmla="*/ 0 h 138"/>
              <a:gd name="T143" fmla="*/ 93 w 93"/>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 h="138">
                <a:moveTo>
                  <a:pt x="33" y="3"/>
                </a:moveTo>
                <a:lnTo>
                  <a:pt x="38" y="0"/>
                </a:lnTo>
                <a:lnTo>
                  <a:pt x="33" y="3"/>
                </a:lnTo>
                <a:lnTo>
                  <a:pt x="27" y="9"/>
                </a:lnTo>
                <a:lnTo>
                  <a:pt x="26" y="12"/>
                </a:lnTo>
                <a:lnTo>
                  <a:pt x="20" y="19"/>
                </a:lnTo>
                <a:lnTo>
                  <a:pt x="17" y="25"/>
                </a:lnTo>
                <a:lnTo>
                  <a:pt x="15" y="26"/>
                </a:lnTo>
                <a:lnTo>
                  <a:pt x="12" y="33"/>
                </a:lnTo>
                <a:lnTo>
                  <a:pt x="11" y="34"/>
                </a:lnTo>
                <a:lnTo>
                  <a:pt x="6" y="42"/>
                </a:lnTo>
                <a:lnTo>
                  <a:pt x="6" y="43"/>
                </a:lnTo>
                <a:lnTo>
                  <a:pt x="8" y="42"/>
                </a:lnTo>
                <a:lnTo>
                  <a:pt x="5" y="46"/>
                </a:lnTo>
                <a:lnTo>
                  <a:pt x="5" y="50"/>
                </a:lnTo>
                <a:lnTo>
                  <a:pt x="3" y="51"/>
                </a:lnTo>
                <a:lnTo>
                  <a:pt x="2" y="57"/>
                </a:lnTo>
                <a:lnTo>
                  <a:pt x="0" y="60"/>
                </a:lnTo>
                <a:lnTo>
                  <a:pt x="2" y="84"/>
                </a:lnTo>
                <a:lnTo>
                  <a:pt x="3" y="85"/>
                </a:lnTo>
                <a:lnTo>
                  <a:pt x="2" y="85"/>
                </a:lnTo>
                <a:lnTo>
                  <a:pt x="5" y="91"/>
                </a:lnTo>
                <a:lnTo>
                  <a:pt x="3" y="85"/>
                </a:lnTo>
                <a:lnTo>
                  <a:pt x="5" y="91"/>
                </a:lnTo>
                <a:lnTo>
                  <a:pt x="6" y="93"/>
                </a:lnTo>
                <a:lnTo>
                  <a:pt x="6" y="94"/>
                </a:lnTo>
                <a:lnTo>
                  <a:pt x="9" y="98"/>
                </a:lnTo>
                <a:lnTo>
                  <a:pt x="9" y="99"/>
                </a:lnTo>
                <a:lnTo>
                  <a:pt x="21" y="111"/>
                </a:lnTo>
                <a:lnTo>
                  <a:pt x="24" y="113"/>
                </a:lnTo>
                <a:lnTo>
                  <a:pt x="23" y="111"/>
                </a:lnTo>
                <a:lnTo>
                  <a:pt x="30" y="118"/>
                </a:lnTo>
                <a:lnTo>
                  <a:pt x="33" y="118"/>
                </a:lnTo>
                <a:lnTo>
                  <a:pt x="32" y="118"/>
                </a:lnTo>
                <a:lnTo>
                  <a:pt x="35" y="119"/>
                </a:lnTo>
                <a:lnTo>
                  <a:pt x="39" y="122"/>
                </a:lnTo>
                <a:lnTo>
                  <a:pt x="44" y="124"/>
                </a:lnTo>
                <a:lnTo>
                  <a:pt x="50" y="127"/>
                </a:lnTo>
                <a:lnTo>
                  <a:pt x="51" y="127"/>
                </a:lnTo>
                <a:lnTo>
                  <a:pt x="57" y="130"/>
                </a:lnTo>
                <a:lnTo>
                  <a:pt x="61" y="130"/>
                </a:lnTo>
                <a:lnTo>
                  <a:pt x="69" y="133"/>
                </a:lnTo>
                <a:lnTo>
                  <a:pt x="70" y="133"/>
                </a:lnTo>
                <a:lnTo>
                  <a:pt x="73" y="135"/>
                </a:lnTo>
                <a:lnTo>
                  <a:pt x="79" y="135"/>
                </a:lnTo>
                <a:lnTo>
                  <a:pt x="84" y="138"/>
                </a:lnTo>
                <a:lnTo>
                  <a:pt x="85" y="138"/>
                </a:lnTo>
                <a:lnTo>
                  <a:pt x="91" y="110"/>
                </a:lnTo>
                <a:lnTo>
                  <a:pt x="93" y="110"/>
                </a:lnTo>
                <a:lnTo>
                  <a:pt x="88" y="110"/>
                </a:lnTo>
                <a:lnTo>
                  <a:pt x="84" y="107"/>
                </a:lnTo>
                <a:lnTo>
                  <a:pt x="79" y="107"/>
                </a:lnTo>
                <a:lnTo>
                  <a:pt x="76" y="105"/>
                </a:lnTo>
                <a:lnTo>
                  <a:pt x="72" y="105"/>
                </a:lnTo>
                <a:lnTo>
                  <a:pt x="70" y="105"/>
                </a:lnTo>
                <a:lnTo>
                  <a:pt x="66" y="102"/>
                </a:lnTo>
                <a:lnTo>
                  <a:pt x="63" y="102"/>
                </a:lnTo>
                <a:lnTo>
                  <a:pt x="57" y="99"/>
                </a:lnTo>
                <a:lnTo>
                  <a:pt x="55" y="99"/>
                </a:lnTo>
                <a:lnTo>
                  <a:pt x="50" y="96"/>
                </a:lnTo>
                <a:lnTo>
                  <a:pt x="48" y="98"/>
                </a:lnTo>
                <a:lnTo>
                  <a:pt x="50" y="98"/>
                </a:lnTo>
                <a:lnTo>
                  <a:pt x="47" y="96"/>
                </a:lnTo>
                <a:lnTo>
                  <a:pt x="42" y="93"/>
                </a:lnTo>
                <a:lnTo>
                  <a:pt x="39" y="93"/>
                </a:lnTo>
                <a:lnTo>
                  <a:pt x="38" y="90"/>
                </a:lnTo>
                <a:lnTo>
                  <a:pt x="30" y="85"/>
                </a:lnTo>
                <a:lnTo>
                  <a:pt x="30" y="87"/>
                </a:lnTo>
                <a:lnTo>
                  <a:pt x="33" y="90"/>
                </a:lnTo>
                <a:lnTo>
                  <a:pt x="33" y="88"/>
                </a:lnTo>
                <a:lnTo>
                  <a:pt x="30" y="85"/>
                </a:lnTo>
                <a:lnTo>
                  <a:pt x="30" y="84"/>
                </a:lnTo>
                <a:lnTo>
                  <a:pt x="29" y="82"/>
                </a:lnTo>
                <a:lnTo>
                  <a:pt x="30" y="85"/>
                </a:lnTo>
                <a:lnTo>
                  <a:pt x="29" y="79"/>
                </a:lnTo>
                <a:lnTo>
                  <a:pt x="27" y="76"/>
                </a:lnTo>
                <a:lnTo>
                  <a:pt x="26" y="74"/>
                </a:lnTo>
                <a:lnTo>
                  <a:pt x="27" y="67"/>
                </a:lnTo>
                <a:lnTo>
                  <a:pt x="29" y="63"/>
                </a:lnTo>
                <a:lnTo>
                  <a:pt x="27" y="60"/>
                </a:lnTo>
                <a:lnTo>
                  <a:pt x="29" y="59"/>
                </a:lnTo>
                <a:lnTo>
                  <a:pt x="29" y="56"/>
                </a:lnTo>
                <a:lnTo>
                  <a:pt x="29" y="57"/>
                </a:lnTo>
                <a:lnTo>
                  <a:pt x="33" y="50"/>
                </a:lnTo>
                <a:lnTo>
                  <a:pt x="33" y="48"/>
                </a:lnTo>
                <a:lnTo>
                  <a:pt x="32" y="50"/>
                </a:lnTo>
                <a:lnTo>
                  <a:pt x="33" y="48"/>
                </a:lnTo>
                <a:lnTo>
                  <a:pt x="36" y="42"/>
                </a:lnTo>
                <a:lnTo>
                  <a:pt x="38" y="40"/>
                </a:lnTo>
                <a:lnTo>
                  <a:pt x="41" y="34"/>
                </a:lnTo>
                <a:lnTo>
                  <a:pt x="47" y="28"/>
                </a:lnTo>
                <a:lnTo>
                  <a:pt x="48" y="25"/>
                </a:lnTo>
                <a:lnTo>
                  <a:pt x="50"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1" name="Freeform 3073"/>
          <p:cNvSpPr>
            <a:spLocks/>
          </p:cNvSpPr>
          <p:nvPr/>
        </p:nvSpPr>
        <p:spPr bwMode="auto">
          <a:xfrm>
            <a:off x="5949950" y="4451350"/>
            <a:ext cx="139700" cy="185738"/>
          </a:xfrm>
          <a:custGeom>
            <a:avLst/>
            <a:gdLst>
              <a:gd name="T0" fmla="*/ 59 w 88"/>
              <a:gd name="T1" fmla="*/ 131 h 135"/>
              <a:gd name="T2" fmla="*/ 64 w 88"/>
              <a:gd name="T3" fmla="*/ 124 h 135"/>
              <a:gd name="T4" fmla="*/ 67 w 88"/>
              <a:gd name="T5" fmla="*/ 119 h 135"/>
              <a:gd name="T6" fmla="*/ 73 w 88"/>
              <a:gd name="T7" fmla="*/ 111 h 135"/>
              <a:gd name="T8" fmla="*/ 79 w 88"/>
              <a:gd name="T9" fmla="*/ 99 h 135"/>
              <a:gd name="T10" fmla="*/ 79 w 88"/>
              <a:gd name="T11" fmla="*/ 99 h 135"/>
              <a:gd name="T12" fmla="*/ 82 w 88"/>
              <a:gd name="T13" fmla="*/ 91 h 135"/>
              <a:gd name="T14" fmla="*/ 86 w 88"/>
              <a:gd name="T15" fmla="*/ 85 h 135"/>
              <a:gd name="T16" fmla="*/ 86 w 88"/>
              <a:gd name="T17" fmla="*/ 80 h 135"/>
              <a:gd name="T18" fmla="*/ 88 w 88"/>
              <a:gd name="T19" fmla="*/ 74 h 135"/>
              <a:gd name="T20" fmla="*/ 86 w 88"/>
              <a:gd name="T21" fmla="*/ 54 h 135"/>
              <a:gd name="T22" fmla="*/ 88 w 88"/>
              <a:gd name="T23" fmla="*/ 49 h 135"/>
              <a:gd name="T24" fmla="*/ 83 w 88"/>
              <a:gd name="T25" fmla="*/ 43 h 135"/>
              <a:gd name="T26" fmla="*/ 83 w 88"/>
              <a:gd name="T27" fmla="*/ 43 h 135"/>
              <a:gd name="T28" fmla="*/ 62 w 88"/>
              <a:gd name="T29" fmla="*/ 22 h 135"/>
              <a:gd name="T30" fmla="*/ 53 w 88"/>
              <a:gd name="T31" fmla="*/ 17 h 135"/>
              <a:gd name="T32" fmla="*/ 49 w 88"/>
              <a:gd name="T33" fmla="*/ 14 h 135"/>
              <a:gd name="T34" fmla="*/ 40 w 88"/>
              <a:gd name="T35" fmla="*/ 9 h 135"/>
              <a:gd name="T36" fmla="*/ 31 w 88"/>
              <a:gd name="T37" fmla="*/ 6 h 135"/>
              <a:gd name="T38" fmla="*/ 21 w 88"/>
              <a:gd name="T39" fmla="*/ 3 h 135"/>
              <a:gd name="T40" fmla="*/ 15 w 88"/>
              <a:gd name="T41" fmla="*/ 1 h 135"/>
              <a:gd name="T42" fmla="*/ 1 w 88"/>
              <a:gd name="T43" fmla="*/ 0 h 135"/>
              <a:gd name="T44" fmla="*/ 0 w 88"/>
              <a:gd name="T45" fmla="*/ 28 h 135"/>
              <a:gd name="T46" fmla="*/ 6 w 88"/>
              <a:gd name="T47" fmla="*/ 28 h 135"/>
              <a:gd name="T48" fmla="*/ 13 w 88"/>
              <a:gd name="T49" fmla="*/ 29 h 135"/>
              <a:gd name="T50" fmla="*/ 19 w 88"/>
              <a:gd name="T51" fmla="*/ 31 h 135"/>
              <a:gd name="T52" fmla="*/ 28 w 88"/>
              <a:gd name="T53" fmla="*/ 34 h 135"/>
              <a:gd name="T54" fmla="*/ 36 w 88"/>
              <a:gd name="T55" fmla="*/ 36 h 135"/>
              <a:gd name="T56" fmla="*/ 40 w 88"/>
              <a:gd name="T57" fmla="*/ 39 h 135"/>
              <a:gd name="T58" fmla="*/ 48 w 88"/>
              <a:gd name="T59" fmla="*/ 42 h 135"/>
              <a:gd name="T60" fmla="*/ 51 w 88"/>
              <a:gd name="T61" fmla="*/ 45 h 135"/>
              <a:gd name="T62" fmla="*/ 59 w 88"/>
              <a:gd name="T63" fmla="*/ 54 h 135"/>
              <a:gd name="T64" fmla="*/ 62 w 88"/>
              <a:gd name="T65" fmla="*/ 60 h 135"/>
              <a:gd name="T66" fmla="*/ 61 w 88"/>
              <a:gd name="T67" fmla="*/ 54 h 135"/>
              <a:gd name="T68" fmla="*/ 64 w 88"/>
              <a:gd name="T69" fmla="*/ 65 h 135"/>
              <a:gd name="T70" fmla="*/ 62 w 88"/>
              <a:gd name="T71" fmla="*/ 71 h 135"/>
              <a:gd name="T72" fmla="*/ 59 w 88"/>
              <a:gd name="T73" fmla="*/ 79 h 135"/>
              <a:gd name="T74" fmla="*/ 58 w 88"/>
              <a:gd name="T75" fmla="*/ 82 h 135"/>
              <a:gd name="T76" fmla="*/ 58 w 88"/>
              <a:gd name="T77" fmla="*/ 83 h 135"/>
              <a:gd name="T78" fmla="*/ 52 w 88"/>
              <a:gd name="T79" fmla="*/ 93 h 135"/>
              <a:gd name="T80" fmla="*/ 52 w 88"/>
              <a:gd name="T81" fmla="*/ 96 h 135"/>
              <a:gd name="T82" fmla="*/ 46 w 88"/>
              <a:gd name="T83" fmla="*/ 104 h 135"/>
              <a:gd name="T84" fmla="*/ 43 w 88"/>
              <a:gd name="T85" fmla="*/ 108 h 135"/>
              <a:gd name="T86" fmla="*/ 36 w 88"/>
              <a:gd name="T87" fmla="*/ 119 h 135"/>
              <a:gd name="T88" fmla="*/ 58 w 88"/>
              <a:gd name="T89" fmla="*/ 135 h 1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5"/>
              <a:gd name="T137" fmla="*/ 88 w 88"/>
              <a:gd name="T138" fmla="*/ 135 h 1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5">
                <a:moveTo>
                  <a:pt x="58" y="135"/>
                </a:moveTo>
                <a:lnTo>
                  <a:pt x="59" y="131"/>
                </a:lnTo>
                <a:lnTo>
                  <a:pt x="61" y="127"/>
                </a:lnTo>
                <a:lnTo>
                  <a:pt x="64" y="124"/>
                </a:lnTo>
                <a:lnTo>
                  <a:pt x="65" y="121"/>
                </a:lnTo>
                <a:lnTo>
                  <a:pt x="67" y="119"/>
                </a:lnTo>
                <a:lnTo>
                  <a:pt x="68" y="116"/>
                </a:lnTo>
                <a:lnTo>
                  <a:pt x="73" y="111"/>
                </a:lnTo>
                <a:lnTo>
                  <a:pt x="79" y="101"/>
                </a:lnTo>
                <a:lnTo>
                  <a:pt x="79" y="99"/>
                </a:lnTo>
                <a:lnTo>
                  <a:pt x="77" y="101"/>
                </a:lnTo>
                <a:lnTo>
                  <a:pt x="79" y="99"/>
                </a:lnTo>
                <a:lnTo>
                  <a:pt x="83" y="91"/>
                </a:lnTo>
                <a:lnTo>
                  <a:pt x="82" y="91"/>
                </a:lnTo>
                <a:lnTo>
                  <a:pt x="82" y="93"/>
                </a:lnTo>
                <a:lnTo>
                  <a:pt x="86" y="85"/>
                </a:lnTo>
                <a:lnTo>
                  <a:pt x="85" y="82"/>
                </a:lnTo>
                <a:lnTo>
                  <a:pt x="86"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2"/>
                </a:lnTo>
                <a:lnTo>
                  <a:pt x="56" y="17"/>
                </a:lnTo>
                <a:lnTo>
                  <a:pt x="53" y="17"/>
                </a:lnTo>
                <a:lnTo>
                  <a:pt x="55" y="17"/>
                </a:lnTo>
                <a:lnTo>
                  <a:pt x="49" y="14"/>
                </a:lnTo>
                <a:lnTo>
                  <a:pt x="45" y="11"/>
                </a:lnTo>
                <a:lnTo>
                  <a:pt x="40" y="9"/>
                </a:lnTo>
                <a:lnTo>
                  <a:pt x="34" y="6"/>
                </a:lnTo>
                <a:lnTo>
                  <a:pt x="31" y="6"/>
                </a:lnTo>
                <a:lnTo>
                  <a:pt x="25" y="3"/>
                </a:lnTo>
                <a:lnTo>
                  <a:pt x="21"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6" y="36"/>
                </a:lnTo>
                <a:lnTo>
                  <a:pt x="34" y="36"/>
                </a:lnTo>
                <a:lnTo>
                  <a:pt x="40" y="39"/>
                </a:lnTo>
                <a:lnTo>
                  <a:pt x="45" y="42"/>
                </a:lnTo>
                <a:lnTo>
                  <a:pt x="48" y="42"/>
                </a:lnTo>
                <a:lnTo>
                  <a:pt x="48" y="43"/>
                </a:lnTo>
                <a:lnTo>
                  <a:pt x="51" y="45"/>
                </a:lnTo>
                <a:lnTo>
                  <a:pt x="59" y="53"/>
                </a:lnTo>
                <a:lnTo>
                  <a:pt x="59" y="54"/>
                </a:lnTo>
                <a:lnTo>
                  <a:pt x="62" y="59"/>
                </a:lnTo>
                <a:lnTo>
                  <a:pt x="62" y="60"/>
                </a:lnTo>
                <a:lnTo>
                  <a:pt x="61" y="59"/>
                </a:lnTo>
                <a:lnTo>
                  <a:pt x="61" y="54"/>
                </a:lnTo>
                <a:lnTo>
                  <a:pt x="62" y="63"/>
                </a:lnTo>
                <a:lnTo>
                  <a:pt x="64" y="65"/>
                </a:lnTo>
                <a:lnTo>
                  <a:pt x="62" y="66"/>
                </a:lnTo>
                <a:lnTo>
                  <a:pt x="62" y="71"/>
                </a:lnTo>
                <a:lnTo>
                  <a:pt x="61" y="73"/>
                </a:lnTo>
                <a:lnTo>
                  <a:pt x="59" y="79"/>
                </a:lnTo>
                <a:lnTo>
                  <a:pt x="61" y="77"/>
                </a:lnTo>
                <a:lnTo>
                  <a:pt x="58" y="82"/>
                </a:lnTo>
                <a:lnTo>
                  <a:pt x="56" y="85"/>
                </a:lnTo>
                <a:lnTo>
                  <a:pt x="58" y="83"/>
                </a:lnTo>
                <a:lnTo>
                  <a:pt x="56" y="85"/>
                </a:lnTo>
                <a:lnTo>
                  <a:pt x="52" y="93"/>
                </a:lnTo>
                <a:lnTo>
                  <a:pt x="52" y="94"/>
                </a:lnTo>
                <a:lnTo>
                  <a:pt x="52" y="96"/>
                </a:lnTo>
                <a:lnTo>
                  <a:pt x="48" y="101"/>
                </a:lnTo>
                <a:lnTo>
                  <a:pt x="46" y="104"/>
                </a:lnTo>
                <a:lnTo>
                  <a:pt x="45" y="105"/>
                </a:lnTo>
                <a:lnTo>
                  <a:pt x="43" y="108"/>
                </a:lnTo>
                <a:lnTo>
                  <a:pt x="40" y="111"/>
                </a:lnTo>
                <a:lnTo>
                  <a:pt x="36" y="119"/>
                </a:lnTo>
                <a:lnTo>
                  <a:pt x="37" y="116"/>
                </a:lnTo>
                <a:lnTo>
                  <a:pt x="58" y="135"/>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2" name="Freeform 3074"/>
          <p:cNvSpPr>
            <a:spLocks/>
          </p:cNvSpPr>
          <p:nvPr/>
        </p:nvSpPr>
        <p:spPr bwMode="auto">
          <a:xfrm>
            <a:off x="5956300" y="4606926"/>
            <a:ext cx="147638" cy="188913"/>
          </a:xfrm>
          <a:custGeom>
            <a:avLst/>
            <a:gdLst>
              <a:gd name="T0" fmla="*/ 38 w 93"/>
              <a:gd name="T1" fmla="*/ 0 h 138"/>
              <a:gd name="T2" fmla="*/ 27 w 93"/>
              <a:gd name="T3" fmla="*/ 9 h 138"/>
              <a:gd name="T4" fmla="*/ 21 w 93"/>
              <a:gd name="T5" fmla="*/ 17 h 138"/>
              <a:gd name="T6" fmla="*/ 18 w 93"/>
              <a:gd name="T7" fmla="*/ 22 h 138"/>
              <a:gd name="T8" fmla="*/ 15 w 93"/>
              <a:gd name="T9" fmla="*/ 26 h 138"/>
              <a:gd name="T10" fmla="*/ 12 w 93"/>
              <a:gd name="T11" fmla="*/ 31 h 138"/>
              <a:gd name="T12" fmla="*/ 8 w 93"/>
              <a:gd name="T13" fmla="*/ 39 h 138"/>
              <a:gd name="T14" fmla="*/ 8 w 93"/>
              <a:gd name="T15" fmla="*/ 40 h 138"/>
              <a:gd name="T16" fmla="*/ 3 w 93"/>
              <a:gd name="T17" fmla="*/ 49 h 138"/>
              <a:gd name="T18" fmla="*/ 2 w 93"/>
              <a:gd name="T19" fmla="*/ 56 h 138"/>
              <a:gd name="T20" fmla="*/ 2 w 93"/>
              <a:gd name="T21" fmla="*/ 82 h 138"/>
              <a:gd name="T22" fmla="*/ 2 w 93"/>
              <a:gd name="T23" fmla="*/ 83 h 138"/>
              <a:gd name="T24" fmla="*/ 5 w 93"/>
              <a:gd name="T25" fmla="*/ 88 h 138"/>
              <a:gd name="T26" fmla="*/ 3 w 93"/>
              <a:gd name="T27" fmla="*/ 83 h 138"/>
              <a:gd name="T28" fmla="*/ 6 w 93"/>
              <a:gd name="T29" fmla="*/ 91 h 138"/>
              <a:gd name="T30" fmla="*/ 9 w 93"/>
              <a:gd name="T31" fmla="*/ 96 h 138"/>
              <a:gd name="T32" fmla="*/ 20 w 93"/>
              <a:gd name="T33" fmla="*/ 108 h 138"/>
              <a:gd name="T34" fmla="*/ 20 w 93"/>
              <a:gd name="T35" fmla="*/ 108 h 138"/>
              <a:gd name="T36" fmla="*/ 27 w 93"/>
              <a:gd name="T37" fmla="*/ 114 h 138"/>
              <a:gd name="T38" fmla="*/ 32 w 93"/>
              <a:gd name="T39" fmla="*/ 118 h 138"/>
              <a:gd name="T40" fmla="*/ 41 w 93"/>
              <a:gd name="T41" fmla="*/ 122 h 138"/>
              <a:gd name="T42" fmla="*/ 51 w 93"/>
              <a:gd name="T43" fmla="*/ 127 h 138"/>
              <a:gd name="T44" fmla="*/ 64 w 93"/>
              <a:gd name="T45" fmla="*/ 131 h 138"/>
              <a:gd name="T46" fmla="*/ 72 w 93"/>
              <a:gd name="T47" fmla="*/ 133 h 138"/>
              <a:gd name="T48" fmla="*/ 82 w 93"/>
              <a:gd name="T49" fmla="*/ 136 h 138"/>
              <a:gd name="T50" fmla="*/ 85 w 93"/>
              <a:gd name="T51" fmla="*/ 138 h 138"/>
              <a:gd name="T52" fmla="*/ 93 w 93"/>
              <a:gd name="T53" fmla="*/ 110 h 138"/>
              <a:gd name="T54" fmla="*/ 82 w 93"/>
              <a:gd name="T55" fmla="*/ 108 h 138"/>
              <a:gd name="T56" fmla="*/ 76 w 93"/>
              <a:gd name="T57" fmla="*/ 105 h 138"/>
              <a:gd name="T58" fmla="*/ 67 w 93"/>
              <a:gd name="T59" fmla="*/ 104 h 138"/>
              <a:gd name="T60" fmla="*/ 57 w 93"/>
              <a:gd name="T61" fmla="*/ 99 h 138"/>
              <a:gd name="T62" fmla="*/ 47 w 93"/>
              <a:gd name="T63" fmla="*/ 94 h 138"/>
              <a:gd name="T64" fmla="*/ 47 w 93"/>
              <a:gd name="T65" fmla="*/ 96 h 138"/>
              <a:gd name="T66" fmla="*/ 42 w 93"/>
              <a:gd name="T67" fmla="*/ 93 h 138"/>
              <a:gd name="T68" fmla="*/ 35 w 93"/>
              <a:gd name="T69" fmla="*/ 87 h 138"/>
              <a:gd name="T70" fmla="*/ 29 w 93"/>
              <a:gd name="T71" fmla="*/ 83 h 138"/>
              <a:gd name="T72" fmla="*/ 33 w 93"/>
              <a:gd name="T73" fmla="*/ 87 h 138"/>
              <a:gd name="T74" fmla="*/ 30 w 93"/>
              <a:gd name="T75" fmla="*/ 82 h 138"/>
              <a:gd name="T76" fmla="*/ 30 w 93"/>
              <a:gd name="T77" fmla="*/ 83 h 138"/>
              <a:gd name="T78" fmla="*/ 29 w 93"/>
              <a:gd name="T79" fmla="*/ 79 h 138"/>
              <a:gd name="T80" fmla="*/ 27 w 93"/>
              <a:gd name="T81" fmla="*/ 74 h 138"/>
              <a:gd name="T82" fmla="*/ 27 w 93"/>
              <a:gd name="T83" fmla="*/ 65 h 138"/>
              <a:gd name="T84" fmla="*/ 29 w 93"/>
              <a:gd name="T85" fmla="*/ 59 h 138"/>
              <a:gd name="T86" fmla="*/ 30 w 93"/>
              <a:gd name="T87" fmla="*/ 54 h 138"/>
              <a:gd name="T88" fmla="*/ 32 w 93"/>
              <a:gd name="T89" fmla="*/ 51 h 138"/>
              <a:gd name="T90" fmla="*/ 32 w 93"/>
              <a:gd name="T91" fmla="*/ 49 h 138"/>
              <a:gd name="T92" fmla="*/ 35 w 93"/>
              <a:gd name="T93" fmla="*/ 45 h 138"/>
              <a:gd name="T94" fmla="*/ 38 w 93"/>
              <a:gd name="T95" fmla="*/ 40 h 138"/>
              <a:gd name="T96" fmla="*/ 41 w 93"/>
              <a:gd name="T97" fmla="*/ 35 h 138"/>
              <a:gd name="T98" fmla="*/ 47 w 93"/>
              <a:gd name="T99" fmla="*/ 28 h 138"/>
              <a:gd name="T100" fmla="*/ 49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8" y="0"/>
                </a:lnTo>
                <a:lnTo>
                  <a:pt x="33" y="3"/>
                </a:lnTo>
                <a:lnTo>
                  <a:pt x="27" y="9"/>
                </a:lnTo>
                <a:lnTo>
                  <a:pt x="26" y="12"/>
                </a:lnTo>
                <a:lnTo>
                  <a:pt x="21" y="17"/>
                </a:lnTo>
                <a:lnTo>
                  <a:pt x="20" y="20"/>
                </a:lnTo>
                <a:lnTo>
                  <a:pt x="18" y="22"/>
                </a:lnTo>
                <a:lnTo>
                  <a:pt x="17" y="25"/>
                </a:lnTo>
                <a:lnTo>
                  <a:pt x="15" y="26"/>
                </a:lnTo>
                <a:lnTo>
                  <a:pt x="14" y="29"/>
                </a:lnTo>
                <a:lnTo>
                  <a:pt x="12" y="31"/>
                </a:lnTo>
                <a:lnTo>
                  <a:pt x="11" y="34"/>
                </a:lnTo>
                <a:lnTo>
                  <a:pt x="8" y="39"/>
                </a:lnTo>
                <a:lnTo>
                  <a:pt x="8" y="42"/>
                </a:lnTo>
                <a:lnTo>
                  <a:pt x="8" y="40"/>
                </a:lnTo>
                <a:lnTo>
                  <a:pt x="3" y="48"/>
                </a:lnTo>
                <a:lnTo>
                  <a:pt x="3" y="49"/>
                </a:lnTo>
                <a:lnTo>
                  <a:pt x="2" y="53"/>
                </a:lnTo>
                <a:lnTo>
                  <a:pt x="2" y="56"/>
                </a:lnTo>
                <a:lnTo>
                  <a:pt x="0" y="59"/>
                </a:lnTo>
                <a:lnTo>
                  <a:pt x="2" y="82"/>
                </a:lnTo>
                <a:lnTo>
                  <a:pt x="3" y="83"/>
                </a:lnTo>
                <a:lnTo>
                  <a:pt x="2" y="83"/>
                </a:lnTo>
                <a:lnTo>
                  <a:pt x="5" y="90"/>
                </a:lnTo>
                <a:lnTo>
                  <a:pt x="5" y="88"/>
                </a:lnTo>
                <a:lnTo>
                  <a:pt x="5" y="90"/>
                </a:lnTo>
                <a:lnTo>
                  <a:pt x="3" y="83"/>
                </a:lnTo>
                <a:lnTo>
                  <a:pt x="5" y="90"/>
                </a:lnTo>
                <a:lnTo>
                  <a:pt x="6" y="91"/>
                </a:lnTo>
                <a:lnTo>
                  <a:pt x="6" y="93"/>
                </a:lnTo>
                <a:lnTo>
                  <a:pt x="9" y="96"/>
                </a:lnTo>
                <a:lnTo>
                  <a:pt x="9" y="97"/>
                </a:lnTo>
                <a:lnTo>
                  <a:pt x="20" y="108"/>
                </a:lnTo>
                <a:lnTo>
                  <a:pt x="21" y="108"/>
                </a:lnTo>
                <a:lnTo>
                  <a:pt x="20" y="108"/>
                </a:lnTo>
                <a:lnTo>
                  <a:pt x="23" y="110"/>
                </a:lnTo>
                <a:lnTo>
                  <a:pt x="27" y="114"/>
                </a:lnTo>
                <a:lnTo>
                  <a:pt x="30" y="116"/>
                </a:lnTo>
                <a:lnTo>
                  <a:pt x="32" y="118"/>
                </a:lnTo>
                <a:lnTo>
                  <a:pt x="39" y="122"/>
                </a:lnTo>
                <a:lnTo>
                  <a:pt x="41" y="122"/>
                </a:lnTo>
                <a:lnTo>
                  <a:pt x="49" y="127"/>
                </a:lnTo>
                <a:lnTo>
                  <a:pt x="51" y="127"/>
                </a:lnTo>
                <a:lnTo>
                  <a:pt x="60" y="131"/>
                </a:lnTo>
                <a:lnTo>
                  <a:pt x="64" y="131"/>
                </a:lnTo>
                <a:lnTo>
                  <a:pt x="69" y="133"/>
                </a:lnTo>
                <a:lnTo>
                  <a:pt x="72" y="133"/>
                </a:lnTo>
                <a:lnTo>
                  <a:pt x="79" y="136"/>
                </a:lnTo>
                <a:lnTo>
                  <a:pt x="82" y="136"/>
                </a:lnTo>
                <a:lnTo>
                  <a:pt x="84" y="138"/>
                </a:lnTo>
                <a:lnTo>
                  <a:pt x="85" y="138"/>
                </a:lnTo>
                <a:lnTo>
                  <a:pt x="91" y="110"/>
                </a:lnTo>
                <a:lnTo>
                  <a:pt x="93" y="110"/>
                </a:lnTo>
                <a:lnTo>
                  <a:pt x="85" y="108"/>
                </a:lnTo>
                <a:lnTo>
                  <a:pt x="82" y="108"/>
                </a:lnTo>
                <a:lnTo>
                  <a:pt x="81" y="108"/>
                </a:lnTo>
                <a:lnTo>
                  <a:pt x="76" y="105"/>
                </a:lnTo>
                <a:lnTo>
                  <a:pt x="72" y="105"/>
                </a:lnTo>
                <a:lnTo>
                  <a:pt x="67" y="104"/>
                </a:lnTo>
                <a:lnTo>
                  <a:pt x="66" y="104"/>
                </a:lnTo>
                <a:lnTo>
                  <a:pt x="57" y="99"/>
                </a:lnTo>
                <a:lnTo>
                  <a:pt x="55" y="99"/>
                </a:lnTo>
                <a:lnTo>
                  <a:pt x="47" y="94"/>
                </a:lnTo>
                <a:lnTo>
                  <a:pt x="45" y="94"/>
                </a:lnTo>
                <a:lnTo>
                  <a:pt x="47" y="96"/>
                </a:lnTo>
                <a:lnTo>
                  <a:pt x="45" y="94"/>
                </a:lnTo>
                <a:lnTo>
                  <a:pt x="42" y="93"/>
                </a:lnTo>
                <a:lnTo>
                  <a:pt x="38" y="88"/>
                </a:lnTo>
                <a:lnTo>
                  <a:pt x="35" y="87"/>
                </a:lnTo>
                <a:lnTo>
                  <a:pt x="30" y="83"/>
                </a:lnTo>
                <a:lnTo>
                  <a:pt x="29" y="83"/>
                </a:lnTo>
                <a:lnTo>
                  <a:pt x="33" y="88"/>
                </a:lnTo>
                <a:lnTo>
                  <a:pt x="33" y="87"/>
                </a:lnTo>
                <a:lnTo>
                  <a:pt x="30" y="83"/>
                </a:lnTo>
                <a:lnTo>
                  <a:pt x="30" y="82"/>
                </a:lnTo>
                <a:lnTo>
                  <a:pt x="29" y="80"/>
                </a:lnTo>
                <a:lnTo>
                  <a:pt x="30" y="83"/>
                </a:lnTo>
                <a:lnTo>
                  <a:pt x="29" y="77"/>
                </a:lnTo>
                <a:lnTo>
                  <a:pt x="29" y="79"/>
                </a:lnTo>
                <a:lnTo>
                  <a:pt x="29" y="77"/>
                </a:lnTo>
                <a:lnTo>
                  <a:pt x="27" y="74"/>
                </a:lnTo>
                <a:lnTo>
                  <a:pt x="26" y="73"/>
                </a:lnTo>
                <a:lnTo>
                  <a:pt x="27" y="65"/>
                </a:lnTo>
                <a:lnTo>
                  <a:pt x="29" y="62"/>
                </a:lnTo>
                <a:lnTo>
                  <a:pt x="29" y="59"/>
                </a:lnTo>
                <a:lnTo>
                  <a:pt x="30" y="56"/>
                </a:lnTo>
                <a:lnTo>
                  <a:pt x="30" y="54"/>
                </a:lnTo>
                <a:lnTo>
                  <a:pt x="29" y="56"/>
                </a:lnTo>
                <a:lnTo>
                  <a:pt x="32" y="51"/>
                </a:lnTo>
                <a:lnTo>
                  <a:pt x="32" y="48"/>
                </a:lnTo>
                <a:lnTo>
                  <a:pt x="32" y="49"/>
                </a:lnTo>
                <a:lnTo>
                  <a:pt x="33" y="46"/>
                </a:lnTo>
                <a:lnTo>
                  <a:pt x="35" y="45"/>
                </a:lnTo>
                <a:lnTo>
                  <a:pt x="36" y="42"/>
                </a:lnTo>
                <a:lnTo>
                  <a:pt x="38" y="40"/>
                </a:lnTo>
                <a:lnTo>
                  <a:pt x="39" y="37"/>
                </a:lnTo>
                <a:lnTo>
                  <a:pt x="41" y="35"/>
                </a:lnTo>
                <a:lnTo>
                  <a:pt x="42" y="32"/>
                </a:lnTo>
                <a:lnTo>
                  <a:pt x="47" y="28"/>
                </a:lnTo>
                <a:lnTo>
                  <a:pt x="48" y="25"/>
                </a:lnTo>
                <a:lnTo>
                  <a:pt x="49"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3" name="Freeform 3075"/>
          <p:cNvSpPr>
            <a:spLocks/>
          </p:cNvSpPr>
          <p:nvPr/>
        </p:nvSpPr>
        <p:spPr bwMode="auto">
          <a:xfrm>
            <a:off x="6094413" y="4757738"/>
            <a:ext cx="138112" cy="184150"/>
          </a:xfrm>
          <a:custGeom>
            <a:avLst/>
            <a:gdLst>
              <a:gd name="T0" fmla="*/ 59 w 88"/>
              <a:gd name="T1" fmla="*/ 131 h 134"/>
              <a:gd name="T2" fmla="*/ 64 w 88"/>
              <a:gd name="T3" fmla="*/ 124 h 134"/>
              <a:gd name="T4" fmla="*/ 67 w 88"/>
              <a:gd name="T5" fmla="*/ 119 h 134"/>
              <a:gd name="T6" fmla="*/ 73 w 88"/>
              <a:gd name="T7" fmla="*/ 111 h 134"/>
              <a:gd name="T8" fmla="*/ 79 w 88"/>
              <a:gd name="T9" fmla="*/ 99 h 134"/>
              <a:gd name="T10" fmla="*/ 79 w 88"/>
              <a:gd name="T11" fmla="*/ 99 h 134"/>
              <a:gd name="T12" fmla="*/ 82 w 88"/>
              <a:gd name="T13" fmla="*/ 91 h 134"/>
              <a:gd name="T14" fmla="*/ 86 w 88"/>
              <a:gd name="T15" fmla="*/ 85 h 134"/>
              <a:gd name="T16" fmla="*/ 86 w 88"/>
              <a:gd name="T17" fmla="*/ 80 h 134"/>
              <a:gd name="T18" fmla="*/ 88 w 88"/>
              <a:gd name="T19" fmla="*/ 74 h 134"/>
              <a:gd name="T20" fmla="*/ 86 w 88"/>
              <a:gd name="T21" fmla="*/ 54 h 134"/>
              <a:gd name="T22" fmla="*/ 88 w 88"/>
              <a:gd name="T23" fmla="*/ 49 h 134"/>
              <a:gd name="T24" fmla="*/ 83 w 88"/>
              <a:gd name="T25" fmla="*/ 43 h 134"/>
              <a:gd name="T26" fmla="*/ 83 w 88"/>
              <a:gd name="T27" fmla="*/ 43 h 134"/>
              <a:gd name="T28" fmla="*/ 62 w 88"/>
              <a:gd name="T29" fmla="*/ 21 h 134"/>
              <a:gd name="T30" fmla="*/ 53 w 88"/>
              <a:gd name="T31" fmla="*/ 17 h 134"/>
              <a:gd name="T32" fmla="*/ 49 w 88"/>
              <a:gd name="T33" fmla="*/ 14 h 134"/>
              <a:gd name="T34" fmla="*/ 40 w 88"/>
              <a:gd name="T35" fmla="*/ 9 h 134"/>
              <a:gd name="T36" fmla="*/ 31 w 88"/>
              <a:gd name="T37" fmla="*/ 6 h 134"/>
              <a:gd name="T38" fmla="*/ 21 w 88"/>
              <a:gd name="T39" fmla="*/ 3 h 134"/>
              <a:gd name="T40" fmla="*/ 15 w 88"/>
              <a:gd name="T41" fmla="*/ 1 h 134"/>
              <a:gd name="T42" fmla="*/ 1 w 88"/>
              <a:gd name="T43" fmla="*/ 0 h 134"/>
              <a:gd name="T44" fmla="*/ 0 w 88"/>
              <a:gd name="T45" fmla="*/ 28 h 134"/>
              <a:gd name="T46" fmla="*/ 6 w 88"/>
              <a:gd name="T47" fmla="*/ 28 h 134"/>
              <a:gd name="T48" fmla="*/ 13 w 88"/>
              <a:gd name="T49" fmla="*/ 29 h 134"/>
              <a:gd name="T50" fmla="*/ 19 w 88"/>
              <a:gd name="T51" fmla="*/ 31 h 134"/>
              <a:gd name="T52" fmla="*/ 28 w 88"/>
              <a:gd name="T53" fmla="*/ 34 h 134"/>
              <a:gd name="T54" fmla="*/ 36 w 88"/>
              <a:gd name="T55" fmla="*/ 35 h 134"/>
              <a:gd name="T56" fmla="*/ 40 w 88"/>
              <a:gd name="T57" fmla="*/ 38 h 134"/>
              <a:gd name="T58" fmla="*/ 48 w 88"/>
              <a:gd name="T59" fmla="*/ 42 h 134"/>
              <a:gd name="T60" fmla="*/ 50 w 88"/>
              <a:gd name="T61" fmla="*/ 45 h 134"/>
              <a:gd name="T62" fmla="*/ 59 w 88"/>
              <a:gd name="T63" fmla="*/ 54 h 134"/>
              <a:gd name="T64" fmla="*/ 62 w 88"/>
              <a:gd name="T65" fmla="*/ 60 h 134"/>
              <a:gd name="T66" fmla="*/ 61 w 88"/>
              <a:gd name="T67" fmla="*/ 54 h 134"/>
              <a:gd name="T68" fmla="*/ 64 w 88"/>
              <a:gd name="T69" fmla="*/ 65 h 134"/>
              <a:gd name="T70" fmla="*/ 62 w 88"/>
              <a:gd name="T71" fmla="*/ 71 h 134"/>
              <a:gd name="T72" fmla="*/ 59 w 88"/>
              <a:gd name="T73" fmla="*/ 79 h 134"/>
              <a:gd name="T74" fmla="*/ 58 w 88"/>
              <a:gd name="T75" fmla="*/ 82 h 134"/>
              <a:gd name="T76" fmla="*/ 58 w 88"/>
              <a:gd name="T77" fmla="*/ 83 h 134"/>
              <a:gd name="T78" fmla="*/ 52 w 88"/>
              <a:gd name="T79" fmla="*/ 93 h 134"/>
              <a:gd name="T80" fmla="*/ 52 w 88"/>
              <a:gd name="T81" fmla="*/ 96 h 134"/>
              <a:gd name="T82" fmla="*/ 46 w 88"/>
              <a:gd name="T83" fmla="*/ 103 h 134"/>
              <a:gd name="T84" fmla="*/ 43 w 88"/>
              <a:gd name="T85" fmla="*/ 108 h 134"/>
              <a:gd name="T86" fmla="*/ 36 w 88"/>
              <a:gd name="T87" fmla="*/ 119 h 134"/>
              <a:gd name="T88" fmla="*/ 58 w 88"/>
              <a:gd name="T89" fmla="*/ 134 h 1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4"/>
              <a:gd name="T137" fmla="*/ 88 w 88"/>
              <a:gd name="T138" fmla="*/ 134 h 1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4">
                <a:moveTo>
                  <a:pt x="58" y="134"/>
                </a:moveTo>
                <a:lnTo>
                  <a:pt x="59" y="131"/>
                </a:lnTo>
                <a:lnTo>
                  <a:pt x="61" y="127"/>
                </a:lnTo>
                <a:lnTo>
                  <a:pt x="64" y="124"/>
                </a:lnTo>
                <a:lnTo>
                  <a:pt x="65" y="121"/>
                </a:lnTo>
                <a:lnTo>
                  <a:pt x="67" y="119"/>
                </a:lnTo>
                <a:lnTo>
                  <a:pt x="68" y="116"/>
                </a:lnTo>
                <a:lnTo>
                  <a:pt x="73" y="111"/>
                </a:lnTo>
                <a:lnTo>
                  <a:pt x="79" y="100"/>
                </a:lnTo>
                <a:lnTo>
                  <a:pt x="79" y="99"/>
                </a:lnTo>
                <a:lnTo>
                  <a:pt x="77" y="100"/>
                </a:lnTo>
                <a:lnTo>
                  <a:pt x="79" y="99"/>
                </a:lnTo>
                <a:lnTo>
                  <a:pt x="83" y="91"/>
                </a:lnTo>
                <a:lnTo>
                  <a:pt x="82" y="91"/>
                </a:lnTo>
                <a:lnTo>
                  <a:pt x="82" y="93"/>
                </a:lnTo>
                <a:lnTo>
                  <a:pt x="86" y="85"/>
                </a:lnTo>
                <a:lnTo>
                  <a:pt x="85" y="82"/>
                </a:lnTo>
                <a:lnTo>
                  <a:pt x="86"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1"/>
                </a:lnTo>
                <a:lnTo>
                  <a:pt x="56" y="17"/>
                </a:lnTo>
                <a:lnTo>
                  <a:pt x="53" y="17"/>
                </a:lnTo>
                <a:lnTo>
                  <a:pt x="55" y="17"/>
                </a:lnTo>
                <a:lnTo>
                  <a:pt x="49" y="14"/>
                </a:lnTo>
                <a:lnTo>
                  <a:pt x="45" y="11"/>
                </a:lnTo>
                <a:lnTo>
                  <a:pt x="40" y="9"/>
                </a:lnTo>
                <a:lnTo>
                  <a:pt x="34" y="6"/>
                </a:lnTo>
                <a:lnTo>
                  <a:pt x="31" y="6"/>
                </a:lnTo>
                <a:lnTo>
                  <a:pt x="25" y="3"/>
                </a:lnTo>
                <a:lnTo>
                  <a:pt x="21"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6" y="35"/>
                </a:lnTo>
                <a:lnTo>
                  <a:pt x="34" y="35"/>
                </a:lnTo>
                <a:lnTo>
                  <a:pt x="40" y="38"/>
                </a:lnTo>
                <a:lnTo>
                  <a:pt x="45" y="42"/>
                </a:lnTo>
                <a:lnTo>
                  <a:pt x="48" y="42"/>
                </a:lnTo>
                <a:lnTo>
                  <a:pt x="48" y="43"/>
                </a:lnTo>
                <a:lnTo>
                  <a:pt x="50" y="45"/>
                </a:lnTo>
                <a:lnTo>
                  <a:pt x="59" y="52"/>
                </a:lnTo>
                <a:lnTo>
                  <a:pt x="59" y="54"/>
                </a:lnTo>
                <a:lnTo>
                  <a:pt x="62" y="59"/>
                </a:lnTo>
                <a:lnTo>
                  <a:pt x="62" y="60"/>
                </a:lnTo>
                <a:lnTo>
                  <a:pt x="61" y="59"/>
                </a:lnTo>
                <a:lnTo>
                  <a:pt x="61" y="54"/>
                </a:lnTo>
                <a:lnTo>
                  <a:pt x="62" y="63"/>
                </a:lnTo>
                <a:lnTo>
                  <a:pt x="64" y="65"/>
                </a:lnTo>
                <a:lnTo>
                  <a:pt x="62" y="66"/>
                </a:lnTo>
                <a:lnTo>
                  <a:pt x="62" y="71"/>
                </a:lnTo>
                <a:lnTo>
                  <a:pt x="61" y="73"/>
                </a:lnTo>
                <a:lnTo>
                  <a:pt x="59" y="79"/>
                </a:lnTo>
                <a:lnTo>
                  <a:pt x="61" y="77"/>
                </a:lnTo>
                <a:lnTo>
                  <a:pt x="58" y="82"/>
                </a:lnTo>
                <a:lnTo>
                  <a:pt x="56" y="85"/>
                </a:lnTo>
                <a:lnTo>
                  <a:pt x="58" y="83"/>
                </a:lnTo>
                <a:lnTo>
                  <a:pt x="56" y="85"/>
                </a:lnTo>
                <a:lnTo>
                  <a:pt x="52" y="93"/>
                </a:lnTo>
                <a:lnTo>
                  <a:pt x="52" y="94"/>
                </a:lnTo>
                <a:lnTo>
                  <a:pt x="52" y="96"/>
                </a:lnTo>
                <a:lnTo>
                  <a:pt x="48" y="100"/>
                </a:lnTo>
                <a:lnTo>
                  <a:pt x="46" y="103"/>
                </a:lnTo>
                <a:lnTo>
                  <a:pt x="45" y="105"/>
                </a:lnTo>
                <a:lnTo>
                  <a:pt x="43" y="108"/>
                </a:lnTo>
                <a:lnTo>
                  <a:pt x="40" y="111"/>
                </a:lnTo>
                <a:lnTo>
                  <a:pt x="36" y="119"/>
                </a:lnTo>
                <a:lnTo>
                  <a:pt x="37" y="116"/>
                </a:lnTo>
                <a:lnTo>
                  <a:pt x="58" y="134"/>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4" name="Freeform 3076"/>
          <p:cNvSpPr>
            <a:spLocks/>
          </p:cNvSpPr>
          <p:nvPr/>
        </p:nvSpPr>
        <p:spPr bwMode="auto">
          <a:xfrm>
            <a:off x="6103939" y="4908551"/>
            <a:ext cx="147637" cy="188913"/>
          </a:xfrm>
          <a:custGeom>
            <a:avLst/>
            <a:gdLst>
              <a:gd name="T0" fmla="*/ 37 w 94"/>
              <a:gd name="T1" fmla="*/ 0 h 137"/>
              <a:gd name="T2" fmla="*/ 27 w 94"/>
              <a:gd name="T3" fmla="*/ 9 h 137"/>
              <a:gd name="T4" fmla="*/ 21 w 94"/>
              <a:gd name="T5" fmla="*/ 17 h 137"/>
              <a:gd name="T6" fmla="*/ 18 w 94"/>
              <a:gd name="T7" fmla="*/ 21 h 137"/>
              <a:gd name="T8" fmla="*/ 15 w 94"/>
              <a:gd name="T9" fmla="*/ 26 h 137"/>
              <a:gd name="T10" fmla="*/ 12 w 94"/>
              <a:gd name="T11" fmla="*/ 31 h 137"/>
              <a:gd name="T12" fmla="*/ 7 w 94"/>
              <a:gd name="T13" fmla="*/ 38 h 137"/>
              <a:gd name="T14" fmla="*/ 7 w 94"/>
              <a:gd name="T15" fmla="*/ 40 h 137"/>
              <a:gd name="T16" fmla="*/ 3 w 94"/>
              <a:gd name="T17" fmla="*/ 49 h 137"/>
              <a:gd name="T18" fmla="*/ 1 w 94"/>
              <a:gd name="T19" fmla="*/ 55 h 137"/>
              <a:gd name="T20" fmla="*/ 1 w 94"/>
              <a:gd name="T21" fmla="*/ 82 h 137"/>
              <a:gd name="T22" fmla="*/ 1 w 94"/>
              <a:gd name="T23" fmla="*/ 83 h 137"/>
              <a:gd name="T24" fmla="*/ 4 w 94"/>
              <a:gd name="T25" fmla="*/ 88 h 137"/>
              <a:gd name="T26" fmla="*/ 3 w 94"/>
              <a:gd name="T27" fmla="*/ 83 h 137"/>
              <a:gd name="T28" fmla="*/ 6 w 94"/>
              <a:gd name="T29" fmla="*/ 91 h 137"/>
              <a:gd name="T30" fmla="*/ 9 w 94"/>
              <a:gd name="T31" fmla="*/ 96 h 137"/>
              <a:gd name="T32" fmla="*/ 19 w 94"/>
              <a:gd name="T33" fmla="*/ 108 h 137"/>
              <a:gd name="T34" fmla="*/ 21 w 94"/>
              <a:gd name="T35" fmla="*/ 110 h 137"/>
              <a:gd name="T36" fmla="*/ 27 w 94"/>
              <a:gd name="T37" fmla="*/ 114 h 137"/>
              <a:gd name="T38" fmla="*/ 31 w 94"/>
              <a:gd name="T39" fmla="*/ 117 h 137"/>
              <a:gd name="T40" fmla="*/ 42 w 94"/>
              <a:gd name="T41" fmla="*/ 122 h 137"/>
              <a:gd name="T42" fmla="*/ 50 w 94"/>
              <a:gd name="T43" fmla="*/ 127 h 137"/>
              <a:gd name="T44" fmla="*/ 64 w 94"/>
              <a:gd name="T45" fmla="*/ 131 h 137"/>
              <a:gd name="T46" fmla="*/ 73 w 94"/>
              <a:gd name="T47" fmla="*/ 133 h 137"/>
              <a:gd name="T48" fmla="*/ 83 w 94"/>
              <a:gd name="T49" fmla="*/ 136 h 137"/>
              <a:gd name="T50" fmla="*/ 86 w 94"/>
              <a:gd name="T51" fmla="*/ 137 h 137"/>
              <a:gd name="T52" fmla="*/ 94 w 94"/>
              <a:gd name="T53" fmla="*/ 110 h 137"/>
              <a:gd name="T54" fmla="*/ 83 w 94"/>
              <a:gd name="T55" fmla="*/ 108 h 137"/>
              <a:gd name="T56" fmla="*/ 74 w 94"/>
              <a:gd name="T57" fmla="*/ 105 h 137"/>
              <a:gd name="T58" fmla="*/ 70 w 94"/>
              <a:gd name="T59" fmla="*/ 103 h 137"/>
              <a:gd name="T60" fmla="*/ 56 w 94"/>
              <a:gd name="T61" fmla="*/ 99 h 137"/>
              <a:gd name="T62" fmla="*/ 56 w 94"/>
              <a:gd name="T63" fmla="*/ 100 h 137"/>
              <a:gd name="T64" fmla="*/ 44 w 94"/>
              <a:gd name="T65" fmla="*/ 94 h 137"/>
              <a:gd name="T66" fmla="*/ 44 w 94"/>
              <a:gd name="T67" fmla="*/ 94 h 137"/>
              <a:gd name="T68" fmla="*/ 39 w 94"/>
              <a:gd name="T69" fmla="*/ 89 h 137"/>
              <a:gd name="T70" fmla="*/ 30 w 94"/>
              <a:gd name="T71" fmla="*/ 83 h 137"/>
              <a:gd name="T72" fmla="*/ 33 w 94"/>
              <a:gd name="T73" fmla="*/ 88 h 137"/>
              <a:gd name="T74" fmla="*/ 30 w 94"/>
              <a:gd name="T75" fmla="*/ 83 h 137"/>
              <a:gd name="T76" fmla="*/ 28 w 94"/>
              <a:gd name="T77" fmla="*/ 80 h 137"/>
              <a:gd name="T78" fmla="*/ 28 w 94"/>
              <a:gd name="T79" fmla="*/ 77 h 137"/>
              <a:gd name="T80" fmla="*/ 28 w 94"/>
              <a:gd name="T81" fmla="*/ 77 h 137"/>
              <a:gd name="T82" fmla="*/ 25 w 94"/>
              <a:gd name="T83" fmla="*/ 72 h 137"/>
              <a:gd name="T84" fmla="*/ 28 w 94"/>
              <a:gd name="T85" fmla="*/ 62 h 137"/>
              <a:gd name="T86" fmla="*/ 30 w 94"/>
              <a:gd name="T87" fmla="*/ 55 h 137"/>
              <a:gd name="T88" fmla="*/ 28 w 94"/>
              <a:gd name="T89" fmla="*/ 55 h 137"/>
              <a:gd name="T90" fmla="*/ 31 w 94"/>
              <a:gd name="T91" fmla="*/ 48 h 137"/>
              <a:gd name="T92" fmla="*/ 33 w 94"/>
              <a:gd name="T93" fmla="*/ 46 h 137"/>
              <a:gd name="T94" fmla="*/ 36 w 94"/>
              <a:gd name="T95" fmla="*/ 41 h 137"/>
              <a:gd name="T96" fmla="*/ 39 w 94"/>
              <a:gd name="T97" fmla="*/ 37 h 137"/>
              <a:gd name="T98" fmla="*/ 42 w 94"/>
              <a:gd name="T99" fmla="*/ 32 h 137"/>
              <a:gd name="T100" fmla="*/ 47 w 94"/>
              <a:gd name="T101" fmla="*/ 24 h 137"/>
              <a:gd name="T102" fmla="*/ 53 w 94"/>
              <a:gd name="T103" fmla="*/ 21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7"/>
              <a:gd name="T158" fmla="*/ 94 w 94"/>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1"/>
                </a:lnTo>
                <a:lnTo>
                  <a:pt x="10" y="34"/>
                </a:lnTo>
                <a:lnTo>
                  <a:pt x="7" y="38"/>
                </a:lnTo>
                <a:lnTo>
                  <a:pt x="7" y="41"/>
                </a:lnTo>
                <a:lnTo>
                  <a:pt x="7" y="40"/>
                </a:lnTo>
                <a:lnTo>
                  <a:pt x="3" y="48"/>
                </a:lnTo>
                <a:lnTo>
                  <a:pt x="3" y="49"/>
                </a:lnTo>
                <a:lnTo>
                  <a:pt x="1" y="52"/>
                </a:lnTo>
                <a:lnTo>
                  <a:pt x="1" y="55"/>
                </a:lnTo>
                <a:lnTo>
                  <a:pt x="0" y="58"/>
                </a:lnTo>
                <a:lnTo>
                  <a:pt x="1" y="82"/>
                </a:lnTo>
                <a:lnTo>
                  <a:pt x="3" y="83"/>
                </a:lnTo>
                <a:lnTo>
                  <a:pt x="1" y="83"/>
                </a:lnTo>
                <a:lnTo>
                  <a:pt x="4" y="89"/>
                </a:lnTo>
                <a:lnTo>
                  <a:pt x="4" y="88"/>
                </a:lnTo>
                <a:lnTo>
                  <a:pt x="4" y="89"/>
                </a:lnTo>
                <a:lnTo>
                  <a:pt x="3" y="83"/>
                </a:lnTo>
                <a:lnTo>
                  <a:pt x="4" y="89"/>
                </a:lnTo>
                <a:lnTo>
                  <a:pt x="6" y="91"/>
                </a:lnTo>
                <a:lnTo>
                  <a:pt x="6" y="93"/>
                </a:lnTo>
                <a:lnTo>
                  <a:pt x="9" y="96"/>
                </a:lnTo>
                <a:lnTo>
                  <a:pt x="9" y="97"/>
                </a:lnTo>
                <a:lnTo>
                  <a:pt x="19" y="108"/>
                </a:lnTo>
                <a:lnTo>
                  <a:pt x="21" y="108"/>
                </a:lnTo>
                <a:lnTo>
                  <a:pt x="21" y="110"/>
                </a:lnTo>
                <a:lnTo>
                  <a:pt x="24" y="111"/>
                </a:lnTo>
                <a:lnTo>
                  <a:pt x="27" y="114"/>
                </a:lnTo>
                <a:lnTo>
                  <a:pt x="30" y="116"/>
                </a:lnTo>
                <a:lnTo>
                  <a:pt x="31" y="117"/>
                </a:lnTo>
                <a:lnTo>
                  <a:pt x="39" y="122"/>
                </a:lnTo>
                <a:lnTo>
                  <a:pt x="42" y="122"/>
                </a:lnTo>
                <a:lnTo>
                  <a:pt x="46" y="125"/>
                </a:lnTo>
                <a:lnTo>
                  <a:pt x="50" y="127"/>
                </a:lnTo>
                <a:lnTo>
                  <a:pt x="59" y="131"/>
                </a:lnTo>
                <a:lnTo>
                  <a:pt x="64" y="131"/>
                </a:lnTo>
                <a:lnTo>
                  <a:pt x="67" y="133"/>
                </a:lnTo>
                <a:lnTo>
                  <a:pt x="73" y="133"/>
                </a:lnTo>
                <a:lnTo>
                  <a:pt x="77" y="136"/>
                </a:lnTo>
                <a:lnTo>
                  <a:pt x="83" y="136"/>
                </a:lnTo>
                <a:lnTo>
                  <a:pt x="85" y="137"/>
                </a:lnTo>
                <a:lnTo>
                  <a:pt x="86" y="137"/>
                </a:lnTo>
                <a:lnTo>
                  <a:pt x="92" y="110"/>
                </a:lnTo>
                <a:lnTo>
                  <a:pt x="94" y="110"/>
                </a:lnTo>
                <a:lnTo>
                  <a:pt x="86" y="108"/>
                </a:lnTo>
                <a:lnTo>
                  <a:pt x="83" y="108"/>
                </a:lnTo>
                <a:lnTo>
                  <a:pt x="82" y="108"/>
                </a:lnTo>
                <a:lnTo>
                  <a:pt x="74" y="105"/>
                </a:lnTo>
                <a:lnTo>
                  <a:pt x="73" y="105"/>
                </a:lnTo>
                <a:lnTo>
                  <a:pt x="70" y="103"/>
                </a:lnTo>
                <a:lnTo>
                  <a:pt x="65" y="103"/>
                </a:lnTo>
                <a:lnTo>
                  <a:pt x="56" y="99"/>
                </a:lnTo>
                <a:lnTo>
                  <a:pt x="55" y="100"/>
                </a:lnTo>
                <a:lnTo>
                  <a:pt x="56" y="100"/>
                </a:lnTo>
                <a:lnTo>
                  <a:pt x="46" y="94"/>
                </a:lnTo>
                <a:lnTo>
                  <a:pt x="44" y="94"/>
                </a:lnTo>
                <a:lnTo>
                  <a:pt x="46" y="96"/>
                </a:lnTo>
                <a:lnTo>
                  <a:pt x="44" y="94"/>
                </a:lnTo>
                <a:lnTo>
                  <a:pt x="42" y="93"/>
                </a:lnTo>
                <a:lnTo>
                  <a:pt x="39" y="89"/>
                </a:lnTo>
                <a:lnTo>
                  <a:pt x="36" y="88"/>
                </a:lnTo>
                <a:lnTo>
                  <a:pt x="30" y="83"/>
                </a:lnTo>
                <a:lnTo>
                  <a:pt x="28" y="83"/>
                </a:lnTo>
                <a:lnTo>
                  <a:pt x="33" y="88"/>
                </a:lnTo>
                <a:lnTo>
                  <a:pt x="33" y="86"/>
                </a:lnTo>
                <a:lnTo>
                  <a:pt x="30" y="83"/>
                </a:lnTo>
                <a:lnTo>
                  <a:pt x="30" y="82"/>
                </a:lnTo>
                <a:lnTo>
                  <a:pt x="28" y="80"/>
                </a:lnTo>
                <a:lnTo>
                  <a:pt x="30" y="83"/>
                </a:lnTo>
                <a:lnTo>
                  <a:pt x="28" y="77"/>
                </a:lnTo>
                <a:lnTo>
                  <a:pt x="28" y="79"/>
                </a:lnTo>
                <a:lnTo>
                  <a:pt x="28" y="77"/>
                </a:lnTo>
                <a:lnTo>
                  <a:pt x="27" y="74"/>
                </a:lnTo>
                <a:lnTo>
                  <a:pt x="25" y="72"/>
                </a:lnTo>
                <a:lnTo>
                  <a:pt x="27" y="65"/>
                </a:lnTo>
                <a:lnTo>
                  <a:pt x="28" y="62"/>
                </a:lnTo>
                <a:lnTo>
                  <a:pt x="28" y="58"/>
                </a:lnTo>
                <a:lnTo>
                  <a:pt x="30" y="55"/>
                </a:lnTo>
                <a:lnTo>
                  <a:pt x="30" y="54"/>
                </a:lnTo>
                <a:lnTo>
                  <a:pt x="28" y="55"/>
                </a:lnTo>
                <a:lnTo>
                  <a:pt x="31" y="51"/>
                </a:lnTo>
                <a:lnTo>
                  <a:pt x="31" y="48"/>
                </a:lnTo>
                <a:lnTo>
                  <a:pt x="31" y="49"/>
                </a:lnTo>
                <a:lnTo>
                  <a:pt x="33" y="46"/>
                </a:lnTo>
                <a:lnTo>
                  <a:pt x="34" y="45"/>
                </a:lnTo>
                <a:lnTo>
                  <a:pt x="36" y="41"/>
                </a:lnTo>
                <a:lnTo>
                  <a:pt x="37" y="40"/>
                </a:lnTo>
                <a:lnTo>
                  <a:pt x="39" y="37"/>
                </a:lnTo>
                <a:lnTo>
                  <a:pt x="40" y="35"/>
                </a:lnTo>
                <a:lnTo>
                  <a:pt x="42" y="32"/>
                </a:lnTo>
                <a:lnTo>
                  <a:pt x="46" y="28"/>
                </a:lnTo>
                <a:lnTo>
                  <a:pt x="47" y="24"/>
                </a:lnTo>
                <a:lnTo>
                  <a:pt x="49" y="24"/>
                </a:lnTo>
                <a:lnTo>
                  <a:pt x="53" y="21"/>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5" name="Freeform 3077"/>
          <p:cNvSpPr>
            <a:spLocks/>
          </p:cNvSpPr>
          <p:nvPr/>
        </p:nvSpPr>
        <p:spPr bwMode="auto">
          <a:xfrm>
            <a:off x="6242050" y="5059363"/>
            <a:ext cx="134938" cy="184150"/>
          </a:xfrm>
          <a:custGeom>
            <a:avLst/>
            <a:gdLst>
              <a:gd name="T0" fmla="*/ 58 w 86"/>
              <a:gd name="T1" fmla="*/ 131 h 134"/>
              <a:gd name="T2" fmla="*/ 62 w 86"/>
              <a:gd name="T3" fmla="*/ 123 h 134"/>
              <a:gd name="T4" fmla="*/ 65 w 86"/>
              <a:gd name="T5" fmla="*/ 119 h 134"/>
              <a:gd name="T6" fmla="*/ 71 w 86"/>
              <a:gd name="T7" fmla="*/ 111 h 134"/>
              <a:gd name="T8" fmla="*/ 77 w 86"/>
              <a:gd name="T9" fmla="*/ 99 h 134"/>
              <a:gd name="T10" fmla="*/ 77 w 86"/>
              <a:gd name="T11" fmla="*/ 99 h 134"/>
              <a:gd name="T12" fmla="*/ 80 w 86"/>
              <a:gd name="T13" fmla="*/ 91 h 134"/>
              <a:gd name="T14" fmla="*/ 85 w 86"/>
              <a:gd name="T15" fmla="*/ 85 h 134"/>
              <a:gd name="T16" fmla="*/ 85 w 86"/>
              <a:gd name="T17" fmla="*/ 80 h 134"/>
              <a:gd name="T18" fmla="*/ 86 w 86"/>
              <a:gd name="T19" fmla="*/ 74 h 134"/>
              <a:gd name="T20" fmla="*/ 85 w 86"/>
              <a:gd name="T21" fmla="*/ 54 h 134"/>
              <a:gd name="T22" fmla="*/ 86 w 86"/>
              <a:gd name="T23" fmla="*/ 49 h 134"/>
              <a:gd name="T24" fmla="*/ 82 w 86"/>
              <a:gd name="T25" fmla="*/ 43 h 134"/>
              <a:gd name="T26" fmla="*/ 82 w 86"/>
              <a:gd name="T27" fmla="*/ 43 h 134"/>
              <a:gd name="T28" fmla="*/ 61 w 86"/>
              <a:gd name="T29" fmla="*/ 21 h 134"/>
              <a:gd name="T30" fmla="*/ 52 w 86"/>
              <a:gd name="T31" fmla="*/ 15 h 134"/>
              <a:gd name="T32" fmla="*/ 52 w 86"/>
              <a:gd name="T33" fmla="*/ 17 h 134"/>
              <a:gd name="T34" fmla="*/ 47 w 86"/>
              <a:gd name="T35" fmla="*/ 13 h 134"/>
              <a:gd name="T36" fmla="*/ 39 w 86"/>
              <a:gd name="T37" fmla="*/ 9 h 134"/>
              <a:gd name="T38" fmla="*/ 30 w 86"/>
              <a:gd name="T39" fmla="*/ 6 h 134"/>
              <a:gd name="T40" fmla="*/ 21 w 86"/>
              <a:gd name="T41" fmla="*/ 3 h 134"/>
              <a:gd name="T42" fmla="*/ 13 w 86"/>
              <a:gd name="T43" fmla="*/ 1 h 134"/>
              <a:gd name="T44" fmla="*/ 1 w 86"/>
              <a:gd name="T45" fmla="*/ 0 h 134"/>
              <a:gd name="T46" fmla="*/ 0 w 86"/>
              <a:gd name="T47" fmla="*/ 27 h 134"/>
              <a:gd name="T48" fmla="*/ 6 w 86"/>
              <a:gd name="T49" fmla="*/ 27 h 134"/>
              <a:gd name="T50" fmla="*/ 12 w 86"/>
              <a:gd name="T51" fmla="*/ 29 h 134"/>
              <a:gd name="T52" fmla="*/ 18 w 86"/>
              <a:gd name="T53" fmla="*/ 31 h 134"/>
              <a:gd name="T54" fmla="*/ 27 w 86"/>
              <a:gd name="T55" fmla="*/ 34 h 134"/>
              <a:gd name="T56" fmla="*/ 34 w 86"/>
              <a:gd name="T57" fmla="*/ 35 h 134"/>
              <a:gd name="T58" fmla="*/ 36 w 86"/>
              <a:gd name="T59" fmla="*/ 37 h 134"/>
              <a:gd name="T60" fmla="*/ 45 w 86"/>
              <a:gd name="T61" fmla="*/ 43 h 134"/>
              <a:gd name="T62" fmla="*/ 45 w 86"/>
              <a:gd name="T63" fmla="*/ 41 h 134"/>
              <a:gd name="T64" fmla="*/ 49 w 86"/>
              <a:gd name="T65" fmla="*/ 44 h 134"/>
              <a:gd name="T66" fmla="*/ 58 w 86"/>
              <a:gd name="T67" fmla="*/ 54 h 134"/>
              <a:gd name="T68" fmla="*/ 61 w 86"/>
              <a:gd name="T69" fmla="*/ 60 h 134"/>
              <a:gd name="T70" fmla="*/ 59 w 86"/>
              <a:gd name="T71" fmla="*/ 54 h 134"/>
              <a:gd name="T72" fmla="*/ 62 w 86"/>
              <a:gd name="T73" fmla="*/ 65 h 134"/>
              <a:gd name="T74" fmla="*/ 61 w 86"/>
              <a:gd name="T75" fmla="*/ 71 h 134"/>
              <a:gd name="T76" fmla="*/ 58 w 86"/>
              <a:gd name="T77" fmla="*/ 78 h 134"/>
              <a:gd name="T78" fmla="*/ 56 w 86"/>
              <a:gd name="T79" fmla="*/ 82 h 134"/>
              <a:gd name="T80" fmla="*/ 56 w 86"/>
              <a:gd name="T81" fmla="*/ 83 h 134"/>
              <a:gd name="T82" fmla="*/ 50 w 86"/>
              <a:gd name="T83" fmla="*/ 92 h 134"/>
              <a:gd name="T84" fmla="*/ 50 w 86"/>
              <a:gd name="T85" fmla="*/ 96 h 134"/>
              <a:gd name="T86" fmla="*/ 45 w 86"/>
              <a:gd name="T87" fmla="*/ 103 h 134"/>
              <a:gd name="T88" fmla="*/ 42 w 86"/>
              <a:gd name="T89" fmla="*/ 108 h 134"/>
              <a:gd name="T90" fmla="*/ 34 w 86"/>
              <a:gd name="T91" fmla="*/ 119 h 134"/>
              <a:gd name="T92" fmla="*/ 56 w 86"/>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4"/>
              <a:gd name="T143" fmla="*/ 86 w 86"/>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4">
                <a:moveTo>
                  <a:pt x="56" y="134"/>
                </a:moveTo>
                <a:lnTo>
                  <a:pt x="58" y="131"/>
                </a:lnTo>
                <a:lnTo>
                  <a:pt x="59" y="126"/>
                </a:lnTo>
                <a:lnTo>
                  <a:pt x="62" y="123"/>
                </a:lnTo>
                <a:lnTo>
                  <a:pt x="64" y="120"/>
                </a:lnTo>
                <a:lnTo>
                  <a:pt x="65" y="119"/>
                </a:lnTo>
                <a:lnTo>
                  <a:pt x="67" y="116"/>
                </a:lnTo>
                <a:lnTo>
                  <a:pt x="71" y="111"/>
                </a:lnTo>
                <a:lnTo>
                  <a:pt x="77" y="100"/>
                </a:lnTo>
                <a:lnTo>
                  <a:pt x="77" y="99"/>
                </a:lnTo>
                <a:lnTo>
                  <a:pt x="76" y="100"/>
                </a:lnTo>
                <a:lnTo>
                  <a:pt x="77" y="99"/>
                </a:lnTo>
                <a:lnTo>
                  <a:pt x="82" y="91"/>
                </a:lnTo>
                <a:lnTo>
                  <a:pt x="80" y="91"/>
                </a:lnTo>
                <a:lnTo>
                  <a:pt x="80" y="92"/>
                </a:lnTo>
                <a:lnTo>
                  <a:pt x="85" y="85"/>
                </a:lnTo>
                <a:lnTo>
                  <a:pt x="83" y="82"/>
                </a:lnTo>
                <a:lnTo>
                  <a:pt x="85" y="80"/>
                </a:lnTo>
                <a:lnTo>
                  <a:pt x="85" y="75"/>
                </a:lnTo>
                <a:lnTo>
                  <a:pt x="86" y="74"/>
                </a:lnTo>
                <a:lnTo>
                  <a:pt x="86" y="55"/>
                </a:lnTo>
                <a:lnTo>
                  <a:pt x="85" y="54"/>
                </a:lnTo>
                <a:lnTo>
                  <a:pt x="86" y="54"/>
                </a:lnTo>
                <a:lnTo>
                  <a:pt x="86" y="49"/>
                </a:lnTo>
                <a:lnTo>
                  <a:pt x="85" y="48"/>
                </a:lnTo>
                <a:lnTo>
                  <a:pt x="82" y="43"/>
                </a:lnTo>
                <a:lnTo>
                  <a:pt x="82" y="44"/>
                </a:lnTo>
                <a:lnTo>
                  <a:pt x="82" y="43"/>
                </a:lnTo>
                <a:lnTo>
                  <a:pt x="64" y="23"/>
                </a:lnTo>
                <a:lnTo>
                  <a:pt x="61" y="21"/>
                </a:lnTo>
                <a:lnTo>
                  <a:pt x="59" y="20"/>
                </a:lnTo>
                <a:lnTo>
                  <a:pt x="52" y="15"/>
                </a:lnTo>
                <a:lnTo>
                  <a:pt x="50" y="15"/>
                </a:lnTo>
                <a:lnTo>
                  <a:pt x="52" y="17"/>
                </a:lnTo>
                <a:lnTo>
                  <a:pt x="50" y="15"/>
                </a:lnTo>
                <a:lnTo>
                  <a:pt x="47" y="13"/>
                </a:lnTo>
                <a:lnTo>
                  <a:pt x="43" y="10"/>
                </a:lnTo>
                <a:lnTo>
                  <a:pt x="39" y="9"/>
                </a:lnTo>
                <a:lnTo>
                  <a:pt x="33" y="6"/>
                </a:lnTo>
                <a:lnTo>
                  <a:pt x="30" y="6"/>
                </a:lnTo>
                <a:lnTo>
                  <a:pt x="24" y="3"/>
                </a:lnTo>
                <a:lnTo>
                  <a:pt x="21" y="3"/>
                </a:lnTo>
                <a:lnTo>
                  <a:pt x="18" y="1"/>
                </a:lnTo>
                <a:lnTo>
                  <a:pt x="13" y="1"/>
                </a:lnTo>
                <a:lnTo>
                  <a:pt x="9" y="0"/>
                </a:lnTo>
                <a:lnTo>
                  <a:pt x="1" y="0"/>
                </a:lnTo>
                <a:lnTo>
                  <a:pt x="3" y="0"/>
                </a:lnTo>
                <a:lnTo>
                  <a:pt x="0" y="27"/>
                </a:lnTo>
                <a:lnTo>
                  <a:pt x="1" y="27"/>
                </a:lnTo>
                <a:lnTo>
                  <a:pt x="6" y="27"/>
                </a:lnTo>
                <a:lnTo>
                  <a:pt x="10" y="29"/>
                </a:lnTo>
                <a:lnTo>
                  <a:pt x="12" y="29"/>
                </a:lnTo>
                <a:lnTo>
                  <a:pt x="15" y="31"/>
                </a:lnTo>
                <a:lnTo>
                  <a:pt x="18" y="31"/>
                </a:lnTo>
                <a:lnTo>
                  <a:pt x="24" y="34"/>
                </a:lnTo>
                <a:lnTo>
                  <a:pt x="27" y="34"/>
                </a:lnTo>
                <a:lnTo>
                  <a:pt x="33" y="37"/>
                </a:lnTo>
                <a:lnTo>
                  <a:pt x="34" y="35"/>
                </a:lnTo>
                <a:lnTo>
                  <a:pt x="33" y="35"/>
                </a:lnTo>
                <a:lnTo>
                  <a:pt x="36" y="37"/>
                </a:lnTo>
                <a:lnTo>
                  <a:pt x="37" y="38"/>
                </a:lnTo>
                <a:lnTo>
                  <a:pt x="45" y="43"/>
                </a:lnTo>
                <a:lnTo>
                  <a:pt x="46" y="43"/>
                </a:lnTo>
                <a:lnTo>
                  <a:pt x="45" y="41"/>
                </a:lnTo>
                <a:lnTo>
                  <a:pt x="46" y="43"/>
                </a:lnTo>
                <a:lnTo>
                  <a:pt x="49" y="44"/>
                </a:lnTo>
                <a:lnTo>
                  <a:pt x="58" y="52"/>
                </a:lnTo>
                <a:lnTo>
                  <a:pt x="58" y="54"/>
                </a:lnTo>
                <a:lnTo>
                  <a:pt x="61" y="58"/>
                </a:lnTo>
                <a:lnTo>
                  <a:pt x="61" y="60"/>
                </a:lnTo>
                <a:lnTo>
                  <a:pt x="59" y="58"/>
                </a:lnTo>
                <a:lnTo>
                  <a:pt x="59" y="54"/>
                </a:lnTo>
                <a:lnTo>
                  <a:pt x="61" y="63"/>
                </a:lnTo>
                <a:lnTo>
                  <a:pt x="62" y="65"/>
                </a:lnTo>
                <a:lnTo>
                  <a:pt x="61" y="66"/>
                </a:lnTo>
                <a:lnTo>
                  <a:pt x="61" y="71"/>
                </a:lnTo>
                <a:lnTo>
                  <a:pt x="59" y="72"/>
                </a:lnTo>
                <a:lnTo>
                  <a:pt x="58" y="78"/>
                </a:lnTo>
                <a:lnTo>
                  <a:pt x="59" y="77"/>
                </a:lnTo>
                <a:lnTo>
                  <a:pt x="56" y="82"/>
                </a:lnTo>
                <a:lnTo>
                  <a:pt x="55" y="85"/>
                </a:lnTo>
                <a:lnTo>
                  <a:pt x="56" y="83"/>
                </a:lnTo>
                <a:lnTo>
                  <a:pt x="55" y="85"/>
                </a:lnTo>
                <a:lnTo>
                  <a:pt x="50" y="92"/>
                </a:lnTo>
                <a:lnTo>
                  <a:pt x="50" y="94"/>
                </a:lnTo>
                <a:lnTo>
                  <a:pt x="50" y="96"/>
                </a:lnTo>
                <a:lnTo>
                  <a:pt x="46" y="100"/>
                </a:lnTo>
                <a:lnTo>
                  <a:pt x="45" y="103"/>
                </a:lnTo>
                <a:lnTo>
                  <a:pt x="43" y="105"/>
                </a:lnTo>
                <a:lnTo>
                  <a:pt x="42" y="108"/>
                </a:lnTo>
                <a:lnTo>
                  <a:pt x="39" y="111"/>
                </a:lnTo>
                <a:lnTo>
                  <a:pt x="34" y="119"/>
                </a:lnTo>
                <a:lnTo>
                  <a:pt x="36" y="116"/>
                </a:lnTo>
                <a:lnTo>
                  <a:pt x="56" y="134"/>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6" name="Freeform 3078"/>
          <p:cNvSpPr>
            <a:spLocks/>
          </p:cNvSpPr>
          <p:nvPr/>
        </p:nvSpPr>
        <p:spPr bwMode="auto">
          <a:xfrm>
            <a:off x="6246813" y="5214939"/>
            <a:ext cx="144462" cy="187325"/>
          </a:xfrm>
          <a:custGeom>
            <a:avLst/>
            <a:gdLst>
              <a:gd name="T0" fmla="*/ 37 w 92"/>
              <a:gd name="T1" fmla="*/ 0 h 137"/>
              <a:gd name="T2" fmla="*/ 27 w 92"/>
              <a:gd name="T3" fmla="*/ 9 h 137"/>
              <a:gd name="T4" fmla="*/ 21 w 92"/>
              <a:gd name="T5" fmla="*/ 17 h 137"/>
              <a:gd name="T6" fmla="*/ 18 w 92"/>
              <a:gd name="T7" fmla="*/ 21 h 137"/>
              <a:gd name="T8" fmla="*/ 15 w 92"/>
              <a:gd name="T9" fmla="*/ 26 h 137"/>
              <a:gd name="T10" fmla="*/ 12 w 92"/>
              <a:gd name="T11" fmla="*/ 30 h 137"/>
              <a:gd name="T12" fmla="*/ 7 w 92"/>
              <a:gd name="T13" fmla="*/ 38 h 137"/>
              <a:gd name="T14" fmla="*/ 7 w 92"/>
              <a:gd name="T15" fmla="*/ 40 h 137"/>
              <a:gd name="T16" fmla="*/ 3 w 92"/>
              <a:gd name="T17" fmla="*/ 49 h 137"/>
              <a:gd name="T18" fmla="*/ 1 w 92"/>
              <a:gd name="T19" fmla="*/ 55 h 137"/>
              <a:gd name="T20" fmla="*/ 1 w 92"/>
              <a:gd name="T21" fmla="*/ 82 h 137"/>
              <a:gd name="T22" fmla="*/ 1 w 92"/>
              <a:gd name="T23" fmla="*/ 83 h 137"/>
              <a:gd name="T24" fmla="*/ 4 w 92"/>
              <a:gd name="T25" fmla="*/ 88 h 137"/>
              <a:gd name="T26" fmla="*/ 3 w 92"/>
              <a:gd name="T27" fmla="*/ 83 h 137"/>
              <a:gd name="T28" fmla="*/ 6 w 92"/>
              <a:gd name="T29" fmla="*/ 91 h 137"/>
              <a:gd name="T30" fmla="*/ 9 w 92"/>
              <a:gd name="T31" fmla="*/ 95 h 137"/>
              <a:gd name="T32" fmla="*/ 19 w 92"/>
              <a:gd name="T33" fmla="*/ 108 h 137"/>
              <a:gd name="T34" fmla="*/ 19 w 92"/>
              <a:gd name="T35" fmla="*/ 108 h 137"/>
              <a:gd name="T36" fmla="*/ 27 w 92"/>
              <a:gd name="T37" fmla="*/ 114 h 137"/>
              <a:gd name="T38" fmla="*/ 31 w 92"/>
              <a:gd name="T39" fmla="*/ 117 h 137"/>
              <a:gd name="T40" fmla="*/ 40 w 92"/>
              <a:gd name="T41" fmla="*/ 122 h 137"/>
              <a:gd name="T42" fmla="*/ 50 w 92"/>
              <a:gd name="T43" fmla="*/ 126 h 137"/>
              <a:gd name="T44" fmla="*/ 64 w 92"/>
              <a:gd name="T45" fmla="*/ 131 h 137"/>
              <a:gd name="T46" fmla="*/ 71 w 92"/>
              <a:gd name="T47" fmla="*/ 133 h 137"/>
              <a:gd name="T48" fmla="*/ 82 w 92"/>
              <a:gd name="T49" fmla="*/ 136 h 137"/>
              <a:gd name="T50" fmla="*/ 85 w 92"/>
              <a:gd name="T51" fmla="*/ 137 h 137"/>
              <a:gd name="T52" fmla="*/ 92 w 92"/>
              <a:gd name="T53" fmla="*/ 109 h 137"/>
              <a:gd name="T54" fmla="*/ 82 w 92"/>
              <a:gd name="T55" fmla="*/ 108 h 137"/>
              <a:gd name="T56" fmla="*/ 76 w 92"/>
              <a:gd name="T57" fmla="*/ 105 h 137"/>
              <a:gd name="T58" fmla="*/ 67 w 92"/>
              <a:gd name="T59" fmla="*/ 103 h 137"/>
              <a:gd name="T60" fmla="*/ 56 w 92"/>
              <a:gd name="T61" fmla="*/ 99 h 137"/>
              <a:gd name="T62" fmla="*/ 46 w 92"/>
              <a:gd name="T63" fmla="*/ 94 h 137"/>
              <a:gd name="T64" fmla="*/ 46 w 92"/>
              <a:gd name="T65" fmla="*/ 95 h 137"/>
              <a:gd name="T66" fmla="*/ 42 w 92"/>
              <a:gd name="T67" fmla="*/ 92 h 137"/>
              <a:gd name="T68" fmla="*/ 34 w 92"/>
              <a:gd name="T69" fmla="*/ 86 h 137"/>
              <a:gd name="T70" fmla="*/ 28 w 92"/>
              <a:gd name="T71" fmla="*/ 83 h 137"/>
              <a:gd name="T72" fmla="*/ 33 w 92"/>
              <a:gd name="T73" fmla="*/ 86 h 137"/>
              <a:gd name="T74" fmla="*/ 30 w 92"/>
              <a:gd name="T75" fmla="*/ 82 h 137"/>
              <a:gd name="T76" fmla="*/ 30 w 92"/>
              <a:gd name="T77" fmla="*/ 83 h 137"/>
              <a:gd name="T78" fmla="*/ 28 w 92"/>
              <a:gd name="T79" fmla="*/ 78 h 137"/>
              <a:gd name="T80" fmla="*/ 27 w 92"/>
              <a:gd name="T81" fmla="*/ 74 h 137"/>
              <a:gd name="T82" fmla="*/ 27 w 92"/>
              <a:gd name="T83" fmla="*/ 65 h 137"/>
              <a:gd name="T84" fmla="*/ 28 w 92"/>
              <a:gd name="T85" fmla="*/ 58 h 137"/>
              <a:gd name="T86" fmla="*/ 30 w 92"/>
              <a:gd name="T87" fmla="*/ 54 h 137"/>
              <a:gd name="T88" fmla="*/ 31 w 92"/>
              <a:gd name="T89" fmla="*/ 51 h 137"/>
              <a:gd name="T90" fmla="*/ 31 w 92"/>
              <a:gd name="T91" fmla="*/ 49 h 137"/>
              <a:gd name="T92" fmla="*/ 34 w 92"/>
              <a:gd name="T93" fmla="*/ 44 h 137"/>
              <a:gd name="T94" fmla="*/ 37 w 92"/>
              <a:gd name="T95" fmla="*/ 40 h 137"/>
              <a:gd name="T96" fmla="*/ 40 w 92"/>
              <a:gd name="T97" fmla="*/ 35 h 137"/>
              <a:gd name="T98" fmla="*/ 46 w 92"/>
              <a:gd name="T99" fmla="*/ 27 h 137"/>
              <a:gd name="T100" fmla="*/ 49 w 92"/>
              <a:gd name="T101" fmla="*/ 24 h 137"/>
              <a:gd name="T102" fmla="*/ 33 w 92"/>
              <a:gd name="T103" fmla="*/ 3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7"/>
              <a:gd name="T158" fmla="*/ 92 w 92"/>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0"/>
                </a:lnTo>
                <a:lnTo>
                  <a:pt x="10" y="34"/>
                </a:lnTo>
                <a:lnTo>
                  <a:pt x="7" y="38"/>
                </a:lnTo>
                <a:lnTo>
                  <a:pt x="7" y="41"/>
                </a:lnTo>
                <a:lnTo>
                  <a:pt x="7" y="40"/>
                </a:lnTo>
                <a:lnTo>
                  <a:pt x="3" y="48"/>
                </a:lnTo>
                <a:lnTo>
                  <a:pt x="3" y="49"/>
                </a:lnTo>
                <a:lnTo>
                  <a:pt x="1" y="52"/>
                </a:lnTo>
                <a:lnTo>
                  <a:pt x="1" y="55"/>
                </a:lnTo>
                <a:lnTo>
                  <a:pt x="0" y="58"/>
                </a:lnTo>
                <a:lnTo>
                  <a:pt x="1" y="82"/>
                </a:lnTo>
                <a:lnTo>
                  <a:pt x="3" y="83"/>
                </a:lnTo>
                <a:lnTo>
                  <a:pt x="1" y="83"/>
                </a:lnTo>
                <a:lnTo>
                  <a:pt x="4" y="89"/>
                </a:lnTo>
                <a:lnTo>
                  <a:pt x="4" y="88"/>
                </a:lnTo>
                <a:lnTo>
                  <a:pt x="4" y="89"/>
                </a:lnTo>
                <a:lnTo>
                  <a:pt x="3" y="83"/>
                </a:lnTo>
                <a:lnTo>
                  <a:pt x="4" y="89"/>
                </a:lnTo>
                <a:lnTo>
                  <a:pt x="6" y="91"/>
                </a:lnTo>
                <a:lnTo>
                  <a:pt x="6" y="92"/>
                </a:lnTo>
                <a:lnTo>
                  <a:pt x="9" y="95"/>
                </a:lnTo>
                <a:lnTo>
                  <a:pt x="9" y="97"/>
                </a:lnTo>
                <a:lnTo>
                  <a:pt x="19" y="108"/>
                </a:lnTo>
                <a:lnTo>
                  <a:pt x="21" y="108"/>
                </a:lnTo>
                <a:lnTo>
                  <a:pt x="19" y="108"/>
                </a:lnTo>
                <a:lnTo>
                  <a:pt x="22" y="109"/>
                </a:lnTo>
                <a:lnTo>
                  <a:pt x="27" y="114"/>
                </a:lnTo>
                <a:lnTo>
                  <a:pt x="30" y="116"/>
                </a:lnTo>
                <a:lnTo>
                  <a:pt x="31" y="117"/>
                </a:lnTo>
                <a:lnTo>
                  <a:pt x="39" y="122"/>
                </a:lnTo>
                <a:lnTo>
                  <a:pt x="40" y="122"/>
                </a:lnTo>
                <a:lnTo>
                  <a:pt x="49" y="126"/>
                </a:lnTo>
                <a:lnTo>
                  <a:pt x="50" y="126"/>
                </a:lnTo>
                <a:lnTo>
                  <a:pt x="59" y="131"/>
                </a:lnTo>
                <a:lnTo>
                  <a:pt x="64" y="131"/>
                </a:lnTo>
                <a:lnTo>
                  <a:pt x="68" y="133"/>
                </a:lnTo>
                <a:lnTo>
                  <a:pt x="71" y="133"/>
                </a:lnTo>
                <a:lnTo>
                  <a:pt x="79" y="136"/>
                </a:lnTo>
                <a:lnTo>
                  <a:pt x="82" y="136"/>
                </a:lnTo>
                <a:lnTo>
                  <a:pt x="83" y="137"/>
                </a:lnTo>
                <a:lnTo>
                  <a:pt x="85" y="137"/>
                </a:lnTo>
                <a:lnTo>
                  <a:pt x="91" y="109"/>
                </a:lnTo>
                <a:lnTo>
                  <a:pt x="92" y="109"/>
                </a:lnTo>
                <a:lnTo>
                  <a:pt x="85" y="108"/>
                </a:lnTo>
                <a:lnTo>
                  <a:pt x="82" y="108"/>
                </a:lnTo>
                <a:lnTo>
                  <a:pt x="80" y="108"/>
                </a:lnTo>
                <a:lnTo>
                  <a:pt x="76" y="105"/>
                </a:lnTo>
                <a:lnTo>
                  <a:pt x="71" y="105"/>
                </a:lnTo>
                <a:lnTo>
                  <a:pt x="67" y="103"/>
                </a:lnTo>
                <a:lnTo>
                  <a:pt x="65" y="103"/>
                </a:lnTo>
                <a:lnTo>
                  <a:pt x="56" y="99"/>
                </a:lnTo>
                <a:lnTo>
                  <a:pt x="55" y="99"/>
                </a:lnTo>
                <a:lnTo>
                  <a:pt x="46" y="94"/>
                </a:lnTo>
                <a:lnTo>
                  <a:pt x="44" y="94"/>
                </a:lnTo>
                <a:lnTo>
                  <a:pt x="46" y="95"/>
                </a:lnTo>
                <a:lnTo>
                  <a:pt x="44" y="94"/>
                </a:lnTo>
                <a:lnTo>
                  <a:pt x="42" y="92"/>
                </a:lnTo>
                <a:lnTo>
                  <a:pt x="37" y="88"/>
                </a:lnTo>
                <a:lnTo>
                  <a:pt x="34" y="86"/>
                </a:lnTo>
                <a:lnTo>
                  <a:pt x="30" y="83"/>
                </a:lnTo>
                <a:lnTo>
                  <a:pt x="28" y="83"/>
                </a:lnTo>
                <a:lnTo>
                  <a:pt x="33" y="88"/>
                </a:lnTo>
                <a:lnTo>
                  <a:pt x="33" y="86"/>
                </a:lnTo>
                <a:lnTo>
                  <a:pt x="30" y="83"/>
                </a:lnTo>
                <a:lnTo>
                  <a:pt x="30" y="82"/>
                </a:lnTo>
                <a:lnTo>
                  <a:pt x="28" y="80"/>
                </a:lnTo>
                <a:lnTo>
                  <a:pt x="30" y="83"/>
                </a:lnTo>
                <a:lnTo>
                  <a:pt x="28" y="77"/>
                </a:lnTo>
                <a:lnTo>
                  <a:pt x="28" y="78"/>
                </a:lnTo>
                <a:lnTo>
                  <a:pt x="28" y="77"/>
                </a:lnTo>
                <a:lnTo>
                  <a:pt x="27" y="74"/>
                </a:lnTo>
                <a:lnTo>
                  <a:pt x="25" y="72"/>
                </a:lnTo>
                <a:lnTo>
                  <a:pt x="27" y="65"/>
                </a:lnTo>
                <a:lnTo>
                  <a:pt x="28" y="61"/>
                </a:lnTo>
                <a:lnTo>
                  <a:pt x="28" y="58"/>
                </a:lnTo>
                <a:lnTo>
                  <a:pt x="30" y="55"/>
                </a:lnTo>
                <a:lnTo>
                  <a:pt x="30" y="54"/>
                </a:lnTo>
                <a:lnTo>
                  <a:pt x="28" y="55"/>
                </a:lnTo>
                <a:lnTo>
                  <a:pt x="31" y="51"/>
                </a:lnTo>
                <a:lnTo>
                  <a:pt x="31" y="48"/>
                </a:lnTo>
                <a:lnTo>
                  <a:pt x="31" y="49"/>
                </a:lnTo>
                <a:lnTo>
                  <a:pt x="33" y="46"/>
                </a:lnTo>
                <a:lnTo>
                  <a:pt x="34" y="44"/>
                </a:lnTo>
                <a:lnTo>
                  <a:pt x="36" y="41"/>
                </a:lnTo>
                <a:lnTo>
                  <a:pt x="37" y="40"/>
                </a:lnTo>
                <a:lnTo>
                  <a:pt x="39" y="37"/>
                </a:lnTo>
                <a:lnTo>
                  <a:pt x="40" y="35"/>
                </a:lnTo>
                <a:lnTo>
                  <a:pt x="42" y="32"/>
                </a:lnTo>
                <a:lnTo>
                  <a:pt x="46" y="27"/>
                </a:lnTo>
                <a:lnTo>
                  <a:pt x="47" y="24"/>
                </a:lnTo>
                <a:lnTo>
                  <a:pt x="49" y="24"/>
                </a:lnTo>
                <a:lnTo>
                  <a:pt x="53" y="21"/>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7" name="Freeform 3079"/>
          <p:cNvSpPr>
            <a:spLocks/>
          </p:cNvSpPr>
          <p:nvPr/>
        </p:nvSpPr>
        <p:spPr bwMode="auto">
          <a:xfrm>
            <a:off x="6380164" y="5364164"/>
            <a:ext cx="141287" cy="185737"/>
          </a:xfrm>
          <a:custGeom>
            <a:avLst/>
            <a:gdLst>
              <a:gd name="T0" fmla="*/ 61 w 89"/>
              <a:gd name="T1" fmla="*/ 132 h 135"/>
              <a:gd name="T2" fmla="*/ 65 w 89"/>
              <a:gd name="T3" fmla="*/ 124 h 135"/>
              <a:gd name="T4" fmla="*/ 68 w 89"/>
              <a:gd name="T5" fmla="*/ 120 h 135"/>
              <a:gd name="T6" fmla="*/ 74 w 89"/>
              <a:gd name="T7" fmla="*/ 112 h 135"/>
              <a:gd name="T8" fmla="*/ 80 w 89"/>
              <a:gd name="T9" fmla="*/ 99 h 135"/>
              <a:gd name="T10" fmla="*/ 80 w 89"/>
              <a:gd name="T11" fmla="*/ 99 h 135"/>
              <a:gd name="T12" fmla="*/ 85 w 89"/>
              <a:gd name="T13" fmla="*/ 90 h 135"/>
              <a:gd name="T14" fmla="*/ 86 w 89"/>
              <a:gd name="T15" fmla="*/ 87 h 135"/>
              <a:gd name="T16" fmla="*/ 89 w 89"/>
              <a:gd name="T17" fmla="*/ 78 h 135"/>
              <a:gd name="T18" fmla="*/ 89 w 89"/>
              <a:gd name="T19" fmla="*/ 73 h 135"/>
              <a:gd name="T20" fmla="*/ 88 w 89"/>
              <a:gd name="T21" fmla="*/ 53 h 135"/>
              <a:gd name="T22" fmla="*/ 88 w 89"/>
              <a:gd name="T23" fmla="*/ 48 h 135"/>
              <a:gd name="T24" fmla="*/ 85 w 89"/>
              <a:gd name="T25" fmla="*/ 42 h 135"/>
              <a:gd name="T26" fmla="*/ 85 w 89"/>
              <a:gd name="T27" fmla="*/ 42 h 135"/>
              <a:gd name="T28" fmla="*/ 59 w 89"/>
              <a:gd name="T29" fmla="*/ 17 h 135"/>
              <a:gd name="T30" fmla="*/ 61 w 89"/>
              <a:gd name="T31" fmla="*/ 19 h 135"/>
              <a:gd name="T32" fmla="*/ 53 w 89"/>
              <a:gd name="T33" fmla="*/ 14 h 135"/>
              <a:gd name="T34" fmla="*/ 50 w 89"/>
              <a:gd name="T35" fmla="*/ 14 h 135"/>
              <a:gd name="T36" fmla="*/ 42 w 89"/>
              <a:gd name="T37" fmla="*/ 10 h 135"/>
              <a:gd name="T38" fmla="*/ 33 w 89"/>
              <a:gd name="T39" fmla="*/ 7 h 135"/>
              <a:gd name="T40" fmla="*/ 25 w 89"/>
              <a:gd name="T41" fmla="*/ 5 h 135"/>
              <a:gd name="T42" fmla="*/ 16 w 89"/>
              <a:gd name="T43" fmla="*/ 2 h 135"/>
              <a:gd name="T44" fmla="*/ 3 w 89"/>
              <a:gd name="T45" fmla="*/ 0 h 135"/>
              <a:gd name="T46" fmla="*/ 0 w 89"/>
              <a:gd name="T47" fmla="*/ 28 h 135"/>
              <a:gd name="T48" fmla="*/ 7 w 89"/>
              <a:gd name="T49" fmla="*/ 28 h 135"/>
              <a:gd name="T50" fmla="*/ 15 w 89"/>
              <a:gd name="T51" fmla="*/ 30 h 135"/>
              <a:gd name="T52" fmla="*/ 21 w 89"/>
              <a:gd name="T53" fmla="*/ 33 h 135"/>
              <a:gd name="T54" fmla="*/ 27 w 89"/>
              <a:gd name="T55" fmla="*/ 34 h 135"/>
              <a:gd name="T56" fmla="*/ 36 w 89"/>
              <a:gd name="T57" fmla="*/ 38 h 135"/>
              <a:gd name="T58" fmla="*/ 36 w 89"/>
              <a:gd name="T59" fmla="*/ 36 h 135"/>
              <a:gd name="T60" fmla="*/ 45 w 89"/>
              <a:gd name="T61" fmla="*/ 39 h 135"/>
              <a:gd name="T62" fmla="*/ 46 w 89"/>
              <a:gd name="T63" fmla="*/ 41 h 135"/>
              <a:gd name="T64" fmla="*/ 53 w 89"/>
              <a:gd name="T65" fmla="*/ 45 h 135"/>
              <a:gd name="T66" fmla="*/ 61 w 89"/>
              <a:gd name="T67" fmla="*/ 51 h 135"/>
              <a:gd name="T68" fmla="*/ 64 w 89"/>
              <a:gd name="T69" fmla="*/ 58 h 135"/>
              <a:gd name="T70" fmla="*/ 64 w 89"/>
              <a:gd name="T71" fmla="*/ 58 h 135"/>
              <a:gd name="T72" fmla="*/ 64 w 89"/>
              <a:gd name="T73" fmla="*/ 62 h 135"/>
              <a:gd name="T74" fmla="*/ 64 w 89"/>
              <a:gd name="T75" fmla="*/ 65 h 135"/>
              <a:gd name="T76" fmla="*/ 61 w 89"/>
              <a:gd name="T77" fmla="*/ 75 h 135"/>
              <a:gd name="T78" fmla="*/ 62 w 89"/>
              <a:gd name="T79" fmla="*/ 76 h 135"/>
              <a:gd name="T80" fmla="*/ 58 w 89"/>
              <a:gd name="T81" fmla="*/ 86 h 135"/>
              <a:gd name="T82" fmla="*/ 58 w 89"/>
              <a:gd name="T83" fmla="*/ 86 h 135"/>
              <a:gd name="T84" fmla="*/ 53 w 89"/>
              <a:gd name="T85" fmla="*/ 95 h 135"/>
              <a:gd name="T86" fmla="*/ 49 w 89"/>
              <a:gd name="T87" fmla="*/ 101 h 135"/>
              <a:gd name="T88" fmla="*/ 46 w 89"/>
              <a:gd name="T89" fmla="*/ 106 h 135"/>
              <a:gd name="T90" fmla="*/ 42 w 89"/>
              <a:gd name="T91" fmla="*/ 112 h 135"/>
              <a:gd name="T92" fmla="*/ 39 w 89"/>
              <a:gd name="T93" fmla="*/ 116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
              <a:gd name="T142" fmla="*/ 0 h 135"/>
              <a:gd name="T143" fmla="*/ 89 w 89"/>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 h="135">
                <a:moveTo>
                  <a:pt x="59" y="135"/>
                </a:moveTo>
                <a:lnTo>
                  <a:pt x="61" y="132"/>
                </a:lnTo>
                <a:lnTo>
                  <a:pt x="62" y="127"/>
                </a:lnTo>
                <a:lnTo>
                  <a:pt x="65" y="124"/>
                </a:lnTo>
                <a:lnTo>
                  <a:pt x="67" y="121"/>
                </a:lnTo>
                <a:lnTo>
                  <a:pt x="68" y="120"/>
                </a:lnTo>
                <a:lnTo>
                  <a:pt x="70" y="116"/>
                </a:lnTo>
                <a:lnTo>
                  <a:pt x="74" y="112"/>
                </a:lnTo>
                <a:lnTo>
                  <a:pt x="80" y="101"/>
                </a:lnTo>
                <a:lnTo>
                  <a:pt x="80" y="99"/>
                </a:lnTo>
                <a:lnTo>
                  <a:pt x="79" y="101"/>
                </a:lnTo>
                <a:lnTo>
                  <a:pt x="80" y="99"/>
                </a:lnTo>
                <a:lnTo>
                  <a:pt x="85" y="92"/>
                </a:lnTo>
                <a:lnTo>
                  <a:pt x="85" y="90"/>
                </a:lnTo>
                <a:lnTo>
                  <a:pt x="83" y="92"/>
                </a:lnTo>
                <a:lnTo>
                  <a:pt x="86" y="87"/>
                </a:lnTo>
                <a:lnTo>
                  <a:pt x="88" y="81"/>
                </a:lnTo>
                <a:lnTo>
                  <a:pt x="89" y="78"/>
                </a:lnTo>
                <a:lnTo>
                  <a:pt x="88" y="75"/>
                </a:lnTo>
                <a:lnTo>
                  <a:pt x="89" y="73"/>
                </a:lnTo>
                <a:lnTo>
                  <a:pt x="89" y="55"/>
                </a:lnTo>
                <a:lnTo>
                  <a:pt x="88" y="53"/>
                </a:lnTo>
                <a:lnTo>
                  <a:pt x="89" y="53"/>
                </a:lnTo>
                <a:lnTo>
                  <a:pt x="88" y="48"/>
                </a:lnTo>
                <a:lnTo>
                  <a:pt x="88" y="47"/>
                </a:lnTo>
                <a:lnTo>
                  <a:pt x="85" y="42"/>
                </a:lnTo>
                <a:lnTo>
                  <a:pt x="85" y="44"/>
                </a:lnTo>
                <a:lnTo>
                  <a:pt x="85" y="42"/>
                </a:lnTo>
                <a:lnTo>
                  <a:pt x="67" y="22"/>
                </a:lnTo>
                <a:lnTo>
                  <a:pt x="59" y="17"/>
                </a:lnTo>
                <a:lnTo>
                  <a:pt x="59" y="19"/>
                </a:lnTo>
                <a:lnTo>
                  <a:pt x="61" y="19"/>
                </a:lnTo>
                <a:lnTo>
                  <a:pt x="58" y="17"/>
                </a:lnTo>
                <a:lnTo>
                  <a:pt x="53" y="14"/>
                </a:lnTo>
                <a:lnTo>
                  <a:pt x="49" y="13"/>
                </a:lnTo>
                <a:lnTo>
                  <a:pt x="50" y="14"/>
                </a:lnTo>
                <a:lnTo>
                  <a:pt x="46" y="11"/>
                </a:lnTo>
                <a:lnTo>
                  <a:pt x="42" y="10"/>
                </a:lnTo>
                <a:lnTo>
                  <a:pt x="36" y="7"/>
                </a:lnTo>
                <a:lnTo>
                  <a:pt x="33" y="7"/>
                </a:lnTo>
                <a:lnTo>
                  <a:pt x="30" y="5"/>
                </a:lnTo>
                <a:lnTo>
                  <a:pt x="25" y="5"/>
                </a:lnTo>
                <a:lnTo>
                  <a:pt x="18" y="2"/>
                </a:lnTo>
                <a:lnTo>
                  <a:pt x="16" y="2"/>
                </a:lnTo>
                <a:lnTo>
                  <a:pt x="13" y="0"/>
                </a:lnTo>
                <a:lnTo>
                  <a:pt x="3" y="0"/>
                </a:lnTo>
                <a:lnTo>
                  <a:pt x="6" y="0"/>
                </a:lnTo>
                <a:lnTo>
                  <a:pt x="0" y="28"/>
                </a:lnTo>
                <a:lnTo>
                  <a:pt x="3" y="28"/>
                </a:lnTo>
                <a:lnTo>
                  <a:pt x="7" y="28"/>
                </a:lnTo>
                <a:lnTo>
                  <a:pt x="10" y="30"/>
                </a:lnTo>
                <a:lnTo>
                  <a:pt x="15" y="30"/>
                </a:lnTo>
                <a:lnTo>
                  <a:pt x="16" y="30"/>
                </a:lnTo>
                <a:lnTo>
                  <a:pt x="21" y="33"/>
                </a:lnTo>
                <a:lnTo>
                  <a:pt x="24" y="33"/>
                </a:lnTo>
                <a:lnTo>
                  <a:pt x="27" y="34"/>
                </a:lnTo>
                <a:lnTo>
                  <a:pt x="30" y="34"/>
                </a:lnTo>
                <a:lnTo>
                  <a:pt x="36" y="38"/>
                </a:lnTo>
                <a:lnTo>
                  <a:pt x="37" y="36"/>
                </a:lnTo>
                <a:lnTo>
                  <a:pt x="36" y="36"/>
                </a:lnTo>
                <a:lnTo>
                  <a:pt x="43" y="41"/>
                </a:lnTo>
                <a:lnTo>
                  <a:pt x="45" y="39"/>
                </a:lnTo>
                <a:lnTo>
                  <a:pt x="43" y="39"/>
                </a:lnTo>
                <a:lnTo>
                  <a:pt x="46" y="41"/>
                </a:lnTo>
                <a:lnTo>
                  <a:pt x="50" y="44"/>
                </a:lnTo>
                <a:lnTo>
                  <a:pt x="53" y="45"/>
                </a:lnTo>
                <a:lnTo>
                  <a:pt x="52" y="44"/>
                </a:lnTo>
                <a:lnTo>
                  <a:pt x="61" y="51"/>
                </a:lnTo>
                <a:lnTo>
                  <a:pt x="61" y="53"/>
                </a:lnTo>
                <a:lnTo>
                  <a:pt x="64" y="58"/>
                </a:lnTo>
                <a:lnTo>
                  <a:pt x="64" y="59"/>
                </a:lnTo>
                <a:lnTo>
                  <a:pt x="64" y="58"/>
                </a:lnTo>
                <a:lnTo>
                  <a:pt x="62" y="53"/>
                </a:lnTo>
                <a:lnTo>
                  <a:pt x="64" y="62"/>
                </a:lnTo>
                <a:lnTo>
                  <a:pt x="65" y="64"/>
                </a:lnTo>
                <a:lnTo>
                  <a:pt x="64" y="65"/>
                </a:lnTo>
                <a:lnTo>
                  <a:pt x="62" y="72"/>
                </a:lnTo>
                <a:lnTo>
                  <a:pt x="61" y="75"/>
                </a:lnTo>
                <a:lnTo>
                  <a:pt x="62" y="78"/>
                </a:lnTo>
                <a:lnTo>
                  <a:pt x="62" y="76"/>
                </a:lnTo>
                <a:lnTo>
                  <a:pt x="58" y="84"/>
                </a:lnTo>
                <a:lnTo>
                  <a:pt x="58" y="86"/>
                </a:lnTo>
                <a:lnTo>
                  <a:pt x="59" y="84"/>
                </a:lnTo>
                <a:lnTo>
                  <a:pt x="58" y="86"/>
                </a:lnTo>
                <a:lnTo>
                  <a:pt x="53" y="93"/>
                </a:lnTo>
                <a:lnTo>
                  <a:pt x="53" y="95"/>
                </a:lnTo>
                <a:lnTo>
                  <a:pt x="53" y="96"/>
                </a:lnTo>
                <a:lnTo>
                  <a:pt x="49" y="101"/>
                </a:lnTo>
                <a:lnTo>
                  <a:pt x="47" y="104"/>
                </a:lnTo>
                <a:lnTo>
                  <a:pt x="46" y="106"/>
                </a:lnTo>
                <a:lnTo>
                  <a:pt x="45" y="109"/>
                </a:lnTo>
                <a:lnTo>
                  <a:pt x="42" y="112"/>
                </a:lnTo>
                <a:lnTo>
                  <a:pt x="37" y="120"/>
                </a:lnTo>
                <a:lnTo>
                  <a:pt x="39" y="116"/>
                </a:lnTo>
                <a:lnTo>
                  <a:pt x="59" y="135"/>
                </a:lnTo>
                <a:close/>
              </a:path>
            </a:pathLst>
          </a:custGeom>
          <a:solidFill>
            <a:srgbClr val="FF0000"/>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8" name="Freeform 3080"/>
          <p:cNvSpPr>
            <a:spLocks/>
          </p:cNvSpPr>
          <p:nvPr/>
        </p:nvSpPr>
        <p:spPr bwMode="auto">
          <a:xfrm>
            <a:off x="5167313" y="2986088"/>
            <a:ext cx="146050" cy="188912"/>
          </a:xfrm>
          <a:custGeom>
            <a:avLst/>
            <a:gdLst>
              <a:gd name="T0" fmla="*/ 37 w 93"/>
              <a:gd name="T1" fmla="*/ 0 h 138"/>
              <a:gd name="T2" fmla="*/ 27 w 93"/>
              <a:gd name="T3" fmla="*/ 9 h 138"/>
              <a:gd name="T4" fmla="*/ 21 w 93"/>
              <a:gd name="T5" fmla="*/ 17 h 138"/>
              <a:gd name="T6" fmla="*/ 18 w 93"/>
              <a:gd name="T7" fmla="*/ 22 h 138"/>
              <a:gd name="T8" fmla="*/ 15 w 93"/>
              <a:gd name="T9" fmla="*/ 26 h 138"/>
              <a:gd name="T10" fmla="*/ 12 w 93"/>
              <a:gd name="T11" fmla="*/ 31 h 138"/>
              <a:gd name="T12" fmla="*/ 8 w 93"/>
              <a:gd name="T13" fmla="*/ 39 h 138"/>
              <a:gd name="T14" fmla="*/ 8 w 93"/>
              <a:gd name="T15" fmla="*/ 40 h 138"/>
              <a:gd name="T16" fmla="*/ 3 w 93"/>
              <a:gd name="T17" fmla="*/ 50 h 138"/>
              <a:gd name="T18" fmla="*/ 2 w 93"/>
              <a:gd name="T19" fmla="*/ 56 h 138"/>
              <a:gd name="T20" fmla="*/ 2 w 93"/>
              <a:gd name="T21" fmla="*/ 82 h 138"/>
              <a:gd name="T22" fmla="*/ 2 w 93"/>
              <a:gd name="T23" fmla="*/ 84 h 138"/>
              <a:gd name="T24" fmla="*/ 5 w 93"/>
              <a:gd name="T25" fmla="*/ 88 h 138"/>
              <a:gd name="T26" fmla="*/ 3 w 93"/>
              <a:gd name="T27" fmla="*/ 84 h 138"/>
              <a:gd name="T28" fmla="*/ 6 w 93"/>
              <a:gd name="T29" fmla="*/ 91 h 138"/>
              <a:gd name="T30" fmla="*/ 9 w 93"/>
              <a:gd name="T31" fmla="*/ 96 h 138"/>
              <a:gd name="T32" fmla="*/ 19 w 93"/>
              <a:gd name="T33" fmla="*/ 108 h 138"/>
              <a:gd name="T34" fmla="*/ 19 w 93"/>
              <a:gd name="T35" fmla="*/ 108 h 138"/>
              <a:gd name="T36" fmla="*/ 27 w 93"/>
              <a:gd name="T37" fmla="*/ 115 h 138"/>
              <a:gd name="T38" fmla="*/ 31 w 93"/>
              <a:gd name="T39" fmla="*/ 118 h 138"/>
              <a:gd name="T40" fmla="*/ 40 w 93"/>
              <a:gd name="T41" fmla="*/ 122 h 138"/>
              <a:gd name="T42" fmla="*/ 51 w 93"/>
              <a:gd name="T43" fmla="*/ 127 h 138"/>
              <a:gd name="T44" fmla="*/ 64 w 93"/>
              <a:gd name="T45" fmla="*/ 132 h 138"/>
              <a:gd name="T46" fmla="*/ 72 w 93"/>
              <a:gd name="T47" fmla="*/ 133 h 138"/>
              <a:gd name="T48" fmla="*/ 82 w 93"/>
              <a:gd name="T49" fmla="*/ 136 h 138"/>
              <a:gd name="T50" fmla="*/ 85 w 93"/>
              <a:gd name="T51" fmla="*/ 138 h 138"/>
              <a:gd name="T52" fmla="*/ 93 w 93"/>
              <a:gd name="T53" fmla="*/ 110 h 138"/>
              <a:gd name="T54" fmla="*/ 82 w 93"/>
              <a:gd name="T55" fmla="*/ 108 h 138"/>
              <a:gd name="T56" fmla="*/ 76 w 93"/>
              <a:gd name="T57" fmla="*/ 105 h 138"/>
              <a:gd name="T58" fmla="*/ 67 w 93"/>
              <a:gd name="T59" fmla="*/ 104 h 138"/>
              <a:gd name="T60" fmla="*/ 57 w 93"/>
              <a:gd name="T61" fmla="*/ 99 h 138"/>
              <a:gd name="T62" fmla="*/ 46 w 93"/>
              <a:gd name="T63" fmla="*/ 94 h 138"/>
              <a:gd name="T64" fmla="*/ 46 w 93"/>
              <a:gd name="T65" fmla="*/ 96 h 138"/>
              <a:gd name="T66" fmla="*/ 42 w 93"/>
              <a:gd name="T67" fmla="*/ 93 h 138"/>
              <a:gd name="T68" fmla="*/ 34 w 93"/>
              <a:gd name="T69" fmla="*/ 87 h 138"/>
              <a:gd name="T70" fmla="*/ 28 w 93"/>
              <a:gd name="T71" fmla="*/ 84 h 138"/>
              <a:gd name="T72" fmla="*/ 33 w 93"/>
              <a:gd name="T73" fmla="*/ 87 h 138"/>
              <a:gd name="T74" fmla="*/ 30 w 93"/>
              <a:gd name="T75" fmla="*/ 82 h 138"/>
              <a:gd name="T76" fmla="*/ 30 w 93"/>
              <a:gd name="T77" fmla="*/ 84 h 138"/>
              <a:gd name="T78" fmla="*/ 28 w 93"/>
              <a:gd name="T79" fmla="*/ 79 h 138"/>
              <a:gd name="T80" fmla="*/ 27 w 93"/>
              <a:gd name="T81" fmla="*/ 74 h 138"/>
              <a:gd name="T82" fmla="*/ 27 w 93"/>
              <a:gd name="T83" fmla="*/ 65 h 138"/>
              <a:gd name="T84" fmla="*/ 28 w 93"/>
              <a:gd name="T85" fmla="*/ 59 h 138"/>
              <a:gd name="T86" fmla="*/ 30 w 93"/>
              <a:gd name="T87" fmla="*/ 54 h 138"/>
              <a:gd name="T88" fmla="*/ 31 w 93"/>
              <a:gd name="T89" fmla="*/ 51 h 138"/>
              <a:gd name="T90" fmla="*/ 31 w 93"/>
              <a:gd name="T91" fmla="*/ 50 h 138"/>
              <a:gd name="T92" fmla="*/ 34 w 93"/>
              <a:gd name="T93" fmla="*/ 45 h 138"/>
              <a:gd name="T94" fmla="*/ 37 w 93"/>
              <a:gd name="T95" fmla="*/ 40 h 138"/>
              <a:gd name="T96" fmla="*/ 40 w 93"/>
              <a:gd name="T97" fmla="*/ 36 h 138"/>
              <a:gd name="T98" fmla="*/ 46 w 93"/>
              <a:gd name="T99" fmla="*/ 28 h 138"/>
              <a:gd name="T100" fmla="*/ 49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7" y="0"/>
                </a:lnTo>
                <a:lnTo>
                  <a:pt x="33" y="3"/>
                </a:lnTo>
                <a:lnTo>
                  <a:pt x="27" y="9"/>
                </a:lnTo>
                <a:lnTo>
                  <a:pt x="25" y="12"/>
                </a:lnTo>
                <a:lnTo>
                  <a:pt x="21" y="17"/>
                </a:lnTo>
                <a:lnTo>
                  <a:pt x="19" y="20"/>
                </a:lnTo>
                <a:lnTo>
                  <a:pt x="18" y="22"/>
                </a:lnTo>
                <a:lnTo>
                  <a:pt x="16" y="25"/>
                </a:lnTo>
                <a:lnTo>
                  <a:pt x="15" y="26"/>
                </a:lnTo>
                <a:lnTo>
                  <a:pt x="14" y="29"/>
                </a:lnTo>
                <a:lnTo>
                  <a:pt x="12" y="31"/>
                </a:lnTo>
                <a:lnTo>
                  <a:pt x="11" y="34"/>
                </a:lnTo>
                <a:lnTo>
                  <a:pt x="8" y="39"/>
                </a:lnTo>
                <a:lnTo>
                  <a:pt x="8" y="42"/>
                </a:lnTo>
                <a:lnTo>
                  <a:pt x="8" y="40"/>
                </a:lnTo>
                <a:lnTo>
                  <a:pt x="3" y="48"/>
                </a:lnTo>
                <a:lnTo>
                  <a:pt x="3" y="50"/>
                </a:lnTo>
                <a:lnTo>
                  <a:pt x="2" y="53"/>
                </a:lnTo>
                <a:lnTo>
                  <a:pt x="2" y="56"/>
                </a:lnTo>
                <a:lnTo>
                  <a:pt x="0" y="59"/>
                </a:lnTo>
                <a:lnTo>
                  <a:pt x="2" y="82"/>
                </a:lnTo>
                <a:lnTo>
                  <a:pt x="3" y="84"/>
                </a:lnTo>
                <a:lnTo>
                  <a:pt x="2" y="84"/>
                </a:lnTo>
                <a:lnTo>
                  <a:pt x="5" y="90"/>
                </a:lnTo>
                <a:lnTo>
                  <a:pt x="5" y="88"/>
                </a:lnTo>
                <a:lnTo>
                  <a:pt x="5" y="90"/>
                </a:lnTo>
                <a:lnTo>
                  <a:pt x="3" y="84"/>
                </a:lnTo>
                <a:lnTo>
                  <a:pt x="5" y="90"/>
                </a:lnTo>
                <a:lnTo>
                  <a:pt x="6" y="91"/>
                </a:lnTo>
                <a:lnTo>
                  <a:pt x="6" y="93"/>
                </a:lnTo>
                <a:lnTo>
                  <a:pt x="9" y="96"/>
                </a:lnTo>
                <a:lnTo>
                  <a:pt x="9" y="98"/>
                </a:lnTo>
                <a:lnTo>
                  <a:pt x="19" y="108"/>
                </a:lnTo>
                <a:lnTo>
                  <a:pt x="21" y="108"/>
                </a:lnTo>
                <a:lnTo>
                  <a:pt x="19" y="108"/>
                </a:lnTo>
                <a:lnTo>
                  <a:pt x="22" y="110"/>
                </a:lnTo>
                <a:lnTo>
                  <a:pt x="27" y="115"/>
                </a:lnTo>
                <a:lnTo>
                  <a:pt x="30" y="116"/>
                </a:lnTo>
                <a:lnTo>
                  <a:pt x="31" y="118"/>
                </a:lnTo>
                <a:lnTo>
                  <a:pt x="39" y="122"/>
                </a:lnTo>
                <a:lnTo>
                  <a:pt x="40" y="122"/>
                </a:lnTo>
                <a:lnTo>
                  <a:pt x="49" y="127"/>
                </a:lnTo>
                <a:lnTo>
                  <a:pt x="51" y="127"/>
                </a:lnTo>
                <a:lnTo>
                  <a:pt x="60" y="132"/>
                </a:lnTo>
                <a:lnTo>
                  <a:pt x="64" y="132"/>
                </a:lnTo>
                <a:lnTo>
                  <a:pt x="69" y="133"/>
                </a:lnTo>
                <a:lnTo>
                  <a:pt x="72" y="133"/>
                </a:lnTo>
                <a:lnTo>
                  <a:pt x="79" y="136"/>
                </a:lnTo>
                <a:lnTo>
                  <a:pt x="82" y="136"/>
                </a:lnTo>
                <a:lnTo>
                  <a:pt x="84" y="138"/>
                </a:lnTo>
                <a:lnTo>
                  <a:pt x="85" y="138"/>
                </a:lnTo>
                <a:lnTo>
                  <a:pt x="91" y="110"/>
                </a:lnTo>
                <a:lnTo>
                  <a:pt x="93" y="110"/>
                </a:lnTo>
                <a:lnTo>
                  <a:pt x="85" y="108"/>
                </a:lnTo>
                <a:lnTo>
                  <a:pt x="82" y="108"/>
                </a:lnTo>
                <a:lnTo>
                  <a:pt x="81" y="108"/>
                </a:lnTo>
                <a:lnTo>
                  <a:pt x="76" y="105"/>
                </a:lnTo>
                <a:lnTo>
                  <a:pt x="72" y="105"/>
                </a:lnTo>
                <a:lnTo>
                  <a:pt x="67" y="104"/>
                </a:lnTo>
                <a:lnTo>
                  <a:pt x="66" y="104"/>
                </a:lnTo>
                <a:lnTo>
                  <a:pt x="57" y="99"/>
                </a:lnTo>
                <a:lnTo>
                  <a:pt x="55" y="99"/>
                </a:lnTo>
                <a:lnTo>
                  <a:pt x="46" y="94"/>
                </a:lnTo>
                <a:lnTo>
                  <a:pt x="45" y="94"/>
                </a:lnTo>
                <a:lnTo>
                  <a:pt x="46" y="96"/>
                </a:lnTo>
                <a:lnTo>
                  <a:pt x="45" y="94"/>
                </a:lnTo>
                <a:lnTo>
                  <a:pt x="42" y="93"/>
                </a:lnTo>
                <a:lnTo>
                  <a:pt x="37" y="88"/>
                </a:lnTo>
                <a:lnTo>
                  <a:pt x="34" y="87"/>
                </a:lnTo>
                <a:lnTo>
                  <a:pt x="30" y="84"/>
                </a:lnTo>
                <a:lnTo>
                  <a:pt x="28" y="84"/>
                </a:lnTo>
                <a:lnTo>
                  <a:pt x="33" y="88"/>
                </a:lnTo>
                <a:lnTo>
                  <a:pt x="33" y="87"/>
                </a:lnTo>
                <a:lnTo>
                  <a:pt x="30" y="84"/>
                </a:lnTo>
                <a:lnTo>
                  <a:pt x="30" y="82"/>
                </a:lnTo>
                <a:lnTo>
                  <a:pt x="28" y="81"/>
                </a:lnTo>
                <a:lnTo>
                  <a:pt x="30" y="84"/>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50"/>
                </a:lnTo>
                <a:lnTo>
                  <a:pt x="33" y="46"/>
                </a:lnTo>
                <a:lnTo>
                  <a:pt x="34" y="45"/>
                </a:lnTo>
                <a:lnTo>
                  <a:pt x="36" y="42"/>
                </a:lnTo>
                <a:lnTo>
                  <a:pt x="37" y="40"/>
                </a:lnTo>
                <a:lnTo>
                  <a:pt x="39" y="37"/>
                </a:lnTo>
                <a:lnTo>
                  <a:pt x="40" y="36"/>
                </a:lnTo>
                <a:lnTo>
                  <a:pt x="42" y="33"/>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29" name="Freeform 3081"/>
          <p:cNvSpPr>
            <a:spLocks/>
          </p:cNvSpPr>
          <p:nvPr/>
        </p:nvSpPr>
        <p:spPr bwMode="auto">
          <a:xfrm>
            <a:off x="5303838" y="3136900"/>
            <a:ext cx="139700" cy="185738"/>
          </a:xfrm>
          <a:custGeom>
            <a:avLst/>
            <a:gdLst>
              <a:gd name="T0" fmla="*/ 58 w 88"/>
              <a:gd name="T1" fmla="*/ 131 h 135"/>
              <a:gd name="T2" fmla="*/ 61 w 88"/>
              <a:gd name="T3" fmla="*/ 127 h 135"/>
              <a:gd name="T4" fmla="*/ 67 w 88"/>
              <a:gd name="T5" fmla="*/ 119 h 135"/>
              <a:gd name="T6" fmla="*/ 71 w 88"/>
              <a:gd name="T7" fmla="*/ 113 h 135"/>
              <a:gd name="T8" fmla="*/ 79 w 88"/>
              <a:gd name="T9" fmla="*/ 101 h 135"/>
              <a:gd name="T10" fmla="*/ 79 w 88"/>
              <a:gd name="T11" fmla="*/ 99 h 135"/>
              <a:gd name="T12" fmla="*/ 83 w 88"/>
              <a:gd name="T13" fmla="*/ 91 h 135"/>
              <a:gd name="T14" fmla="*/ 86 w 88"/>
              <a:gd name="T15" fmla="*/ 83 h 135"/>
              <a:gd name="T16" fmla="*/ 86 w 88"/>
              <a:gd name="T17" fmla="*/ 76 h 135"/>
              <a:gd name="T18" fmla="*/ 88 w 88"/>
              <a:gd name="T19" fmla="*/ 56 h 135"/>
              <a:gd name="T20" fmla="*/ 88 w 88"/>
              <a:gd name="T21" fmla="*/ 54 h 135"/>
              <a:gd name="T22" fmla="*/ 86 w 88"/>
              <a:gd name="T23" fmla="*/ 48 h 135"/>
              <a:gd name="T24" fmla="*/ 83 w 88"/>
              <a:gd name="T25" fmla="*/ 45 h 135"/>
              <a:gd name="T26" fmla="*/ 65 w 88"/>
              <a:gd name="T27" fmla="*/ 23 h 135"/>
              <a:gd name="T28" fmla="*/ 56 w 88"/>
              <a:gd name="T29" fmla="*/ 17 h 135"/>
              <a:gd name="T30" fmla="*/ 55 w 88"/>
              <a:gd name="T31" fmla="*/ 17 h 135"/>
              <a:gd name="T32" fmla="*/ 44 w 88"/>
              <a:gd name="T33" fmla="*/ 11 h 135"/>
              <a:gd name="T34" fmla="*/ 34 w 88"/>
              <a:gd name="T35" fmla="*/ 6 h 135"/>
              <a:gd name="T36" fmla="*/ 25 w 88"/>
              <a:gd name="T37" fmla="*/ 3 h 135"/>
              <a:gd name="T38" fmla="*/ 16 w 88"/>
              <a:gd name="T39" fmla="*/ 1 h 135"/>
              <a:gd name="T40" fmla="*/ 12 w 88"/>
              <a:gd name="T41" fmla="*/ 0 h 135"/>
              <a:gd name="T42" fmla="*/ 3 w 88"/>
              <a:gd name="T43" fmla="*/ 0 h 135"/>
              <a:gd name="T44" fmla="*/ 1 w 88"/>
              <a:gd name="T45" fmla="*/ 28 h 135"/>
              <a:gd name="T46" fmla="*/ 9 w 88"/>
              <a:gd name="T47" fmla="*/ 29 h 135"/>
              <a:gd name="T48" fmla="*/ 18 w 88"/>
              <a:gd name="T49" fmla="*/ 31 h 135"/>
              <a:gd name="T50" fmla="*/ 25 w 88"/>
              <a:gd name="T51" fmla="*/ 34 h 135"/>
              <a:gd name="T52" fmla="*/ 34 w 88"/>
              <a:gd name="T53" fmla="*/ 37 h 135"/>
              <a:gd name="T54" fmla="*/ 34 w 88"/>
              <a:gd name="T55" fmla="*/ 36 h 135"/>
              <a:gd name="T56" fmla="*/ 44 w 88"/>
              <a:gd name="T57" fmla="*/ 42 h 135"/>
              <a:gd name="T58" fmla="*/ 47 w 88"/>
              <a:gd name="T59" fmla="*/ 43 h 135"/>
              <a:gd name="T60" fmla="*/ 59 w 88"/>
              <a:gd name="T61" fmla="*/ 53 h 135"/>
              <a:gd name="T62" fmla="*/ 62 w 88"/>
              <a:gd name="T63" fmla="*/ 59 h 135"/>
              <a:gd name="T64" fmla="*/ 61 w 88"/>
              <a:gd name="T65" fmla="*/ 59 h 135"/>
              <a:gd name="T66" fmla="*/ 62 w 88"/>
              <a:gd name="T67" fmla="*/ 63 h 135"/>
              <a:gd name="T68" fmla="*/ 62 w 88"/>
              <a:gd name="T69" fmla="*/ 66 h 135"/>
              <a:gd name="T70" fmla="*/ 59 w 88"/>
              <a:gd name="T71" fmla="*/ 77 h 135"/>
              <a:gd name="T72" fmla="*/ 58 w 88"/>
              <a:gd name="T73" fmla="*/ 82 h 135"/>
              <a:gd name="T74" fmla="*/ 59 w 88"/>
              <a:gd name="T75" fmla="*/ 80 h 135"/>
              <a:gd name="T76" fmla="*/ 55 w 88"/>
              <a:gd name="T77" fmla="*/ 88 h 135"/>
              <a:gd name="T78" fmla="*/ 55 w 88"/>
              <a:gd name="T79" fmla="*/ 90 h 135"/>
              <a:gd name="T80" fmla="*/ 50 w 88"/>
              <a:gd name="T81" fmla="*/ 96 h 135"/>
              <a:gd name="T82" fmla="*/ 41 w 88"/>
              <a:gd name="T83" fmla="*/ 108 h 135"/>
              <a:gd name="T84" fmla="*/ 37 w 88"/>
              <a:gd name="T85" fmla="*/ 114 h 135"/>
              <a:gd name="T86" fmla="*/ 35 w 88"/>
              <a:gd name="T87" fmla="*/ 116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135"/>
              <a:gd name="T134" fmla="*/ 88 w 88"/>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135">
                <a:moveTo>
                  <a:pt x="56" y="135"/>
                </a:moveTo>
                <a:lnTo>
                  <a:pt x="58" y="131"/>
                </a:lnTo>
                <a:lnTo>
                  <a:pt x="58" y="130"/>
                </a:lnTo>
                <a:lnTo>
                  <a:pt x="61" y="127"/>
                </a:lnTo>
                <a:lnTo>
                  <a:pt x="62" y="124"/>
                </a:lnTo>
                <a:lnTo>
                  <a:pt x="67" y="119"/>
                </a:lnTo>
                <a:lnTo>
                  <a:pt x="68" y="114"/>
                </a:lnTo>
                <a:lnTo>
                  <a:pt x="71" y="113"/>
                </a:lnTo>
                <a:lnTo>
                  <a:pt x="76" y="105"/>
                </a:lnTo>
                <a:lnTo>
                  <a:pt x="79" y="101"/>
                </a:lnTo>
                <a:lnTo>
                  <a:pt x="79" y="97"/>
                </a:lnTo>
                <a:lnTo>
                  <a:pt x="79" y="99"/>
                </a:lnTo>
                <a:lnTo>
                  <a:pt x="80" y="96"/>
                </a:lnTo>
                <a:lnTo>
                  <a:pt x="83" y="91"/>
                </a:lnTo>
                <a:lnTo>
                  <a:pt x="86" y="85"/>
                </a:lnTo>
                <a:lnTo>
                  <a:pt x="86" y="83"/>
                </a:lnTo>
                <a:lnTo>
                  <a:pt x="88"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2"/>
                </a:lnTo>
                <a:lnTo>
                  <a:pt x="56" y="17"/>
                </a:lnTo>
                <a:lnTo>
                  <a:pt x="53" y="17"/>
                </a:lnTo>
                <a:lnTo>
                  <a:pt x="55" y="17"/>
                </a:lnTo>
                <a:lnTo>
                  <a:pt x="49" y="14"/>
                </a:lnTo>
                <a:lnTo>
                  <a:pt x="44" y="11"/>
                </a:lnTo>
                <a:lnTo>
                  <a:pt x="40" y="9"/>
                </a:lnTo>
                <a:lnTo>
                  <a:pt x="34" y="6"/>
                </a:lnTo>
                <a:lnTo>
                  <a:pt x="31" y="6"/>
                </a:lnTo>
                <a:lnTo>
                  <a:pt x="25" y="3"/>
                </a:lnTo>
                <a:lnTo>
                  <a:pt x="20"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5" y="36"/>
                </a:lnTo>
                <a:lnTo>
                  <a:pt x="34" y="36"/>
                </a:lnTo>
                <a:lnTo>
                  <a:pt x="40" y="39"/>
                </a:lnTo>
                <a:lnTo>
                  <a:pt x="44" y="42"/>
                </a:lnTo>
                <a:lnTo>
                  <a:pt x="47" y="42"/>
                </a:lnTo>
                <a:lnTo>
                  <a:pt x="47" y="43"/>
                </a:lnTo>
                <a:lnTo>
                  <a:pt x="50" y="45"/>
                </a:lnTo>
                <a:lnTo>
                  <a:pt x="59" y="53"/>
                </a:lnTo>
                <a:lnTo>
                  <a:pt x="59" y="54"/>
                </a:lnTo>
                <a:lnTo>
                  <a:pt x="62" y="59"/>
                </a:lnTo>
                <a:lnTo>
                  <a:pt x="62" y="60"/>
                </a:lnTo>
                <a:lnTo>
                  <a:pt x="61" y="59"/>
                </a:lnTo>
                <a:lnTo>
                  <a:pt x="61" y="54"/>
                </a:lnTo>
                <a:lnTo>
                  <a:pt x="62" y="63"/>
                </a:lnTo>
                <a:lnTo>
                  <a:pt x="64" y="65"/>
                </a:lnTo>
                <a:lnTo>
                  <a:pt x="62" y="66"/>
                </a:lnTo>
                <a:lnTo>
                  <a:pt x="61" y="74"/>
                </a:lnTo>
                <a:lnTo>
                  <a:pt x="59" y="77"/>
                </a:lnTo>
                <a:lnTo>
                  <a:pt x="59" y="79"/>
                </a:lnTo>
                <a:lnTo>
                  <a:pt x="58" y="82"/>
                </a:lnTo>
                <a:lnTo>
                  <a:pt x="59" y="82"/>
                </a:lnTo>
                <a:lnTo>
                  <a:pt x="59" y="80"/>
                </a:lnTo>
                <a:lnTo>
                  <a:pt x="58" y="83"/>
                </a:lnTo>
                <a:lnTo>
                  <a:pt x="55" y="88"/>
                </a:lnTo>
                <a:lnTo>
                  <a:pt x="55" y="91"/>
                </a:lnTo>
                <a:lnTo>
                  <a:pt x="55" y="90"/>
                </a:lnTo>
                <a:lnTo>
                  <a:pt x="53" y="94"/>
                </a:lnTo>
                <a:lnTo>
                  <a:pt x="50" y="96"/>
                </a:lnTo>
                <a:lnTo>
                  <a:pt x="46" y="104"/>
                </a:lnTo>
                <a:lnTo>
                  <a:pt x="41" y="108"/>
                </a:lnTo>
                <a:lnTo>
                  <a:pt x="40" y="111"/>
                </a:lnTo>
                <a:lnTo>
                  <a:pt x="37" y="114"/>
                </a:lnTo>
                <a:lnTo>
                  <a:pt x="34" y="119"/>
                </a:lnTo>
                <a:lnTo>
                  <a:pt x="35" y="116"/>
                </a:lnTo>
                <a:lnTo>
                  <a:pt x="56" y="135"/>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0" name="Freeform 3082"/>
          <p:cNvSpPr>
            <a:spLocks/>
          </p:cNvSpPr>
          <p:nvPr/>
        </p:nvSpPr>
        <p:spPr bwMode="auto">
          <a:xfrm>
            <a:off x="5310189" y="3289301"/>
            <a:ext cx="147637" cy="188913"/>
          </a:xfrm>
          <a:custGeom>
            <a:avLst/>
            <a:gdLst>
              <a:gd name="T0" fmla="*/ 37 w 93"/>
              <a:gd name="T1" fmla="*/ 0 h 138"/>
              <a:gd name="T2" fmla="*/ 27 w 93"/>
              <a:gd name="T3" fmla="*/ 10 h 138"/>
              <a:gd name="T4" fmla="*/ 19 w 93"/>
              <a:gd name="T5" fmla="*/ 19 h 138"/>
              <a:gd name="T6" fmla="*/ 15 w 93"/>
              <a:gd name="T7" fmla="*/ 27 h 138"/>
              <a:gd name="T8" fmla="*/ 11 w 93"/>
              <a:gd name="T9" fmla="*/ 34 h 138"/>
              <a:gd name="T10" fmla="*/ 6 w 93"/>
              <a:gd name="T11" fmla="*/ 44 h 138"/>
              <a:gd name="T12" fmla="*/ 5 w 93"/>
              <a:gd name="T13" fmla="*/ 47 h 138"/>
              <a:gd name="T14" fmla="*/ 3 w 93"/>
              <a:gd name="T15" fmla="*/ 51 h 138"/>
              <a:gd name="T16" fmla="*/ 0 w 93"/>
              <a:gd name="T17" fmla="*/ 61 h 138"/>
              <a:gd name="T18" fmla="*/ 3 w 93"/>
              <a:gd name="T19" fmla="*/ 85 h 138"/>
              <a:gd name="T20" fmla="*/ 5 w 93"/>
              <a:gd name="T21" fmla="*/ 92 h 138"/>
              <a:gd name="T22" fmla="*/ 5 w 93"/>
              <a:gd name="T23" fmla="*/ 92 h 138"/>
              <a:gd name="T24" fmla="*/ 6 w 93"/>
              <a:gd name="T25" fmla="*/ 95 h 138"/>
              <a:gd name="T26" fmla="*/ 9 w 93"/>
              <a:gd name="T27" fmla="*/ 99 h 138"/>
              <a:gd name="T28" fmla="*/ 24 w 93"/>
              <a:gd name="T29" fmla="*/ 113 h 138"/>
              <a:gd name="T30" fmla="*/ 30 w 93"/>
              <a:gd name="T31" fmla="*/ 118 h 138"/>
              <a:gd name="T32" fmla="*/ 31 w 93"/>
              <a:gd name="T33" fmla="*/ 118 h 138"/>
              <a:gd name="T34" fmla="*/ 39 w 93"/>
              <a:gd name="T35" fmla="*/ 123 h 138"/>
              <a:gd name="T36" fmla="*/ 49 w 93"/>
              <a:gd name="T37" fmla="*/ 127 h 138"/>
              <a:gd name="T38" fmla="*/ 57 w 93"/>
              <a:gd name="T39" fmla="*/ 130 h 138"/>
              <a:gd name="T40" fmla="*/ 69 w 93"/>
              <a:gd name="T41" fmla="*/ 133 h 138"/>
              <a:gd name="T42" fmla="*/ 73 w 93"/>
              <a:gd name="T43" fmla="*/ 135 h 138"/>
              <a:gd name="T44" fmla="*/ 84 w 93"/>
              <a:gd name="T45" fmla="*/ 138 h 138"/>
              <a:gd name="T46" fmla="*/ 91 w 93"/>
              <a:gd name="T47" fmla="*/ 110 h 138"/>
              <a:gd name="T48" fmla="*/ 88 w 93"/>
              <a:gd name="T49" fmla="*/ 110 h 138"/>
              <a:gd name="T50" fmla="*/ 79 w 93"/>
              <a:gd name="T51" fmla="*/ 107 h 138"/>
              <a:gd name="T52" fmla="*/ 72 w 93"/>
              <a:gd name="T53" fmla="*/ 106 h 138"/>
              <a:gd name="T54" fmla="*/ 66 w 93"/>
              <a:gd name="T55" fmla="*/ 102 h 138"/>
              <a:gd name="T56" fmla="*/ 57 w 93"/>
              <a:gd name="T57" fmla="*/ 99 h 138"/>
              <a:gd name="T58" fmla="*/ 49 w 93"/>
              <a:gd name="T59" fmla="*/ 96 h 138"/>
              <a:gd name="T60" fmla="*/ 49 w 93"/>
              <a:gd name="T61" fmla="*/ 98 h 138"/>
              <a:gd name="T62" fmla="*/ 42 w 93"/>
              <a:gd name="T63" fmla="*/ 93 h 138"/>
              <a:gd name="T64" fmla="*/ 37 w 93"/>
              <a:gd name="T65" fmla="*/ 90 h 138"/>
              <a:gd name="T66" fmla="*/ 30 w 93"/>
              <a:gd name="T67" fmla="*/ 87 h 138"/>
              <a:gd name="T68" fmla="*/ 33 w 93"/>
              <a:gd name="T69" fmla="*/ 89 h 138"/>
              <a:gd name="T70" fmla="*/ 30 w 93"/>
              <a:gd name="T71" fmla="*/ 84 h 138"/>
              <a:gd name="T72" fmla="*/ 30 w 93"/>
              <a:gd name="T73" fmla="*/ 85 h 138"/>
              <a:gd name="T74" fmla="*/ 27 w 93"/>
              <a:gd name="T75" fmla="*/ 76 h 138"/>
              <a:gd name="T76" fmla="*/ 27 w 93"/>
              <a:gd name="T77" fmla="*/ 67 h 138"/>
              <a:gd name="T78" fmla="*/ 27 w 93"/>
              <a:gd name="T79" fmla="*/ 61 h 138"/>
              <a:gd name="T80" fmla="*/ 28 w 93"/>
              <a:gd name="T81" fmla="*/ 56 h 138"/>
              <a:gd name="T82" fmla="*/ 33 w 93"/>
              <a:gd name="T83" fmla="*/ 50 h 138"/>
              <a:gd name="T84" fmla="*/ 31 w 93"/>
              <a:gd name="T85" fmla="*/ 50 h 138"/>
              <a:gd name="T86" fmla="*/ 36 w 93"/>
              <a:gd name="T87" fmla="*/ 42 h 138"/>
              <a:gd name="T88" fmla="*/ 40 w 93"/>
              <a:gd name="T89" fmla="*/ 34 h 138"/>
              <a:gd name="T90" fmla="*/ 48 w 93"/>
              <a:gd name="T91" fmla="*/ 25 h 138"/>
              <a:gd name="T92" fmla="*/ 54 w 93"/>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
              <a:gd name="T142" fmla="*/ 0 h 138"/>
              <a:gd name="T143" fmla="*/ 93 w 93"/>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 h="138">
                <a:moveTo>
                  <a:pt x="33" y="3"/>
                </a:moveTo>
                <a:lnTo>
                  <a:pt x="37" y="0"/>
                </a:lnTo>
                <a:lnTo>
                  <a:pt x="33" y="3"/>
                </a:lnTo>
                <a:lnTo>
                  <a:pt x="27" y="10"/>
                </a:lnTo>
                <a:lnTo>
                  <a:pt x="25" y="13"/>
                </a:lnTo>
                <a:lnTo>
                  <a:pt x="19" y="19"/>
                </a:lnTo>
                <a:lnTo>
                  <a:pt x="16" y="25"/>
                </a:lnTo>
                <a:lnTo>
                  <a:pt x="15" y="27"/>
                </a:lnTo>
                <a:lnTo>
                  <a:pt x="12" y="33"/>
                </a:lnTo>
                <a:lnTo>
                  <a:pt x="11" y="34"/>
                </a:lnTo>
                <a:lnTo>
                  <a:pt x="6" y="42"/>
                </a:lnTo>
                <a:lnTo>
                  <a:pt x="6" y="44"/>
                </a:lnTo>
                <a:lnTo>
                  <a:pt x="8" y="42"/>
                </a:lnTo>
                <a:lnTo>
                  <a:pt x="5" y="47"/>
                </a:lnTo>
                <a:lnTo>
                  <a:pt x="5" y="50"/>
                </a:lnTo>
                <a:lnTo>
                  <a:pt x="3" y="51"/>
                </a:lnTo>
                <a:lnTo>
                  <a:pt x="2" y="58"/>
                </a:lnTo>
                <a:lnTo>
                  <a:pt x="0" y="61"/>
                </a:lnTo>
                <a:lnTo>
                  <a:pt x="2" y="84"/>
                </a:lnTo>
                <a:lnTo>
                  <a:pt x="3" y="85"/>
                </a:lnTo>
                <a:lnTo>
                  <a:pt x="2" y="85"/>
                </a:lnTo>
                <a:lnTo>
                  <a:pt x="5" y="92"/>
                </a:lnTo>
                <a:lnTo>
                  <a:pt x="3" y="85"/>
                </a:lnTo>
                <a:lnTo>
                  <a:pt x="5" y="92"/>
                </a:lnTo>
                <a:lnTo>
                  <a:pt x="6" y="93"/>
                </a:lnTo>
                <a:lnTo>
                  <a:pt x="6" y="95"/>
                </a:lnTo>
                <a:lnTo>
                  <a:pt x="9" y="98"/>
                </a:lnTo>
                <a:lnTo>
                  <a:pt x="9" y="99"/>
                </a:lnTo>
                <a:lnTo>
                  <a:pt x="21" y="112"/>
                </a:lnTo>
                <a:lnTo>
                  <a:pt x="24" y="113"/>
                </a:lnTo>
                <a:lnTo>
                  <a:pt x="22" y="112"/>
                </a:lnTo>
                <a:lnTo>
                  <a:pt x="30" y="118"/>
                </a:lnTo>
                <a:lnTo>
                  <a:pt x="33" y="118"/>
                </a:lnTo>
                <a:lnTo>
                  <a:pt x="31" y="118"/>
                </a:lnTo>
                <a:lnTo>
                  <a:pt x="34" y="120"/>
                </a:lnTo>
                <a:lnTo>
                  <a:pt x="39" y="123"/>
                </a:lnTo>
                <a:lnTo>
                  <a:pt x="43" y="124"/>
                </a:lnTo>
                <a:lnTo>
                  <a:pt x="49" y="127"/>
                </a:lnTo>
                <a:lnTo>
                  <a:pt x="51" y="127"/>
                </a:lnTo>
                <a:lnTo>
                  <a:pt x="57" y="130"/>
                </a:lnTo>
                <a:lnTo>
                  <a:pt x="61" y="130"/>
                </a:lnTo>
                <a:lnTo>
                  <a:pt x="69" y="133"/>
                </a:lnTo>
                <a:lnTo>
                  <a:pt x="70" y="133"/>
                </a:lnTo>
                <a:lnTo>
                  <a:pt x="73" y="135"/>
                </a:lnTo>
                <a:lnTo>
                  <a:pt x="79" y="135"/>
                </a:lnTo>
                <a:lnTo>
                  <a:pt x="84" y="138"/>
                </a:lnTo>
                <a:lnTo>
                  <a:pt x="85" y="138"/>
                </a:lnTo>
                <a:lnTo>
                  <a:pt x="91" y="110"/>
                </a:lnTo>
                <a:lnTo>
                  <a:pt x="93" y="110"/>
                </a:lnTo>
                <a:lnTo>
                  <a:pt x="88" y="110"/>
                </a:lnTo>
                <a:lnTo>
                  <a:pt x="84" y="107"/>
                </a:lnTo>
                <a:lnTo>
                  <a:pt x="79" y="107"/>
                </a:lnTo>
                <a:lnTo>
                  <a:pt x="76" y="106"/>
                </a:lnTo>
                <a:lnTo>
                  <a:pt x="72" y="106"/>
                </a:lnTo>
                <a:lnTo>
                  <a:pt x="70" y="106"/>
                </a:lnTo>
                <a:lnTo>
                  <a:pt x="66" y="102"/>
                </a:lnTo>
                <a:lnTo>
                  <a:pt x="63" y="102"/>
                </a:lnTo>
                <a:lnTo>
                  <a:pt x="57" y="99"/>
                </a:lnTo>
                <a:lnTo>
                  <a:pt x="55" y="99"/>
                </a:lnTo>
                <a:lnTo>
                  <a:pt x="49" y="96"/>
                </a:lnTo>
                <a:lnTo>
                  <a:pt x="48" y="98"/>
                </a:lnTo>
                <a:lnTo>
                  <a:pt x="49" y="98"/>
                </a:lnTo>
                <a:lnTo>
                  <a:pt x="46" y="96"/>
                </a:lnTo>
                <a:lnTo>
                  <a:pt x="42" y="93"/>
                </a:lnTo>
                <a:lnTo>
                  <a:pt x="39" y="93"/>
                </a:lnTo>
                <a:lnTo>
                  <a:pt x="37" y="90"/>
                </a:lnTo>
                <a:lnTo>
                  <a:pt x="30" y="85"/>
                </a:lnTo>
                <a:lnTo>
                  <a:pt x="30" y="87"/>
                </a:lnTo>
                <a:lnTo>
                  <a:pt x="33" y="90"/>
                </a:lnTo>
                <a:lnTo>
                  <a:pt x="33" y="89"/>
                </a:lnTo>
                <a:lnTo>
                  <a:pt x="30" y="85"/>
                </a:lnTo>
                <a:lnTo>
                  <a:pt x="30" y="84"/>
                </a:lnTo>
                <a:lnTo>
                  <a:pt x="28" y="82"/>
                </a:lnTo>
                <a:lnTo>
                  <a:pt x="30" y="85"/>
                </a:lnTo>
                <a:lnTo>
                  <a:pt x="28" y="79"/>
                </a:lnTo>
                <a:lnTo>
                  <a:pt x="27" y="76"/>
                </a:lnTo>
                <a:lnTo>
                  <a:pt x="25" y="75"/>
                </a:lnTo>
                <a:lnTo>
                  <a:pt x="27" y="67"/>
                </a:lnTo>
                <a:lnTo>
                  <a:pt x="28" y="64"/>
                </a:lnTo>
                <a:lnTo>
                  <a:pt x="27" y="61"/>
                </a:lnTo>
                <a:lnTo>
                  <a:pt x="28" y="59"/>
                </a:lnTo>
                <a:lnTo>
                  <a:pt x="28" y="56"/>
                </a:lnTo>
                <a:lnTo>
                  <a:pt x="28" y="58"/>
                </a:lnTo>
                <a:lnTo>
                  <a:pt x="33" y="50"/>
                </a:lnTo>
                <a:lnTo>
                  <a:pt x="33" y="48"/>
                </a:lnTo>
                <a:lnTo>
                  <a:pt x="31" y="50"/>
                </a:lnTo>
                <a:lnTo>
                  <a:pt x="33" y="48"/>
                </a:lnTo>
                <a:lnTo>
                  <a:pt x="36" y="42"/>
                </a:lnTo>
                <a:lnTo>
                  <a:pt x="37" y="41"/>
                </a:lnTo>
                <a:lnTo>
                  <a:pt x="40" y="34"/>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1" name="Freeform 3083"/>
          <p:cNvSpPr>
            <a:spLocks/>
          </p:cNvSpPr>
          <p:nvPr/>
        </p:nvSpPr>
        <p:spPr bwMode="auto">
          <a:xfrm>
            <a:off x="5448300" y="3440114"/>
            <a:ext cx="134938" cy="187325"/>
          </a:xfrm>
          <a:custGeom>
            <a:avLst/>
            <a:gdLst>
              <a:gd name="T0" fmla="*/ 58 w 86"/>
              <a:gd name="T1" fmla="*/ 133 h 136"/>
              <a:gd name="T2" fmla="*/ 62 w 86"/>
              <a:gd name="T3" fmla="*/ 126 h 136"/>
              <a:gd name="T4" fmla="*/ 65 w 86"/>
              <a:gd name="T5" fmla="*/ 121 h 136"/>
              <a:gd name="T6" fmla="*/ 71 w 86"/>
              <a:gd name="T7" fmla="*/ 113 h 136"/>
              <a:gd name="T8" fmla="*/ 77 w 86"/>
              <a:gd name="T9" fmla="*/ 101 h 136"/>
              <a:gd name="T10" fmla="*/ 77 w 86"/>
              <a:gd name="T11" fmla="*/ 101 h 136"/>
              <a:gd name="T12" fmla="*/ 82 w 86"/>
              <a:gd name="T13" fmla="*/ 92 h 136"/>
              <a:gd name="T14" fmla="*/ 83 w 86"/>
              <a:gd name="T15" fmla="*/ 88 h 136"/>
              <a:gd name="T16" fmla="*/ 86 w 86"/>
              <a:gd name="T17" fmla="*/ 79 h 136"/>
              <a:gd name="T18" fmla="*/ 86 w 86"/>
              <a:gd name="T19" fmla="*/ 75 h 136"/>
              <a:gd name="T20" fmla="*/ 85 w 86"/>
              <a:gd name="T21" fmla="*/ 54 h 136"/>
              <a:gd name="T22" fmla="*/ 85 w 86"/>
              <a:gd name="T23" fmla="*/ 50 h 136"/>
              <a:gd name="T24" fmla="*/ 82 w 86"/>
              <a:gd name="T25" fmla="*/ 44 h 136"/>
              <a:gd name="T26" fmla="*/ 82 w 86"/>
              <a:gd name="T27" fmla="*/ 44 h 136"/>
              <a:gd name="T28" fmla="*/ 61 w 86"/>
              <a:gd name="T29" fmla="*/ 22 h 136"/>
              <a:gd name="T30" fmla="*/ 52 w 86"/>
              <a:gd name="T31" fmla="*/ 16 h 136"/>
              <a:gd name="T32" fmla="*/ 52 w 86"/>
              <a:gd name="T33" fmla="*/ 17 h 136"/>
              <a:gd name="T34" fmla="*/ 47 w 86"/>
              <a:gd name="T35" fmla="*/ 14 h 136"/>
              <a:gd name="T36" fmla="*/ 38 w 86"/>
              <a:gd name="T37" fmla="*/ 10 h 136"/>
              <a:gd name="T38" fmla="*/ 29 w 86"/>
              <a:gd name="T39" fmla="*/ 6 h 136"/>
              <a:gd name="T40" fmla="*/ 20 w 86"/>
              <a:gd name="T41" fmla="*/ 3 h 136"/>
              <a:gd name="T42" fmla="*/ 13 w 86"/>
              <a:gd name="T43" fmla="*/ 2 h 136"/>
              <a:gd name="T44" fmla="*/ 1 w 86"/>
              <a:gd name="T45" fmla="*/ 0 h 136"/>
              <a:gd name="T46" fmla="*/ 0 w 86"/>
              <a:gd name="T47" fmla="*/ 28 h 136"/>
              <a:gd name="T48" fmla="*/ 6 w 86"/>
              <a:gd name="T49" fmla="*/ 28 h 136"/>
              <a:gd name="T50" fmla="*/ 12 w 86"/>
              <a:gd name="T51" fmla="*/ 30 h 136"/>
              <a:gd name="T52" fmla="*/ 17 w 86"/>
              <a:gd name="T53" fmla="*/ 31 h 136"/>
              <a:gd name="T54" fmla="*/ 26 w 86"/>
              <a:gd name="T55" fmla="*/ 34 h 136"/>
              <a:gd name="T56" fmla="*/ 34 w 86"/>
              <a:gd name="T57" fmla="*/ 36 h 136"/>
              <a:gd name="T58" fmla="*/ 35 w 86"/>
              <a:gd name="T59" fmla="*/ 37 h 136"/>
              <a:gd name="T60" fmla="*/ 44 w 86"/>
              <a:gd name="T61" fmla="*/ 44 h 136"/>
              <a:gd name="T62" fmla="*/ 44 w 86"/>
              <a:gd name="T63" fmla="*/ 42 h 136"/>
              <a:gd name="T64" fmla="*/ 49 w 86"/>
              <a:gd name="T65" fmla="*/ 45 h 136"/>
              <a:gd name="T66" fmla="*/ 58 w 86"/>
              <a:gd name="T67" fmla="*/ 54 h 136"/>
              <a:gd name="T68" fmla="*/ 61 w 86"/>
              <a:gd name="T69" fmla="*/ 61 h 136"/>
              <a:gd name="T70" fmla="*/ 59 w 86"/>
              <a:gd name="T71" fmla="*/ 54 h 136"/>
              <a:gd name="T72" fmla="*/ 62 w 86"/>
              <a:gd name="T73" fmla="*/ 65 h 136"/>
              <a:gd name="T74" fmla="*/ 59 w 86"/>
              <a:gd name="T75" fmla="*/ 73 h 136"/>
              <a:gd name="T76" fmla="*/ 59 w 86"/>
              <a:gd name="T77" fmla="*/ 79 h 136"/>
              <a:gd name="T78" fmla="*/ 55 w 86"/>
              <a:gd name="T79" fmla="*/ 85 h 136"/>
              <a:gd name="T80" fmla="*/ 56 w 86"/>
              <a:gd name="T81" fmla="*/ 85 h 136"/>
              <a:gd name="T82" fmla="*/ 50 w 86"/>
              <a:gd name="T83" fmla="*/ 95 h 136"/>
              <a:gd name="T84" fmla="*/ 50 w 86"/>
              <a:gd name="T85" fmla="*/ 98 h 136"/>
              <a:gd name="T86" fmla="*/ 44 w 86"/>
              <a:gd name="T87" fmla="*/ 105 h 136"/>
              <a:gd name="T88" fmla="*/ 41 w 86"/>
              <a:gd name="T89" fmla="*/ 110 h 136"/>
              <a:gd name="T90" fmla="*/ 34 w 86"/>
              <a:gd name="T91" fmla="*/ 121 h 136"/>
              <a:gd name="T92" fmla="*/ 56 w 86"/>
              <a:gd name="T93" fmla="*/ 136 h 1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6"/>
              <a:gd name="T143" fmla="*/ 86 w 86"/>
              <a:gd name="T144" fmla="*/ 136 h 1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6">
                <a:moveTo>
                  <a:pt x="56" y="136"/>
                </a:moveTo>
                <a:lnTo>
                  <a:pt x="58" y="133"/>
                </a:lnTo>
                <a:lnTo>
                  <a:pt x="59" y="129"/>
                </a:lnTo>
                <a:lnTo>
                  <a:pt x="62" y="126"/>
                </a:lnTo>
                <a:lnTo>
                  <a:pt x="64" y="123"/>
                </a:lnTo>
                <a:lnTo>
                  <a:pt x="65" y="121"/>
                </a:lnTo>
                <a:lnTo>
                  <a:pt x="67" y="118"/>
                </a:lnTo>
                <a:lnTo>
                  <a:pt x="71" y="113"/>
                </a:lnTo>
                <a:lnTo>
                  <a:pt x="77" y="102"/>
                </a:lnTo>
                <a:lnTo>
                  <a:pt x="77" y="101"/>
                </a:lnTo>
                <a:lnTo>
                  <a:pt x="76" y="102"/>
                </a:lnTo>
                <a:lnTo>
                  <a:pt x="77" y="101"/>
                </a:lnTo>
                <a:lnTo>
                  <a:pt x="82" y="93"/>
                </a:lnTo>
                <a:lnTo>
                  <a:pt x="82" y="92"/>
                </a:lnTo>
                <a:lnTo>
                  <a:pt x="80" y="93"/>
                </a:lnTo>
                <a:lnTo>
                  <a:pt x="83" y="88"/>
                </a:lnTo>
                <a:lnTo>
                  <a:pt x="85" y="82"/>
                </a:lnTo>
                <a:lnTo>
                  <a:pt x="86" y="79"/>
                </a:lnTo>
                <a:lnTo>
                  <a:pt x="85" y="76"/>
                </a:lnTo>
                <a:lnTo>
                  <a:pt x="86" y="75"/>
                </a:lnTo>
                <a:lnTo>
                  <a:pt x="86" y="56"/>
                </a:lnTo>
                <a:lnTo>
                  <a:pt x="85" y="54"/>
                </a:lnTo>
                <a:lnTo>
                  <a:pt x="86" y="54"/>
                </a:lnTo>
                <a:lnTo>
                  <a:pt x="85" y="50"/>
                </a:lnTo>
                <a:lnTo>
                  <a:pt x="85" y="48"/>
                </a:lnTo>
                <a:lnTo>
                  <a:pt x="82" y="44"/>
                </a:lnTo>
                <a:lnTo>
                  <a:pt x="82" y="45"/>
                </a:lnTo>
                <a:lnTo>
                  <a:pt x="82" y="44"/>
                </a:lnTo>
                <a:lnTo>
                  <a:pt x="64" y="23"/>
                </a:lnTo>
                <a:lnTo>
                  <a:pt x="61" y="22"/>
                </a:lnTo>
                <a:lnTo>
                  <a:pt x="59" y="20"/>
                </a:lnTo>
                <a:lnTo>
                  <a:pt x="52" y="16"/>
                </a:lnTo>
                <a:lnTo>
                  <a:pt x="50" y="16"/>
                </a:lnTo>
                <a:lnTo>
                  <a:pt x="52" y="17"/>
                </a:lnTo>
                <a:lnTo>
                  <a:pt x="50" y="16"/>
                </a:lnTo>
                <a:lnTo>
                  <a:pt x="47" y="14"/>
                </a:lnTo>
                <a:lnTo>
                  <a:pt x="43" y="11"/>
                </a:lnTo>
                <a:lnTo>
                  <a:pt x="38" y="10"/>
                </a:lnTo>
                <a:lnTo>
                  <a:pt x="32" y="6"/>
                </a:lnTo>
                <a:lnTo>
                  <a:pt x="29" y="6"/>
                </a:lnTo>
                <a:lnTo>
                  <a:pt x="23" y="3"/>
                </a:lnTo>
                <a:lnTo>
                  <a:pt x="20" y="3"/>
                </a:lnTo>
                <a:lnTo>
                  <a:pt x="17" y="2"/>
                </a:lnTo>
                <a:lnTo>
                  <a:pt x="13" y="2"/>
                </a:lnTo>
                <a:lnTo>
                  <a:pt x="9" y="0"/>
                </a:lnTo>
                <a:lnTo>
                  <a:pt x="1" y="0"/>
                </a:lnTo>
                <a:lnTo>
                  <a:pt x="3" y="0"/>
                </a:lnTo>
                <a:lnTo>
                  <a:pt x="0" y="28"/>
                </a:lnTo>
                <a:lnTo>
                  <a:pt x="1" y="28"/>
                </a:lnTo>
                <a:lnTo>
                  <a:pt x="6" y="28"/>
                </a:lnTo>
                <a:lnTo>
                  <a:pt x="10" y="30"/>
                </a:lnTo>
                <a:lnTo>
                  <a:pt x="12" y="30"/>
                </a:lnTo>
                <a:lnTo>
                  <a:pt x="15" y="31"/>
                </a:lnTo>
                <a:lnTo>
                  <a:pt x="17" y="31"/>
                </a:lnTo>
                <a:lnTo>
                  <a:pt x="23" y="34"/>
                </a:lnTo>
                <a:lnTo>
                  <a:pt x="26" y="34"/>
                </a:lnTo>
                <a:lnTo>
                  <a:pt x="32" y="37"/>
                </a:lnTo>
                <a:lnTo>
                  <a:pt x="34" y="36"/>
                </a:lnTo>
                <a:lnTo>
                  <a:pt x="32" y="36"/>
                </a:lnTo>
                <a:lnTo>
                  <a:pt x="35" y="37"/>
                </a:lnTo>
                <a:lnTo>
                  <a:pt x="37" y="39"/>
                </a:lnTo>
                <a:lnTo>
                  <a:pt x="44" y="44"/>
                </a:lnTo>
                <a:lnTo>
                  <a:pt x="46" y="44"/>
                </a:lnTo>
                <a:lnTo>
                  <a:pt x="44" y="42"/>
                </a:lnTo>
                <a:lnTo>
                  <a:pt x="46" y="44"/>
                </a:lnTo>
                <a:lnTo>
                  <a:pt x="49" y="45"/>
                </a:lnTo>
                <a:lnTo>
                  <a:pt x="58" y="53"/>
                </a:lnTo>
                <a:lnTo>
                  <a:pt x="58" y="54"/>
                </a:lnTo>
                <a:lnTo>
                  <a:pt x="61" y="59"/>
                </a:lnTo>
                <a:lnTo>
                  <a:pt x="61" y="61"/>
                </a:lnTo>
                <a:lnTo>
                  <a:pt x="61" y="59"/>
                </a:lnTo>
                <a:lnTo>
                  <a:pt x="59" y="54"/>
                </a:lnTo>
                <a:lnTo>
                  <a:pt x="61" y="64"/>
                </a:lnTo>
                <a:lnTo>
                  <a:pt x="62" y="65"/>
                </a:lnTo>
                <a:lnTo>
                  <a:pt x="61" y="67"/>
                </a:lnTo>
                <a:lnTo>
                  <a:pt x="59" y="73"/>
                </a:lnTo>
                <a:lnTo>
                  <a:pt x="58" y="76"/>
                </a:lnTo>
                <a:lnTo>
                  <a:pt x="59" y="79"/>
                </a:lnTo>
                <a:lnTo>
                  <a:pt x="59" y="78"/>
                </a:lnTo>
                <a:lnTo>
                  <a:pt x="55" y="85"/>
                </a:lnTo>
                <a:lnTo>
                  <a:pt x="55" y="87"/>
                </a:lnTo>
                <a:lnTo>
                  <a:pt x="56" y="85"/>
                </a:lnTo>
                <a:lnTo>
                  <a:pt x="55" y="87"/>
                </a:lnTo>
                <a:lnTo>
                  <a:pt x="50" y="95"/>
                </a:lnTo>
                <a:lnTo>
                  <a:pt x="50" y="96"/>
                </a:lnTo>
                <a:lnTo>
                  <a:pt x="50" y="98"/>
                </a:lnTo>
                <a:lnTo>
                  <a:pt x="46" y="102"/>
                </a:lnTo>
                <a:lnTo>
                  <a:pt x="44" y="105"/>
                </a:lnTo>
                <a:lnTo>
                  <a:pt x="43" y="107"/>
                </a:lnTo>
                <a:lnTo>
                  <a:pt x="41" y="110"/>
                </a:lnTo>
                <a:lnTo>
                  <a:pt x="38" y="113"/>
                </a:lnTo>
                <a:lnTo>
                  <a:pt x="34" y="121"/>
                </a:lnTo>
                <a:lnTo>
                  <a:pt x="35" y="118"/>
                </a:lnTo>
                <a:lnTo>
                  <a:pt x="56" y="136"/>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2" name="Freeform 3084"/>
          <p:cNvSpPr>
            <a:spLocks/>
          </p:cNvSpPr>
          <p:nvPr/>
        </p:nvSpPr>
        <p:spPr bwMode="auto">
          <a:xfrm>
            <a:off x="5457826" y="3590926"/>
            <a:ext cx="144463" cy="188913"/>
          </a:xfrm>
          <a:custGeom>
            <a:avLst/>
            <a:gdLst>
              <a:gd name="T0" fmla="*/ 37 w 92"/>
              <a:gd name="T1" fmla="*/ 0 h 138"/>
              <a:gd name="T2" fmla="*/ 26 w 92"/>
              <a:gd name="T3" fmla="*/ 9 h 138"/>
              <a:gd name="T4" fmla="*/ 19 w 92"/>
              <a:gd name="T5" fmla="*/ 19 h 138"/>
              <a:gd name="T6" fmla="*/ 14 w 92"/>
              <a:gd name="T7" fmla="*/ 26 h 138"/>
              <a:gd name="T8" fmla="*/ 10 w 92"/>
              <a:gd name="T9" fmla="*/ 34 h 138"/>
              <a:gd name="T10" fmla="*/ 6 w 92"/>
              <a:gd name="T11" fmla="*/ 43 h 138"/>
              <a:gd name="T12" fmla="*/ 4 w 92"/>
              <a:gd name="T13" fmla="*/ 47 h 138"/>
              <a:gd name="T14" fmla="*/ 3 w 92"/>
              <a:gd name="T15" fmla="*/ 51 h 138"/>
              <a:gd name="T16" fmla="*/ 0 w 92"/>
              <a:gd name="T17" fmla="*/ 60 h 138"/>
              <a:gd name="T18" fmla="*/ 3 w 92"/>
              <a:gd name="T19" fmla="*/ 85 h 138"/>
              <a:gd name="T20" fmla="*/ 4 w 92"/>
              <a:gd name="T21" fmla="*/ 91 h 138"/>
              <a:gd name="T22" fmla="*/ 4 w 92"/>
              <a:gd name="T23" fmla="*/ 91 h 138"/>
              <a:gd name="T24" fmla="*/ 6 w 92"/>
              <a:gd name="T25" fmla="*/ 95 h 138"/>
              <a:gd name="T26" fmla="*/ 9 w 92"/>
              <a:gd name="T27" fmla="*/ 99 h 138"/>
              <a:gd name="T28" fmla="*/ 23 w 92"/>
              <a:gd name="T29" fmla="*/ 113 h 138"/>
              <a:gd name="T30" fmla="*/ 29 w 92"/>
              <a:gd name="T31" fmla="*/ 118 h 138"/>
              <a:gd name="T32" fmla="*/ 31 w 92"/>
              <a:gd name="T33" fmla="*/ 118 h 138"/>
              <a:gd name="T34" fmla="*/ 38 w 92"/>
              <a:gd name="T35" fmla="*/ 122 h 138"/>
              <a:gd name="T36" fmla="*/ 49 w 92"/>
              <a:gd name="T37" fmla="*/ 127 h 138"/>
              <a:gd name="T38" fmla="*/ 56 w 92"/>
              <a:gd name="T39" fmla="*/ 130 h 138"/>
              <a:gd name="T40" fmla="*/ 68 w 92"/>
              <a:gd name="T41" fmla="*/ 133 h 138"/>
              <a:gd name="T42" fmla="*/ 73 w 92"/>
              <a:gd name="T43" fmla="*/ 135 h 138"/>
              <a:gd name="T44" fmla="*/ 83 w 92"/>
              <a:gd name="T45" fmla="*/ 138 h 138"/>
              <a:gd name="T46" fmla="*/ 91 w 92"/>
              <a:gd name="T47" fmla="*/ 110 h 138"/>
              <a:gd name="T48" fmla="*/ 88 w 92"/>
              <a:gd name="T49" fmla="*/ 110 h 138"/>
              <a:gd name="T50" fmla="*/ 79 w 92"/>
              <a:gd name="T51" fmla="*/ 107 h 138"/>
              <a:gd name="T52" fmla="*/ 71 w 92"/>
              <a:gd name="T53" fmla="*/ 105 h 138"/>
              <a:gd name="T54" fmla="*/ 65 w 92"/>
              <a:gd name="T55" fmla="*/ 102 h 138"/>
              <a:gd name="T56" fmla="*/ 56 w 92"/>
              <a:gd name="T57" fmla="*/ 99 h 138"/>
              <a:gd name="T58" fmla="*/ 49 w 92"/>
              <a:gd name="T59" fmla="*/ 96 h 138"/>
              <a:gd name="T60" fmla="*/ 49 w 92"/>
              <a:gd name="T61" fmla="*/ 98 h 138"/>
              <a:gd name="T62" fmla="*/ 41 w 92"/>
              <a:gd name="T63" fmla="*/ 93 h 138"/>
              <a:gd name="T64" fmla="*/ 37 w 92"/>
              <a:gd name="T65" fmla="*/ 90 h 138"/>
              <a:gd name="T66" fmla="*/ 29 w 92"/>
              <a:gd name="T67" fmla="*/ 87 h 138"/>
              <a:gd name="T68" fmla="*/ 32 w 92"/>
              <a:gd name="T69" fmla="*/ 88 h 138"/>
              <a:gd name="T70" fmla="*/ 29 w 92"/>
              <a:gd name="T71" fmla="*/ 84 h 138"/>
              <a:gd name="T72" fmla="*/ 29 w 92"/>
              <a:gd name="T73" fmla="*/ 85 h 138"/>
              <a:gd name="T74" fmla="*/ 26 w 92"/>
              <a:gd name="T75" fmla="*/ 76 h 138"/>
              <a:gd name="T76" fmla="*/ 26 w 92"/>
              <a:gd name="T77" fmla="*/ 67 h 138"/>
              <a:gd name="T78" fmla="*/ 26 w 92"/>
              <a:gd name="T79" fmla="*/ 60 h 138"/>
              <a:gd name="T80" fmla="*/ 28 w 92"/>
              <a:gd name="T81" fmla="*/ 56 h 138"/>
              <a:gd name="T82" fmla="*/ 32 w 92"/>
              <a:gd name="T83" fmla="*/ 50 h 138"/>
              <a:gd name="T84" fmla="*/ 31 w 92"/>
              <a:gd name="T85" fmla="*/ 50 h 138"/>
              <a:gd name="T86" fmla="*/ 35 w 92"/>
              <a:gd name="T87" fmla="*/ 42 h 138"/>
              <a:gd name="T88" fmla="*/ 40 w 92"/>
              <a:gd name="T89" fmla="*/ 34 h 138"/>
              <a:gd name="T90" fmla="*/ 47 w 92"/>
              <a:gd name="T91" fmla="*/ 25 h 138"/>
              <a:gd name="T92" fmla="*/ 53 w 92"/>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2"/>
              <a:gd name="T142" fmla="*/ 0 h 138"/>
              <a:gd name="T143" fmla="*/ 92 w 92"/>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2" h="138">
                <a:moveTo>
                  <a:pt x="32" y="3"/>
                </a:moveTo>
                <a:lnTo>
                  <a:pt x="37" y="0"/>
                </a:lnTo>
                <a:lnTo>
                  <a:pt x="32" y="3"/>
                </a:lnTo>
                <a:lnTo>
                  <a:pt x="26" y="9"/>
                </a:lnTo>
                <a:lnTo>
                  <a:pt x="25" y="13"/>
                </a:lnTo>
                <a:lnTo>
                  <a:pt x="19" y="19"/>
                </a:lnTo>
                <a:lnTo>
                  <a:pt x="16" y="25"/>
                </a:lnTo>
                <a:lnTo>
                  <a:pt x="14" y="26"/>
                </a:lnTo>
                <a:lnTo>
                  <a:pt x="11" y="33"/>
                </a:lnTo>
                <a:lnTo>
                  <a:pt x="10" y="34"/>
                </a:lnTo>
                <a:lnTo>
                  <a:pt x="6" y="42"/>
                </a:lnTo>
                <a:lnTo>
                  <a:pt x="6" y="43"/>
                </a:lnTo>
                <a:lnTo>
                  <a:pt x="7" y="42"/>
                </a:lnTo>
                <a:lnTo>
                  <a:pt x="4" y="47"/>
                </a:lnTo>
                <a:lnTo>
                  <a:pt x="4" y="50"/>
                </a:lnTo>
                <a:lnTo>
                  <a:pt x="3" y="51"/>
                </a:lnTo>
                <a:lnTo>
                  <a:pt x="1" y="57"/>
                </a:lnTo>
                <a:lnTo>
                  <a:pt x="0" y="60"/>
                </a:lnTo>
                <a:lnTo>
                  <a:pt x="1" y="84"/>
                </a:lnTo>
                <a:lnTo>
                  <a:pt x="3" y="85"/>
                </a:lnTo>
                <a:lnTo>
                  <a:pt x="1" y="85"/>
                </a:lnTo>
                <a:lnTo>
                  <a:pt x="4" y="91"/>
                </a:lnTo>
                <a:lnTo>
                  <a:pt x="3" y="85"/>
                </a:lnTo>
                <a:lnTo>
                  <a:pt x="4" y="91"/>
                </a:lnTo>
                <a:lnTo>
                  <a:pt x="6" y="93"/>
                </a:lnTo>
                <a:lnTo>
                  <a:pt x="6" y="95"/>
                </a:lnTo>
                <a:lnTo>
                  <a:pt x="9" y="98"/>
                </a:lnTo>
                <a:lnTo>
                  <a:pt x="9" y="99"/>
                </a:lnTo>
                <a:lnTo>
                  <a:pt x="20" y="112"/>
                </a:lnTo>
                <a:lnTo>
                  <a:pt x="23" y="113"/>
                </a:lnTo>
                <a:lnTo>
                  <a:pt x="22" y="112"/>
                </a:lnTo>
                <a:lnTo>
                  <a:pt x="29" y="118"/>
                </a:lnTo>
                <a:lnTo>
                  <a:pt x="32" y="118"/>
                </a:lnTo>
                <a:lnTo>
                  <a:pt x="31" y="118"/>
                </a:lnTo>
                <a:lnTo>
                  <a:pt x="34" y="119"/>
                </a:lnTo>
                <a:lnTo>
                  <a:pt x="38" y="122"/>
                </a:lnTo>
                <a:lnTo>
                  <a:pt x="43" y="124"/>
                </a:lnTo>
                <a:lnTo>
                  <a:pt x="49" y="127"/>
                </a:lnTo>
                <a:lnTo>
                  <a:pt x="50" y="127"/>
                </a:lnTo>
                <a:lnTo>
                  <a:pt x="56" y="130"/>
                </a:lnTo>
                <a:lnTo>
                  <a:pt x="61" y="130"/>
                </a:lnTo>
                <a:lnTo>
                  <a:pt x="68" y="133"/>
                </a:lnTo>
                <a:lnTo>
                  <a:pt x="70" y="133"/>
                </a:lnTo>
                <a:lnTo>
                  <a:pt x="73" y="135"/>
                </a:lnTo>
                <a:lnTo>
                  <a:pt x="79" y="135"/>
                </a:lnTo>
                <a:lnTo>
                  <a:pt x="83" y="138"/>
                </a:lnTo>
                <a:lnTo>
                  <a:pt x="85" y="138"/>
                </a:lnTo>
                <a:lnTo>
                  <a:pt x="91" y="110"/>
                </a:lnTo>
                <a:lnTo>
                  <a:pt x="92" y="110"/>
                </a:lnTo>
                <a:lnTo>
                  <a:pt x="88" y="110"/>
                </a:lnTo>
                <a:lnTo>
                  <a:pt x="83" y="107"/>
                </a:lnTo>
                <a:lnTo>
                  <a:pt x="79" y="107"/>
                </a:lnTo>
                <a:lnTo>
                  <a:pt x="76" y="105"/>
                </a:lnTo>
                <a:lnTo>
                  <a:pt x="71" y="105"/>
                </a:lnTo>
                <a:lnTo>
                  <a:pt x="70" y="105"/>
                </a:lnTo>
                <a:lnTo>
                  <a:pt x="65" y="102"/>
                </a:lnTo>
                <a:lnTo>
                  <a:pt x="62" y="102"/>
                </a:lnTo>
                <a:lnTo>
                  <a:pt x="56" y="99"/>
                </a:lnTo>
                <a:lnTo>
                  <a:pt x="55" y="99"/>
                </a:lnTo>
                <a:lnTo>
                  <a:pt x="49" y="96"/>
                </a:lnTo>
                <a:lnTo>
                  <a:pt x="47" y="98"/>
                </a:lnTo>
                <a:lnTo>
                  <a:pt x="49" y="98"/>
                </a:lnTo>
                <a:lnTo>
                  <a:pt x="46" y="96"/>
                </a:lnTo>
                <a:lnTo>
                  <a:pt x="41" y="93"/>
                </a:lnTo>
                <a:lnTo>
                  <a:pt x="38" y="93"/>
                </a:lnTo>
                <a:lnTo>
                  <a:pt x="37" y="90"/>
                </a:lnTo>
                <a:lnTo>
                  <a:pt x="29" y="85"/>
                </a:lnTo>
                <a:lnTo>
                  <a:pt x="29" y="87"/>
                </a:lnTo>
                <a:lnTo>
                  <a:pt x="32" y="90"/>
                </a:lnTo>
                <a:lnTo>
                  <a:pt x="32" y="88"/>
                </a:lnTo>
                <a:lnTo>
                  <a:pt x="29" y="85"/>
                </a:lnTo>
                <a:lnTo>
                  <a:pt x="29" y="84"/>
                </a:lnTo>
                <a:lnTo>
                  <a:pt x="28" y="82"/>
                </a:lnTo>
                <a:lnTo>
                  <a:pt x="29" y="85"/>
                </a:lnTo>
                <a:lnTo>
                  <a:pt x="28" y="79"/>
                </a:lnTo>
                <a:lnTo>
                  <a:pt x="26" y="76"/>
                </a:lnTo>
                <a:lnTo>
                  <a:pt x="25" y="74"/>
                </a:lnTo>
                <a:lnTo>
                  <a:pt x="26" y="67"/>
                </a:lnTo>
                <a:lnTo>
                  <a:pt x="28" y="64"/>
                </a:lnTo>
                <a:lnTo>
                  <a:pt x="26" y="60"/>
                </a:lnTo>
                <a:lnTo>
                  <a:pt x="28" y="59"/>
                </a:lnTo>
                <a:lnTo>
                  <a:pt x="28" y="56"/>
                </a:lnTo>
                <a:lnTo>
                  <a:pt x="28" y="57"/>
                </a:lnTo>
                <a:lnTo>
                  <a:pt x="32" y="50"/>
                </a:lnTo>
                <a:lnTo>
                  <a:pt x="32" y="48"/>
                </a:lnTo>
                <a:lnTo>
                  <a:pt x="31" y="50"/>
                </a:lnTo>
                <a:lnTo>
                  <a:pt x="32" y="48"/>
                </a:lnTo>
                <a:lnTo>
                  <a:pt x="35" y="42"/>
                </a:lnTo>
                <a:lnTo>
                  <a:pt x="37" y="40"/>
                </a:lnTo>
                <a:lnTo>
                  <a:pt x="40" y="34"/>
                </a:lnTo>
                <a:lnTo>
                  <a:pt x="46" y="28"/>
                </a:lnTo>
                <a:lnTo>
                  <a:pt x="47" y="25"/>
                </a:lnTo>
                <a:lnTo>
                  <a:pt x="49" y="25"/>
                </a:lnTo>
                <a:lnTo>
                  <a:pt x="53" y="22"/>
                </a:lnTo>
                <a:lnTo>
                  <a:pt x="32" y="3"/>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3" name="Freeform 3085"/>
          <p:cNvSpPr>
            <a:spLocks/>
          </p:cNvSpPr>
          <p:nvPr/>
        </p:nvSpPr>
        <p:spPr bwMode="auto">
          <a:xfrm>
            <a:off x="5592763" y="3741739"/>
            <a:ext cx="138112" cy="187325"/>
          </a:xfrm>
          <a:custGeom>
            <a:avLst/>
            <a:gdLst>
              <a:gd name="T0" fmla="*/ 60 w 88"/>
              <a:gd name="T1" fmla="*/ 133 h 136"/>
              <a:gd name="T2" fmla="*/ 64 w 88"/>
              <a:gd name="T3" fmla="*/ 125 h 136"/>
              <a:gd name="T4" fmla="*/ 67 w 88"/>
              <a:gd name="T5" fmla="*/ 121 h 136"/>
              <a:gd name="T6" fmla="*/ 73 w 88"/>
              <a:gd name="T7" fmla="*/ 113 h 136"/>
              <a:gd name="T8" fmla="*/ 79 w 88"/>
              <a:gd name="T9" fmla="*/ 101 h 136"/>
              <a:gd name="T10" fmla="*/ 79 w 88"/>
              <a:gd name="T11" fmla="*/ 101 h 136"/>
              <a:gd name="T12" fmla="*/ 84 w 88"/>
              <a:gd name="T13" fmla="*/ 91 h 136"/>
              <a:gd name="T14" fmla="*/ 85 w 88"/>
              <a:gd name="T15" fmla="*/ 88 h 136"/>
              <a:gd name="T16" fmla="*/ 88 w 88"/>
              <a:gd name="T17" fmla="*/ 79 h 136"/>
              <a:gd name="T18" fmla="*/ 88 w 88"/>
              <a:gd name="T19" fmla="*/ 74 h 136"/>
              <a:gd name="T20" fmla="*/ 87 w 88"/>
              <a:gd name="T21" fmla="*/ 54 h 136"/>
              <a:gd name="T22" fmla="*/ 87 w 88"/>
              <a:gd name="T23" fmla="*/ 50 h 136"/>
              <a:gd name="T24" fmla="*/ 84 w 88"/>
              <a:gd name="T25" fmla="*/ 43 h 136"/>
              <a:gd name="T26" fmla="*/ 84 w 88"/>
              <a:gd name="T27" fmla="*/ 43 h 136"/>
              <a:gd name="T28" fmla="*/ 63 w 88"/>
              <a:gd name="T29" fmla="*/ 22 h 136"/>
              <a:gd name="T30" fmla="*/ 54 w 88"/>
              <a:gd name="T31" fmla="*/ 17 h 136"/>
              <a:gd name="T32" fmla="*/ 49 w 88"/>
              <a:gd name="T33" fmla="*/ 14 h 136"/>
              <a:gd name="T34" fmla="*/ 40 w 88"/>
              <a:gd name="T35" fmla="*/ 9 h 136"/>
              <a:gd name="T36" fmla="*/ 31 w 88"/>
              <a:gd name="T37" fmla="*/ 6 h 136"/>
              <a:gd name="T38" fmla="*/ 21 w 88"/>
              <a:gd name="T39" fmla="*/ 3 h 136"/>
              <a:gd name="T40" fmla="*/ 15 w 88"/>
              <a:gd name="T41" fmla="*/ 2 h 136"/>
              <a:gd name="T42" fmla="*/ 2 w 88"/>
              <a:gd name="T43" fmla="*/ 0 h 136"/>
              <a:gd name="T44" fmla="*/ 0 w 88"/>
              <a:gd name="T45" fmla="*/ 28 h 136"/>
              <a:gd name="T46" fmla="*/ 6 w 88"/>
              <a:gd name="T47" fmla="*/ 28 h 136"/>
              <a:gd name="T48" fmla="*/ 13 w 88"/>
              <a:gd name="T49" fmla="*/ 29 h 136"/>
              <a:gd name="T50" fmla="*/ 19 w 88"/>
              <a:gd name="T51" fmla="*/ 31 h 136"/>
              <a:gd name="T52" fmla="*/ 28 w 88"/>
              <a:gd name="T53" fmla="*/ 34 h 136"/>
              <a:gd name="T54" fmla="*/ 36 w 88"/>
              <a:gd name="T55" fmla="*/ 36 h 136"/>
              <a:gd name="T56" fmla="*/ 40 w 88"/>
              <a:gd name="T57" fmla="*/ 39 h 136"/>
              <a:gd name="T58" fmla="*/ 48 w 88"/>
              <a:gd name="T59" fmla="*/ 42 h 136"/>
              <a:gd name="T60" fmla="*/ 51 w 88"/>
              <a:gd name="T61" fmla="*/ 45 h 136"/>
              <a:gd name="T62" fmla="*/ 60 w 88"/>
              <a:gd name="T63" fmla="*/ 54 h 136"/>
              <a:gd name="T64" fmla="*/ 63 w 88"/>
              <a:gd name="T65" fmla="*/ 60 h 136"/>
              <a:gd name="T66" fmla="*/ 61 w 88"/>
              <a:gd name="T67" fmla="*/ 54 h 136"/>
              <a:gd name="T68" fmla="*/ 64 w 88"/>
              <a:gd name="T69" fmla="*/ 65 h 136"/>
              <a:gd name="T70" fmla="*/ 61 w 88"/>
              <a:gd name="T71" fmla="*/ 73 h 136"/>
              <a:gd name="T72" fmla="*/ 61 w 88"/>
              <a:gd name="T73" fmla="*/ 79 h 136"/>
              <a:gd name="T74" fmla="*/ 57 w 88"/>
              <a:gd name="T75" fmla="*/ 85 h 136"/>
              <a:gd name="T76" fmla="*/ 58 w 88"/>
              <a:gd name="T77" fmla="*/ 85 h 136"/>
              <a:gd name="T78" fmla="*/ 52 w 88"/>
              <a:gd name="T79" fmla="*/ 94 h 136"/>
              <a:gd name="T80" fmla="*/ 52 w 88"/>
              <a:gd name="T81" fmla="*/ 98 h 136"/>
              <a:gd name="T82" fmla="*/ 46 w 88"/>
              <a:gd name="T83" fmla="*/ 105 h 136"/>
              <a:gd name="T84" fmla="*/ 43 w 88"/>
              <a:gd name="T85" fmla="*/ 110 h 136"/>
              <a:gd name="T86" fmla="*/ 36 w 88"/>
              <a:gd name="T87" fmla="*/ 121 h 136"/>
              <a:gd name="T88" fmla="*/ 58 w 88"/>
              <a:gd name="T89" fmla="*/ 136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6"/>
              <a:gd name="T137" fmla="*/ 88 w 88"/>
              <a:gd name="T138" fmla="*/ 136 h 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6">
                <a:moveTo>
                  <a:pt x="58" y="136"/>
                </a:moveTo>
                <a:lnTo>
                  <a:pt x="60" y="133"/>
                </a:lnTo>
                <a:lnTo>
                  <a:pt x="61" y="128"/>
                </a:lnTo>
                <a:lnTo>
                  <a:pt x="64" y="125"/>
                </a:lnTo>
                <a:lnTo>
                  <a:pt x="66" y="122"/>
                </a:lnTo>
                <a:lnTo>
                  <a:pt x="67" y="121"/>
                </a:lnTo>
                <a:lnTo>
                  <a:pt x="69" y="118"/>
                </a:lnTo>
                <a:lnTo>
                  <a:pt x="73" y="113"/>
                </a:lnTo>
                <a:lnTo>
                  <a:pt x="79" y="102"/>
                </a:lnTo>
                <a:lnTo>
                  <a:pt x="79" y="101"/>
                </a:lnTo>
                <a:lnTo>
                  <a:pt x="78" y="102"/>
                </a:lnTo>
                <a:lnTo>
                  <a:pt x="79" y="101"/>
                </a:lnTo>
                <a:lnTo>
                  <a:pt x="84" y="93"/>
                </a:lnTo>
                <a:lnTo>
                  <a:pt x="84" y="91"/>
                </a:lnTo>
                <a:lnTo>
                  <a:pt x="82" y="93"/>
                </a:lnTo>
                <a:lnTo>
                  <a:pt x="85" y="88"/>
                </a:lnTo>
                <a:lnTo>
                  <a:pt x="87" y="82"/>
                </a:lnTo>
                <a:lnTo>
                  <a:pt x="88" y="79"/>
                </a:lnTo>
                <a:lnTo>
                  <a:pt x="87" y="76"/>
                </a:lnTo>
                <a:lnTo>
                  <a:pt x="88" y="74"/>
                </a:lnTo>
                <a:lnTo>
                  <a:pt x="88" y="56"/>
                </a:lnTo>
                <a:lnTo>
                  <a:pt x="87" y="54"/>
                </a:lnTo>
                <a:lnTo>
                  <a:pt x="88" y="54"/>
                </a:lnTo>
                <a:lnTo>
                  <a:pt x="87" y="50"/>
                </a:lnTo>
                <a:lnTo>
                  <a:pt x="87" y="48"/>
                </a:lnTo>
                <a:lnTo>
                  <a:pt x="84" y="43"/>
                </a:lnTo>
                <a:lnTo>
                  <a:pt x="84" y="45"/>
                </a:lnTo>
                <a:lnTo>
                  <a:pt x="84" y="43"/>
                </a:lnTo>
                <a:lnTo>
                  <a:pt x="66" y="23"/>
                </a:lnTo>
                <a:lnTo>
                  <a:pt x="63" y="22"/>
                </a:lnTo>
                <a:lnTo>
                  <a:pt x="57" y="17"/>
                </a:lnTo>
                <a:lnTo>
                  <a:pt x="54" y="17"/>
                </a:lnTo>
                <a:lnTo>
                  <a:pt x="55" y="17"/>
                </a:lnTo>
                <a:lnTo>
                  <a:pt x="49" y="14"/>
                </a:lnTo>
                <a:lnTo>
                  <a:pt x="45" y="11"/>
                </a:lnTo>
                <a:lnTo>
                  <a:pt x="40" y="9"/>
                </a:lnTo>
                <a:lnTo>
                  <a:pt x="34" y="6"/>
                </a:lnTo>
                <a:lnTo>
                  <a:pt x="31" y="6"/>
                </a:lnTo>
                <a:lnTo>
                  <a:pt x="25" y="3"/>
                </a:lnTo>
                <a:lnTo>
                  <a:pt x="21" y="3"/>
                </a:lnTo>
                <a:lnTo>
                  <a:pt x="16" y="2"/>
                </a:lnTo>
                <a:lnTo>
                  <a:pt x="15" y="2"/>
                </a:lnTo>
                <a:lnTo>
                  <a:pt x="12" y="0"/>
                </a:lnTo>
                <a:lnTo>
                  <a:pt x="2" y="0"/>
                </a:lnTo>
                <a:lnTo>
                  <a:pt x="3" y="0"/>
                </a:lnTo>
                <a:lnTo>
                  <a:pt x="0" y="28"/>
                </a:lnTo>
                <a:lnTo>
                  <a:pt x="2" y="28"/>
                </a:lnTo>
                <a:lnTo>
                  <a:pt x="6" y="28"/>
                </a:lnTo>
                <a:lnTo>
                  <a:pt x="9" y="29"/>
                </a:lnTo>
                <a:lnTo>
                  <a:pt x="13" y="29"/>
                </a:lnTo>
                <a:lnTo>
                  <a:pt x="18" y="31"/>
                </a:lnTo>
                <a:lnTo>
                  <a:pt x="19" y="31"/>
                </a:lnTo>
                <a:lnTo>
                  <a:pt x="25" y="34"/>
                </a:lnTo>
                <a:lnTo>
                  <a:pt x="28" y="34"/>
                </a:lnTo>
                <a:lnTo>
                  <a:pt x="34" y="37"/>
                </a:lnTo>
                <a:lnTo>
                  <a:pt x="36" y="36"/>
                </a:lnTo>
                <a:lnTo>
                  <a:pt x="34" y="36"/>
                </a:lnTo>
                <a:lnTo>
                  <a:pt x="40" y="39"/>
                </a:lnTo>
                <a:lnTo>
                  <a:pt x="45" y="42"/>
                </a:lnTo>
                <a:lnTo>
                  <a:pt x="48" y="42"/>
                </a:lnTo>
                <a:lnTo>
                  <a:pt x="48" y="43"/>
                </a:lnTo>
                <a:lnTo>
                  <a:pt x="51" y="45"/>
                </a:lnTo>
                <a:lnTo>
                  <a:pt x="60" y="53"/>
                </a:lnTo>
                <a:lnTo>
                  <a:pt x="60" y="54"/>
                </a:lnTo>
                <a:lnTo>
                  <a:pt x="63" y="59"/>
                </a:lnTo>
                <a:lnTo>
                  <a:pt x="63" y="60"/>
                </a:lnTo>
                <a:lnTo>
                  <a:pt x="63" y="59"/>
                </a:lnTo>
                <a:lnTo>
                  <a:pt x="61" y="54"/>
                </a:lnTo>
                <a:lnTo>
                  <a:pt x="63" y="63"/>
                </a:lnTo>
                <a:lnTo>
                  <a:pt x="64" y="65"/>
                </a:lnTo>
                <a:lnTo>
                  <a:pt x="63" y="67"/>
                </a:lnTo>
                <a:lnTo>
                  <a:pt x="61" y="73"/>
                </a:lnTo>
                <a:lnTo>
                  <a:pt x="60" y="76"/>
                </a:lnTo>
                <a:lnTo>
                  <a:pt x="61" y="79"/>
                </a:lnTo>
                <a:lnTo>
                  <a:pt x="61" y="77"/>
                </a:lnTo>
                <a:lnTo>
                  <a:pt x="57" y="85"/>
                </a:lnTo>
                <a:lnTo>
                  <a:pt x="57" y="87"/>
                </a:lnTo>
                <a:lnTo>
                  <a:pt x="58" y="85"/>
                </a:lnTo>
                <a:lnTo>
                  <a:pt x="57" y="87"/>
                </a:lnTo>
                <a:lnTo>
                  <a:pt x="52" y="94"/>
                </a:lnTo>
                <a:lnTo>
                  <a:pt x="52" y="96"/>
                </a:lnTo>
                <a:lnTo>
                  <a:pt x="52" y="98"/>
                </a:lnTo>
                <a:lnTo>
                  <a:pt x="48" y="102"/>
                </a:lnTo>
                <a:lnTo>
                  <a:pt x="46" y="105"/>
                </a:lnTo>
                <a:lnTo>
                  <a:pt x="45" y="107"/>
                </a:lnTo>
                <a:lnTo>
                  <a:pt x="43" y="110"/>
                </a:lnTo>
                <a:lnTo>
                  <a:pt x="40" y="113"/>
                </a:lnTo>
                <a:lnTo>
                  <a:pt x="36" y="121"/>
                </a:lnTo>
                <a:lnTo>
                  <a:pt x="37" y="118"/>
                </a:lnTo>
                <a:lnTo>
                  <a:pt x="58" y="136"/>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4" name="Freeform 3086"/>
          <p:cNvSpPr>
            <a:spLocks/>
          </p:cNvSpPr>
          <p:nvPr/>
        </p:nvSpPr>
        <p:spPr bwMode="auto">
          <a:xfrm>
            <a:off x="5600701" y="3897313"/>
            <a:ext cx="144463" cy="188912"/>
          </a:xfrm>
          <a:custGeom>
            <a:avLst/>
            <a:gdLst>
              <a:gd name="T0" fmla="*/ 37 w 92"/>
              <a:gd name="T1" fmla="*/ 0 h 138"/>
              <a:gd name="T2" fmla="*/ 26 w 92"/>
              <a:gd name="T3" fmla="*/ 9 h 138"/>
              <a:gd name="T4" fmla="*/ 20 w 92"/>
              <a:gd name="T5" fmla="*/ 17 h 138"/>
              <a:gd name="T6" fmla="*/ 17 w 92"/>
              <a:gd name="T7" fmla="*/ 22 h 138"/>
              <a:gd name="T8" fmla="*/ 14 w 92"/>
              <a:gd name="T9" fmla="*/ 26 h 138"/>
              <a:gd name="T10" fmla="*/ 11 w 92"/>
              <a:gd name="T11" fmla="*/ 31 h 138"/>
              <a:gd name="T12" fmla="*/ 7 w 92"/>
              <a:gd name="T13" fmla="*/ 39 h 138"/>
              <a:gd name="T14" fmla="*/ 7 w 92"/>
              <a:gd name="T15" fmla="*/ 40 h 138"/>
              <a:gd name="T16" fmla="*/ 3 w 92"/>
              <a:gd name="T17" fmla="*/ 50 h 138"/>
              <a:gd name="T18" fmla="*/ 1 w 92"/>
              <a:gd name="T19" fmla="*/ 56 h 138"/>
              <a:gd name="T20" fmla="*/ 1 w 92"/>
              <a:gd name="T21" fmla="*/ 82 h 138"/>
              <a:gd name="T22" fmla="*/ 1 w 92"/>
              <a:gd name="T23" fmla="*/ 84 h 138"/>
              <a:gd name="T24" fmla="*/ 4 w 92"/>
              <a:gd name="T25" fmla="*/ 88 h 138"/>
              <a:gd name="T26" fmla="*/ 3 w 92"/>
              <a:gd name="T27" fmla="*/ 84 h 138"/>
              <a:gd name="T28" fmla="*/ 6 w 92"/>
              <a:gd name="T29" fmla="*/ 91 h 138"/>
              <a:gd name="T30" fmla="*/ 8 w 92"/>
              <a:gd name="T31" fmla="*/ 96 h 138"/>
              <a:gd name="T32" fmla="*/ 19 w 92"/>
              <a:gd name="T33" fmla="*/ 108 h 138"/>
              <a:gd name="T34" fmla="*/ 19 w 92"/>
              <a:gd name="T35" fmla="*/ 108 h 138"/>
              <a:gd name="T36" fmla="*/ 26 w 92"/>
              <a:gd name="T37" fmla="*/ 115 h 138"/>
              <a:gd name="T38" fmla="*/ 31 w 92"/>
              <a:gd name="T39" fmla="*/ 118 h 138"/>
              <a:gd name="T40" fmla="*/ 40 w 92"/>
              <a:gd name="T41" fmla="*/ 122 h 138"/>
              <a:gd name="T42" fmla="*/ 50 w 92"/>
              <a:gd name="T43" fmla="*/ 127 h 138"/>
              <a:gd name="T44" fmla="*/ 64 w 92"/>
              <a:gd name="T45" fmla="*/ 132 h 138"/>
              <a:gd name="T46" fmla="*/ 71 w 92"/>
              <a:gd name="T47" fmla="*/ 133 h 138"/>
              <a:gd name="T48" fmla="*/ 82 w 92"/>
              <a:gd name="T49" fmla="*/ 136 h 138"/>
              <a:gd name="T50" fmla="*/ 85 w 92"/>
              <a:gd name="T51" fmla="*/ 138 h 138"/>
              <a:gd name="T52" fmla="*/ 92 w 92"/>
              <a:gd name="T53" fmla="*/ 110 h 138"/>
              <a:gd name="T54" fmla="*/ 82 w 92"/>
              <a:gd name="T55" fmla="*/ 108 h 138"/>
              <a:gd name="T56" fmla="*/ 76 w 92"/>
              <a:gd name="T57" fmla="*/ 105 h 138"/>
              <a:gd name="T58" fmla="*/ 67 w 92"/>
              <a:gd name="T59" fmla="*/ 104 h 138"/>
              <a:gd name="T60" fmla="*/ 56 w 92"/>
              <a:gd name="T61" fmla="*/ 99 h 138"/>
              <a:gd name="T62" fmla="*/ 46 w 92"/>
              <a:gd name="T63" fmla="*/ 94 h 138"/>
              <a:gd name="T64" fmla="*/ 46 w 92"/>
              <a:gd name="T65" fmla="*/ 96 h 138"/>
              <a:gd name="T66" fmla="*/ 41 w 92"/>
              <a:gd name="T67" fmla="*/ 93 h 138"/>
              <a:gd name="T68" fmla="*/ 34 w 92"/>
              <a:gd name="T69" fmla="*/ 87 h 138"/>
              <a:gd name="T70" fmla="*/ 28 w 92"/>
              <a:gd name="T71" fmla="*/ 84 h 138"/>
              <a:gd name="T72" fmla="*/ 32 w 92"/>
              <a:gd name="T73" fmla="*/ 87 h 138"/>
              <a:gd name="T74" fmla="*/ 29 w 92"/>
              <a:gd name="T75" fmla="*/ 82 h 138"/>
              <a:gd name="T76" fmla="*/ 29 w 92"/>
              <a:gd name="T77" fmla="*/ 84 h 138"/>
              <a:gd name="T78" fmla="*/ 28 w 92"/>
              <a:gd name="T79" fmla="*/ 79 h 138"/>
              <a:gd name="T80" fmla="*/ 26 w 92"/>
              <a:gd name="T81" fmla="*/ 74 h 138"/>
              <a:gd name="T82" fmla="*/ 26 w 92"/>
              <a:gd name="T83" fmla="*/ 65 h 138"/>
              <a:gd name="T84" fmla="*/ 28 w 92"/>
              <a:gd name="T85" fmla="*/ 59 h 138"/>
              <a:gd name="T86" fmla="*/ 29 w 92"/>
              <a:gd name="T87" fmla="*/ 54 h 138"/>
              <a:gd name="T88" fmla="*/ 31 w 92"/>
              <a:gd name="T89" fmla="*/ 51 h 138"/>
              <a:gd name="T90" fmla="*/ 31 w 92"/>
              <a:gd name="T91" fmla="*/ 50 h 138"/>
              <a:gd name="T92" fmla="*/ 34 w 92"/>
              <a:gd name="T93" fmla="*/ 45 h 138"/>
              <a:gd name="T94" fmla="*/ 37 w 92"/>
              <a:gd name="T95" fmla="*/ 40 h 138"/>
              <a:gd name="T96" fmla="*/ 40 w 92"/>
              <a:gd name="T97" fmla="*/ 36 h 138"/>
              <a:gd name="T98" fmla="*/ 46 w 92"/>
              <a:gd name="T99" fmla="*/ 28 h 138"/>
              <a:gd name="T100" fmla="*/ 49 w 92"/>
              <a:gd name="T101" fmla="*/ 25 h 138"/>
              <a:gd name="T102" fmla="*/ 32 w 92"/>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8"/>
              <a:gd name="T158" fmla="*/ 92 w 92"/>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8">
                <a:moveTo>
                  <a:pt x="32" y="3"/>
                </a:moveTo>
                <a:lnTo>
                  <a:pt x="37" y="0"/>
                </a:lnTo>
                <a:lnTo>
                  <a:pt x="32" y="3"/>
                </a:lnTo>
                <a:lnTo>
                  <a:pt x="26" y="9"/>
                </a:lnTo>
                <a:lnTo>
                  <a:pt x="25" y="12"/>
                </a:lnTo>
                <a:lnTo>
                  <a:pt x="20" y="17"/>
                </a:lnTo>
                <a:lnTo>
                  <a:pt x="19" y="20"/>
                </a:lnTo>
                <a:lnTo>
                  <a:pt x="17" y="22"/>
                </a:lnTo>
                <a:lnTo>
                  <a:pt x="16" y="25"/>
                </a:lnTo>
                <a:lnTo>
                  <a:pt x="14" y="26"/>
                </a:lnTo>
                <a:lnTo>
                  <a:pt x="13" y="29"/>
                </a:lnTo>
                <a:lnTo>
                  <a:pt x="11" y="31"/>
                </a:lnTo>
                <a:lnTo>
                  <a:pt x="10" y="34"/>
                </a:lnTo>
                <a:lnTo>
                  <a:pt x="7" y="39"/>
                </a:lnTo>
                <a:lnTo>
                  <a:pt x="7" y="42"/>
                </a:lnTo>
                <a:lnTo>
                  <a:pt x="7" y="40"/>
                </a:lnTo>
                <a:lnTo>
                  <a:pt x="3" y="48"/>
                </a:lnTo>
                <a:lnTo>
                  <a:pt x="3" y="50"/>
                </a:lnTo>
                <a:lnTo>
                  <a:pt x="1" y="53"/>
                </a:lnTo>
                <a:lnTo>
                  <a:pt x="1" y="56"/>
                </a:lnTo>
                <a:lnTo>
                  <a:pt x="0" y="59"/>
                </a:lnTo>
                <a:lnTo>
                  <a:pt x="1" y="82"/>
                </a:lnTo>
                <a:lnTo>
                  <a:pt x="3" y="84"/>
                </a:lnTo>
                <a:lnTo>
                  <a:pt x="1" y="84"/>
                </a:lnTo>
                <a:lnTo>
                  <a:pt x="4" y="90"/>
                </a:lnTo>
                <a:lnTo>
                  <a:pt x="4" y="88"/>
                </a:lnTo>
                <a:lnTo>
                  <a:pt x="4" y="90"/>
                </a:lnTo>
                <a:lnTo>
                  <a:pt x="3" y="84"/>
                </a:lnTo>
                <a:lnTo>
                  <a:pt x="4" y="90"/>
                </a:lnTo>
                <a:lnTo>
                  <a:pt x="6" y="91"/>
                </a:lnTo>
                <a:lnTo>
                  <a:pt x="6" y="93"/>
                </a:lnTo>
                <a:lnTo>
                  <a:pt x="8" y="96"/>
                </a:lnTo>
                <a:lnTo>
                  <a:pt x="8" y="97"/>
                </a:lnTo>
                <a:lnTo>
                  <a:pt x="19" y="108"/>
                </a:lnTo>
                <a:lnTo>
                  <a:pt x="20" y="108"/>
                </a:lnTo>
                <a:lnTo>
                  <a:pt x="19" y="108"/>
                </a:lnTo>
                <a:lnTo>
                  <a:pt x="22" y="110"/>
                </a:lnTo>
                <a:lnTo>
                  <a:pt x="26" y="115"/>
                </a:lnTo>
                <a:lnTo>
                  <a:pt x="29" y="116"/>
                </a:lnTo>
                <a:lnTo>
                  <a:pt x="31" y="118"/>
                </a:lnTo>
                <a:lnTo>
                  <a:pt x="38" y="122"/>
                </a:lnTo>
                <a:lnTo>
                  <a:pt x="40" y="122"/>
                </a:lnTo>
                <a:lnTo>
                  <a:pt x="49" y="127"/>
                </a:lnTo>
                <a:lnTo>
                  <a:pt x="50" y="127"/>
                </a:lnTo>
                <a:lnTo>
                  <a:pt x="59" y="132"/>
                </a:lnTo>
                <a:lnTo>
                  <a:pt x="64" y="132"/>
                </a:lnTo>
                <a:lnTo>
                  <a:pt x="68" y="133"/>
                </a:lnTo>
                <a:lnTo>
                  <a:pt x="71" y="133"/>
                </a:lnTo>
                <a:lnTo>
                  <a:pt x="79" y="136"/>
                </a:lnTo>
                <a:lnTo>
                  <a:pt x="82" y="136"/>
                </a:lnTo>
                <a:lnTo>
                  <a:pt x="83" y="138"/>
                </a:lnTo>
                <a:lnTo>
                  <a:pt x="85" y="138"/>
                </a:lnTo>
                <a:lnTo>
                  <a:pt x="91" y="110"/>
                </a:lnTo>
                <a:lnTo>
                  <a:pt x="92" y="110"/>
                </a:lnTo>
                <a:lnTo>
                  <a:pt x="85" y="108"/>
                </a:lnTo>
                <a:lnTo>
                  <a:pt x="82" y="108"/>
                </a:lnTo>
                <a:lnTo>
                  <a:pt x="80" y="108"/>
                </a:lnTo>
                <a:lnTo>
                  <a:pt x="76" y="105"/>
                </a:lnTo>
                <a:lnTo>
                  <a:pt x="71" y="105"/>
                </a:lnTo>
                <a:lnTo>
                  <a:pt x="67" y="104"/>
                </a:lnTo>
                <a:lnTo>
                  <a:pt x="65" y="104"/>
                </a:lnTo>
                <a:lnTo>
                  <a:pt x="56" y="99"/>
                </a:lnTo>
                <a:lnTo>
                  <a:pt x="55" y="99"/>
                </a:lnTo>
                <a:lnTo>
                  <a:pt x="46" y="94"/>
                </a:lnTo>
                <a:lnTo>
                  <a:pt x="44" y="94"/>
                </a:lnTo>
                <a:lnTo>
                  <a:pt x="46" y="96"/>
                </a:lnTo>
                <a:lnTo>
                  <a:pt x="44" y="94"/>
                </a:lnTo>
                <a:lnTo>
                  <a:pt x="41" y="93"/>
                </a:lnTo>
                <a:lnTo>
                  <a:pt x="37" y="88"/>
                </a:lnTo>
                <a:lnTo>
                  <a:pt x="34" y="87"/>
                </a:lnTo>
                <a:lnTo>
                  <a:pt x="29" y="84"/>
                </a:lnTo>
                <a:lnTo>
                  <a:pt x="28" y="84"/>
                </a:lnTo>
                <a:lnTo>
                  <a:pt x="32" y="88"/>
                </a:lnTo>
                <a:lnTo>
                  <a:pt x="32" y="87"/>
                </a:lnTo>
                <a:lnTo>
                  <a:pt x="29" y="84"/>
                </a:lnTo>
                <a:lnTo>
                  <a:pt x="29" y="82"/>
                </a:lnTo>
                <a:lnTo>
                  <a:pt x="28" y="80"/>
                </a:lnTo>
                <a:lnTo>
                  <a:pt x="29" y="84"/>
                </a:lnTo>
                <a:lnTo>
                  <a:pt x="28" y="77"/>
                </a:lnTo>
                <a:lnTo>
                  <a:pt x="28" y="79"/>
                </a:lnTo>
                <a:lnTo>
                  <a:pt x="28" y="77"/>
                </a:lnTo>
                <a:lnTo>
                  <a:pt x="26" y="74"/>
                </a:lnTo>
                <a:lnTo>
                  <a:pt x="25" y="73"/>
                </a:lnTo>
                <a:lnTo>
                  <a:pt x="26" y="65"/>
                </a:lnTo>
                <a:lnTo>
                  <a:pt x="28" y="62"/>
                </a:lnTo>
                <a:lnTo>
                  <a:pt x="28" y="59"/>
                </a:lnTo>
                <a:lnTo>
                  <a:pt x="29" y="56"/>
                </a:lnTo>
                <a:lnTo>
                  <a:pt x="29" y="54"/>
                </a:lnTo>
                <a:lnTo>
                  <a:pt x="28" y="56"/>
                </a:lnTo>
                <a:lnTo>
                  <a:pt x="31" y="51"/>
                </a:lnTo>
                <a:lnTo>
                  <a:pt x="31" y="48"/>
                </a:lnTo>
                <a:lnTo>
                  <a:pt x="31" y="50"/>
                </a:lnTo>
                <a:lnTo>
                  <a:pt x="32" y="46"/>
                </a:lnTo>
                <a:lnTo>
                  <a:pt x="34" y="45"/>
                </a:lnTo>
                <a:lnTo>
                  <a:pt x="35" y="42"/>
                </a:lnTo>
                <a:lnTo>
                  <a:pt x="37" y="40"/>
                </a:lnTo>
                <a:lnTo>
                  <a:pt x="38" y="37"/>
                </a:lnTo>
                <a:lnTo>
                  <a:pt x="40" y="36"/>
                </a:lnTo>
                <a:lnTo>
                  <a:pt x="41" y="32"/>
                </a:lnTo>
                <a:lnTo>
                  <a:pt x="46" y="28"/>
                </a:lnTo>
                <a:lnTo>
                  <a:pt x="47" y="25"/>
                </a:lnTo>
                <a:lnTo>
                  <a:pt x="49" y="25"/>
                </a:lnTo>
                <a:lnTo>
                  <a:pt x="53" y="22"/>
                </a:lnTo>
                <a:lnTo>
                  <a:pt x="32" y="3"/>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5" name="Freeform 3087"/>
          <p:cNvSpPr>
            <a:spLocks/>
          </p:cNvSpPr>
          <p:nvPr/>
        </p:nvSpPr>
        <p:spPr bwMode="auto">
          <a:xfrm>
            <a:off x="5735638" y="4048125"/>
            <a:ext cx="138112" cy="185738"/>
          </a:xfrm>
          <a:custGeom>
            <a:avLst/>
            <a:gdLst>
              <a:gd name="T0" fmla="*/ 58 w 87"/>
              <a:gd name="T1" fmla="*/ 131 h 135"/>
              <a:gd name="T2" fmla="*/ 63 w 87"/>
              <a:gd name="T3" fmla="*/ 124 h 135"/>
              <a:gd name="T4" fmla="*/ 66 w 87"/>
              <a:gd name="T5" fmla="*/ 119 h 135"/>
              <a:gd name="T6" fmla="*/ 72 w 87"/>
              <a:gd name="T7" fmla="*/ 111 h 135"/>
              <a:gd name="T8" fmla="*/ 78 w 87"/>
              <a:gd name="T9" fmla="*/ 99 h 135"/>
              <a:gd name="T10" fmla="*/ 78 w 87"/>
              <a:gd name="T11" fmla="*/ 99 h 135"/>
              <a:gd name="T12" fmla="*/ 81 w 87"/>
              <a:gd name="T13" fmla="*/ 91 h 135"/>
              <a:gd name="T14" fmla="*/ 85 w 87"/>
              <a:gd name="T15" fmla="*/ 85 h 135"/>
              <a:gd name="T16" fmla="*/ 85 w 87"/>
              <a:gd name="T17" fmla="*/ 80 h 135"/>
              <a:gd name="T18" fmla="*/ 87 w 87"/>
              <a:gd name="T19" fmla="*/ 74 h 135"/>
              <a:gd name="T20" fmla="*/ 85 w 87"/>
              <a:gd name="T21" fmla="*/ 54 h 135"/>
              <a:gd name="T22" fmla="*/ 87 w 87"/>
              <a:gd name="T23" fmla="*/ 49 h 135"/>
              <a:gd name="T24" fmla="*/ 82 w 87"/>
              <a:gd name="T25" fmla="*/ 43 h 135"/>
              <a:gd name="T26" fmla="*/ 82 w 87"/>
              <a:gd name="T27" fmla="*/ 43 h 135"/>
              <a:gd name="T28" fmla="*/ 61 w 87"/>
              <a:gd name="T29" fmla="*/ 22 h 135"/>
              <a:gd name="T30" fmla="*/ 52 w 87"/>
              <a:gd name="T31" fmla="*/ 15 h 135"/>
              <a:gd name="T32" fmla="*/ 52 w 87"/>
              <a:gd name="T33" fmla="*/ 17 h 135"/>
              <a:gd name="T34" fmla="*/ 48 w 87"/>
              <a:gd name="T35" fmla="*/ 14 h 135"/>
              <a:gd name="T36" fmla="*/ 39 w 87"/>
              <a:gd name="T37" fmla="*/ 9 h 135"/>
              <a:gd name="T38" fmla="*/ 30 w 87"/>
              <a:gd name="T39" fmla="*/ 6 h 135"/>
              <a:gd name="T40" fmla="*/ 21 w 87"/>
              <a:gd name="T41" fmla="*/ 3 h 135"/>
              <a:gd name="T42" fmla="*/ 13 w 87"/>
              <a:gd name="T43" fmla="*/ 1 h 135"/>
              <a:gd name="T44" fmla="*/ 2 w 87"/>
              <a:gd name="T45" fmla="*/ 0 h 135"/>
              <a:gd name="T46" fmla="*/ 0 w 87"/>
              <a:gd name="T47" fmla="*/ 28 h 135"/>
              <a:gd name="T48" fmla="*/ 6 w 87"/>
              <a:gd name="T49" fmla="*/ 28 h 135"/>
              <a:gd name="T50" fmla="*/ 12 w 87"/>
              <a:gd name="T51" fmla="*/ 29 h 135"/>
              <a:gd name="T52" fmla="*/ 18 w 87"/>
              <a:gd name="T53" fmla="*/ 31 h 135"/>
              <a:gd name="T54" fmla="*/ 27 w 87"/>
              <a:gd name="T55" fmla="*/ 34 h 135"/>
              <a:gd name="T56" fmla="*/ 34 w 87"/>
              <a:gd name="T57" fmla="*/ 35 h 135"/>
              <a:gd name="T58" fmla="*/ 36 w 87"/>
              <a:gd name="T59" fmla="*/ 37 h 135"/>
              <a:gd name="T60" fmla="*/ 45 w 87"/>
              <a:gd name="T61" fmla="*/ 43 h 135"/>
              <a:gd name="T62" fmla="*/ 45 w 87"/>
              <a:gd name="T63" fmla="*/ 42 h 135"/>
              <a:gd name="T64" fmla="*/ 49 w 87"/>
              <a:gd name="T65" fmla="*/ 45 h 135"/>
              <a:gd name="T66" fmla="*/ 58 w 87"/>
              <a:gd name="T67" fmla="*/ 54 h 135"/>
              <a:gd name="T68" fmla="*/ 61 w 87"/>
              <a:gd name="T69" fmla="*/ 60 h 135"/>
              <a:gd name="T70" fmla="*/ 60 w 87"/>
              <a:gd name="T71" fmla="*/ 54 h 135"/>
              <a:gd name="T72" fmla="*/ 63 w 87"/>
              <a:gd name="T73" fmla="*/ 65 h 135"/>
              <a:gd name="T74" fmla="*/ 61 w 87"/>
              <a:gd name="T75" fmla="*/ 71 h 135"/>
              <a:gd name="T76" fmla="*/ 58 w 87"/>
              <a:gd name="T77" fmla="*/ 79 h 135"/>
              <a:gd name="T78" fmla="*/ 57 w 87"/>
              <a:gd name="T79" fmla="*/ 82 h 135"/>
              <a:gd name="T80" fmla="*/ 57 w 87"/>
              <a:gd name="T81" fmla="*/ 83 h 135"/>
              <a:gd name="T82" fmla="*/ 51 w 87"/>
              <a:gd name="T83" fmla="*/ 93 h 135"/>
              <a:gd name="T84" fmla="*/ 51 w 87"/>
              <a:gd name="T85" fmla="*/ 96 h 135"/>
              <a:gd name="T86" fmla="*/ 45 w 87"/>
              <a:gd name="T87" fmla="*/ 104 h 135"/>
              <a:gd name="T88" fmla="*/ 42 w 87"/>
              <a:gd name="T89" fmla="*/ 108 h 135"/>
              <a:gd name="T90" fmla="*/ 34 w 87"/>
              <a:gd name="T91" fmla="*/ 119 h 135"/>
              <a:gd name="T92" fmla="*/ 57 w 87"/>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5"/>
              <a:gd name="T143" fmla="*/ 87 w 87"/>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5">
                <a:moveTo>
                  <a:pt x="57" y="135"/>
                </a:moveTo>
                <a:lnTo>
                  <a:pt x="58" y="131"/>
                </a:lnTo>
                <a:lnTo>
                  <a:pt x="60" y="127"/>
                </a:lnTo>
                <a:lnTo>
                  <a:pt x="63" y="124"/>
                </a:lnTo>
                <a:lnTo>
                  <a:pt x="64" y="121"/>
                </a:lnTo>
                <a:lnTo>
                  <a:pt x="66" y="119"/>
                </a:lnTo>
                <a:lnTo>
                  <a:pt x="67" y="116"/>
                </a:lnTo>
                <a:lnTo>
                  <a:pt x="72" y="111"/>
                </a:lnTo>
                <a:lnTo>
                  <a:pt x="78" y="100"/>
                </a:lnTo>
                <a:lnTo>
                  <a:pt x="78" y="99"/>
                </a:lnTo>
                <a:lnTo>
                  <a:pt x="76" y="100"/>
                </a:lnTo>
                <a:lnTo>
                  <a:pt x="78" y="99"/>
                </a:lnTo>
                <a:lnTo>
                  <a:pt x="82" y="91"/>
                </a:lnTo>
                <a:lnTo>
                  <a:pt x="81" y="91"/>
                </a:lnTo>
                <a:lnTo>
                  <a:pt x="81" y="93"/>
                </a:lnTo>
                <a:lnTo>
                  <a:pt x="85" y="85"/>
                </a:lnTo>
                <a:lnTo>
                  <a:pt x="84" y="82"/>
                </a:lnTo>
                <a:lnTo>
                  <a:pt x="85" y="80"/>
                </a:lnTo>
                <a:lnTo>
                  <a:pt x="85" y="76"/>
                </a:lnTo>
                <a:lnTo>
                  <a:pt x="87" y="74"/>
                </a:lnTo>
                <a:lnTo>
                  <a:pt x="87" y="56"/>
                </a:lnTo>
                <a:lnTo>
                  <a:pt x="85" y="54"/>
                </a:lnTo>
                <a:lnTo>
                  <a:pt x="87" y="54"/>
                </a:lnTo>
                <a:lnTo>
                  <a:pt x="87" y="49"/>
                </a:lnTo>
                <a:lnTo>
                  <a:pt x="85" y="48"/>
                </a:lnTo>
                <a:lnTo>
                  <a:pt x="82" y="43"/>
                </a:lnTo>
                <a:lnTo>
                  <a:pt x="82" y="45"/>
                </a:lnTo>
                <a:lnTo>
                  <a:pt x="82" y="43"/>
                </a:lnTo>
                <a:lnTo>
                  <a:pt x="64" y="23"/>
                </a:lnTo>
                <a:lnTo>
                  <a:pt x="61" y="22"/>
                </a:lnTo>
                <a:lnTo>
                  <a:pt x="60" y="20"/>
                </a:lnTo>
                <a:lnTo>
                  <a:pt x="52" y="15"/>
                </a:lnTo>
                <a:lnTo>
                  <a:pt x="51" y="15"/>
                </a:lnTo>
                <a:lnTo>
                  <a:pt x="52" y="17"/>
                </a:lnTo>
                <a:lnTo>
                  <a:pt x="51" y="15"/>
                </a:lnTo>
                <a:lnTo>
                  <a:pt x="48" y="14"/>
                </a:lnTo>
                <a:lnTo>
                  <a:pt x="43" y="11"/>
                </a:lnTo>
                <a:lnTo>
                  <a:pt x="39" y="9"/>
                </a:lnTo>
                <a:lnTo>
                  <a:pt x="33" y="6"/>
                </a:lnTo>
                <a:lnTo>
                  <a:pt x="30" y="6"/>
                </a:lnTo>
                <a:lnTo>
                  <a:pt x="24" y="3"/>
                </a:lnTo>
                <a:lnTo>
                  <a:pt x="21" y="3"/>
                </a:lnTo>
                <a:lnTo>
                  <a:pt x="18" y="1"/>
                </a:lnTo>
                <a:lnTo>
                  <a:pt x="13" y="1"/>
                </a:lnTo>
                <a:lnTo>
                  <a:pt x="9" y="0"/>
                </a:lnTo>
                <a:lnTo>
                  <a:pt x="2" y="0"/>
                </a:lnTo>
                <a:lnTo>
                  <a:pt x="3" y="0"/>
                </a:lnTo>
                <a:lnTo>
                  <a:pt x="0" y="28"/>
                </a:lnTo>
                <a:lnTo>
                  <a:pt x="2" y="28"/>
                </a:lnTo>
                <a:lnTo>
                  <a:pt x="6" y="28"/>
                </a:lnTo>
                <a:lnTo>
                  <a:pt x="10" y="29"/>
                </a:lnTo>
                <a:lnTo>
                  <a:pt x="12" y="29"/>
                </a:lnTo>
                <a:lnTo>
                  <a:pt x="15" y="31"/>
                </a:lnTo>
                <a:lnTo>
                  <a:pt x="18" y="31"/>
                </a:lnTo>
                <a:lnTo>
                  <a:pt x="24" y="34"/>
                </a:lnTo>
                <a:lnTo>
                  <a:pt x="27" y="34"/>
                </a:lnTo>
                <a:lnTo>
                  <a:pt x="33" y="37"/>
                </a:lnTo>
                <a:lnTo>
                  <a:pt x="34" y="35"/>
                </a:lnTo>
                <a:lnTo>
                  <a:pt x="33" y="35"/>
                </a:lnTo>
                <a:lnTo>
                  <a:pt x="36" y="37"/>
                </a:lnTo>
                <a:lnTo>
                  <a:pt x="37" y="39"/>
                </a:lnTo>
                <a:lnTo>
                  <a:pt x="45" y="43"/>
                </a:lnTo>
                <a:lnTo>
                  <a:pt x="46" y="43"/>
                </a:lnTo>
                <a:lnTo>
                  <a:pt x="45" y="42"/>
                </a:lnTo>
                <a:lnTo>
                  <a:pt x="46" y="43"/>
                </a:lnTo>
                <a:lnTo>
                  <a:pt x="49" y="45"/>
                </a:lnTo>
                <a:lnTo>
                  <a:pt x="58" y="52"/>
                </a:lnTo>
                <a:lnTo>
                  <a:pt x="58" y="54"/>
                </a:lnTo>
                <a:lnTo>
                  <a:pt x="61" y="59"/>
                </a:lnTo>
                <a:lnTo>
                  <a:pt x="61" y="60"/>
                </a:lnTo>
                <a:lnTo>
                  <a:pt x="60" y="59"/>
                </a:lnTo>
                <a:lnTo>
                  <a:pt x="60" y="54"/>
                </a:lnTo>
                <a:lnTo>
                  <a:pt x="61" y="63"/>
                </a:lnTo>
                <a:lnTo>
                  <a:pt x="63" y="65"/>
                </a:lnTo>
                <a:lnTo>
                  <a:pt x="61" y="66"/>
                </a:lnTo>
                <a:lnTo>
                  <a:pt x="61" y="71"/>
                </a:lnTo>
                <a:lnTo>
                  <a:pt x="60" y="73"/>
                </a:lnTo>
                <a:lnTo>
                  <a:pt x="58" y="79"/>
                </a:lnTo>
                <a:lnTo>
                  <a:pt x="60" y="77"/>
                </a:lnTo>
                <a:lnTo>
                  <a:pt x="57" y="82"/>
                </a:lnTo>
                <a:lnTo>
                  <a:pt x="55" y="85"/>
                </a:lnTo>
                <a:lnTo>
                  <a:pt x="57" y="83"/>
                </a:lnTo>
                <a:lnTo>
                  <a:pt x="55" y="85"/>
                </a:lnTo>
                <a:lnTo>
                  <a:pt x="51" y="93"/>
                </a:lnTo>
                <a:lnTo>
                  <a:pt x="51" y="94"/>
                </a:lnTo>
                <a:lnTo>
                  <a:pt x="51" y="96"/>
                </a:lnTo>
                <a:lnTo>
                  <a:pt x="46" y="100"/>
                </a:lnTo>
                <a:lnTo>
                  <a:pt x="45" y="104"/>
                </a:lnTo>
                <a:lnTo>
                  <a:pt x="43" y="105"/>
                </a:lnTo>
                <a:lnTo>
                  <a:pt x="42" y="108"/>
                </a:lnTo>
                <a:lnTo>
                  <a:pt x="39" y="111"/>
                </a:lnTo>
                <a:lnTo>
                  <a:pt x="34" y="119"/>
                </a:lnTo>
                <a:lnTo>
                  <a:pt x="36" y="116"/>
                </a:lnTo>
                <a:lnTo>
                  <a:pt x="57" y="135"/>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6" name="Freeform 3088"/>
          <p:cNvSpPr>
            <a:spLocks/>
          </p:cNvSpPr>
          <p:nvPr/>
        </p:nvSpPr>
        <p:spPr bwMode="auto">
          <a:xfrm>
            <a:off x="5740401" y="4203701"/>
            <a:ext cx="149225" cy="188913"/>
          </a:xfrm>
          <a:custGeom>
            <a:avLst/>
            <a:gdLst>
              <a:gd name="T0" fmla="*/ 37 w 94"/>
              <a:gd name="T1" fmla="*/ 0 h 138"/>
              <a:gd name="T2" fmla="*/ 27 w 94"/>
              <a:gd name="T3" fmla="*/ 9 h 138"/>
              <a:gd name="T4" fmla="*/ 21 w 94"/>
              <a:gd name="T5" fmla="*/ 17 h 138"/>
              <a:gd name="T6" fmla="*/ 18 w 94"/>
              <a:gd name="T7" fmla="*/ 22 h 138"/>
              <a:gd name="T8" fmla="*/ 15 w 94"/>
              <a:gd name="T9" fmla="*/ 26 h 138"/>
              <a:gd name="T10" fmla="*/ 12 w 94"/>
              <a:gd name="T11" fmla="*/ 31 h 138"/>
              <a:gd name="T12" fmla="*/ 7 w 94"/>
              <a:gd name="T13" fmla="*/ 39 h 138"/>
              <a:gd name="T14" fmla="*/ 7 w 94"/>
              <a:gd name="T15" fmla="*/ 40 h 138"/>
              <a:gd name="T16" fmla="*/ 3 w 94"/>
              <a:gd name="T17" fmla="*/ 49 h 138"/>
              <a:gd name="T18" fmla="*/ 2 w 94"/>
              <a:gd name="T19" fmla="*/ 56 h 138"/>
              <a:gd name="T20" fmla="*/ 2 w 94"/>
              <a:gd name="T21" fmla="*/ 82 h 138"/>
              <a:gd name="T22" fmla="*/ 2 w 94"/>
              <a:gd name="T23" fmla="*/ 83 h 138"/>
              <a:gd name="T24" fmla="*/ 5 w 94"/>
              <a:gd name="T25" fmla="*/ 88 h 138"/>
              <a:gd name="T26" fmla="*/ 3 w 94"/>
              <a:gd name="T27" fmla="*/ 83 h 138"/>
              <a:gd name="T28" fmla="*/ 6 w 94"/>
              <a:gd name="T29" fmla="*/ 91 h 138"/>
              <a:gd name="T30" fmla="*/ 9 w 94"/>
              <a:gd name="T31" fmla="*/ 96 h 138"/>
              <a:gd name="T32" fmla="*/ 19 w 94"/>
              <a:gd name="T33" fmla="*/ 108 h 138"/>
              <a:gd name="T34" fmla="*/ 21 w 94"/>
              <a:gd name="T35" fmla="*/ 110 h 138"/>
              <a:gd name="T36" fmla="*/ 27 w 94"/>
              <a:gd name="T37" fmla="*/ 114 h 138"/>
              <a:gd name="T38" fmla="*/ 31 w 94"/>
              <a:gd name="T39" fmla="*/ 117 h 138"/>
              <a:gd name="T40" fmla="*/ 42 w 94"/>
              <a:gd name="T41" fmla="*/ 122 h 138"/>
              <a:gd name="T42" fmla="*/ 51 w 94"/>
              <a:gd name="T43" fmla="*/ 127 h 138"/>
              <a:gd name="T44" fmla="*/ 64 w 94"/>
              <a:gd name="T45" fmla="*/ 131 h 138"/>
              <a:gd name="T46" fmla="*/ 73 w 94"/>
              <a:gd name="T47" fmla="*/ 133 h 138"/>
              <a:gd name="T48" fmla="*/ 84 w 94"/>
              <a:gd name="T49" fmla="*/ 136 h 138"/>
              <a:gd name="T50" fmla="*/ 87 w 94"/>
              <a:gd name="T51" fmla="*/ 138 h 138"/>
              <a:gd name="T52" fmla="*/ 94 w 94"/>
              <a:gd name="T53" fmla="*/ 110 h 138"/>
              <a:gd name="T54" fmla="*/ 84 w 94"/>
              <a:gd name="T55" fmla="*/ 108 h 138"/>
              <a:gd name="T56" fmla="*/ 75 w 94"/>
              <a:gd name="T57" fmla="*/ 105 h 138"/>
              <a:gd name="T58" fmla="*/ 70 w 94"/>
              <a:gd name="T59" fmla="*/ 104 h 138"/>
              <a:gd name="T60" fmla="*/ 57 w 94"/>
              <a:gd name="T61" fmla="*/ 99 h 138"/>
              <a:gd name="T62" fmla="*/ 57 w 94"/>
              <a:gd name="T63" fmla="*/ 100 h 138"/>
              <a:gd name="T64" fmla="*/ 45 w 94"/>
              <a:gd name="T65" fmla="*/ 94 h 138"/>
              <a:gd name="T66" fmla="*/ 45 w 94"/>
              <a:gd name="T67" fmla="*/ 94 h 138"/>
              <a:gd name="T68" fmla="*/ 39 w 94"/>
              <a:gd name="T69" fmla="*/ 90 h 138"/>
              <a:gd name="T70" fmla="*/ 30 w 94"/>
              <a:gd name="T71" fmla="*/ 83 h 138"/>
              <a:gd name="T72" fmla="*/ 33 w 94"/>
              <a:gd name="T73" fmla="*/ 88 h 138"/>
              <a:gd name="T74" fmla="*/ 30 w 94"/>
              <a:gd name="T75" fmla="*/ 83 h 138"/>
              <a:gd name="T76" fmla="*/ 28 w 94"/>
              <a:gd name="T77" fmla="*/ 80 h 138"/>
              <a:gd name="T78" fmla="*/ 28 w 94"/>
              <a:gd name="T79" fmla="*/ 77 h 138"/>
              <a:gd name="T80" fmla="*/ 28 w 94"/>
              <a:gd name="T81" fmla="*/ 77 h 138"/>
              <a:gd name="T82" fmla="*/ 25 w 94"/>
              <a:gd name="T83" fmla="*/ 73 h 138"/>
              <a:gd name="T84" fmla="*/ 28 w 94"/>
              <a:gd name="T85" fmla="*/ 62 h 138"/>
              <a:gd name="T86" fmla="*/ 30 w 94"/>
              <a:gd name="T87" fmla="*/ 56 h 138"/>
              <a:gd name="T88" fmla="*/ 28 w 94"/>
              <a:gd name="T89" fmla="*/ 56 h 138"/>
              <a:gd name="T90" fmla="*/ 31 w 94"/>
              <a:gd name="T91" fmla="*/ 48 h 138"/>
              <a:gd name="T92" fmla="*/ 33 w 94"/>
              <a:gd name="T93" fmla="*/ 46 h 138"/>
              <a:gd name="T94" fmla="*/ 36 w 94"/>
              <a:gd name="T95" fmla="*/ 42 h 138"/>
              <a:gd name="T96" fmla="*/ 39 w 94"/>
              <a:gd name="T97" fmla="*/ 37 h 138"/>
              <a:gd name="T98" fmla="*/ 42 w 94"/>
              <a:gd name="T99" fmla="*/ 32 h 138"/>
              <a:gd name="T100" fmla="*/ 48 w 94"/>
              <a:gd name="T101" fmla="*/ 25 h 138"/>
              <a:gd name="T102" fmla="*/ 54 w 94"/>
              <a:gd name="T103" fmla="*/ 22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8"/>
              <a:gd name="T158" fmla="*/ 94 w 94"/>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49"/>
                </a:lnTo>
                <a:lnTo>
                  <a:pt x="2" y="52"/>
                </a:lnTo>
                <a:lnTo>
                  <a:pt x="2" y="56"/>
                </a:lnTo>
                <a:lnTo>
                  <a:pt x="0" y="59"/>
                </a:lnTo>
                <a:lnTo>
                  <a:pt x="2" y="82"/>
                </a:lnTo>
                <a:lnTo>
                  <a:pt x="3" y="83"/>
                </a:lnTo>
                <a:lnTo>
                  <a:pt x="2" y="83"/>
                </a:lnTo>
                <a:lnTo>
                  <a:pt x="5" y="90"/>
                </a:lnTo>
                <a:lnTo>
                  <a:pt x="5" y="88"/>
                </a:lnTo>
                <a:lnTo>
                  <a:pt x="5" y="90"/>
                </a:lnTo>
                <a:lnTo>
                  <a:pt x="3" y="83"/>
                </a:lnTo>
                <a:lnTo>
                  <a:pt x="5" y="90"/>
                </a:lnTo>
                <a:lnTo>
                  <a:pt x="6" y="91"/>
                </a:lnTo>
                <a:lnTo>
                  <a:pt x="6" y="93"/>
                </a:lnTo>
                <a:lnTo>
                  <a:pt x="9" y="96"/>
                </a:lnTo>
                <a:lnTo>
                  <a:pt x="9" y="97"/>
                </a:lnTo>
                <a:lnTo>
                  <a:pt x="19" y="108"/>
                </a:lnTo>
                <a:lnTo>
                  <a:pt x="21" y="108"/>
                </a:lnTo>
                <a:lnTo>
                  <a:pt x="21" y="110"/>
                </a:lnTo>
                <a:lnTo>
                  <a:pt x="24" y="111"/>
                </a:lnTo>
                <a:lnTo>
                  <a:pt x="27" y="114"/>
                </a:lnTo>
                <a:lnTo>
                  <a:pt x="30" y="116"/>
                </a:lnTo>
                <a:lnTo>
                  <a:pt x="31" y="117"/>
                </a:lnTo>
                <a:lnTo>
                  <a:pt x="39" y="122"/>
                </a:lnTo>
                <a:lnTo>
                  <a:pt x="42" y="122"/>
                </a:lnTo>
                <a:lnTo>
                  <a:pt x="46" y="125"/>
                </a:lnTo>
                <a:lnTo>
                  <a:pt x="51" y="127"/>
                </a:lnTo>
                <a:lnTo>
                  <a:pt x="60" y="131"/>
                </a:lnTo>
                <a:lnTo>
                  <a:pt x="64" y="131"/>
                </a:lnTo>
                <a:lnTo>
                  <a:pt x="67" y="133"/>
                </a:lnTo>
                <a:lnTo>
                  <a:pt x="73" y="133"/>
                </a:lnTo>
                <a:lnTo>
                  <a:pt x="78" y="136"/>
                </a:lnTo>
                <a:lnTo>
                  <a:pt x="84" y="136"/>
                </a:lnTo>
                <a:lnTo>
                  <a:pt x="85" y="138"/>
                </a:lnTo>
                <a:lnTo>
                  <a:pt x="87" y="138"/>
                </a:lnTo>
                <a:lnTo>
                  <a:pt x="93" y="110"/>
                </a:lnTo>
                <a:lnTo>
                  <a:pt x="94" y="110"/>
                </a:lnTo>
                <a:lnTo>
                  <a:pt x="87" y="108"/>
                </a:lnTo>
                <a:lnTo>
                  <a:pt x="84" y="108"/>
                </a:lnTo>
                <a:lnTo>
                  <a:pt x="82" y="108"/>
                </a:lnTo>
                <a:lnTo>
                  <a:pt x="75" y="105"/>
                </a:lnTo>
                <a:lnTo>
                  <a:pt x="73" y="105"/>
                </a:lnTo>
                <a:lnTo>
                  <a:pt x="70" y="104"/>
                </a:lnTo>
                <a:lnTo>
                  <a:pt x="66" y="104"/>
                </a:lnTo>
                <a:lnTo>
                  <a:pt x="57" y="99"/>
                </a:lnTo>
                <a:lnTo>
                  <a:pt x="55" y="100"/>
                </a:lnTo>
                <a:lnTo>
                  <a:pt x="57" y="100"/>
                </a:lnTo>
                <a:lnTo>
                  <a:pt x="46" y="94"/>
                </a:lnTo>
                <a:lnTo>
                  <a:pt x="45" y="94"/>
                </a:lnTo>
                <a:lnTo>
                  <a:pt x="46" y="96"/>
                </a:lnTo>
                <a:lnTo>
                  <a:pt x="45" y="94"/>
                </a:lnTo>
                <a:lnTo>
                  <a:pt x="42" y="93"/>
                </a:lnTo>
                <a:lnTo>
                  <a:pt x="39" y="90"/>
                </a:lnTo>
                <a:lnTo>
                  <a:pt x="36" y="88"/>
                </a:lnTo>
                <a:lnTo>
                  <a:pt x="30" y="83"/>
                </a:lnTo>
                <a:lnTo>
                  <a:pt x="28" y="83"/>
                </a:lnTo>
                <a:lnTo>
                  <a:pt x="33" y="88"/>
                </a:lnTo>
                <a:lnTo>
                  <a:pt x="33" y="87"/>
                </a:lnTo>
                <a:lnTo>
                  <a:pt x="30" y="83"/>
                </a:lnTo>
                <a:lnTo>
                  <a:pt x="30" y="82"/>
                </a:lnTo>
                <a:lnTo>
                  <a:pt x="28" y="80"/>
                </a:lnTo>
                <a:lnTo>
                  <a:pt x="30" y="83"/>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49"/>
                </a:lnTo>
                <a:lnTo>
                  <a:pt x="33" y="46"/>
                </a:lnTo>
                <a:lnTo>
                  <a:pt x="34" y="45"/>
                </a:lnTo>
                <a:lnTo>
                  <a:pt x="36" y="42"/>
                </a:lnTo>
                <a:lnTo>
                  <a:pt x="37" y="40"/>
                </a:lnTo>
                <a:lnTo>
                  <a:pt x="39" y="37"/>
                </a:lnTo>
                <a:lnTo>
                  <a:pt x="40" y="35"/>
                </a:lnTo>
                <a:lnTo>
                  <a:pt x="42" y="32"/>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7" name="Freeform 3089"/>
          <p:cNvSpPr>
            <a:spLocks/>
          </p:cNvSpPr>
          <p:nvPr/>
        </p:nvSpPr>
        <p:spPr bwMode="auto">
          <a:xfrm>
            <a:off x="5880101" y="4354513"/>
            <a:ext cx="136525" cy="184150"/>
          </a:xfrm>
          <a:custGeom>
            <a:avLst/>
            <a:gdLst>
              <a:gd name="T0" fmla="*/ 58 w 87"/>
              <a:gd name="T1" fmla="*/ 131 h 134"/>
              <a:gd name="T2" fmla="*/ 63 w 87"/>
              <a:gd name="T3" fmla="*/ 124 h 134"/>
              <a:gd name="T4" fmla="*/ 66 w 87"/>
              <a:gd name="T5" fmla="*/ 119 h 134"/>
              <a:gd name="T6" fmla="*/ 72 w 87"/>
              <a:gd name="T7" fmla="*/ 111 h 134"/>
              <a:gd name="T8" fmla="*/ 78 w 87"/>
              <a:gd name="T9" fmla="*/ 99 h 134"/>
              <a:gd name="T10" fmla="*/ 78 w 87"/>
              <a:gd name="T11" fmla="*/ 99 h 134"/>
              <a:gd name="T12" fmla="*/ 81 w 87"/>
              <a:gd name="T13" fmla="*/ 91 h 134"/>
              <a:gd name="T14" fmla="*/ 85 w 87"/>
              <a:gd name="T15" fmla="*/ 85 h 134"/>
              <a:gd name="T16" fmla="*/ 85 w 87"/>
              <a:gd name="T17" fmla="*/ 80 h 134"/>
              <a:gd name="T18" fmla="*/ 87 w 87"/>
              <a:gd name="T19" fmla="*/ 74 h 134"/>
              <a:gd name="T20" fmla="*/ 85 w 87"/>
              <a:gd name="T21" fmla="*/ 54 h 134"/>
              <a:gd name="T22" fmla="*/ 87 w 87"/>
              <a:gd name="T23" fmla="*/ 49 h 134"/>
              <a:gd name="T24" fmla="*/ 82 w 87"/>
              <a:gd name="T25" fmla="*/ 43 h 134"/>
              <a:gd name="T26" fmla="*/ 82 w 87"/>
              <a:gd name="T27" fmla="*/ 43 h 134"/>
              <a:gd name="T28" fmla="*/ 61 w 87"/>
              <a:gd name="T29" fmla="*/ 21 h 134"/>
              <a:gd name="T30" fmla="*/ 52 w 87"/>
              <a:gd name="T31" fmla="*/ 15 h 134"/>
              <a:gd name="T32" fmla="*/ 52 w 87"/>
              <a:gd name="T33" fmla="*/ 17 h 134"/>
              <a:gd name="T34" fmla="*/ 48 w 87"/>
              <a:gd name="T35" fmla="*/ 14 h 134"/>
              <a:gd name="T36" fmla="*/ 39 w 87"/>
              <a:gd name="T37" fmla="*/ 9 h 134"/>
              <a:gd name="T38" fmla="*/ 30 w 87"/>
              <a:gd name="T39" fmla="*/ 6 h 134"/>
              <a:gd name="T40" fmla="*/ 21 w 87"/>
              <a:gd name="T41" fmla="*/ 3 h 134"/>
              <a:gd name="T42" fmla="*/ 13 w 87"/>
              <a:gd name="T43" fmla="*/ 1 h 134"/>
              <a:gd name="T44" fmla="*/ 2 w 87"/>
              <a:gd name="T45" fmla="*/ 0 h 134"/>
              <a:gd name="T46" fmla="*/ 0 w 87"/>
              <a:gd name="T47" fmla="*/ 28 h 134"/>
              <a:gd name="T48" fmla="*/ 6 w 87"/>
              <a:gd name="T49" fmla="*/ 28 h 134"/>
              <a:gd name="T50" fmla="*/ 12 w 87"/>
              <a:gd name="T51" fmla="*/ 29 h 134"/>
              <a:gd name="T52" fmla="*/ 18 w 87"/>
              <a:gd name="T53" fmla="*/ 31 h 134"/>
              <a:gd name="T54" fmla="*/ 27 w 87"/>
              <a:gd name="T55" fmla="*/ 34 h 134"/>
              <a:gd name="T56" fmla="*/ 34 w 87"/>
              <a:gd name="T57" fmla="*/ 35 h 134"/>
              <a:gd name="T58" fmla="*/ 36 w 87"/>
              <a:gd name="T59" fmla="*/ 37 h 134"/>
              <a:gd name="T60" fmla="*/ 45 w 87"/>
              <a:gd name="T61" fmla="*/ 43 h 134"/>
              <a:gd name="T62" fmla="*/ 45 w 87"/>
              <a:gd name="T63" fmla="*/ 42 h 134"/>
              <a:gd name="T64" fmla="*/ 49 w 87"/>
              <a:gd name="T65" fmla="*/ 45 h 134"/>
              <a:gd name="T66" fmla="*/ 58 w 87"/>
              <a:gd name="T67" fmla="*/ 54 h 134"/>
              <a:gd name="T68" fmla="*/ 61 w 87"/>
              <a:gd name="T69" fmla="*/ 60 h 134"/>
              <a:gd name="T70" fmla="*/ 60 w 87"/>
              <a:gd name="T71" fmla="*/ 54 h 134"/>
              <a:gd name="T72" fmla="*/ 63 w 87"/>
              <a:gd name="T73" fmla="*/ 65 h 134"/>
              <a:gd name="T74" fmla="*/ 61 w 87"/>
              <a:gd name="T75" fmla="*/ 71 h 134"/>
              <a:gd name="T76" fmla="*/ 58 w 87"/>
              <a:gd name="T77" fmla="*/ 79 h 134"/>
              <a:gd name="T78" fmla="*/ 57 w 87"/>
              <a:gd name="T79" fmla="*/ 82 h 134"/>
              <a:gd name="T80" fmla="*/ 57 w 87"/>
              <a:gd name="T81" fmla="*/ 83 h 134"/>
              <a:gd name="T82" fmla="*/ 51 w 87"/>
              <a:gd name="T83" fmla="*/ 93 h 134"/>
              <a:gd name="T84" fmla="*/ 51 w 87"/>
              <a:gd name="T85" fmla="*/ 96 h 134"/>
              <a:gd name="T86" fmla="*/ 45 w 87"/>
              <a:gd name="T87" fmla="*/ 103 h 134"/>
              <a:gd name="T88" fmla="*/ 42 w 87"/>
              <a:gd name="T89" fmla="*/ 108 h 134"/>
              <a:gd name="T90" fmla="*/ 34 w 87"/>
              <a:gd name="T91" fmla="*/ 119 h 134"/>
              <a:gd name="T92" fmla="*/ 57 w 87"/>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4"/>
              <a:gd name="T143" fmla="*/ 87 w 87"/>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4">
                <a:moveTo>
                  <a:pt x="57" y="134"/>
                </a:moveTo>
                <a:lnTo>
                  <a:pt x="58" y="131"/>
                </a:lnTo>
                <a:lnTo>
                  <a:pt x="60" y="127"/>
                </a:lnTo>
                <a:lnTo>
                  <a:pt x="63" y="124"/>
                </a:lnTo>
                <a:lnTo>
                  <a:pt x="64" y="120"/>
                </a:lnTo>
                <a:lnTo>
                  <a:pt x="66" y="119"/>
                </a:lnTo>
                <a:lnTo>
                  <a:pt x="67" y="116"/>
                </a:lnTo>
                <a:lnTo>
                  <a:pt x="72" y="111"/>
                </a:lnTo>
                <a:lnTo>
                  <a:pt x="78" y="100"/>
                </a:lnTo>
                <a:lnTo>
                  <a:pt x="78" y="99"/>
                </a:lnTo>
                <a:lnTo>
                  <a:pt x="76" y="100"/>
                </a:lnTo>
                <a:lnTo>
                  <a:pt x="78" y="99"/>
                </a:lnTo>
                <a:lnTo>
                  <a:pt x="82" y="91"/>
                </a:lnTo>
                <a:lnTo>
                  <a:pt x="81" y="91"/>
                </a:lnTo>
                <a:lnTo>
                  <a:pt x="81" y="93"/>
                </a:lnTo>
                <a:lnTo>
                  <a:pt x="85" y="85"/>
                </a:lnTo>
                <a:lnTo>
                  <a:pt x="84" y="82"/>
                </a:lnTo>
                <a:lnTo>
                  <a:pt x="85" y="80"/>
                </a:lnTo>
                <a:lnTo>
                  <a:pt x="85" y="76"/>
                </a:lnTo>
                <a:lnTo>
                  <a:pt x="87" y="74"/>
                </a:lnTo>
                <a:lnTo>
                  <a:pt x="87" y="55"/>
                </a:lnTo>
                <a:lnTo>
                  <a:pt x="85" y="54"/>
                </a:lnTo>
                <a:lnTo>
                  <a:pt x="87" y="54"/>
                </a:lnTo>
                <a:lnTo>
                  <a:pt x="87" y="49"/>
                </a:lnTo>
                <a:lnTo>
                  <a:pt x="85" y="48"/>
                </a:lnTo>
                <a:lnTo>
                  <a:pt x="82" y="43"/>
                </a:lnTo>
                <a:lnTo>
                  <a:pt x="82" y="45"/>
                </a:lnTo>
                <a:lnTo>
                  <a:pt x="82" y="43"/>
                </a:lnTo>
                <a:lnTo>
                  <a:pt x="64" y="23"/>
                </a:lnTo>
                <a:lnTo>
                  <a:pt x="61" y="21"/>
                </a:lnTo>
                <a:lnTo>
                  <a:pt x="60" y="20"/>
                </a:lnTo>
                <a:lnTo>
                  <a:pt x="52" y="15"/>
                </a:lnTo>
                <a:lnTo>
                  <a:pt x="51" y="15"/>
                </a:lnTo>
                <a:lnTo>
                  <a:pt x="52" y="17"/>
                </a:lnTo>
                <a:lnTo>
                  <a:pt x="51" y="15"/>
                </a:lnTo>
                <a:lnTo>
                  <a:pt x="48" y="14"/>
                </a:lnTo>
                <a:lnTo>
                  <a:pt x="43" y="11"/>
                </a:lnTo>
                <a:lnTo>
                  <a:pt x="39" y="9"/>
                </a:lnTo>
                <a:lnTo>
                  <a:pt x="33" y="6"/>
                </a:lnTo>
                <a:lnTo>
                  <a:pt x="30" y="6"/>
                </a:lnTo>
                <a:lnTo>
                  <a:pt x="24" y="3"/>
                </a:lnTo>
                <a:lnTo>
                  <a:pt x="21" y="3"/>
                </a:lnTo>
                <a:lnTo>
                  <a:pt x="18" y="1"/>
                </a:lnTo>
                <a:lnTo>
                  <a:pt x="13" y="1"/>
                </a:lnTo>
                <a:lnTo>
                  <a:pt x="9" y="0"/>
                </a:lnTo>
                <a:lnTo>
                  <a:pt x="2" y="0"/>
                </a:lnTo>
                <a:lnTo>
                  <a:pt x="3" y="0"/>
                </a:lnTo>
                <a:lnTo>
                  <a:pt x="0" y="28"/>
                </a:lnTo>
                <a:lnTo>
                  <a:pt x="2" y="28"/>
                </a:lnTo>
                <a:lnTo>
                  <a:pt x="6" y="28"/>
                </a:lnTo>
                <a:lnTo>
                  <a:pt x="10" y="29"/>
                </a:lnTo>
                <a:lnTo>
                  <a:pt x="12" y="29"/>
                </a:lnTo>
                <a:lnTo>
                  <a:pt x="15" y="31"/>
                </a:lnTo>
                <a:lnTo>
                  <a:pt x="18" y="31"/>
                </a:lnTo>
                <a:lnTo>
                  <a:pt x="24" y="34"/>
                </a:lnTo>
                <a:lnTo>
                  <a:pt x="27" y="34"/>
                </a:lnTo>
                <a:lnTo>
                  <a:pt x="33" y="37"/>
                </a:lnTo>
                <a:lnTo>
                  <a:pt x="34" y="35"/>
                </a:lnTo>
                <a:lnTo>
                  <a:pt x="33" y="35"/>
                </a:lnTo>
                <a:lnTo>
                  <a:pt x="36" y="37"/>
                </a:lnTo>
                <a:lnTo>
                  <a:pt x="37" y="38"/>
                </a:lnTo>
                <a:lnTo>
                  <a:pt x="45" y="43"/>
                </a:lnTo>
                <a:lnTo>
                  <a:pt x="46" y="43"/>
                </a:lnTo>
                <a:lnTo>
                  <a:pt x="45" y="42"/>
                </a:lnTo>
                <a:lnTo>
                  <a:pt x="46" y="43"/>
                </a:lnTo>
                <a:lnTo>
                  <a:pt x="49" y="45"/>
                </a:lnTo>
                <a:lnTo>
                  <a:pt x="58" y="52"/>
                </a:lnTo>
                <a:lnTo>
                  <a:pt x="58" y="54"/>
                </a:lnTo>
                <a:lnTo>
                  <a:pt x="61" y="59"/>
                </a:lnTo>
                <a:lnTo>
                  <a:pt x="61" y="60"/>
                </a:lnTo>
                <a:lnTo>
                  <a:pt x="60" y="59"/>
                </a:lnTo>
                <a:lnTo>
                  <a:pt x="60" y="54"/>
                </a:lnTo>
                <a:lnTo>
                  <a:pt x="61" y="63"/>
                </a:lnTo>
                <a:lnTo>
                  <a:pt x="63" y="65"/>
                </a:lnTo>
                <a:lnTo>
                  <a:pt x="61" y="66"/>
                </a:lnTo>
                <a:lnTo>
                  <a:pt x="61" y="71"/>
                </a:lnTo>
                <a:lnTo>
                  <a:pt x="60" y="72"/>
                </a:lnTo>
                <a:lnTo>
                  <a:pt x="58" y="79"/>
                </a:lnTo>
                <a:lnTo>
                  <a:pt x="60" y="77"/>
                </a:lnTo>
                <a:lnTo>
                  <a:pt x="57" y="82"/>
                </a:lnTo>
                <a:lnTo>
                  <a:pt x="55" y="85"/>
                </a:lnTo>
                <a:lnTo>
                  <a:pt x="57" y="83"/>
                </a:lnTo>
                <a:lnTo>
                  <a:pt x="55" y="85"/>
                </a:lnTo>
                <a:lnTo>
                  <a:pt x="51" y="93"/>
                </a:lnTo>
                <a:lnTo>
                  <a:pt x="51" y="94"/>
                </a:lnTo>
                <a:lnTo>
                  <a:pt x="51" y="96"/>
                </a:lnTo>
                <a:lnTo>
                  <a:pt x="46" y="100"/>
                </a:lnTo>
                <a:lnTo>
                  <a:pt x="45" y="103"/>
                </a:lnTo>
                <a:lnTo>
                  <a:pt x="43" y="105"/>
                </a:lnTo>
                <a:lnTo>
                  <a:pt x="42" y="108"/>
                </a:lnTo>
                <a:lnTo>
                  <a:pt x="39" y="111"/>
                </a:lnTo>
                <a:lnTo>
                  <a:pt x="34" y="119"/>
                </a:lnTo>
                <a:lnTo>
                  <a:pt x="36" y="116"/>
                </a:lnTo>
                <a:lnTo>
                  <a:pt x="57" y="134"/>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8" name="Freeform 3090"/>
          <p:cNvSpPr>
            <a:spLocks/>
          </p:cNvSpPr>
          <p:nvPr/>
        </p:nvSpPr>
        <p:spPr bwMode="auto">
          <a:xfrm>
            <a:off x="5884863" y="4510089"/>
            <a:ext cx="146050" cy="187325"/>
          </a:xfrm>
          <a:custGeom>
            <a:avLst/>
            <a:gdLst>
              <a:gd name="T0" fmla="*/ 37 w 93"/>
              <a:gd name="T1" fmla="*/ 0 h 137"/>
              <a:gd name="T2" fmla="*/ 27 w 93"/>
              <a:gd name="T3" fmla="*/ 9 h 137"/>
              <a:gd name="T4" fmla="*/ 21 w 93"/>
              <a:gd name="T5" fmla="*/ 17 h 137"/>
              <a:gd name="T6" fmla="*/ 18 w 93"/>
              <a:gd name="T7" fmla="*/ 21 h 137"/>
              <a:gd name="T8" fmla="*/ 15 w 93"/>
              <a:gd name="T9" fmla="*/ 26 h 137"/>
              <a:gd name="T10" fmla="*/ 12 w 93"/>
              <a:gd name="T11" fmla="*/ 31 h 137"/>
              <a:gd name="T12" fmla="*/ 7 w 93"/>
              <a:gd name="T13" fmla="*/ 38 h 137"/>
              <a:gd name="T14" fmla="*/ 7 w 93"/>
              <a:gd name="T15" fmla="*/ 40 h 137"/>
              <a:gd name="T16" fmla="*/ 3 w 93"/>
              <a:gd name="T17" fmla="*/ 49 h 137"/>
              <a:gd name="T18" fmla="*/ 2 w 93"/>
              <a:gd name="T19" fmla="*/ 55 h 137"/>
              <a:gd name="T20" fmla="*/ 2 w 93"/>
              <a:gd name="T21" fmla="*/ 82 h 137"/>
              <a:gd name="T22" fmla="*/ 2 w 93"/>
              <a:gd name="T23" fmla="*/ 83 h 137"/>
              <a:gd name="T24" fmla="*/ 5 w 93"/>
              <a:gd name="T25" fmla="*/ 88 h 137"/>
              <a:gd name="T26" fmla="*/ 3 w 93"/>
              <a:gd name="T27" fmla="*/ 83 h 137"/>
              <a:gd name="T28" fmla="*/ 6 w 93"/>
              <a:gd name="T29" fmla="*/ 91 h 137"/>
              <a:gd name="T30" fmla="*/ 9 w 93"/>
              <a:gd name="T31" fmla="*/ 96 h 137"/>
              <a:gd name="T32" fmla="*/ 19 w 93"/>
              <a:gd name="T33" fmla="*/ 108 h 137"/>
              <a:gd name="T34" fmla="*/ 19 w 93"/>
              <a:gd name="T35" fmla="*/ 108 h 137"/>
              <a:gd name="T36" fmla="*/ 27 w 93"/>
              <a:gd name="T37" fmla="*/ 114 h 137"/>
              <a:gd name="T38" fmla="*/ 31 w 93"/>
              <a:gd name="T39" fmla="*/ 117 h 137"/>
              <a:gd name="T40" fmla="*/ 40 w 93"/>
              <a:gd name="T41" fmla="*/ 122 h 137"/>
              <a:gd name="T42" fmla="*/ 51 w 93"/>
              <a:gd name="T43" fmla="*/ 127 h 137"/>
              <a:gd name="T44" fmla="*/ 64 w 93"/>
              <a:gd name="T45" fmla="*/ 131 h 137"/>
              <a:gd name="T46" fmla="*/ 72 w 93"/>
              <a:gd name="T47" fmla="*/ 133 h 137"/>
              <a:gd name="T48" fmla="*/ 82 w 93"/>
              <a:gd name="T49" fmla="*/ 136 h 137"/>
              <a:gd name="T50" fmla="*/ 85 w 93"/>
              <a:gd name="T51" fmla="*/ 137 h 137"/>
              <a:gd name="T52" fmla="*/ 93 w 93"/>
              <a:gd name="T53" fmla="*/ 110 h 137"/>
              <a:gd name="T54" fmla="*/ 82 w 93"/>
              <a:gd name="T55" fmla="*/ 108 h 137"/>
              <a:gd name="T56" fmla="*/ 76 w 93"/>
              <a:gd name="T57" fmla="*/ 105 h 137"/>
              <a:gd name="T58" fmla="*/ 67 w 93"/>
              <a:gd name="T59" fmla="*/ 103 h 137"/>
              <a:gd name="T60" fmla="*/ 57 w 93"/>
              <a:gd name="T61" fmla="*/ 99 h 137"/>
              <a:gd name="T62" fmla="*/ 46 w 93"/>
              <a:gd name="T63" fmla="*/ 94 h 137"/>
              <a:gd name="T64" fmla="*/ 46 w 93"/>
              <a:gd name="T65" fmla="*/ 96 h 137"/>
              <a:gd name="T66" fmla="*/ 42 w 93"/>
              <a:gd name="T67" fmla="*/ 93 h 137"/>
              <a:gd name="T68" fmla="*/ 34 w 93"/>
              <a:gd name="T69" fmla="*/ 86 h 137"/>
              <a:gd name="T70" fmla="*/ 28 w 93"/>
              <a:gd name="T71" fmla="*/ 83 h 137"/>
              <a:gd name="T72" fmla="*/ 33 w 93"/>
              <a:gd name="T73" fmla="*/ 86 h 137"/>
              <a:gd name="T74" fmla="*/ 30 w 93"/>
              <a:gd name="T75" fmla="*/ 82 h 137"/>
              <a:gd name="T76" fmla="*/ 30 w 93"/>
              <a:gd name="T77" fmla="*/ 83 h 137"/>
              <a:gd name="T78" fmla="*/ 28 w 93"/>
              <a:gd name="T79" fmla="*/ 79 h 137"/>
              <a:gd name="T80" fmla="*/ 27 w 93"/>
              <a:gd name="T81" fmla="*/ 74 h 137"/>
              <a:gd name="T82" fmla="*/ 27 w 93"/>
              <a:gd name="T83" fmla="*/ 65 h 137"/>
              <a:gd name="T84" fmla="*/ 28 w 93"/>
              <a:gd name="T85" fmla="*/ 59 h 137"/>
              <a:gd name="T86" fmla="*/ 30 w 93"/>
              <a:gd name="T87" fmla="*/ 54 h 137"/>
              <a:gd name="T88" fmla="*/ 31 w 93"/>
              <a:gd name="T89" fmla="*/ 51 h 137"/>
              <a:gd name="T90" fmla="*/ 31 w 93"/>
              <a:gd name="T91" fmla="*/ 49 h 137"/>
              <a:gd name="T92" fmla="*/ 34 w 93"/>
              <a:gd name="T93" fmla="*/ 45 h 137"/>
              <a:gd name="T94" fmla="*/ 37 w 93"/>
              <a:gd name="T95" fmla="*/ 40 h 137"/>
              <a:gd name="T96" fmla="*/ 40 w 93"/>
              <a:gd name="T97" fmla="*/ 35 h 137"/>
              <a:gd name="T98" fmla="*/ 46 w 93"/>
              <a:gd name="T99" fmla="*/ 28 h 137"/>
              <a:gd name="T100" fmla="*/ 49 w 93"/>
              <a:gd name="T101" fmla="*/ 24 h 137"/>
              <a:gd name="T102" fmla="*/ 33 w 93"/>
              <a:gd name="T103" fmla="*/ 3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7"/>
              <a:gd name="T158" fmla="*/ 93 w 93"/>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1"/>
                </a:lnTo>
                <a:lnTo>
                  <a:pt x="10" y="34"/>
                </a:lnTo>
                <a:lnTo>
                  <a:pt x="7" y="38"/>
                </a:lnTo>
                <a:lnTo>
                  <a:pt x="7" y="41"/>
                </a:lnTo>
                <a:lnTo>
                  <a:pt x="7" y="40"/>
                </a:lnTo>
                <a:lnTo>
                  <a:pt x="3" y="48"/>
                </a:lnTo>
                <a:lnTo>
                  <a:pt x="3" y="49"/>
                </a:lnTo>
                <a:lnTo>
                  <a:pt x="2" y="52"/>
                </a:lnTo>
                <a:lnTo>
                  <a:pt x="2" y="55"/>
                </a:lnTo>
                <a:lnTo>
                  <a:pt x="0" y="59"/>
                </a:lnTo>
                <a:lnTo>
                  <a:pt x="2" y="82"/>
                </a:lnTo>
                <a:lnTo>
                  <a:pt x="3" y="83"/>
                </a:lnTo>
                <a:lnTo>
                  <a:pt x="2" y="83"/>
                </a:lnTo>
                <a:lnTo>
                  <a:pt x="5" y="89"/>
                </a:lnTo>
                <a:lnTo>
                  <a:pt x="5" y="88"/>
                </a:lnTo>
                <a:lnTo>
                  <a:pt x="5" y="89"/>
                </a:lnTo>
                <a:lnTo>
                  <a:pt x="3" y="83"/>
                </a:lnTo>
                <a:lnTo>
                  <a:pt x="5" y="89"/>
                </a:lnTo>
                <a:lnTo>
                  <a:pt x="6" y="91"/>
                </a:lnTo>
                <a:lnTo>
                  <a:pt x="6" y="93"/>
                </a:lnTo>
                <a:lnTo>
                  <a:pt x="9" y="96"/>
                </a:lnTo>
                <a:lnTo>
                  <a:pt x="9" y="97"/>
                </a:lnTo>
                <a:lnTo>
                  <a:pt x="19" y="108"/>
                </a:lnTo>
                <a:lnTo>
                  <a:pt x="21" y="108"/>
                </a:lnTo>
                <a:lnTo>
                  <a:pt x="19" y="108"/>
                </a:lnTo>
                <a:lnTo>
                  <a:pt x="22" y="110"/>
                </a:lnTo>
                <a:lnTo>
                  <a:pt x="27" y="114"/>
                </a:lnTo>
                <a:lnTo>
                  <a:pt x="30" y="116"/>
                </a:lnTo>
                <a:lnTo>
                  <a:pt x="31" y="117"/>
                </a:lnTo>
                <a:lnTo>
                  <a:pt x="39" y="122"/>
                </a:lnTo>
                <a:lnTo>
                  <a:pt x="40" y="122"/>
                </a:lnTo>
                <a:lnTo>
                  <a:pt x="49" y="127"/>
                </a:lnTo>
                <a:lnTo>
                  <a:pt x="51" y="127"/>
                </a:lnTo>
                <a:lnTo>
                  <a:pt x="60" y="131"/>
                </a:lnTo>
                <a:lnTo>
                  <a:pt x="64" y="131"/>
                </a:lnTo>
                <a:lnTo>
                  <a:pt x="69" y="133"/>
                </a:lnTo>
                <a:lnTo>
                  <a:pt x="72" y="133"/>
                </a:lnTo>
                <a:lnTo>
                  <a:pt x="79" y="136"/>
                </a:lnTo>
                <a:lnTo>
                  <a:pt x="82" y="136"/>
                </a:lnTo>
                <a:lnTo>
                  <a:pt x="84" y="137"/>
                </a:lnTo>
                <a:lnTo>
                  <a:pt x="85" y="137"/>
                </a:lnTo>
                <a:lnTo>
                  <a:pt x="91" y="110"/>
                </a:lnTo>
                <a:lnTo>
                  <a:pt x="93" y="110"/>
                </a:lnTo>
                <a:lnTo>
                  <a:pt x="85" y="108"/>
                </a:lnTo>
                <a:lnTo>
                  <a:pt x="82" y="108"/>
                </a:lnTo>
                <a:lnTo>
                  <a:pt x="81" y="108"/>
                </a:lnTo>
                <a:lnTo>
                  <a:pt x="76" y="105"/>
                </a:lnTo>
                <a:lnTo>
                  <a:pt x="72" y="105"/>
                </a:lnTo>
                <a:lnTo>
                  <a:pt x="67" y="103"/>
                </a:lnTo>
                <a:lnTo>
                  <a:pt x="66" y="103"/>
                </a:lnTo>
                <a:lnTo>
                  <a:pt x="57" y="99"/>
                </a:lnTo>
                <a:lnTo>
                  <a:pt x="55" y="99"/>
                </a:lnTo>
                <a:lnTo>
                  <a:pt x="46" y="94"/>
                </a:lnTo>
                <a:lnTo>
                  <a:pt x="45" y="94"/>
                </a:lnTo>
                <a:lnTo>
                  <a:pt x="46" y="96"/>
                </a:lnTo>
                <a:lnTo>
                  <a:pt x="45" y="94"/>
                </a:lnTo>
                <a:lnTo>
                  <a:pt x="42" y="93"/>
                </a:lnTo>
                <a:lnTo>
                  <a:pt x="37" y="88"/>
                </a:lnTo>
                <a:lnTo>
                  <a:pt x="34" y="86"/>
                </a:lnTo>
                <a:lnTo>
                  <a:pt x="30" y="83"/>
                </a:lnTo>
                <a:lnTo>
                  <a:pt x="28" y="83"/>
                </a:lnTo>
                <a:lnTo>
                  <a:pt x="33" y="88"/>
                </a:lnTo>
                <a:lnTo>
                  <a:pt x="33" y="86"/>
                </a:lnTo>
                <a:lnTo>
                  <a:pt x="30" y="83"/>
                </a:lnTo>
                <a:lnTo>
                  <a:pt x="30" y="82"/>
                </a:lnTo>
                <a:lnTo>
                  <a:pt x="28" y="80"/>
                </a:lnTo>
                <a:lnTo>
                  <a:pt x="30" y="83"/>
                </a:lnTo>
                <a:lnTo>
                  <a:pt x="28" y="77"/>
                </a:lnTo>
                <a:lnTo>
                  <a:pt x="28" y="79"/>
                </a:lnTo>
                <a:lnTo>
                  <a:pt x="28" y="77"/>
                </a:lnTo>
                <a:lnTo>
                  <a:pt x="27" y="74"/>
                </a:lnTo>
                <a:lnTo>
                  <a:pt x="25" y="72"/>
                </a:lnTo>
                <a:lnTo>
                  <a:pt x="27" y="65"/>
                </a:lnTo>
                <a:lnTo>
                  <a:pt x="28" y="62"/>
                </a:lnTo>
                <a:lnTo>
                  <a:pt x="28" y="59"/>
                </a:lnTo>
                <a:lnTo>
                  <a:pt x="30" y="55"/>
                </a:lnTo>
                <a:lnTo>
                  <a:pt x="30" y="54"/>
                </a:lnTo>
                <a:lnTo>
                  <a:pt x="28" y="55"/>
                </a:lnTo>
                <a:lnTo>
                  <a:pt x="31" y="51"/>
                </a:lnTo>
                <a:lnTo>
                  <a:pt x="31" y="48"/>
                </a:lnTo>
                <a:lnTo>
                  <a:pt x="31" y="49"/>
                </a:lnTo>
                <a:lnTo>
                  <a:pt x="33" y="46"/>
                </a:lnTo>
                <a:lnTo>
                  <a:pt x="34" y="45"/>
                </a:lnTo>
                <a:lnTo>
                  <a:pt x="36" y="41"/>
                </a:lnTo>
                <a:lnTo>
                  <a:pt x="37" y="40"/>
                </a:lnTo>
                <a:lnTo>
                  <a:pt x="39" y="37"/>
                </a:lnTo>
                <a:lnTo>
                  <a:pt x="40" y="35"/>
                </a:lnTo>
                <a:lnTo>
                  <a:pt x="42" y="32"/>
                </a:lnTo>
                <a:lnTo>
                  <a:pt x="46" y="28"/>
                </a:lnTo>
                <a:lnTo>
                  <a:pt x="48" y="24"/>
                </a:lnTo>
                <a:lnTo>
                  <a:pt x="49" y="24"/>
                </a:lnTo>
                <a:lnTo>
                  <a:pt x="54" y="21"/>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39" name="Freeform 3091"/>
          <p:cNvSpPr>
            <a:spLocks/>
          </p:cNvSpPr>
          <p:nvPr/>
        </p:nvSpPr>
        <p:spPr bwMode="auto">
          <a:xfrm>
            <a:off x="6021388" y="4660901"/>
            <a:ext cx="138112" cy="182563"/>
          </a:xfrm>
          <a:custGeom>
            <a:avLst/>
            <a:gdLst>
              <a:gd name="T0" fmla="*/ 59 w 88"/>
              <a:gd name="T1" fmla="*/ 131 h 134"/>
              <a:gd name="T2" fmla="*/ 64 w 88"/>
              <a:gd name="T3" fmla="*/ 123 h 134"/>
              <a:gd name="T4" fmla="*/ 67 w 88"/>
              <a:gd name="T5" fmla="*/ 119 h 134"/>
              <a:gd name="T6" fmla="*/ 73 w 88"/>
              <a:gd name="T7" fmla="*/ 111 h 134"/>
              <a:gd name="T8" fmla="*/ 79 w 88"/>
              <a:gd name="T9" fmla="*/ 99 h 134"/>
              <a:gd name="T10" fmla="*/ 79 w 88"/>
              <a:gd name="T11" fmla="*/ 99 h 134"/>
              <a:gd name="T12" fmla="*/ 82 w 88"/>
              <a:gd name="T13" fmla="*/ 91 h 134"/>
              <a:gd name="T14" fmla="*/ 86 w 88"/>
              <a:gd name="T15" fmla="*/ 85 h 134"/>
              <a:gd name="T16" fmla="*/ 86 w 88"/>
              <a:gd name="T17" fmla="*/ 80 h 134"/>
              <a:gd name="T18" fmla="*/ 88 w 88"/>
              <a:gd name="T19" fmla="*/ 74 h 134"/>
              <a:gd name="T20" fmla="*/ 86 w 88"/>
              <a:gd name="T21" fmla="*/ 54 h 134"/>
              <a:gd name="T22" fmla="*/ 88 w 88"/>
              <a:gd name="T23" fmla="*/ 49 h 134"/>
              <a:gd name="T24" fmla="*/ 83 w 88"/>
              <a:gd name="T25" fmla="*/ 43 h 134"/>
              <a:gd name="T26" fmla="*/ 83 w 88"/>
              <a:gd name="T27" fmla="*/ 43 h 134"/>
              <a:gd name="T28" fmla="*/ 62 w 88"/>
              <a:gd name="T29" fmla="*/ 21 h 134"/>
              <a:gd name="T30" fmla="*/ 53 w 88"/>
              <a:gd name="T31" fmla="*/ 17 h 134"/>
              <a:gd name="T32" fmla="*/ 49 w 88"/>
              <a:gd name="T33" fmla="*/ 14 h 134"/>
              <a:gd name="T34" fmla="*/ 40 w 88"/>
              <a:gd name="T35" fmla="*/ 9 h 134"/>
              <a:gd name="T36" fmla="*/ 31 w 88"/>
              <a:gd name="T37" fmla="*/ 6 h 134"/>
              <a:gd name="T38" fmla="*/ 20 w 88"/>
              <a:gd name="T39" fmla="*/ 3 h 134"/>
              <a:gd name="T40" fmla="*/ 14 w 88"/>
              <a:gd name="T41" fmla="*/ 1 h 134"/>
              <a:gd name="T42" fmla="*/ 1 w 88"/>
              <a:gd name="T43" fmla="*/ 0 h 134"/>
              <a:gd name="T44" fmla="*/ 0 w 88"/>
              <a:gd name="T45" fmla="*/ 27 h 134"/>
              <a:gd name="T46" fmla="*/ 6 w 88"/>
              <a:gd name="T47" fmla="*/ 27 h 134"/>
              <a:gd name="T48" fmla="*/ 13 w 88"/>
              <a:gd name="T49" fmla="*/ 29 h 134"/>
              <a:gd name="T50" fmla="*/ 19 w 88"/>
              <a:gd name="T51" fmla="*/ 31 h 134"/>
              <a:gd name="T52" fmla="*/ 28 w 88"/>
              <a:gd name="T53" fmla="*/ 34 h 134"/>
              <a:gd name="T54" fmla="*/ 35 w 88"/>
              <a:gd name="T55" fmla="*/ 35 h 134"/>
              <a:gd name="T56" fmla="*/ 40 w 88"/>
              <a:gd name="T57" fmla="*/ 38 h 134"/>
              <a:gd name="T58" fmla="*/ 47 w 88"/>
              <a:gd name="T59" fmla="*/ 41 h 134"/>
              <a:gd name="T60" fmla="*/ 50 w 88"/>
              <a:gd name="T61" fmla="*/ 44 h 134"/>
              <a:gd name="T62" fmla="*/ 59 w 88"/>
              <a:gd name="T63" fmla="*/ 54 h 134"/>
              <a:gd name="T64" fmla="*/ 62 w 88"/>
              <a:gd name="T65" fmla="*/ 60 h 134"/>
              <a:gd name="T66" fmla="*/ 61 w 88"/>
              <a:gd name="T67" fmla="*/ 54 h 134"/>
              <a:gd name="T68" fmla="*/ 64 w 88"/>
              <a:gd name="T69" fmla="*/ 65 h 134"/>
              <a:gd name="T70" fmla="*/ 62 w 88"/>
              <a:gd name="T71" fmla="*/ 71 h 134"/>
              <a:gd name="T72" fmla="*/ 59 w 88"/>
              <a:gd name="T73" fmla="*/ 79 h 134"/>
              <a:gd name="T74" fmla="*/ 58 w 88"/>
              <a:gd name="T75" fmla="*/ 82 h 134"/>
              <a:gd name="T76" fmla="*/ 58 w 88"/>
              <a:gd name="T77" fmla="*/ 83 h 134"/>
              <a:gd name="T78" fmla="*/ 52 w 88"/>
              <a:gd name="T79" fmla="*/ 92 h 134"/>
              <a:gd name="T80" fmla="*/ 52 w 88"/>
              <a:gd name="T81" fmla="*/ 96 h 134"/>
              <a:gd name="T82" fmla="*/ 46 w 88"/>
              <a:gd name="T83" fmla="*/ 103 h 134"/>
              <a:gd name="T84" fmla="*/ 43 w 88"/>
              <a:gd name="T85" fmla="*/ 108 h 134"/>
              <a:gd name="T86" fmla="*/ 35 w 88"/>
              <a:gd name="T87" fmla="*/ 119 h 134"/>
              <a:gd name="T88" fmla="*/ 58 w 88"/>
              <a:gd name="T89" fmla="*/ 134 h 1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4"/>
              <a:gd name="T137" fmla="*/ 88 w 88"/>
              <a:gd name="T138" fmla="*/ 134 h 1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4">
                <a:moveTo>
                  <a:pt x="58" y="134"/>
                </a:moveTo>
                <a:lnTo>
                  <a:pt x="59" y="131"/>
                </a:lnTo>
                <a:lnTo>
                  <a:pt x="61" y="127"/>
                </a:lnTo>
                <a:lnTo>
                  <a:pt x="64" y="123"/>
                </a:lnTo>
                <a:lnTo>
                  <a:pt x="65" y="120"/>
                </a:lnTo>
                <a:lnTo>
                  <a:pt x="67" y="119"/>
                </a:lnTo>
                <a:lnTo>
                  <a:pt x="68" y="116"/>
                </a:lnTo>
                <a:lnTo>
                  <a:pt x="73" y="111"/>
                </a:lnTo>
                <a:lnTo>
                  <a:pt x="79" y="100"/>
                </a:lnTo>
                <a:lnTo>
                  <a:pt x="79" y="99"/>
                </a:lnTo>
                <a:lnTo>
                  <a:pt x="77" y="100"/>
                </a:lnTo>
                <a:lnTo>
                  <a:pt x="79" y="99"/>
                </a:lnTo>
                <a:lnTo>
                  <a:pt x="83" y="91"/>
                </a:lnTo>
                <a:lnTo>
                  <a:pt x="82" y="91"/>
                </a:lnTo>
                <a:lnTo>
                  <a:pt x="82" y="92"/>
                </a:lnTo>
                <a:lnTo>
                  <a:pt x="86" y="85"/>
                </a:lnTo>
                <a:lnTo>
                  <a:pt x="85" y="82"/>
                </a:lnTo>
                <a:lnTo>
                  <a:pt x="86" y="80"/>
                </a:lnTo>
                <a:lnTo>
                  <a:pt x="86" y="75"/>
                </a:lnTo>
                <a:lnTo>
                  <a:pt x="88" y="74"/>
                </a:lnTo>
                <a:lnTo>
                  <a:pt x="88" y="55"/>
                </a:lnTo>
                <a:lnTo>
                  <a:pt x="86" y="54"/>
                </a:lnTo>
                <a:lnTo>
                  <a:pt x="88" y="54"/>
                </a:lnTo>
                <a:lnTo>
                  <a:pt x="88" y="49"/>
                </a:lnTo>
                <a:lnTo>
                  <a:pt x="86" y="48"/>
                </a:lnTo>
                <a:lnTo>
                  <a:pt x="83" y="43"/>
                </a:lnTo>
                <a:lnTo>
                  <a:pt x="83" y="44"/>
                </a:lnTo>
                <a:lnTo>
                  <a:pt x="83" y="43"/>
                </a:lnTo>
                <a:lnTo>
                  <a:pt x="65" y="23"/>
                </a:lnTo>
                <a:lnTo>
                  <a:pt x="62" y="21"/>
                </a:lnTo>
                <a:lnTo>
                  <a:pt x="56" y="17"/>
                </a:lnTo>
                <a:lnTo>
                  <a:pt x="53" y="17"/>
                </a:lnTo>
                <a:lnTo>
                  <a:pt x="55" y="17"/>
                </a:lnTo>
                <a:lnTo>
                  <a:pt x="49" y="14"/>
                </a:lnTo>
                <a:lnTo>
                  <a:pt x="44" y="10"/>
                </a:lnTo>
                <a:lnTo>
                  <a:pt x="40" y="9"/>
                </a:lnTo>
                <a:lnTo>
                  <a:pt x="34" y="6"/>
                </a:lnTo>
                <a:lnTo>
                  <a:pt x="31" y="6"/>
                </a:lnTo>
                <a:lnTo>
                  <a:pt x="25" y="3"/>
                </a:lnTo>
                <a:lnTo>
                  <a:pt x="20" y="3"/>
                </a:lnTo>
                <a:lnTo>
                  <a:pt x="16" y="1"/>
                </a:lnTo>
                <a:lnTo>
                  <a:pt x="14" y="1"/>
                </a:lnTo>
                <a:lnTo>
                  <a:pt x="11" y="0"/>
                </a:lnTo>
                <a:lnTo>
                  <a:pt x="1" y="0"/>
                </a:lnTo>
                <a:lnTo>
                  <a:pt x="3" y="0"/>
                </a:lnTo>
                <a:lnTo>
                  <a:pt x="0" y="27"/>
                </a:lnTo>
                <a:lnTo>
                  <a:pt x="1" y="27"/>
                </a:lnTo>
                <a:lnTo>
                  <a:pt x="6" y="27"/>
                </a:lnTo>
                <a:lnTo>
                  <a:pt x="8" y="29"/>
                </a:lnTo>
                <a:lnTo>
                  <a:pt x="13" y="29"/>
                </a:lnTo>
                <a:lnTo>
                  <a:pt x="17" y="31"/>
                </a:lnTo>
                <a:lnTo>
                  <a:pt x="19" y="31"/>
                </a:lnTo>
                <a:lnTo>
                  <a:pt x="25" y="34"/>
                </a:lnTo>
                <a:lnTo>
                  <a:pt x="28" y="34"/>
                </a:lnTo>
                <a:lnTo>
                  <a:pt x="34" y="37"/>
                </a:lnTo>
                <a:lnTo>
                  <a:pt x="35" y="35"/>
                </a:lnTo>
                <a:lnTo>
                  <a:pt x="34" y="35"/>
                </a:lnTo>
                <a:lnTo>
                  <a:pt x="40" y="38"/>
                </a:lnTo>
                <a:lnTo>
                  <a:pt x="44" y="41"/>
                </a:lnTo>
                <a:lnTo>
                  <a:pt x="47" y="41"/>
                </a:lnTo>
                <a:lnTo>
                  <a:pt x="47" y="43"/>
                </a:lnTo>
                <a:lnTo>
                  <a:pt x="50" y="44"/>
                </a:lnTo>
                <a:lnTo>
                  <a:pt x="59" y="52"/>
                </a:lnTo>
                <a:lnTo>
                  <a:pt x="59" y="54"/>
                </a:lnTo>
                <a:lnTo>
                  <a:pt x="62" y="58"/>
                </a:lnTo>
                <a:lnTo>
                  <a:pt x="62" y="60"/>
                </a:lnTo>
                <a:lnTo>
                  <a:pt x="61" y="58"/>
                </a:lnTo>
                <a:lnTo>
                  <a:pt x="61" y="54"/>
                </a:lnTo>
                <a:lnTo>
                  <a:pt x="62" y="63"/>
                </a:lnTo>
                <a:lnTo>
                  <a:pt x="64" y="65"/>
                </a:lnTo>
                <a:lnTo>
                  <a:pt x="62" y="66"/>
                </a:lnTo>
                <a:lnTo>
                  <a:pt x="62" y="71"/>
                </a:lnTo>
                <a:lnTo>
                  <a:pt x="61" y="72"/>
                </a:lnTo>
                <a:lnTo>
                  <a:pt x="59" y="79"/>
                </a:lnTo>
                <a:lnTo>
                  <a:pt x="61" y="77"/>
                </a:lnTo>
                <a:lnTo>
                  <a:pt x="58" y="82"/>
                </a:lnTo>
                <a:lnTo>
                  <a:pt x="56" y="85"/>
                </a:lnTo>
                <a:lnTo>
                  <a:pt x="58" y="83"/>
                </a:lnTo>
                <a:lnTo>
                  <a:pt x="56" y="85"/>
                </a:lnTo>
                <a:lnTo>
                  <a:pt x="52" y="92"/>
                </a:lnTo>
                <a:lnTo>
                  <a:pt x="52" y="94"/>
                </a:lnTo>
                <a:lnTo>
                  <a:pt x="52" y="96"/>
                </a:lnTo>
                <a:lnTo>
                  <a:pt x="47" y="100"/>
                </a:lnTo>
                <a:lnTo>
                  <a:pt x="46" y="103"/>
                </a:lnTo>
                <a:lnTo>
                  <a:pt x="44" y="105"/>
                </a:lnTo>
                <a:lnTo>
                  <a:pt x="43" y="108"/>
                </a:lnTo>
                <a:lnTo>
                  <a:pt x="40" y="111"/>
                </a:lnTo>
                <a:lnTo>
                  <a:pt x="35" y="119"/>
                </a:lnTo>
                <a:lnTo>
                  <a:pt x="37" y="116"/>
                </a:lnTo>
                <a:lnTo>
                  <a:pt x="58" y="134"/>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40" name="Freeform 3092"/>
          <p:cNvSpPr>
            <a:spLocks/>
          </p:cNvSpPr>
          <p:nvPr/>
        </p:nvSpPr>
        <p:spPr bwMode="auto">
          <a:xfrm>
            <a:off x="6032501" y="4810126"/>
            <a:ext cx="144463" cy="188913"/>
          </a:xfrm>
          <a:custGeom>
            <a:avLst/>
            <a:gdLst>
              <a:gd name="T0" fmla="*/ 37 w 92"/>
              <a:gd name="T1" fmla="*/ 0 h 138"/>
              <a:gd name="T2" fmla="*/ 27 w 92"/>
              <a:gd name="T3" fmla="*/ 10 h 138"/>
              <a:gd name="T4" fmla="*/ 24 w 92"/>
              <a:gd name="T5" fmla="*/ 13 h 138"/>
              <a:gd name="T6" fmla="*/ 16 w 92"/>
              <a:gd name="T7" fmla="*/ 22 h 138"/>
              <a:gd name="T8" fmla="*/ 13 w 92"/>
              <a:gd name="T9" fmla="*/ 27 h 138"/>
              <a:gd name="T10" fmla="*/ 10 w 92"/>
              <a:gd name="T11" fmla="*/ 31 h 138"/>
              <a:gd name="T12" fmla="*/ 7 w 92"/>
              <a:gd name="T13" fmla="*/ 36 h 138"/>
              <a:gd name="T14" fmla="*/ 3 w 92"/>
              <a:gd name="T15" fmla="*/ 45 h 138"/>
              <a:gd name="T16" fmla="*/ 1 w 92"/>
              <a:gd name="T17" fmla="*/ 48 h 138"/>
              <a:gd name="T18" fmla="*/ 0 w 92"/>
              <a:gd name="T19" fmla="*/ 55 h 138"/>
              <a:gd name="T20" fmla="*/ 1 w 92"/>
              <a:gd name="T21" fmla="*/ 84 h 138"/>
              <a:gd name="T22" fmla="*/ 3 w 92"/>
              <a:gd name="T23" fmla="*/ 90 h 138"/>
              <a:gd name="T24" fmla="*/ 3 w 92"/>
              <a:gd name="T25" fmla="*/ 90 h 138"/>
              <a:gd name="T26" fmla="*/ 3 w 92"/>
              <a:gd name="T27" fmla="*/ 90 h 138"/>
              <a:gd name="T28" fmla="*/ 4 w 92"/>
              <a:gd name="T29" fmla="*/ 93 h 138"/>
              <a:gd name="T30" fmla="*/ 7 w 92"/>
              <a:gd name="T31" fmla="*/ 98 h 138"/>
              <a:gd name="T32" fmla="*/ 19 w 92"/>
              <a:gd name="T33" fmla="*/ 109 h 138"/>
              <a:gd name="T34" fmla="*/ 22 w 92"/>
              <a:gd name="T35" fmla="*/ 112 h 138"/>
              <a:gd name="T36" fmla="*/ 28 w 92"/>
              <a:gd name="T37" fmla="*/ 117 h 138"/>
              <a:gd name="T38" fmla="*/ 37 w 92"/>
              <a:gd name="T39" fmla="*/ 123 h 138"/>
              <a:gd name="T40" fmla="*/ 45 w 92"/>
              <a:gd name="T41" fmla="*/ 126 h 138"/>
              <a:gd name="T42" fmla="*/ 58 w 92"/>
              <a:gd name="T43" fmla="*/ 132 h 138"/>
              <a:gd name="T44" fmla="*/ 66 w 92"/>
              <a:gd name="T45" fmla="*/ 134 h 138"/>
              <a:gd name="T46" fmla="*/ 76 w 92"/>
              <a:gd name="T47" fmla="*/ 137 h 138"/>
              <a:gd name="T48" fmla="*/ 84 w 92"/>
              <a:gd name="T49" fmla="*/ 138 h 138"/>
              <a:gd name="T50" fmla="*/ 91 w 92"/>
              <a:gd name="T51" fmla="*/ 110 h 138"/>
              <a:gd name="T52" fmla="*/ 85 w 92"/>
              <a:gd name="T53" fmla="*/ 109 h 138"/>
              <a:gd name="T54" fmla="*/ 81 w 92"/>
              <a:gd name="T55" fmla="*/ 109 h 138"/>
              <a:gd name="T56" fmla="*/ 72 w 92"/>
              <a:gd name="T57" fmla="*/ 106 h 138"/>
              <a:gd name="T58" fmla="*/ 64 w 92"/>
              <a:gd name="T59" fmla="*/ 104 h 138"/>
              <a:gd name="T60" fmla="*/ 54 w 92"/>
              <a:gd name="T61" fmla="*/ 101 h 138"/>
              <a:gd name="T62" fmla="*/ 45 w 92"/>
              <a:gd name="T63" fmla="*/ 95 h 138"/>
              <a:gd name="T64" fmla="*/ 45 w 92"/>
              <a:gd name="T65" fmla="*/ 96 h 138"/>
              <a:gd name="T66" fmla="*/ 40 w 92"/>
              <a:gd name="T67" fmla="*/ 93 h 138"/>
              <a:gd name="T68" fmla="*/ 34 w 92"/>
              <a:gd name="T69" fmla="*/ 89 h 138"/>
              <a:gd name="T70" fmla="*/ 27 w 92"/>
              <a:gd name="T71" fmla="*/ 84 h 138"/>
              <a:gd name="T72" fmla="*/ 31 w 92"/>
              <a:gd name="T73" fmla="*/ 87 h 138"/>
              <a:gd name="T74" fmla="*/ 28 w 92"/>
              <a:gd name="T75" fmla="*/ 83 h 138"/>
              <a:gd name="T76" fmla="*/ 28 w 92"/>
              <a:gd name="T77" fmla="*/ 84 h 138"/>
              <a:gd name="T78" fmla="*/ 27 w 92"/>
              <a:gd name="T79" fmla="*/ 79 h 138"/>
              <a:gd name="T80" fmla="*/ 25 w 92"/>
              <a:gd name="T81" fmla="*/ 75 h 138"/>
              <a:gd name="T82" fmla="*/ 24 w 92"/>
              <a:gd name="T83" fmla="*/ 64 h 138"/>
              <a:gd name="T84" fmla="*/ 25 w 92"/>
              <a:gd name="T85" fmla="*/ 58 h 138"/>
              <a:gd name="T86" fmla="*/ 30 w 92"/>
              <a:gd name="T87" fmla="*/ 52 h 138"/>
              <a:gd name="T88" fmla="*/ 28 w 92"/>
              <a:gd name="T89" fmla="*/ 52 h 138"/>
              <a:gd name="T90" fmla="*/ 31 w 92"/>
              <a:gd name="T91" fmla="*/ 47 h 138"/>
              <a:gd name="T92" fmla="*/ 34 w 92"/>
              <a:gd name="T93" fmla="*/ 42 h 138"/>
              <a:gd name="T94" fmla="*/ 37 w 92"/>
              <a:gd name="T95" fmla="*/ 38 h 138"/>
              <a:gd name="T96" fmla="*/ 42 w 92"/>
              <a:gd name="T97" fmla="*/ 31 h 138"/>
              <a:gd name="T98" fmla="*/ 48 w 92"/>
              <a:gd name="T99" fmla="*/ 25 h 138"/>
              <a:gd name="T100" fmla="*/ 52 w 92"/>
              <a:gd name="T101" fmla="*/ 22 h 1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
              <a:gd name="T154" fmla="*/ 0 h 138"/>
              <a:gd name="T155" fmla="*/ 92 w 92"/>
              <a:gd name="T156" fmla="*/ 138 h 1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 h="138">
                <a:moveTo>
                  <a:pt x="34" y="4"/>
                </a:moveTo>
                <a:lnTo>
                  <a:pt x="37" y="0"/>
                </a:lnTo>
                <a:lnTo>
                  <a:pt x="33" y="4"/>
                </a:lnTo>
                <a:lnTo>
                  <a:pt x="27" y="10"/>
                </a:lnTo>
                <a:lnTo>
                  <a:pt x="27" y="11"/>
                </a:lnTo>
                <a:lnTo>
                  <a:pt x="24" y="13"/>
                </a:lnTo>
                <a:lnTo>
                  <a:pt x="21" y="18"/>
                </a:lnTo>
                <a:lnTo>
                  <a:pt x="16" y="22"/>
                </a:lnTo>
                <a:lnTo>
                  <a:pt x="15" y="25"/>
                </a:lnTo>
                <a:lnTo>
                  <a:pt x="13" y="27"/>
                </a:lnTo>
                <a:lnTo>
                  <a:pt x="12" y="30"/>
                </a:lnTo>
                <a:lnTo>
                  <a:pt x="10" y="31"/>
                </a:lnTo>
                <a:lnTo>
                  <a:pt x="9" y="35"/>
                </a:lnTo>
                <a:lnTo>
                  <a:pt x="7" y="36"/>
                </a:lnTo>
                <a:lnTo>
                  <a:pt x="3" y="44"/>
                </a:lnTo>
                <a:lnTo>
                  <a:pt x="3" y="45"/>
                </a:lnTo>
                <a:lnTo>
                  <a:pt x="4" y="44"/>
                </a:lnTo>
                <a:lnTo>
                  <a:pt x="1" y="48"/>
                </a:lnTo>
                <a:lnTo>
                  <a:pt x="1" y="53"/>
                </a:lnTo>
                <a:lnTo>
                  <a:pt x="0" y="55"/>
                </a:lnTo>
                <a:lnTo>
                  <a:pt x="0" y="83"/>
                </a:lnTo>
                <a:lnTo>
                  <a:pt x="1" y="84"/>
                </a:lnTo>
                <a:lnTo>
                  <a:pt x="0" y="84"/>
                </a:lnTo>
                <a:lnTo>
                  <a:pt x="3" y="90"/>
                </a:lnTo>
                <a:lnTo>
                  <a:pt x="3" y="89"/>
                </a:lnTo>
                <a:lnTo>
                  <a:pt x="3" y="90"/>
                </a:lnTo>
                <a:lnTo>
                  <a:pt x="1" y="84"/>
                </a:lnTo>
                <a:lnTo>
                  <a:pt x="3" y="90"/>
                </a:lnTo>
                <a:lnTo>
                  <a:pt x="4" y="92"/>
                </a:lnTo>
                <a:lnTo>
                  <a:pt x="4" y="93"/>
                </a:lnTo>
                <a:lnTo>
                  <a:pt x="7" y="96"/>
                </a:lnTo>
                <a:lnTo>
                  <a:pt x="7" y="98"/>
                </a:lnTo>
                <a:lnTo>
                  <a:pt x="18" y="109"/>
                </a:lnTo>
                <a:lnTo>
                  <a:pt x="19" y="109"/>
                </a:lnTo>
                <a:lnTo>
                  <a:pt x="19" y="110"/>
                </a:lnTo>
                <a:lnTo>
                  <a:pt x="22" y="112"/>
                </a:lnTo>
                <a:lnTo>
                  <a:pt x="25" y="115"/>
                </a:lnTo>
                <a:lnTo>
                  <a:pt x="28" y="117"/>
                </a:lnTo>
                <a:lnTo>
                  <a:pt x="30" y="118"/>
                </a:lnTo>
                <a:lnTo>
                  <a:pt x="37" y="123"/>
                </a:lnTo>
                <a:lnTo>
                  <a:pt x="40" y="123"/>
                </a:lnTo>
                <a:lnTo>
                  <a:pt x="45" y="126"/>
                </a:lnTo>
                <a:lnTo>
                  <a:pt x="49" y="127"/>
                </a:lnTo>
                <a:lnTo>
                  <a:pt x="58" y="132"/>
                </a:lnTo>
                <a:lnTo>
                  <a:pt x="63" y="132"/>
                </a:lnTo>
                <a:lnTo>
                  <a:pt x="66" y="134"/>
                </a:lnTo>
                <a:lnTo>
                  <a:pt x="72" y="134"/>
                </a:lnTo>
                <a:lnTo>
                  <a:pt x="76" y="137"/>
                </a:lnTo>
                <a:lnTo>
                  <a:pt x="82" y="137"/>
                </a:lnTo>
                <a:lnTo>
                  <a:pt x="84" y="138"/>
                </a:lnTo>
                <a:lnTo>
                  <a:pt x="85" y="138"/>
                </a:lnTo>
                <a:lnTo>
                  <a:pt x="91" y="110"/>
                </a:lnTo>
                <a:lnTo>
                  <a:pt x="92" y="110"/>
                </a:lnTo>
                <a:lnTo>
                  <a:pt x="85" y="109"/>
                </a:lnTo>
                <a:lnTo>
                  <a:pt x="82" y="109"/>
                </a:lnTo>
                <a:lnTo>
                  <a:pt x="81" y="109"/>
                </a:lnTo>
                <a:lnTo>
                  <a:pt x="73" y="106"/>
                </a:lnTo>
                <a:lnTo>
                  <a:pt x="72" y="106"/>
                </a:lnTo>
                <a:lnTo>
                  <a:pt x="69" y="104"/>
                </a:lnTo>
                <a:lnTo>
                  <a:pt x="64" y="104"/>
                </a:lnTo>
                <a:lnTo>
                  <a:pt x="55" y="100"/>
                </a:lnTo>
                <a:lnTo>
                  <a:pt x="54" y="101"/>
                </a:lnTo>
                <a:lnTo>
                  <a:pt x="55" y="101"/>
                </a:lnTo>
                <a:lnTo>
                  <a:pt x="45" y="95"/>
                </a:lnTo>
                <a:lnTo>
                  <a:pt x="43" y="95"/>
                </a:lnTo>
                <a:lnTo>
                  <a:pt x="45" y="96"/>
                </a:lnTo>
                <a:lnTo>
                  <a:pt x="43" y="95"/>
                </a:lnTo>
                <a:lnTo>
                  <a:pt x="40" y="93"/>
                </a:lnTo>
                <a:lnTo>
                  <a:pt x="37" y="90"/>
                </a:lnTo>
                <a:lnTo>
                  <a:pt x="34" y="89"/>
                </a:lnTo>
                <a:lnTo>
                  <a:pt x="28" y="84"/>
                </a:lnTo>
                <a:lnTo>
                  <a:pt x="27" y="84"/>
                </a:lnTo>
                <a:lnTo>
                  <a:pt x="31" y="89"/>
                </a:lnTo>
                <a:lnTo>
                  <a:pt x="31" y="87"/>
                </a:lnTo>
                <a:lnTo>
                  <a:pt x="28" y="84"/>
                </a:lnTo>
                <a:lnTo>
                  <a:pt x="28" y="83"/>
                </a:lnTo>
                <a:lnTo>
                  <a:pt x="27" y="81"/>
                </a:lnTo>
                <a:lnTo>
                  <a:pt x="28" y="84"/>
                </a:lnTo>
                <a:lnTo>
                  <a:pt x="27" y="78"/>
                </a:lnTo>
                <a:lnTo>
                  <a:pt x="27" y="79"/>
                </a:lnTo>
                <a:lnTo>
                  <a:pt x="27" y="78"/>
                </a:lnTo>
                <a:lnTo>
                  <a:pt x="25" y="75"/>
                </a:lnTo>
                <a:lnTo>
                  <a:pt x="24" y="73"/>
                </a:lnTo>
                <a:lnTo>
                  <a:pt x="24" y="64"/>
                </a:lnTo>
                <a:lnTo>
                  <a:pt x="25" y="62"/>
                </a:lnTo>
                <a:lnTo>
                  <a:pt x="25" y="58"/>
                </a:lnTo>
                <a:lnTo>
                  <a:pt x="25" y="59"/>
                </a:lnTo>
                <a:lnTo>
                  <a:pt x="30" y="52"/>
                </a:lnTo>
                <a:lnTo>
                  <a:pt x="30" y="50"/>
                </a:lnTo>
                <a:lnTo>
                  <a:pt x="28" y="52"/>
                </a:lnTo>
                <a:lnTo>
                  <a:pt x="30" y="50"/>
                </a:lnTo>
                <a:lnTo>
                  <a:pt x="31" y="47"/>
                </a:lnTo>
                <a:lnTo>
                  <a:pt x="33" y="45"/>
                </a:lnTo>
                <a:lnTo>
                  <a:pt x="34" y="42"/>
                </a:lnTo>
                <a:lnTo>
                  <a:pt x="36" y="41"/>
                </a:lnTo>
                <a:lnTo>
                  <a:pt x="37" y="38"/>
                </a:lnTo>
                <a:lnTo>
                  <a:pt x="42" y="33"/>
                </a:lnTo>
                <a:lnTo>
                  <a:pt x="42" y="31"/>
                </a:lnTo>
                <a:lnTo>
                  <a:pt x="45" y="30"/>
                </a:lnTo>
                <a:lnTo>
                  <a:pt x="48" y="25"/>
                </a:lnTo>
                <a:lnTo>
                  <a:pt x="49" y="25"/>
                </a:lnTo>
                <a:lnTo>
                  <a:pt x="52" y="22"/>
                </a:lnTo>
                <a:lnTo>
                  <a:pt x="34" y="4"/>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41" name="Freeform 3093"/>
          <p:cNvSpPr>
            <a:spLocks/>
          </p:cNvSpPr>
          <p:nvPr/>
        </p:nvSpPr>
        <p:spPr bwMode="auto">
          <a:xfrm>
            <a:off x="6169026" y="4960939"/>
            <a:ext cx="136525" cy="185737"/>
          </a:xfrm>
          <a:custGeom>
            <a:avLst/>
            <a:gdLst>
              <a:gd name="T0" fmla="*/ 58 w 86"/>
              <a:gd name="T1" fmla="*/ 132 h 135"/>
              <a:gd name="T2" fmla="*/ 62 w 86"/>
              <a:gd name="T3" fmla="*/ 124 h 135"/>
              <a:gd name="T4" fmla="*/ 65 w 86"/>
              <a:gd name="T5" fmla="*/ 120 h 135"/>
              <a:gd name="T6" fmla="*/ 71 w 86"/>
              <a:gd name="T7" fmla="*/ 112 h 135"/>
              <a:gd name="T8" fmla="*/ 77 w 86"/>
              <a:gd name="T9" fmla="*/ 99 h 135"/>
              <a:gd name="T10" fmla="*/ 77 w 86"/>
              <a:gd name="T11" fmla="*/ 99 h 135"/>
              <a:gd name="T12" fmla="*/ 80 w 86"/>
              <a:gd name="T13" fmla="*/ 92 h 135"/>
              <a:gd name="T14" fmla="*/ 85 w 86"/>
              <a:gd name="T15" fmla="*/ 85 h 135"/>
              <a:gd name="T16" fmla="*/ 85 w 86"/>
              <a:gd name="T17" fmla="*/ 81 h 135"/>
              <a:gd name="T18" fmla="*/ 86 w 86"/>
              <a:gd name="T19" fmla="*/ 75 h 135"/>
              <a:gd name="T20" fmla="*/ 85 w 86"/>
              <a:gd name="T21" fmla="*/ 55 h 135"/>
              <a:gd name="T22" fmla="*/ 86 w 86"/>
              <a:gd name="T23" fmla="*/ 50 h 135"/>
              <a:gd name="T24" fmla="*/ 82 w 86"/>
              <a:gd name="T25" fmla="*/ 44 h 135"/>
              <a:gd name="T26" fmla="*/ 82 w 86"/>
              <a:gd name="T27" fmla="*/ 44 h 135"/>
              <a:gd name="T28" fmla="*/ 61 w 86"/>
              <a:gd name="T29" fmla="*/ 22 h 135"/>
              <a:gd name="T30" fmla="*/ 52 w 86"/>
              <a:gd name="T31" fmla="*/ 16 h 135"/>
              <a:gd name="T32" fmla="*/ 52 w 86"/>
              <a:gd name="T33" fmla="*/ 17 h 135"/>
              <a:gd name="T34" fmla="*/ 47 w 86"/>
              <a:gd name="T35" fmla="*/ 14 h 135"/>
              <a:gd name="T36" fmla="*/ 38 w 86"/>
              <a:gd name="T37" fmla="*/ 10 h 135"/>
              <a:gd name="T38" fmla="*/ 29 w 86"/>
              <a:gd name="T39" fmla="*/ 7 h 135"/>
              <a:gd name="T40" fmla="*/ 20 w 86"/>
              <a:gd name="T41" fmla="*/ 3 h 135"/>
              <a:gd name="T42" fmla="*/ 13 w 86"/>
              <a:gd name="T43" fmla="*/ 2 h 135"/>
              <a:gd name="T44" fmla="*/ 1 w 86"/>
              <a:gd name="T45" fmla="*/ 0 h 135"/>
              <a:gd name="T46" fmla="*/ 0 w 86"/>
              <a:gd name="T47" fmla="*/ 28 h 135"/>
              <a:gd name="T48" fmla="*/ 5 w 86"/>
              <a:gd name="T49" fmla="*/ 28 h 135"/>
              <a:gd name="T50" fmla="*/ 11 w 86"/>
              <a:gd name="T51" fmla="*/ 30 h 135"/>
              <a:gd name="T52" fmla="*/ 17 w 86"/>
              <a:gd name="T53" fmla="*/ 31 h 135"/>
              <a:gd name="T54" fmla="*/ 26 w 86"/>
              <a:gd name="T55" fmla="*/ 34 h 135"/>
              <a:gd name="T56" fmla="*/ 34 w 86"/>
              <a:gd name="T57" fmla="*/ 36 h 135"/>
              <a:gd name="T58" fmla="*/ 35 w 86"/>
              <a:gd name="T59" fmla="*/ 38 h 135"/>
              <a:gd name="T60" fmla="*/ 44 w 86"/>
              <a:gd name="T61" fmla="*/ 44 h 135"/>
              <a:gd name="T62" fmla="*/ 44 w 86"/>
              <a:gd name="T63" fmla="*/ 42 h 135"/>
              <a:gd name="T64" fmla="*/ 49 w 86"/>
              <a:gd name="T65" fmla="*/ 45 h 135"/>
              <a:gd name="T66" fmla="*/ 58 w 86"/>
              <a:gd name="T67" fmla="*/ 55 h 135"/>
              <a:gd name="T68" fmla="*/ 61 w 86"/>
              <a:gd name="T69" fmla="*/ 61 h 135"/>
              <a:gd name="T70" fmla="*/ 59 w 86"/>
              <a:gd name="T71" fmla="*/ 55 h 135"/>
              <a:gd name="T72" fmla="*/ 62 w 86"/>
              <a:gd name="T73" fmla="*/ 65 h 135"/>
              <a:gd name="T74" fmla="*/ 61 w 86"/>
              <a:gd name="T75" fmla="*/ 72 h 135"/>
              <a:gd name="T76" fmla="*/ 58 w 86"/>
              <a:gd name="T77" fmla="*/ 79 h 135"/>
              <a:gd name="T78" fmla="*/ 56 w 86"/>
              <a:gd name="T79" fmla="*/ 82 h 135"/>
              <a:gd name="T80" fmla="*/ 56 w 86"/>
              <a:gd name="T81" fmla="*/ 84 h 135"/>
              <a:gd name="T82" fmla="*/ 50 w 86"/>
              <a:gd name="T83" fmla="*/ 93 h 135"/>
              <a:gd name="T84" fmla="*/ 50 w 86"/>
              <a:gd name="T85" fmla="*/ 96 h 135"/>
              <a:gd name="T86" fmla="*/ 44 w 86"/>
              <a:gd name="T87" fmla="*/ 104 h 135"/>
              <a:gd name="T88" fmla="*/ 41 w 86"/>
              <a:gd name="T89" fmla="*/ 109 h 135"/>
              <a:gd name="T90" fmla="*/ 34 w 86"/>
              <a:gd name="T91" fmla="*/ 120 h 135"/>
              <a:gd name="T92" fmla="*/ 56 w 86"/>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5"/>
              <a:gd name="T143" fmla="*/ 86 w 86"/>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5">
                <a:moveTo>
                  <a:pt x="56" y="135"/>
                </a:moveTo>
                <a:lnTo>
                  <a:pt x="58" y="132"/>
                </a:lnTo>
                <a:lnTo>
                  <a:pt x="59" y="127"/>
                </a:lnTo>
                <a:lnTo>
                  <a:pt x="62" y="124"/>
                </a:lnTo>
                <a:lnTo>
                  <a:pt x="64" y="121"/>
                </a:lnTo>
                <a:lnTo>
                  <a:pt x="65" y="120"/>
                </a:lnTo>
                <a:lnTo>
                  <a:pt x="67" y="116"/>
                </a:lnTo>
                <a:lnTo>
                  <a:pt x="71" y="112"/>
                </a:lnTo>
                <a:lnTo>
                  <a:pt x="77" y="101"/>
                </a:lnTo>
                <a:lnTo>
                  <a:pt x="77" y="99"/>
                </a:lnTo>
                <a:lnTo>
                  <a:pt x="76" y="101"/>
                </a:lnTo>
                <a:lnTo>
                  <a:pt x="77" y="99"/>
                </a:lnTo>
                <a:lnTo>
                  <a:pt x="82" y="92"/>
                </a:lnTo>
                <a:lnTo>
                  <a:pt x="80" y="92"/>
                </a:lnTo>
                <a:lnTo>
                  <a:pt x="80" y="93"/>
                </a:lnTo>
                <a:lnTo>
                  <a:pt x="85" y="85"/>
                </a:lnTo>
                <a:lnTo>
                  <a:pt x="83" y="82"/>
                </a:lnTo>
                <a:lnTo>
                  <a:pt x="85" y="81"/>
                </a:lnTo>
                <a:lnTo>
                  <a:pt x="85" y="76"/>
                </a:lnTo>
                <a:lnTo>
                  <a:pt x="86" y="75"/>
                </a:lnTo>
                <a:lnTo>
                  <a:pt x="86" y="56"/>
                </a:lnTo>
                <a:lnTo>
                  <a:pt x="85" y="55"/>
                </a:lnTo>
                <a:lnTo>
                  <a:pt x="86" y="55"/>
                </a:lnTo>
                <a:lnTo>
                  <a:pt x="86" y="50"/>
                </a:lnTo>
                <a:lnTo>
                  <a:pt x="85" y="48"/>
                </a:lnTo>
                <a:lnTo>
                  <a:pt x="82" y="44"/>
                </a:lnTo>
                <a:lnTo>
                  <a:pt x="82" y="45"/>
                </a:lnTo>
                <a:lnTo>
                  <a:pt x="82" y="44"/>
                </a:lnTo>
                <a:lnTo>
                  <a:pt x="64" y="24"/>
                </a:lnTo>
                <a:lnTo>
                  <a:pt x="61" y="22"/>
                </a:lnTo>
                <a:lnTo>
                  <a:pt x="59" y="20"/>
                </a:lnTo>
                <a:lnTo>
                  <a:pt x="52" y="16"/>
                </a:lnTo>
                <a:lnTo>
                  <a:pt x="50" y="16"/>
                </a:lnTo>
                <a:lnTo>
                  <a:pt x="52" y="17"/>
                </a:lnTo>
                <a:lnTo>
                  <a:pt x="50" y="16"/>
                </a:lnTo>
                <a:lnTo>
                  <a:pt x="47" y="14"/>
                </a:lnTo>
                <a:lnTo>
                  <a:pt x="43" y="11"/>
                </a:lnTo>
                <a:lnTo>
                  <a:pt x="38" y="10"/>
                </a:lnTo>
                <a:lnTo>
                  <a:pt x="32" y="7"/>
                </a:lnTo>
                <a:lnTo>
                  <a:pt x="29" y="7"/>
                </a:lnTo>
                <a:lnTo>
                  <a:pt x="23" y="3"/>
                </a:lnTo>
                <a:lnTo>
                  <a:pt x="20" y="3"/>
                </a:lnTo>
                <a:lnTo>
                  <a:pt x="17" y="2"/>
                </a:lnTo>
                <a:lnTo>
                  <a:pt x="13" y="2"/>
                </a:lnTo>
                <a:lnTo>
                  <a:pt x="8" y="0"/>
                </a:lnTo>
                <a:lnTo>
                  <a:pt x="1" y="0"/>
                </a:lnTo>
                <a:lnTo>
                  <a:pt x="2" y="0"/>
                </a:lnTo>
                <a:lnTo>
                  <a:pt x="0" y="28"/>
                </a:lnTo>
                <a:lnTo>
                  <a:pt x="1" y="28"/>
                </a:lnTo>
                <a:lnTo>
                  <a:pt x="5" y="28"/>
                </a:lnTo>
                <a:lnTo>
                  <a:pt x="10" y="30"/>
                </a:lnTo>
                <a:lnTo>
                  <a:pt x="11" y="30"/>
                </a:lnTo>
                <a:lnTo>
                  <a:pt x="14" y="31"/>
                </a:lnTo>
                <a:lnTo>
                  <a:pt x="17" y="31"/>
                </a:lnTo>
                <a:lnTo>
                  <a:pt x="23" y="34"/>
                </a:lnTo>
                <a:lnTo>
                  <a:pt x="26" y="34"/>
                </a:lnTo>
                <a:lnTo>
                  <a:pt x="32" y="38"/>
                </a:lnTo>
                <a:lnTo>
                  <a:pt x="34" y="36"/>
                </a:lnTo>
                <a:lnTo>
                  <a:pt x="32" y="36"/>
                </a:lnTo>
                <a:lnTo>
                  <a:pt x="35" y="38"/>
                </a:lnTo>
                <a:lnTo>
                  <a:pt x="37" y="39"/>
                </a:lnTo>
                <a:lnTo>
                  <a:pt x="44" y="44"/>
                </a:lnTo>
                <a:lnTo>
                  <a:pt x="46" y="44"/>
                </a:lnTo>
                <a:lnTo>
                  <a:pt x="44" y="42"/>
                </a:lnTo>
                <a:lnTo>
                  <a:pt x="46" y="44"/>
                </a:lnTo>
                <a:lnTo>
                  <a:pt x="49" y="45"/>
                </a:lnTo>
                <a:lnTo>
                  <a:pt x="58" y="53"/>
                </a:lnTo>
                <a:lnTo>
                  <a:pt x="58" y="55"/>
                </a:lnTo>
                <a:lnTo>
                  <a:pt x="61" y="59"/>
                </a:lnTo>
                <a:lnTo>
                  <a:pt x="61" y="61"/>
                </a:lnTo>
                <a:lnTo>
                  <a:pt x="59" y="59"/>
                </a:lnTo>
                <a:lnTo>
                  <a:pt x="59" y="55"/>
                </a:lnTo>
                <a:lnTo>
                  <a:pt x="61" y="64"/>
                </a:lnTo>
                <a:lnTo>
                  <a:pt x="62" y="65"/>
                </a:lnTo>
                <a:lnTo>
                  <a:pt x="61" y="67"/>
                </a:lnTo>
                <a:lnTo>
                  <a:pt x="61" y="72"/>
                </a:lnTo>
                <a:lnTo>
                  <a:pt x="59" y="73"/>
                </a:lnTo>
                <a:lnTo>
                  <a:pt x="58" y="79"/>
                </a:lnTo>
                <a:lnTo>
                  <a:pt x="59" y="78"/>
                </a:lnTo>
                <a:lnTo>
                  <a:pt x="56" y="82"/>
                </a:lnTo>
                <a:lnTo>
                  <a:pt x="55" y="85"/>
                </a:lnTo>
                <a:lnTo>
                  <a:pt x="56" y="84"/>
                </a:lnTo>
                <a:lnTo>
                  <a:pt x="55" y="85"/>
                </a:lnTo>
                <a:lnTo>
                  <a:pt x="50" y="93"/>
                </a:lnTo>
                <a:lnTo>
                  <a:pt x="50" y="95"/>
                </a:lnTo>
                <a:lnTo>
                  <a:pt x="50" y="96"/>
                </a:lnTo>
                <a:lnTo>
                  <a:pt x="46" y="101"/>
                </a:lnTo>
                <a:lnTo>
                  <a:pt x="44" y="104"/>
                </a:lnTo>
                <a:lnTo>
                  <a:pt x="43" y="106"/>
                </a:lnTo>
                <a:lnTo>
                  <a:pt x="41" y="109"/>
                </a:lnTo>
                <a:lnTo>
                  <a:pt x="38" y="112"/>
                </a:lnTo>
                <a:lnTo>
                  <a:pt x="34" y="120"/>
                </a:lnTo>
                <a:lnTo>
                  <a:pt x="35" y="116"/>
                </a:lnTo>
                <a:lnTo>
                  <a:pt x="56" y="135"/>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42" name="Freeform 3094"/>
          <p:cNvSpPr>
            <a:spLocks/>
          </p:cNvSpPr>
          <p:nvPr/>
        </p:nvSpPr>
        <p:spPr bwMode="auto">
          <a:xfrm>
            <a:off x="6172201" y="5114925"/>
            <a:ext cx="149225" cy="190500"/>
          </a:xfrm>
          <a:custGeom>
            <a:avLst/>
            <a:gdLst>
              <a:gd name="T0" fmla="*/ 38 w 94"/>
              <a:gd name="T1" fmla="*/ 0 h 139"/>
              <a:gd name="T2" fmla="*/ 27 w 94"/>
              <a:gd name="T3" fmla="*/ 9 h 139"/>
              <a:gd name="T4" fmla="*/ 20 w 94"/>
              <a:gd name="T5" fmla="*/ 18 h 139"/>
              <a:gd name="T6" fmla="*/ 15 w 94"/>
              <a:gd name="T7" fmla="*/ 26 h 139"/>
              <a:gd name="T8" fmla="*/ 11 w 94"/>
              <a:gd name="T9" fmla="*/ 34 h 139"/>
              <a:gd name="T10" fmla="*/ 6 w 94"/>
              <a:gd name="T11" fmla="*/ 43 h 139"/>
              <a:gd name="T12" fmla="*/ 5 w 94"/>
              <a:gd name="T13" fmla="*/ 46 h 139"/>
              <a:gd name="T14" fmla="*/ 3 w 94"/>
              <a:gd name="T15" fmla="*/ 51 h 139"/>
              <a:gd name="T16" fmla="*/ 0 w 94"/>
              <a:gd name="T17" fmla="*/ 60 h 139"/>
              <a:gd name="T18" fmla="*/ 3 w 94"/>
              <a:gd name="T19" fmla="*/ 85 h 139"/>
              <a:gd name="T20" fmla="*/ 5 w 94"/>
              <a:gd name="T21" fmla="*/ 91 h 139"/>
              <a:gd name="T22" fmla="*/ 5 w 94"/>
              <a:gd name="T23" fmla="*/ 91 h 139"/>
              <a:gd name="T24" fmla="*/ 5 w 94"/>
              <a:gd name="T25" fmla="*/ 91 h 139"/>
              <a:gd name="T26" fmla="*/ 6 w 94"/>
              <a:gd name="T27" fmla="*/ 94 h 139"/>
              <a:gd name="T28" fmla="*/ 9 w 94"/>
              <a:gd name="T29" fmla="*/ 99 h 139"/>
              <a:gd name="T30" fmla="*/ 21 w 94"/>
              <a:gd name="T31" fmla="*/ 110 h 139"/>
              <a:gd name="T32" fmla="*/ 24 w 94"/>
              <a:gd name="T33" fmla="*/ 113 h 139"/>
              <a:gd name="T34" fmla="*/ 30 w 94"/>
              <a:gd name="T35" fmla="*/ 117 h 139"/>
              <a:gd name="T36" fmla="*/ 39 w 94"/>
              <a:gd name="T37" fmla="*/ 124 h 139"/>
              <a:gd name="T38" fmla="*/ 47 w 94"/>
              <a:gd name="T39" fmla="*/ 127 h 139"/>
              <a:gd name="T40" fmla="*/ 60 w 94"/>
              <a:gd name="T41" fmla="*/ 133 h 139"/>
              <a:gd name="T42" fmla="*/ 68 w 94"/>
              <a:gd name="T43" fmla="*/ 134 h 139"/>
              <a:gd name="T44" fmla="*/ 78 w 94"/>
              <a:gd name="T45" fmla="*/ 138 h 139"/>
              <a:gd name="T46" fmla="*/ 86 w 94"/>
              <a:gd name="T47" fmla="*/ 139 h 139"/>
              <a:gd name="T48" fmla="*/ 93 w 94"/>
              <a:gd name="T49" fmla="*/ 111 h 139"/>
              <a:gd name="T50" fmla="*/ 87 w 94"/>
              <a:gd name="T51" fmla="*/ 110 h 139"/>
              <a:gd name="T52" fmla="*/ 83 w 94"/>
              <a:gd name="T53" fmla="*/ 110 h 139"/>
              <a:gd name="T54" fmla="*/ 74 w 94"/>
              <a:gd name="T55" fmla="*/ 107 h 139"/>
              <a:gd name="T56" fmla="*/ 66 w 94"/>
              <a:gd name="T57" fmla="*/ 105 h 139"/>
              <a:gd name="T58" fmla="*/ 56 w 94"/>
              <a:gd name="T59" fmla="*/ 102 h 139"/>
              <a:gd name="T60" fmla="*/ 47 w 94"/>
              <a:gd name="T61" fmla="*/ 96 h 139"/>
              <a:gd name="T62" fmla="*/ 47 w 94"/>
              <a:gd name="T63" fmla="*/ 97 h 139"/>
              <a:gd name="T64" fmla="*/ 42 w 94"/>
              <a:gd name="T65" fmla="*/ 94 h 139"/>
              <a:gd name="T66" fmla="*/ 36 w 94"/>
              <a:gd name="T67" fmla="*/ 90 h 139"/>
              <a:gd name="T68" fmla="*/ 29 w 94"/>
              <a:gd name="T69" fmla="*/ 85 h 139"/>
              <a:gd name="T70" fmla="*/ 33 w 94"/>
              <a:gd name="T71" fmla="*/ 88 h 139"/>
              <a:gd name="T72" fmla="*/ 30 w 94"/>
              <a:gd name="T73" fmla="*/ 83 h 139"/>
              <a:gd name="T74" fmla="*/ 30 w 94"/>
              <a:gd name="T75" fmla="*/ 85 h 139"/>
              <a:gd name="T76" fmla="*/ 29 w 94"/>
              <a:gd name="T77" fmla="*/ 80 h 139"/>
              <a:gd name="T78" fmla="*/ 27 w 94"/>
              <a:gd name="T79" fmla="*/ 76 h 139"/>
              <a:gd name="T80" fmla="*/ 27 w 94"/>
              <a:gd name="T81" fmla="*/ 66 h 139"/>
              <a:gd name="T82" fmla="*/ 27 w 94"/>
              <a:gd name="T83" fmla="*/ 60 h 139"/>
              <a:gd name="T84" fmla="*/ 29 w 94"/>
              <a:gd name="T85" fmla="*/ 56 h 139"/>
              <a:gd name="T86" fmla="*/ 33 w 94"/>
              <a:gd name="T87" fmla="*/ 49 h 139"/>
              <a:gd name="T88" fmla="*/ 32 w 94"/>
              <a:gd name="T89" fmla="*/ 49 h 139"/>
              <a:gd name="T90" fmla="*/ 36 w 94"/>
              <a:gd name="T91" fmla="*/ 42 h 139"/>
              <a:gd name="T92" fmla="*/ 41 w 94"/>
              <a:gd name="T93" fmla="*/ 34 h 139"/>
              <a:gd name="T94" fmla="*/ 48 w 94"/>
              <a:gd name="T95" fmla="*/ 25 h 139"/>
              <a:gd name="T96" fmla="*/ 54 w 94"/>
              <a:gd name="T97" fmla="*/ 21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
              <a:gd name="T148" fmla="*/ 0 h 139"/>
              <a:gd name="T149" fmla="*/ 94 w 94"/>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 h="139">
                <a:moveTo>
                  <a:pt x="33" y="3"/>
                </a:moveTo>
                <a:lnTo>
                  <a:pt x="38" y="0"/>
                </a:lnTo>
                <a:lnTo>
                  <a:pt x="33" y="3"/>
                </a:lnTo>
                <a:lnTo>
                  <a:pt x="27" y="9"/>
                </a:lnTo>
                <a:lnTo>
                  <a:pt x="26" y="12"/>
                </a:lnTo>
                <a:lnTo>
                  <a:pt x="20" y="18"/>
                </a:lnTo>
                <a:lnTo>
                  <a:pt x="17" y="25"/>
                </a:lnTo>
                <a:lnTo>
                  <a:pt x="15" y="26"/>
                </a:lnTo>
                <a:lnTo>
                  <a:pt x="12" y="32"/>
                </a:lnTo>
                <a:lnTo>
                  <a:pt x="11" y="34"/>
                </a:lnTo>
                <a:lnTo>
                  <a:pt x="6" y="42"/>
                </a:lnTo>
                <a:lnTo>
                  <a:pt x="6" y="43"/>
                </a:lnTo>
                <a:lnTo>
                  <a:pt x="8" y="42"/>
                </a:lnTo>
                <a:lnTo>
                  <a:pt x="5" y="46"/>
                </a:lnTo>
                <a:lnTo>
                  <a:pt x="5" y="49"/>
                </a:lnTo>
                <a:lnTo>
                  <a:pt x="3" y="51"/>
                </a:lnTo>
                <a:lnTo>
                  <a:pt x="2" y="57"/>
                </a:lnTo>
                <a:lnTo>
                  <a:pt x="0" y="60"/>
                </a:lnTo>
                <a:lnTo>
                  <a:pt x="2" y="83"/>
                </a:lnTo>
                <a:lnTo>
                  <a:pt x="3" y="85"/>
                </a:lnTo>
                <a:lnTo>
                  <a:pt x="2" y="85"/>
                </a:lnTo>
                <a:lnTo>
                  <a:pt x="5" y="91"/>
                </a:lnTo>
                <a:lnTo>
                  <a:pt x="5" y="90"/>
                </a:lnTo>
                <a:lnTo>
                  <a:pt x="5" y="91"/>
                </a:lnTo>
                <a:lnTo>
                  <a:pt x="3" y="85"/>
                </a:lnTo>
                <a:lnTo>
                  <a:pt x="5" y="91"/>
                </a:lnTo>
                <a:lnTo>
                  <a:pt x="6" y="93"/>
                </a:lnTo>
                <a:lnTo>
                  <a:pt x="6" y="94"/>
                </a:lnTo>
                <a:lnTo>
                  <a:pt x="9" y="97"/>
                </a:lnTo>
                <a:lnTo>
                  <a:pt x="9" y="99"/>
                </a:lnTo>
                <a:lnTo>
                  <a:pt x="20" y="110"/>
                </a:lnTo>
                <a:lnTo>
                  <a:pt x="21" y="110"/>
                </a:lnTo>
                <a:lnTo>
                  <a:pt x="21" y="111"/>
                </a:lnTo>
                <a:lnTo>
                  <a:pt x="24" y="113"/>
                </a:lnTo>
                <a:lnTo>
                  <a:pt x="27" y="116"/>
                </a:lnTo>
                <a:lnTo>
                  <a:pt x="30" y="117"/>
                </a:lnTo>
                <a:lnTo>
                  <a:pt x="32" y="119"/>
                </a:lnTo>
                <a:lnTo>
                  <a:pt x="39" y="124"/>
                </a:lnTo>
                <a:lnTo>
                  <a:pt x="42" y="124"/>
                </a:lnTo>
                <a:lnTo>
                  <a:pt x="47" y="127"/>
                </a:lnTo>
                <a:lnTo>
                  <a:pt x="51" y="128"/>
                </a:lnTo>
                <a:lnTo>
                  <a:pt x="60" y="133"/>
                </a:lnTo>
                <a:lnTo>
                  <a:pt x="65" y="133"/>
                </a:lnTo>
                <a:lnTo>
                  <a:pt x="68" y="134"/>
                </a:lnTo>
                <a:lnTo>
                  <a:pt x="74" y="134"/>
                </a:lnTo>
                <a:lnTo>
                  <a:pt x="78" y="138"/>
                </a:lnTo>
                <a:lnTo>
                  <a:pt x="84" y="138"/>
                </a:lnTo>
                <a:lnTo>
                  <a:pt x="86" y="139"/>
                </a:lnTo>
                <a:lnTo>
                  <a:pt x="87" y="139"/>
                </a:lnTo>
                <a:lnTo>
                  <a:pt x="93" y="111"/>
                </a:lnTo>
                <a:lnTo>
                  <a:pt x="94" y="111"/>
                </a:lnTo>
                <a:lnTo>
                  <a:pt x="87" y="110"/>
                </a:lnTo>
                <a:lnTo>
                  <a:pt x="84" y="110"/>
                </a:lnTo>
                <a:lnTo>
                  <a:pt x="83" y="110"/>
                </a:lnTo>
                <a:lnTo>
                  <a:pt x="75" y="107"/>
                </a:lnTo>
                <a:lnTo>
                  <a:pt x="74" y="107"/>
                </a:lnTo>
                <a:lnTo>
                  <a:pt x="71" y="105"/>
                </a:lnTo>
                <a:lnTo>
                  <a:pt x="66" y="105"/>
                </a:lnTo>
                <a:lnTo>
                  <a:pt x="57" y="100"/>
                </a:lnTo>
                <a:lnTo>
                  <a:pt x="56" y="102"/>
                </a:lnTo>
                <a:lnTo>
                  <a:pt x="57" y="102"/>
                </a:lnTo>
                <a:lnTo>
                  <a:pt x="47" y="96"/>
                </a:lnTo>
                <a:lnTo>
                  <a:pt x="45" y="96"/>
                </a:lnTo>
                <a:lnTo>
                  <a:pt x="47" y="97"/>
                </a:lnTo>
                <a:lnTo>
                  <a:pt x="45" y="96"/>
                </a:lnTo>
                <a:lnTo>
                  <a:pt x="42" y="94"/>
                </a:lnTo>
                <a:lnTo>
                  <a:pt x="39" y="91"/>
                </a:lnTo>
                <a:lnTo>
                  <a:pt x="36" y="90"/>
                </a:lnTo>
                <a:lnTo>
                  <a:pt x="30" y="85"/>
                </a:lnTo>
                <a:lnTo>
                  <a:pt x="29" y="85"/>
                </a:lnTo>
                <a:lnTo>
                  <a:pt x="33" y="90"/>
                </a:lnTo>
                <a:lnTo>
                  <a:pt x="33" y="88"/>
                </a:lnTo>
                <a:lnTo>
                  <a:pt x="30" y="85"/>
                </a:lnTo>
                <a:lnTo>
                  <a:pt x="30" y="83"/>
                </a:lnTo>
                <a:lnTo>
                  <a:pt x="29" y="82"/>
                </a:lnTo>
                <a:lnTo>
                  <a:pt x="30" y="85"/>
                </a:lnTo>
                <a:lnTo>
                  <a:pt x="29" y="79"/>
                </a:lnTo>
                <a:lnTo>
                  <a:pt x="29" y="80"/>
                </a:lnTo>
                <a:lnTo>
                  <a:pt x="29" y="79"/>
                </a:lnTo>
                <a:lnTo>
                  <a:pt x="27" y="76"/>
                </a:lnTo>
                <a:lnTo>
                  <a:pt x="26" y="74"/>
                </a:lnTo>
                <a:lnTo>
                  <a:pt x="27" y="66"/>
                </a:lnTo>
                <a:lnTo>
                  <a:pt x="29" y="63"/>
                </a:lnTo>
                <a:lnTo>
                  <a:pt x="27" y="60"/>
                </a:lnTo>
                <a:lnTo>
                  <a:pt x="29" y="59"/>
                </a:lnTo>
                <a:lnTo>
                  <a:pt x="29" y="56"/>
                </a:lnTo>
                <a:lnTo>
                  <a:pt x="29" y="57"/>
                </a:lnTo>
                <a:lnTo>
                  <a:pt x="33" y="49"/>
                </a:lnTo>
                <a:lnTo>
                  <a:pt x="33" y="48"/>
                </a:lnTo>
                <a:lnTo>
                  <a:pt x="32" y="49"/>
                </a:lnTo>
                <a:lnTo>
                  <a:pt x="33" y="48"/>
                </a:lnTo>
                <a:lnTo>
                  <a:pt x="36" y="42"/>
                </a:lnTo>
                <a:lnTo>
                  <a:pt x="38" y="40"/>
                </a:lnTo>
                <a:lnTo>
                  <a:pt x="41" y="34"/>
                </a:lnTo>
                <a:lnTo>
                  <a:pt x="47" y="28"/>
                </a:lnTo>
                <a:lnTo>
                  <a:pt x="48" y="25"/>
                </a:lnTo>
                <a:lnTo>
                  <a:pt x="50" y="25"/>
                </a:lnTo>
                <a:lnTo>
                  <a:pt x="54" y="21"/>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43" name="Freeform 3095"/>
          <p:cNvSpPr>
            <a:spLocks/>
          </p:cNvSpPr>
          <p:nvPr/>
        </p:nvSpPr>
        <p:spPr bwMode="auto">
          <a:xfrm>
            <a:off x="6310313" y="5267325"/>
            <a:ext cx="138112" cy="184150"/>
          </a:xfrm>
          <a:custGeom>
            <a:avLst/>
            <a:gdLst>
              <a:gd name="T0" fmla="*/ 60 w 88"/>
              <a:gd name="T1" fmla="*/ 132 h 135"/>
              <a:gd name="T2" fmla="*/ 64 w 88"/>
              <a:gd name="T3" fmla="*/ 124 h 135"/>
              <a:gd name="T4" fmla="*/ 67 w 88"/>
              <a:gd name="T5" fmla="*/ 119 h 135"/>
              <a:gd name="T6" fmla="*/ 73 w 88"/>
              <a:gd name="T7" fmla="*/ 112 h 135"/>
              <a:gd name="T8" fmla="*/ 79 w 88"/>
              <a:gd name="T9" fmla="*/ 99 h 135"/>
              <a:gd name="T10" fmla="*/ 79 w 88"/>
              <a:gd name="T11" fmla="*/ 99 h 135"/>
              <a:gd name="T12" fmla="*/ 84 w 88"/>
              <a:gd name="T13" fmla="*/ 90 h 135"/>
              <a:gd name="T14" fmla="*/ 85 w 88"/>
              <a:gd name="T15" fmla="*/ 87 h 135"/>
              <a:gd name="T16" fmla="*/ 88 w 88"/>
              <a:gd name="T17" fmla="*/ 78 h 135"/>
              <a:gd name="T18" fmla="*/ 88 w 88"/>
              <a:gd name="T19" fmla="*/ 73 h 135"/>
              <a:gd name="T20" fmla="*/ 87 w 88"/>
              <a:gd name="T21" fmla="*/ 53 h 135"/>
              <a:gd name="T22" fmla="*/ 87 w 88"/>
              <a:gd name="T23" fmla="*/ 48 h 135"/>
              <a:gd name="T24" fmla="*/ 84 w 88"/>
              <a:gd name="T25" fmla="*/ 42 h 135"/>
              <a:gd name="T26" fmla="*/ 84 w 88"/>
              <a:gd name="T27" fmla="*/ 42 h 135"/>
              <a:gd name="T28" fmla="*/ 58 w 88"/>
              <a:gd name="T29" fmla="*/ 17 h 135"/>
              <a:gd name="T30" fmla="*/ 58 w 88"/>
              <a:gd name="T31" fmla="*/ 19 h 135"/>
              <a:gd name="T32" fmla="*/ 49 w 88"/>
              <a:gd name="T33" fmla="*/ 13 h 135"/>
              <a:gd name="T34" fmla="*/ 49 w 88"/>
              <a:gd name="T35" fmla="*/ 14 h 135"/>
              <a:gd name="T36" fmla="*/ 40 w 88"/>
              <a:gd name="T37" fmla="*/ 10 h 135"/>
              <a:gd name="T38" fmla="*/ 31 w 88"/>
              <a:gd name="T39" fmla="*/ 6 h 135"/>
              <a:gd name="T40" fmla="*/ 25 w 88"/>
              <a:gd name="T41" fmla="*/ 5 h 135"/>
              <a:gd name="T42" fmla="*/ 15 w 88"/>
              <a:gd name="T43" fmla="*/ 2 h 135"/>
              <a:gd name="T44" fmla="*/ 3 w 88"/>
              <a:gd name="T45" fmla="*/ 0 h 135"/>
              <a:gd name="T46" fmla="*/ 0 w 88"/>
              <a:gd name="T47" fmla="*/ 28 h 135"/>
              <a:gd name="T48" fmla="*/ 7 w 88"/>
              <a:gd name="T49" fmla="*/ 28 h 135"/>
              <a:gd name="T50" fmla="*/ 13 w 88"/>
              <a:gd name="T51" fmla="*/ 30 h 135"/>
              <a:gd name="T52" fmla="*/ 22 w 88"/>
              <a:gd name="T53" fmla="*/ 33 h 135"/>
              <a:gd name="T54" fmla="*/ 28 w 88"/>
              <a:gd name="T55" fmla="*/ 34 h 135"/>
              <a:gd name="T56" fmla="*/ 36 w 88"/>
              <a:gd name="T57" fmla="*/ 36 h 135"/>
              <a:gd name="T58" fmla="*/ 42 w 88"/>
              <a:gd name="T59" fmla="*/ 40 h 135"/>
              <a:gd name="T60" fmla="*/ 42 w 88"/>
              <a:gd name="T61" fmla="*/ 39 h 135"/>
              <a:gd name="T62" fmla="*/ 51 w 88"/>
              <a:gd name="T63" fmla="*/ 45 h 135"/>
              <a:gd name="T64" fmla="*/ 51 w 88"/>
              <a:gd name="T65" fmla="*/ 44 h 135"/>
              <a:gd name="T66" fmla="*/ 60 w 88"/>
              <a:gd name="T67" fmla="*/ 53 h 135"/>
              <a:gd name="T68" fmla="*/ 63 w 88"/>
              <a:gd name="T69" fmla="*/ 59 h 135"/>
              <a:gd name="T70" fmla="*/ 61 w 88"/>
              <a:gd name="T71" fmla="*/ 53 h 135"/>
              <a:gd name="T72" fmla="*/ 64 w 88"/>
              <a:gd name="T73" fmla="*/ 64 h 135"/>
              <a:gd name="T74" fmla="*/ 61 w 88"/>
              <a:gd name="T75" fmla="*/ 71 h 135"/>
              <a:gd name="T76" fmla="*/ 61 w 88"/>
              <a:gd name="T77" fmla="*/ 78 h 135"/>
              <a:gd name="T78" fmla="*/ 57 w 88"/>
              <a:gd name="T79" fmla="*/ 84 h 135"/>
              <a:gd name="T80" fmla="*/ 58 w 88"/>
              <a:gd name="T81" fmla="*/ 84 h 135"/>
              <a:gd name="T82" fmla="*/ 52 w 88"/>
              <a:gd name="T83" fmla="*/ 93 h 135"/>
              <a:gd name="T84" fmla="*/ 52 w 88"/>
              <a:gd name="T85" fmla="*/ 96 h 135"/>
              <a:gd name="T86" fmla="*/ 46 w 88"/>
              <a:gd name="T87" fmla="*/ 104 h 135"/>
              <a:gd name="T88" fmla="*/ 43 w 88"/>
              <a:gd name="T89" fmla="*/ 109 h 135"/>
              <a:gd name="T90" fmla="*/ 36 w 88"/>
              <a:gd name="T91" fmla="*/ 119 h 135"/>
              <a:gd name="T92" fmla="*/ 58 w 88"/>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5"/>
              <a:gd name="T143" fmla="*/ 88 w 88"/>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5">
                <a:moveTo>
                  <a:pt x="58" y="135"/>
                </a:moveTo>
                <a:lnTo>
                  <a:pt x="60" y="132"/>
                </a:lnTo>
                <a:lnTo>
                  <a:pt x="61" y="127"/>
                </a:lnTo>
                <a:lnTo>
                  <a:pt x="64" y="124"/>
                </a:lnTo>
                <a:lnTo>
                  <a:pt x="66" y="121"/>
                </a:lnTo>
                <a:lnTo>
                  <a:pt x="67" y="119"/>
                </a:lnTo>
                <a:lnTo>
                  <a:pt x="69" y="116"/>
                </a:lnTo>
                <a:lnTo>
                  <a:pt x="73" y="112"/>
                </a:lnTo>
                <a:lnTo>
                  <a:pt x="79" y="101"/>
                </a:lnTo>
                <a:lnTo>
                  <a:pt x="79" y="99"/>
                </a:lnTo>
                <a:lnTo>
                  <a:pt x="78" y="101"/>
                </a:lnTo>
                <a:lnTo>
                  <a:pt x="79" y="99"/>
                </a:lnTo>
                <a:lnTo>
                  <a:pt x="84" y="92"/>
                </a:lnTo>
                <a:lnTo>
                  <a:pt x="84" y="90"/>
                </a:lnTo>
                <a:lnTo>
                  <a:pt x="82" y="92"/>
                </a:lnTo>
                <a:lnTo>
                  <a:pt x="85" y="87"/>
                </a:lnTo>
                <a:lnTo>
                  <a:pt x="87" y="81"/>
                </a:lnTo>
                <a:lnTo>
                  <a:pt x="88" y="78"/>
                </a:lnTo>
                <a:lnTo>
                  <a:pt x="87" y="75"/>
                </a:lnTo>
                <a:lnTo>
                  <a:pt x="88" y="73"/>
                </a:lnTo>
                <a:lnTo>
                  <a:pt x="88" y="54"/>
                </a:lnTo>
                <a:lnTo>
                  <a:pt x="87" y="53"/>
                </a:lnTo>
                <a:lnTo>
                  <a:pt x="88" y="53"/>
                </a:lnTo>
                <a:lnTo>
                  <a:pt x="87" y="48"/>
                </a:lnTo>
                <a:lnTo>
                  <a:pt x="87" y="47"/>
                </a:lnTo>
                <a:lnTo>
                  <a:pt x="84" y="42"/>
                </a:lnTo>
                <a:lnTo>
                  <a:pt x="84" y="44"/>
                </a:lnTo>
                <a:lnTo>
                  <a:pt x="84" y="42"/>
                </a:lnTo>
                <a:lnTo>
                  <a:pt x="66" y="22"/>
                </a:lnTo>
                <a:lnTo>
                  <a:pt x="58" y="17"/>
                </a:lnTo>
                <a:lnTo>
                  <a:pt x="57" y="17"/>
                </a:lnTo>
                <a:lnTo>
                  <a:pt x="58" y="19"/>
                </a:lnTo>
                <a:lnTo>
                  <a:pt x="57" y="17"/>
                </a:lnTo>
                <a:lnTo>
                  <a:pt x="49" y="13"/>
                </a:lnTo>
                <a:lnTo>
                  <a:pt x="48" y="13"/>
                </a:lnTo>
                <a:lnTo>
                  <a:pt x="49" y="14"/>
                </a:lnTo>
                <a:lnTo>
                  <a:pt x="45" y="11"/>
                </a:lnTo>
                <a:lnTo>
                  <a:pt x="40" y="10"/>
                </a:lnTo>
                <a:lnTo>
                  <a:pt x="34" y="6"/>
                </a:lnTo>
                <a:lnTo>
                  <a:pt x="31" y="6"/>
                </a:lnTo>
                <a:lnTo>
                  <a:pt x="28" y="5"/>
                </a:lnTo>
                <a:lnTo>
                  <a:pt x="25" y="5"/>
                </a:lnTo>
                <a:lnTo>
                  <a:pt x="19" y="2"/>
                </a:lnTo>
                <a:lnTo>
                  <a:pt x="15" y="2"/>
                </a:lnTo>
                <a:lnTo>
                  <a:pt x="10" y="0"/>
                </a:lnTo>
                <a:lnTo>
                  <a:pt x="3" y="0"/>
                </a:lnTo>
                <a:lnTo>
                  <a:pt x="6" y="0"/>
                </a:lnTo>
                <a:lnTo>
                  <a:pt x="0" y="28"/>
                </a:lnTo>
                <a:lnTo>
                  <a:pt x="3" y="28"/>
                </a:lnTo>
                <a:lnTo>
                  <a:pt x="7" y="28"/>
                </a:lnTo>
                <a:lnTo>
                  <a:pt x="12" y="30"/>
                </a:lnTo>
                <a:lnTo>
                  <a:pt x="13" y="30"/>
                </a:lnTo>
                <a:lnTo>
                  <a:pt x="19" y="33"/>
                </a:lnTo>
                <a:lnTo>
                  <a:pt x="22" y="33"/>
                </a:lnTo>
                <a:lnTo>
                  <a:pt x="25" y="34"/>
                </a:lnTo>
                <a:lnTo>
                  <a:pt x="28" y="34"/>
                </a:lnTo>
                <a:lnTo>
                  <a:pt x="34" y="37"/>
                </a:lnTo>
                <a:lnTo>
                  <a:pt x="36" y="36"/>
                </a:lnTo>
                <a:lnTo>
                  <a:pt x="34" y="36"/>
                </a:lnTo>
                <a:lnTo>
                  <a:pt x="42" y="40"/>
                </a:lnTo>
                <a:lnTo>
                  <a:pt x="43" y="40"/>
                </a:lnTo>
                <a:lnTo>
                  <a:pt x="42" y="39"/>
                </a:lnTo>
                <a:lnTo>
                  <a:pt x="43" y="40"/>
                </a:lnTo>
                <a:lnTo>
                  <a:pt x="51" y="45"/>
                </a:lnTo>
                <a:lnTo>
                  <a:pt x="52" y="45"/>
                </a:lnTo>
                <a:lnTo>
                  <a:pt x="51" y="44"/>
                </a:lnTo>
                <a:lnTo>
                  <a:pt x="60" y="51"/>
                </a:lnTo>
                <a:lnTo>
                  <a:pt x="60" y="53"/>
                </a:lnTo>
                <a:lnTo>
                  <a:pt x="63" y="57"/>
                </a:lnTo>
                <a:lnTo>
                  <a:pt x="63" y="59"/>
                </a:lnTo>
                <a:lnTo>
                  <a:pt x="63" y="57"/>
                </a:lnTo>
                <a:lnTo>
                  <a:pt x="61" y="53"/>
                </a:lnTo>
                <a:lnTo>
                  <a:pt x="63" y="62"/>
                </a:lnTo>
                <a:lnTo>
                  <a:pt x="64" y="64"/>
                </a:lnTo>
                <a:lnTo>
                  <a:pt x="63" y="65"/>
                </a:lnTo>
                <a:lnTo>
                  <a:pt x="61" y="71"/>
                </a:lnTo>
                <a:lnTo>
                  <a:pt x="60" y="75"/>
                </a:lnTo>
                <a:lnTo>
                  <a:pt x="61" y="78"/>
                </a:lnTo>
                <a:lnTo>
                  <a:pt x="61" y="76"/>
                </a:lnTo>
                <a:lnTo>
                  <a:pt x="57" y="84"/>
                </a:lnTo>
                <a:lnTo>
                  <a:pt x="57" y="85"/>
                </a:lnTo>
                <a:lnTo>
                  <a:pt x="58" y="84"/>
                </a:lnTo>
                <a:lnTo>
                  <a:pt x="57" y="85"/>
                </a:lnTo>
                <a:lnTo>
                  <a:pt x="52" y="93"/>
                </a:lnTo>
                <a:lnTo>
                  <a:pt x="52" y="95"/>
                </a:lnTo>
                <a:lnTo>
                  <a:pt x="52" y="96"/>
                </a:lnTo>
                <a:lnTo>
                  <a:pt x="48" y="101"/>
                </a:lnTo>
                <a:lnTo>
                  <a:pt x="46" y="104"/>
                </a:lnTo>
                <a:lnTo>
                  <a:pt x="45" y="105"/>
                </a:lnTo>
                <a:lnTo>
                  <a:pt x="43" y="109"/>
                </a:lnTo>
                <a:lnTo>
                  <a:pt x="40" y="112"/>
                </a:lnTo>
                <a:lnTo>
                  <a:pt x="36" y="119"/>
                </a:lnTo>
                <a:lnTo>
                  <a:pt x="37" y="116"/>
                </a:lnTo>
                <a:lnTo>
                  <a:pt x="58" y="135"/>
                </a:lnTo>
                <a:close/>
              </a:path>
            </a:pathLst>
          </a:custGeom>
          <a:solidFill>
            <a:srgbClr val="00FFFF"/>
          </a:solidFill>
          <a:ln w="9525">
            <a:noFill/>
            <a:round/>
            <a:headEnd/>
            <a:tailEnd/>
          </a:ln>
        </p:spPr>
        <p:txBody>
          <a:bodyPr/>
          <a:lstStyle/>
          <a:p>
            <a:pPr>
              <a:lnSpc>
                <a:spcPct val="100000"/>
              </a:lnSpc>
              <a:spcBef>
                <a:spcPct val="0"/>
              </a:spcBef>
              <a:buFontTx/>
              <a:buNone/>
            </a:pPr>
            <a:endParaRPr lang="en-US">
              <a:latin typeface="Verdana" pitchFamily="34" charset="0"/>
            </a:endParaRPr>
          </a:p>
        </p:txBody>
      </p:sp>
      <p:sp>
        <p:nvSpPr>
          <p:cNvPr id="312344" name="Rectangle 3096"/>
          <p:cNvSpPr>
            <a:spLocks noChangeArrowheads="1"/>
          </p:cNvSpPr>
          <p:nvPr/>
        </p:nvSpPr>
        <p:spPr bwMode="auto">
          <a:xfrm>
            <a:off x="5491163" y="3435350"/>
            <a:ext cx="374650" cy="46038"/>
          </a:xfrm>
          <a:prstGeom prst="rect">
            <a:avLst/>
          </a:prstGeom>
          <a:solidFill>
            <a:srgbClr val="FFFF80"/>
          </a:solidFill>
          <a:ln w="0">
            <a:solidFill>
              <a:srgbClr val="000000"/>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345" name="Rectangle 3097"/>
          <p:cNvSpPr>
            <a:spLocks noChangeArrowheads="1"/>
          </p:cNvSpPr>
          <p:nvPr/>
        </p:nvSpPr>
        <p:spPr bwMode="auto">
          <a:xfrm>
            <a:off x="5027613" y="3435350"/>
            <a:ext cx="373062" cy="46038"/>
          </a:xfrm>
          <a:prstGeom prst="rect">
            <a:avLst/>
          </a:prstGeom>
          <a:solidFill>
            <a:srgbClr val="FFFF00"/>
          </a:solidFill>
          <a:ln w="0">
            <a:solidFill>
              <a:srgbClr val="000000"/>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346" name="Freeform 3098"/>
          <p:cNvSpPr>
            <a:spLocks/>
          </p:cNvSpPr>
          <p:nvPr/>
        </p:nvSpPr>
        <p:spPr bwMode="auto">
          <a:xfrm>
            <a:off x="5343526" y="3527426"/>
            <a:ext cx="354013" cy="60325"/>
          </a:xfrm>
          <a:custGeom>
            <a:avLst/>
            <a:gdLst>
              <a:gd name="T0" fmla="*/ 0 w 224"/>
              <a:gd name="T1" fmla="*/ 0 h 43"/>
              <a:gd name="T2" fmla="*/ 7 w 224"/>
              <a:gd name="T3" fmla="*/ 4 h 43"/>
              <a:gd name="T4" fmla="*/ 16 w 224"/>
              <a:gd name="T5" fmla="*/ 11 h 43"/>
              <a:gd name="T6" fmla="*/ 24 w 224"/>
              <a:gd name="T7" fmla="*/ 15 h 43"/>
              <a:gd name="T8" fmla="*/ 28 w 224"/>
              <a:gd name="T9" fmla="*/ 18 h 43"/>
              <a:gd name="T10" fmla="*/ 34 w 224"/>
              <a:gd name="T11" fmla="*/ 20 h 43"/>
              <a:gd name="T12" fmla="*/ 39 w 224"/>
              <a:gd name="T13" fmla="*/ 23 h 43"/>
              <a:gd name="T14" fmla="*/ 46 w 224"/>
              <a:gd name="T15" fmla="*/ 26 h 43"/>
              <a:gd name="T16" fmla="*/ 55 w 224"/>
              <a:gd name="T17" fmla="*/ 31 h 43"/>
              <a:gd name="T18" fmla="*/ 60 w 224"/>
              <a:gd name="T19" fmla="*/ 32 h 43"/>
              <a:gd name="T20" fmla="*/ 64 w 224"/>
              <a:gd name="T21" fmla="*/ 34 h 43"/>
              <a:gd name="T22" fmla="*/ 70 w 224"/>
              <a:gd name="T23" fmla="*/ 35 h 43"/>
              <a:gd name="T24" fmla="*/ 78 w 224"/>
              <a:gd name="T25" fmla="*/ 37 h 43"/>
              <a:gd name="T26" fmla="*/ 82 w 224"/>
              <a:gd name="T27" fmla="*/ 38 h 43"/>
              <a:gd name="T28" fmla="*/ 89 w 224"/>
              <a:gd name="T29" fmla="*/ 40 h 43"/>
              <a:gd name="T30" fmla="*/ 101 w 224"/>
              <a:gd name="T31" fmla="*/ 41 h 43"/>
              <a:gd name="T32" fmla="*/ 133 w 224"/>
              <a:gd name="T33" fmla="*/ 43 h 43"/>
              <a:gd name="T34" fmla="*/ 142 w 224"/>
              <a:gd name="T35" fmla="*/ 41 h 43"/>
              <a:gd name="T36" fmla="*/ 149 w 224"/>
              <a:gd name="T37" fmla="*/ 40 h 43"/>
              <a:gd name="T38" fmla="*/ 155 w 224"/>
              <a:gd name="T39" fmla="*/ 38 h 43"/>
              <a:gd name="T40" fmla="*/ 160 w 224"/>
              <a:gd name="T41" fmla="*/ 37 h 43"/>
              <a:gd name="T42" fmla="*/ 164 w 224"/>
              <a:gd name="T43" fmla="*/ 35 h 43"/>
              <a:gd name="T44" fmla="*/ 170 w 224"/>
              <a:gd name="T45" fmla="*/ 34 h 43"/>
              <a:gd name="T46" fmla="*/ 174 w 224"/>
              <a:gd name="T47" fmla="*/ 32 h 43"/>
              <a:gd name="T48" fmla="*/ 179 w 224"/>
              <a:gd name="T49" fmla="*/ 29 h 43"/>
              <a:gd name="T50" fmla="*/ 183 w 224"/>
              <a:gd name="T51" fmla="*/ 28 h 43"/>
              <a:gd name="T52" fmla="*/ 188 w 224"/>
              <a:gd name="T53" fmla="*/ 24 h 43"/>
              <a:gd name="T54" fmla="*/ 192 w 224"/>
              <a:gd name="T55" fmla="*/ 23 h 43"/>
              <a:gd name="T56" fmla="*/ 197 w 224"/>
              <a:gd name="T57" fmla="*/ 20 h 43"/>
              <a:gd name="T58" fmla="*/ 201 w 224"/>
              <a:gd name="T59" fmla="*/ 17 h 43"/>
              <a:gd name="T60" fmla="*/ 206 w 224"/>
              <a:gd name="T61" fmla="*/ 14 h 43"/>
              <a:gd name="T62" fmla="*/ 212 w 224"/>
              <a:gd name="T63" fmla="*/ 9 h 43"/>
              <a:gd name="T64" fmla="*/ 216 w 224"/>
              <a:gd name="T65" fmla="*/ 6 h 43"/>
              <a:gd name="T66" fmla="*/ 221 w 224"/>
              <a:gd name="T67" fmla="*/ 3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4"/>
              <a:gd name="T103" fmla="*/ 0 h 43"/>
              <a:gd name="T104" fmla="*/ 224 w 224"/>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4" h="43">
                <a:moveTo>
                  <a:pt x="224" y="0"/>
                </a:moveTo>
                <a:lnTo>
                  <a:pt x="0" y="0"/>
                </a:lnTo>
                <a:lnTo>
                  <a:pt x="6" y="3"/>
                </a:lnTo>
                <a:lnTo>
                  <a:pt x="7" y="4"/>
                </a:lnTo>
                <a:lnTo>
                  <a:pt x="10" y="7"/>
                </a:lnTo>
                <a:lnTo>
                  <a:pt x="16" y="11"/>
                </a:lnTo>
                <a:lnTo>
                  <a:pt x="18" y="12"/>
                </a:lnTo>
                <a:lnTo>
                  <a:pt x="24" y="15"/>
                </a:lnTo>
                <a:lnTo>
                  <a:pt x="27" y="17"/>
                </a:lnTo>
                <a:lnTo>
                  <a:pt x="28" y="18"/>
                </a:lnTo>
                <a:lnTo>
                  <a:pt x="31" y="20"/>
                </a:lnTo>
                <a:lnTo>
                  <a:pt x="34" y="20"/>
                </a:lnTo>
                <a:lnTo>
                  <a:pt x="37" y="21"/>
                </a:lnTo>
                <a:lnTo>
                  <a:pt x="39" y="23"/>
                </a:lnTo>
                <a:lnTo>
                  <a:pt x="45" y="26"/>
                </a:lnTo>
                <a:lnTo>
                  <a:pt x="46" y="26"/>
                </a:lnTo>
                <a:lnTo>
                  <a:pt x="52" y="29"/>
                </a:lnTo>
                <a:lnTo>
                  <a:pt x="55" y="31"/>
                </a:lnTo>
                <a:lnTo>
                  <a:pt x="57" y="31"/>
                </a:lnTo>
                <a:lnTo>
                  <a:pt x="60" y="32"/>
                </a:lnTo>
                <a:lnTo>
                  <a:pt x="63" y="32"/>
                </a:lnTo>
                <a:lnTo>
                  <a:pt x="64" y="34"/>
                </a:lnTo>
                <a:lnTo>
                  <a:pt x="67" y="35"/>
                </a:lnTo>
                <a:lnTo>
                  <a:pt x="70" y="35"/>
                </a:lnTo>
                <a:lnTo>
                  <a:pt x="72" y="37"/>
                </a:lnTo>
                <a:lnTo>
                  <a:pt x="78" y="37"/>
                </a:lnTo>
                <a:lnTo>
                  <a:pt x="81" y="38"/>
                </a:lnTo>
                <a:lnTo>
                  <a:pt x="82" y="38"/>
                </a:lnTo>
                <a:lnTo>
                  <a:pt x="85" y="40"/>
                </a:lnTo>
                <a:lnTo>
                  <a:pt x="89" y="40"/>
                </a:lnTo>
                <a:lnTo>
                  <a:pt x="92" y="41"/>
                </a:lnTo>
                <a:lnTo>
                  <a:pt x="101" y="41"/>
                </a:lnTo>
                <a:lnTo>
                  <a:pt x="104" y="43"/>
                </a:lnTo>
                <a:lnTo>
                  <a:pt x="133" y="43"/>
                </a:lnTo>
                <a:lnTo>
                  <a:pt x="134" y="41"/>
                </a:lnTo>
                <a:lnTo>
                  <a:pt x="142" y="41"/>
                </a:lnTo>
                <a:lnTo>
                  <a:pt x="143" y="40"/>
                </a:lnTo>
                <a:lnTo>
                  <a:pt x="149" y="40"/>
                </a:lnTo>
                <a:lnTo>
                  <a:pt x="151" y="38"/>
                </a:lnTo>
                <a:lnTo>
                  <a:pt x="155" y="38"/>
                </a:lnTo>
                <a:lnTo>
                  <a:pt x="158" y="37"/>
                </a:lnTo>
                <a:lnTo>
                  <a:pt x="160" y="37"/>
                </a:lnTo>
                <a:lnTo>
                  <a:pt x="163" y="35"/>
                </a:lnTo>
                <a:lnTo>
                  <a:pt x="164" y="35"/>
                </a:lnTo>
                <a:lnTo>
                  <a:pt x="167" y="34"/>
                </a:lnTo>
                <a:lnTo>
                  <a:pt x="170" y="34"/>
                </a:lnTo>
                <a:lnTo>
                  <a:pt x="171" y="32"/>
                </a:lnTo>
                <a:lnTo>
                  <a:pt x="174" y="32"/>
                </a:lnTo>
                <a:lnTo>
                  <a:pt x="176" y="31"/>
                </a:lnTo>
                <a:lnTo>
                  <a:pt x="179" y="29"/>
                </a:lnTo>
                <a:lnTo>
                  <a:pt x="180" y="29"/>
                </a:lnTo>
                <a:lnTo>
                  <a:pt x="183" y="28"/>
                </a:lnTo>
                <a:lnTo>
                  <a:pt x="185" y="26"/>
                </a:lnTo>
                <a:lnTo>
                  <a:pt x="188" y="24"/>
                </a:lnTo>
                <a:lnTo>
                  <a:pt x="189" y="24"/>
                </a:lnTo>
                <a:lnTo>
                  <a:pt x="192" y="23"/>
                </a:lnTo>
                <a:lnTo>
                  <a:pt x="194" y="21"/>
                </a:lnTo>
                <a:lnTo>
                  <a:pt x="197" y="20"/>
                </a:lnTo>
                <a:lnTo>
                  <a:pt x="198" y="18"/>
                </a:lnTo>
                <a:lnTo>
                  <a:pt x="201" y="17"/>
                </a:lnTo>
                <a:lnTo>
                  <a:pt x="203" y="15"/>
                </a:lnTo>
                <a:lnTo>
                  <a:pt x="206" y="14"/>
                </a:lnTo>
                <a:lnTo>
                  <a:pt x="209" y="11"/>
                </a:lnTo>
                <a:lnTo>
                  <a:pt x="212" y="9"/>
                </a:lnTo>
                <a:lnTo>
                  <a:pt x="213" y="7"/>
                </a:lnTo>
                <a:lnTo>
                  <a:pt x="216" y="6"/>
                </a:lnTo>
                <a:lnTo>
                  <a:pt x="218" y="4"/>
                </a:lnTo>
                <a:lnTo>
                  <a:pt x="221" y="3"/>
                </a:lnTo>
                <a:lnTo>
                  <a:pt x="224" y="0"/>
                </a:lnTo>
                <a:close/>
              </a:path>
            </a:pathLst>
          </a:custGeom>
          <a:solidFill>
            <a:srgbClr val="FFFFFF"/>
          </a:solidFill>
          <a:ln w="0">
            <a:solidFill>
              <a:srgbClr val="000000"/>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47" name="Rectangle 3099"/>
          <p:cNvSpPr>
            <a:spLocks noChangeArrowheads="1"/>
          </p:cNvSpPr>
          <p:nvPr/>
        </p:nvSpPr>
        <p:spPr bwMode="auto">
          <a:xfrm>
            <a:off x="2673351" y="2655889"/>
            <a:ext cx="1662113" cy="26987"/>
          </a:xfrm>
          <a:prstGeom prst="rect">
            <a:avLst/>
          </a:prstGeom>
          <a:solidFill>
            <a:schemeClr val="tx1"/>
          </a:solidFill>
          <a:ln w="9525">
            <a:solidFill>
              <a:schemeClr val="tx1"/>
            </a:solidFill>
            <a:miter lim="800000"/>
            <a:headEnd/>
            <a:tailEnd/>
          </a:ln>
        </p:spPr>
        <p:txBody>
          <a:bodyPr/>
          <a:lstStyle/>
          <a:p>
            <a:pPr>
              <a:lnSpc>
                <a:spcPct val="100000"/>
              </a:lnSpc>
              <a:spcBef>
                <a:spcPct val="0"/>
              </a:spcBef>
              <a:buFontTx/>
              <a:buNone/>
            </a:pPr>
            <a:endParaRPr lang="en-US">
              <a:latin typeface="Verdana" pitchFamily="34" charset="0"/>
            </a:endParaRPr>
          </a:p>
        </p:txBody>
      </p:sp>
      <p:sp>
        <p:nvSpPr>
          <p:cNvPr id="312348" name="Freeform 3100"/>
          <p:cNvSpPr>
            <a:spLocks/>
          </p:cNvSpPr>
          <p:nvPr/>
        </p:nvSpPr>
        <p:spPr bwMode="auto">
          <a:xfrm>
            <a:off x="4216401" y="2616201"/>
            <a:ext cx="119063" cy="106363"/>
          </a:xfrm>
          <a:custGeom>
            <a:avLst/>
            <a:gdLst>
              <a:gd name="T0" fmla="*/ 0 w 75"/>
              <a:gd name="T1" fmla="*/ 0 h 77"/>
              <a:gd name="T2" fmla="*/ 75 w 75"/>
              <a:gd name="T3" fmla="*/ 38 h 77"/>
              <a:gd name="T4" fmla="*/ 0 w 75"/>
              <a:gd name="T5" fmla="*/ 77 h 77"/>
              <a:gd name="T6" fmla="*/ 0 w 75"/>
              <a:gd name="T7" fmla="*/ 0 h 77"/>
              <a:gd name="T8" fmla="*/ 0 60000 65536"/>
              <a:gd name="T9" fmla="*/ 0 60000 65536"/>
              <a:gd name="T10" fmla="*/ 0 60000 65536"/>
              <a:gd name="T11" fmla="*/ 0 60000 65536"/>
              <a:gd name="T12" fmla="*/ 0 w 75"/>
              <a:gd name="T13" fmla="*/ 0 h 77"/>
              <a:gd name="T14" fmla="*/ 75 w 75"/>
              <a:gd name="T15" fmla="*/ 77 h 77"/>
            </a:gdLst>
            <a:ahLst/>
            <a:cxnLst>
              <a:cxn ang="T8">
                <a:pos x="T0" y="T1"/>
              </a:cxn>
              <a:cxn ang="T9">
                <a:pos x="T2" y="T3"/>
              </a:cxn>
              <a:cxn ang="T10">
                <a:pos x="T4" y="T5"/>
              </a:cxn>
              <a:cxn ang="T11">
                <a:pos x="T6" y="T7"/>
              </a:cxn>
            </a:cxnLst>
            <a:rect l="T12" t="T13" r="T14" b="T15"/>
            <a:pathLst>
              <a:path w="75" h="77">
                <a:moveTo>
                  <a:pt x="0" y="0"/>
                </a:moveTo>
                <a:lnTo>
                  <a:pt x="75" y="38"/>
                </a:lnTo>
                <a:lnTo>
                  <a:pt x="0" y="77"/>
                </a:lnTo>
                <a:lnTo>
                  <a:pt x="0" y="0"/>
                </a:lnTo>
                <a:close/>
              </a:path>
            </a:pathLst>
          </a:custGeom>
          <a:solidFill>
            <a:schemeClr val="tx1"/>
          </a:solidFill>
          <a:ln w="9525">
            <a:solidFill>
              <a:schemeClr val="tx1"/>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49" name="Freeform 3101"/>
          <p:cNvSpPr>
            <a:spLocks/>
          </p:cNvSpPr>
          <p:nvPr/>
        </p:nvSpPr>
        <p:spPr bwMode="auto">
          <a:xfrm>
            <a:off x="4205289" y="2597151"/>
            <a:ext cx="160337" cy="144463"/>
          </a:xfrm>
          <a:custGeom>
            <a:avLst/>
            <a:gdLst>
              <a:gd name="T0" fmla="*/ 17 w 102"/>
              <a:gd name="T1" fmla="*/ 14 h 105"/>
              <a:gd name="T2" fmla="*/ 4 w 102"/>
              <a:gd name="T3" fmla="*/ 21 h 105"/>
              <a:gd name="T4" fmla="*/ 79 w 102"/>
              <a:gd name="T5" fmla="*/ 60 h 105"/>
              <a:gd name="T6" fmla="*/ 79 w 102"/>
              <a:gd name="T7" fmla="*/ 45 h 105"/>
              <a:gd name="T8" fmla="*/ 4 w 102"/>
              <a:gd name="T9" fmla="*/ 83 h 105"/>
              <a:gd name="T10" fmla="*/ 17 w 102"/>
              <a:gd name="T11" fmla="*/ 91 h 105"/>
              <a:gd name="T12" fmla="*/ 17 w 102"/>
              <a:gd name="T13" fmla="*/ 14 h 105"/>
              <a:gd name="T14" fmla="*/ 0 w 102"/>
              <a:gd name="T15" fmla="*/ 0 h 105"/>
              <a:gd name="T16" fmla="*/ 0 w 102"/>
              <a:gd name="T17" fmla="*/ 105 h 105"/>
              <a:gd name="T18" fmla="*/ 102 w 102"/>
              <a:gd name="T19" fmla="*/ 52 h 105"/>
              <a:gd name="T20" fmla="*/ 0 w 102"/>
              <a:gd name="T21" fmla="*/ 0 h 105"/>
              <a:gd name="T22" fmla="*/ 17 w 102"/>
              <a:gd name="T23" fmla="*/ 14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05"/>
              <a:gd name="T38" fmla="*/ 102 w 102"/>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05">
                <a:moveTo>
                  <a:pt x="17" y="14"/>
                </a:moveTo>
                <a:lnTo>
                  <a:pt x="4" y="21"/>
                </a:lnTo>
                <a:lnTo>
                  <a:pt x="79" y="60"/>
                </a:lnTo>
                <a:lnTo>
                  <a:pt x="79" y="45"/>
                </a:lnTo>
                <a:lnTo>
                  <a:pt x="4" y="83"/>
                </a:lnTo>
                <a:lnTo>
                  <a:pt x="17" y="91"/>
                </a:lnTo>
                <a:lnTo>
                  <a:pt x="17" y="14"/>
                </a:lnTo>
                <a:lnTo>
                  <a:pt x="0" y="0"/>
                </a:lnTo>
                <a:lnTo>
                  <a:pt x="0" y="105"/>
                </a:lnTo>
                <a:lnTo>
                  <a:pt x="102" y="52"/>
                </a:lnTo>
                <a:lnTo>
                  <a:pt x="0" y="0"/>
                </a:lnTo>
                <a:lnTo>
                  <a:pt x="17" y="14"/>
                </a:lnTo>
                <a:close/>
              </a:path>
            </a:pathLst>
          </a:custGeom>
          <a:solidFill>
            <a:schemeClr val="tx1"/>
          </a:solidFill>
          <a:ln w="9525">
            <a:solidFill>
              <a:schemeClr val="tx1"/>
            </a:solidFill>
            <a:round/>
            <a:headEnd/>
            <a:tailEnd/>
          </a:ln>
        </p:spPr>
        <p:txBody>
          <a:bodyPr/>
          <a:lstStyle/>
          <a:p>
            <a:pPr>
              <a:lnSpc>
                <a:spcPct val="100000"/>
              </a:lnSpc>
              <a:spcBef>
                <a:spcPct val="0"/>
              </a:spcBef>
              <a:buFontTx/>
              <a:buNone/>
            </a:pPr>
            <a:endParaRPr lang="en-US">
              <a:latin typeface="Verdana" pitchFamily="34" charset="0"/>
            </a:endParaRPr>
          </a:p>
        </p:txBody>
      </p:sp>
      <p:sp>
        <p:nvSpPr>
          <p:cNvPr id="312350" name="Rectangle 3102"/>
          <p:cNvSpPr>
            <a:spLocks noChangeArrowheads="1"/>
          </p:cNvSpPr>
          <p:nvPr/>
        </p:nvSpPr>
        <p:spPr bwMode="auto">
          <a:xfrm>
            <a:off x="2859089" y="2427289"/>
            <a:ext cx="781561" cy="246221"/>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Direction</a:t>
            </a:r>
            <a:endParaRPr lang="en-US" sz="2400">
              <a:latin typeface="Times New Roman" pitchFamily="18" charset="0"/>
            </a:endParaRPr>
          </a:p>
        </p:txBody>
      </p:sp>
      <p:sp>
        <p:nvSpPr>
          <p:cNvPr id="312353" name="Line 3105"/>
          <p:cNvSpPr>
            <a:spLocks noChangeShapeType="1"/>
          </p:cNvSpPr>
          <p:nvPr/>
        </p:nvSpPr>
        <p:spPr bwMode="auto">
          <a:xfrm flipH="1" flipV="1">
            <a:off x="5638800" y="3581400"/>
            <a:ext cx="1143000" cy="1828800"/>
          </a:xfrm>
          <a:prstGeom prst="line">
            <a:avLst/>
          </a:prstGeom>
          <a:noFill/>
          <a:ln w="31750">
            <a:solidFill>
              <a:srgbClr val="FFFF00"/>
            </a:solidFill>
            <a:round/>
            <a:headEnd/>
            <a:tailEnd/>
          </a:ln>
          <a:effectLst/>
        </p:spPr>
        <p:txBody>
          <a:bodyPr/>
          <a:lstStyle/>
          <a:p>
            <a:endParaRPr lang="en-US"/>
          </a:p>
        </p:txBody>
      </p:sp>
    </p:spTree>
    <p:extLst>
      <p:ext uri="{BB962C8B-B14F-4D97-AF65-F5344CB8AC3E}">
        <p14:creationId xmlns:p14="http://schemas.microsoft.com/office/powerpoint/2010/main" val="28247274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BF7C8-9176-0A76-C91B-25B07B3F23B1}"/>
              </a:ext>
            </a:extLst>
          </p:cNvPr>
          <p:cNvPicPr>
            <a:picLocks noChangeAspect="1"/>
          </p:cNvPicPr>
          <p:nvPr/>
        </p:nvPicPr>
        <p:blipFill>
          <a:blip r:embed="rId2"/>
          <a:stretch>
            <a:fillRect/>
          </a:stretch>
        </p:blipFill>
        <p:spPr>
          <a:xfrm>
            <a:off x="1037519" y="571101"/>
            <a:ext cx="10116962" cy="5715798"/>
          </a:xfrm>
          <a:prstGeom prst="rect">
            <a:avLst/>
          </a:prstGeom>
        </p:spPr>
      </p:pic>
    </p:spTree>
    <p:extLst>
      <p:ext uri="{BB962C8B-B14F-4D97-AF65-F5344CB8AC3E}">
        <p14:creationId xmlns:p14="http://schemas.microsoft.com/office/powerpoint/2010/main" val="34090662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FA74BE-24E6-4B05-28AF-1F1E8F5D330F}"/>
              </a:ext>
            </a:extLst>
          </p:cNvPr>
          <p:cNvPicPr>
            <a:picLocks noChangeAspect="1"/>
          </p:cNvPicPr>
          <p:nvPr/>
        </p:nvPicPr>
        <p:blipFill>
          <a:blip r:embed="rId2"/>
          <a:stretch>
            <a:fillRect/>
          </a:stretch>
        </p:blipFill>
        <p:spPr>
          <a:xfrm>
            <a:off x="1018466" y="499653"/>
            <a:ext cx="10155067" cy="5858693"/>
          </a:xfrm>
          <a:prstGeom prst="rect">
            <a:avLst/>
          </a:prstGeom>
        </p:spPr>
      </p:pic>
    </p:spTree>
    <p:extLst>
      <p:ext uri="{BB962C8B-B14F-4D97-AF65-F5344CB8AC3E}">
        <p14:creationId xmlns:p14="http://schemas.microsoft.com/office/powerpoint/2010/main" val="32181914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19A9433B-5D93-0148-63F6-F1F65B0A9949}"/>
              </a:ext>
            </a:extLst>
          </p:cNvPr>
          <p:cNvPicPr>
            <a:picLocks noChangeAspect="1"/>
          </p:cNvPicPr>
          <p:nvPr/>
        </p:nvPicPr>
        <p:blipFill>
          <a:blip r:embed="rId2"/>
          <a:stretch>
            <a:fillRect/>
          </a:stretch>
        </p:blipFill>
        <p:spPr>
          <a:xfrm>
            <a:off x="2344754" y="1044474"/>
            <a:ext cx="7502492" cy="4769051"/>
          </a:xfrm>
          <a:prstGeom prst="rect">
            <a:avLst/>
          </a:prstGeom>
        </p:spPr>
      </p:pic>
    </p:spTree>
    <p:extLst>
      <p:ext uri="{BB962C8B-B14F-4D97-AF65-F5344CB8AC3E}">
        <p14:creationId xmlns:p14="http://schemas.microsoft.com/office/powerpoint/2010/main" val="28494527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F642-E1D2-99E9-A993-EFDEE798AC43}"/>
              </a:ext>
            </a:extLst>
          </p:cNvPr>
          <p:cNvSpPr>
            <a:spLocks noGrp="1"/>
          </p:cNvSpPr>
          <p:nvPr>
            <p:ph type="title"/>
          </p:nvPr>
        </p:nvSpPr>
        <p:spPr/>
        <p:txBody>
          <a:bodyPr/>
          <a:lstStyle/>
          <a:p>
            <a:r>
              <a:rPr lang="en-US" dirty="0"/>
              <a:t>Sensor Based N Management</a:t>
            </a:r>
          </a:p>
        </p:txBody>
      </p:sp>
      <p:sp>
        <p:nvSpPr>
          <p:cNvPr id="3" name="Content Placeholder 2">
            <a:extLst>
              <a:ext uri="{FF2B5EF4-FFF2-40B4-BE49-F238E27FC236}">
                <a16:creationId xmlns:a16="http://schemas.microsoft.com/office/drawing/2014/main" id="{F2F1D2EE-C351-2F68-40B9-CFC7687815FE}"/>
              </a:ext>
            </a:extLst>
          </p:cNvPr>
          <p:cNvSpPr>
            <a:spLocks noGrp="1"/>
          </p:cNvSpPr>
          <p:nvPr>
            <p:ph idx="1"/>
          </p:nvPr>
        </p:nvSpPr>
        <p:spPr/>
        <p:txBody>
          <a:bodyPr/>
          <a:lstStyle/>
          <a:p>
            <a:r>
              <a:rPr lang="en-US" dirty="0"/>
              <a:t>Active Sensors</a:t>
            </a:r>
          </a:p>
          <a:p>
            <a:pPr lvl="1"/>
            <a:r>
              <a:rPr lang="en-US" dirty="0"/>
              <a:t>Generate their own source of light, can be sensed at any time in any conditions (other than rain)</a:t>
            </a:r>
          </a:p>
          <a:p>
            <a:pPr lvl="1"/>
            <a:r>
              <a:rPr lang="en-US" dirty="0"/>
              <a:t>Generally ground based</a:t>
            </a:r>
          </a:p>
          <a:p>
            <a:pPr lvl="1"/>
            <a:r>
              <a:rPr lang="en-US" dirty="0"/>
              <a:t>Trimble </a:t>
            </a:r>
            <a:r>
              <a:rPr lang="en-US" dirty="0" err="1"/>
              <a:t>GreenSeeker</a:t>
            </a:r>
            <a:r>
              <a:rPr lang="en-US" dirty="0"/>
              <a:t>, Crop Circle, Ag Leader </a:t>
            </a:r>
            <a:r>
              <a:rPr lang="en-US" dirty="0" err="1"/>
              <a:t>Opt</a:t>
            </a:r>
            <a:r>
              <a:rPr lang="en-US" dirty="0"/>
              <a:t> Rx</a:t>
            </a:r>
          </a:p>
          <a:p>
            <a:r>
              <a:rPr lang="en-US" dirty="0"/>
              <a:t>Passive Sensors</a:t>
            </a:r>
          </a:p>
          <a:p>
            <a:pPr lvl="1"/>
            <a:r>
              <a:rPr lang="en-US" dirty="0"/>
              <a:t>Rely on sunlight reflection</a:t>
            </a:r>
          </a:p>
          <a:p>
            <a:pPr lvl="1"/>
            <a:r>
              <a:rPr lang="en-US" dirty="0"/>
              <a:t>UAVs, Satellites, Airplane, Ground Based</a:t>
            </a:r>
          </a:p>
          <a:p>
            <a:pPr lvl="1"/>
            <a:endParaRPr lang="en-US" dirty="0"/>
          </a:p>
          <a:p>
            <a:endParaRPr lang="en-US" dirty="0"/>
          </a:p>
        </p:txBody>
      </p:sp>
    </p:spTree>
    <p:extLst>
      <p:ext uri="{BB962C8B-B14F-4D97-AF65-F5344CB8AC3E}">
        <p14:creationId xmlns:p14="http://schemas.microsoft.com/office/powerpoint/2010/main" val="1601657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641DC-55EA-DE9C-AF4B-711FB5E43C05}"/>
              </a:ext>
            </a:extLst>
          </p:cNvPr>
          <p:cNvSpPr>
            <a:spLocks noGrp="1"/>
          </p:cNvSpPr>
          <p:nvPr>
            <p:ph type="title"/>
          </p:nvPr>
        </p:nvSpPr>
        <p:spPr/>
        <p:txBody>
          <a:bodyPr/>
          <a:lstStyle/>
          <a:p>
            <a:r>
              <a:rPr lang="en-US" dirty="0"/>
              <a:t>Sensor Based N Management</a:t>
            </a:r>
          </a:p>
        </p:txBody>
      </p:sp>
      <p:sp>
        <p:nvSpPr>
          <p:cNvPr id="3" name="Content Placeholder 2">
            <a:extLst>
              <a:ext uri="{FF2B5EF4-FFF2-40B4-BE49-F238E27FC236}">
                <a16:creationId xmlns:a16="http://schemas.microsoft.com/office/drawing/2014/main" id="{D4B87A3D-5F4C-207A-B8BA-1248BD3DAD8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476C170-4D6D-A090-9E70-27D072F4BB55}"/>
              </a:ext>
            </a:extLst>
          </p:cNvPr>
          <p:cNvSpPr>
            <a:spLocks noGrp="1"/>
          </p:cNvSpPr>
          <p:nvPr>
            <p:ph sz="half" idx="2"/>
          </p:nvPr>
        </p:nvSpPr>
        <p:spPr/>
        <p:txBody>
          <a:bodyPr/>
          <a:lstStyle/>
          <a:p>
            <a:endParaRPr lang="en-US"/>
          </a:p>
        </p:txBody>
      </p:sp>
      <p:grpSp>
        <p:nvGrpSpPr>
          <p:cNvPr id="5" name="Group 3">
            <a:extLst>
              <a:ext uri="{FF2B5EF4-FFF2-40B4-BE49-F238E27FC236}">
                <a16:creationId xmlns:a16="http://schemas.microsoft.com/office/drawing/2014/main" id="{FC8398F0-F7F7-3A09-2097-5E1B4B720C73}"/>
              </a:ext>
            </a:extLst>
          </p:cNvPr>
          <p:cNvGrpSpPr>
            <a:grpSpLocks/>
          </p:cNvGrpSpPr>
          <p:nvPr/>
        </p:nvGrpSpPr>
        <p:grpSpPr bwMode="auto">
          <a:xfrm>
            <a:off x="1600200" y="0"/>
            <a:ext cx="9144000" cy="6858000"/>
            <a:chOff x="0" y="0"/>
            <a:chExt cx="5760" cy="4320"/>
          </a:xfrm>
        </p:grpSpPr>
        <p:grpSp>
          <p:nvGrpSpPr>
            <p:cNvPr id="6" name="Group 5">
              <a:extLst>
                <a:ext uri="{FF2B5EF4-FFF2-40B4-BE49-F238E27FC236}">
                  <a16:creationId xmlns:a16="http://schemas.microsoft.com/office/drawing/2014/main" id="{F2FEF3CB-A9FB-9BCC-BC40-57B4D90E683D}"/>
                </a:ext>
              </a:extLst>
            </p:cNvPr>
            <p:cNvGrpSpPr>
              <a:grpSpLocks/>
            </p:cNvGrpSpPr>
            <p:nvPr/>
          </p:nvGrpSpPr>
          <p:grpSpPr bwMode="auto">
            <a:xfrm>
              <a:off x="0" y="0"/>
              <a:ext cx="5760" cy="4320"/>
              <a:chOff x="0" y="0"/>
              <a:chExt cx="5760" cy="4320"/>
            </a:xfrm>
          </p:grpSpPr>
          <p:pic>
            <p:nvPicPr>
              <p:cNvPr id="8" name="Picture 6" descr="DCP_2280">
                <a:extLst>
                  <a:ext uri="{FF2B5EF4-FFF2-40B4-BE49-F238E27FC236}">
                    <a16:creationId xmlns:a16="http://schemas.microsoft.com/office/drawing/2014/main" id="{F47731D4-77B4-79A6-65CF-9D95B2881350}"/>
                  </a:ext>
                </a:extLst>
              </p:cNvPr>
              <p:cNvPicPr>
                <a:picLocks noChangeAspect="1" noChangeArrowheads="1"/>
              </p:cNvPicPr>
              <p:nvPr/>
            </p:nvPicPr>
            <p:blipFill>
              <a:blip r:embed="rId2" cstate="print"/>
              <a:srcRect/>
              <a:stretch>
                <a:fillRect/>
              </a:stretch>
            </p:blipFill>
            <p:spPr bwMode="auto">
              <a:xfrm>
                <a:off x="0" y="498"/>
                <a:ext cx="5760" cy="3822"/>
              </a:xfrm>
              <a:prstGeom prst="rect">
                <a:avLst/>
              </a:prstGeom>
              <a:noFill/>
            </p:spPr>
          </p:pic>
          <p:sp>
            <p:nvSpPr>
              <p:cNvPr id="9" name="Rectangle 7">
                <a:extLst>
                  <a:ext uri="{FF2B5EF4-FFF2-40B4-BE49-F238E27FC236}">
                    <a16:creationId xmlns:a16="http://schemas.microsoft.com/office/drawing/2014/main" id="{2F46FC34-E194-26F0-9F57-C7E479AECB6E}"/>
                  </a:ext>
                </a:extLst>
              </p:cNvPr>
              <p:cNvSpPr>
                <a:spLocks noChangeArrowheads="1"/>
              </p:cNvSpPr>
              <p:nvPr/>
            </p:nvSpPr>
            <p:spPr bwMode="auto">
              <a:xfrm>
                <a:off x="0" y="0"/>
                <a:ext cx="5760" cy="1248"/>
              </a:xfrm>
              <a:prstGeom prst="rect">
                <a:avLst/>
              </a:prstGeom>
              <a:solidFill>
                <a:srgbClr val="000000"/>
              </a:solidFill>
              <a:ln w="9525">
                <a:noFill/>
                <a:miter lim="800000"/>
                <a:headEnd/>
                <a:tailEnd/>
              </a:ln>
              <a:effectLst/>
            </p:spPr>
            <p:txBody>
              <a:bodyPr wrap="none" anchor="ctr"/>
              <a:lstStyle/>
              <a:p>
                <a:endParaRPr lang="en-US"/>
              </a:p>
            </p:txBody>
          </p:sp>
          <p:pic>
            <p:nvPicPr>
              <p:cNvPr id="10" name="Picture 8" descr="Greenseeker Logo on black">
                <a:extLst>
                  <a:ext uri="{FF2B5EF4-FFF2-40B4-BE49-F238E27FC236}">
                    <a16:creationId xmlns:a16="http://schemas.microsoft.com/office/drawing/2014/main" id="{02032D3A-E444-1FB1-9FF5-DE4930090286}"/>
                  </a:ext>
                </a:extLst>
              </p:cNvPr>
              <p:cNvPicPr>
                <a:picLocks noChangeAspect="1" noChangeArrowheads="1"/>
              </p:cNvPicPr>
              <p:nvPr/>
            </p:nvPicPr>
            <p:blipFill>
              <a:blip r:embed="rId3" cstate="print"/>
              <a:srcRect/>
              <a:stretch>
                <a:fillRect/>
              </a:stretch>
            </p:blipFill>
            <p:spPr bwMode="auto">
              <a:xfrm>
                <a:off x="201" y="0"/>
                <a:ext cx="5328" cy="1230"/>
              </a:xfrm>
              <a:prstGeom prst="rect">
                <a:avLst/>
              </a:prstGeom>
              <a:noFill/>
            </p:spPr>
          </p:pic>
        </p:grpSp>
        <p:pic>
          <p:nvPicPr>
            <p:cNvPr id="7" name="Picture 10" descr="NTech logo on black">
              <a:extLst>
                <a:ext uri="{FF2B5EF4-FFF2-40B4-BE49-F238E27FC236}">
                  <a16:creationId xmlns:a16="http://schemas.microsoft.com/office/drawing/2014/main" id="{641887F6-DA19-0E74-9626-3C2CBEBD7EAE}"/>
                </a:ext>
              </a:extLst>
            </p:cNvPr>
            <p:cNvPicPr>
              <a:picLocks noChangeAspect="1" noChangeArrowheads="1"/>
            </p:cNvPicPr>
            <p:nvPr/>
          </p:nvPicPr>
          <p:blipFill>
            <a:blip r:embed="rId4" cstate="print"/>
            <a:srcRect/>
            <a:stretch>
              <a:fillRect/>
            </a:stretch>
          </p:blipFill>
          <p:spPr bwMode="auto">
            <a:xfrm>
              <a:off x="3648" y="3587"/>
              <a:ext cx="1824" cy="733"/>
            </a:xfrm>
            <a:prstGeom prst="rect">
              <a:avLst/>
            </a:prstGeom>
            <a:noFill/>
          </p:spPr>
        </p:pic>
      </p:grpSp>
    </p:spTree>
    <p:extLst>
      <p:ext uri="{BB962C8B-B14F-4D97-AF65-F5344CB8AC3E}">
        <p14:creationId xmlns:p14="http://schemas.microsoft.com/office/powerpoint/2010/main" val="81742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4BAA-13DF-DC4E-EDEF-4B6B5418ED03}"/>
              </a:ext>
            </a:extLst>
          </p:cNvPr>
          <p:cNvSpPr>
            <a:spLocks noGrp="1"/>
          </p:cNvSpPr>
          <p:nvPr>
            <p:ph type="title"/>
          </p:nvPr>
        </p:nvSpPr>
        <p:spPr/>
        <p:txBody>
          <a:bodyPr/>
          <a:lstStyle/>
          <a:p>
            <a:r>
              <a:rPr lang="en-US" dirty="0"/>
              <a:t>Nitrogen Pools – Atmosphere </a:t>
            </a:r>
          </a:p>
        </p:txBody>
      </p:sp>
      <p:sp>
        <p:nvSpPr>
          <p:cNvPr id="3" name="Content Placeholder 2">
            <a:extLst>
              <a:ext uri="{FF2B5EF4-FFF2-40B4-BE49-F238E27FC236}">
                <a16:creationId xmlns:a16="http://schemas.microsoft.com/office/drawing/2014/main" id="{A02196B3-3899-34A5-6716-DA25B789AA3B}"/>
              </a:ext>
            </a:extLst>
          </p:cNvPr>
          <p:cNvSpPr>
            <a:spLocks noGrp="1"/>
          </p:cNvSpPr>
          <p:nvPr>
            <p:ph idx="1"/>
          </p:nvPr>
        </p:nvSpPr>
        <p:spPr/>
        <p:txBody>
          <a:bodyPr/>
          <a:lstStyle/>
          <a:p>
            <a:r>
              <a:rPr lang="en-US" dirty="0"/>
              <a:t>Greatest source of N is N</a:t>
            </a:r>
            <a:r>
              <a:rPr lang="en-US" baseline="-25000" dirty="0"/>
              <a:t>2</a:t>
            </a:r>
            <a:r>
              <a:rPr lang="en-US" dirty="0"/>
              <a:t> in the </a:t>
            </a:r>
            <a:r>
              <a:rPr lang="en-US" b="1" dirty="0"/>
              <a:t>Atmosphere</a:t>
            </a:r>
          </a:p>
          <a:p>
            <a:pPr lvl="1"/>
            <a:r>
              <a:rPr lang="en-US" dirty="0"/>
              <a:t>Atmosphere is 78% N</a:t>
            </a:r>
          </a:p>
          <a:p>
            <a:pPr lvl="1"/>
            <a:r>
              <a:rPr lang="en-US" dirty="0"/>
              <a:t>~36,000 ton/ac	</a:t>
            </a:r>
          </a:p>
          <a:p>
            <a:r>
              <a:rPr lang="en-US" dirty="0"/>
              <a:t>It is in an unusable form for plant consumption</a:t>
            </a:r>
          </a:p>
          <a:p>
            <a:r>
              <a:rPr lang="en-US" dirty="0"/>
              <a:t>As N</a:t>
            </a:r>
            <a:r>
              <a:rPr lang="en-US" baseline="-25000" dirty="0"/>
              <a:t>2</a:t>
            </a:r>
            <a:r>
              <a:rPr lang="en-US" dirty="0"/>
              <a:t> is very chemical stable, it takes a considerable amount of energy to transform it into a form that plants and animals can use</a:t>
            </a:r>
          </a:p>
          <a:p>
            <a:r>
              <a:rPr lang="en-US" dirty="0"/>
              <a:t>It exists throughout all the environment, in one form or another</a:t>
            </a:r>
          </a:p>
          <a:p>
            <a:endParaRPr lang="en-US" dirty="0"/>
          </a:p>
        </p:txBody>
      </p:sp>
      <p:pic>
        <p:nvPicPr>
          <p:cNvPr id="1026" name="Picture 2" descr="Draw the structural formula for each of the following molecules. a) N2 b)  PI2 | Homework.Study.com">
            <a:extLst>
              <a:ext uri="{FF2B5EF4-FFF2-40B4-BE49-F238E27FC236}">
                <a16:creationId xmlns:a16="http://schemas.microsoft.com/office/drawing/2014/main" id="{65334819-7936-CAE5-F473-C929C557B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8532" y="560715"/>
            <a:ext cx="2745268" cy="197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084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6833-8F61-59A5-FBD9-A5F7BF250717}"/>
              </a:ext>
            </a:extLst>
          </p:cNvPr>
          <p:cNvSpPr>
            <a:spLocks noGrp="1"/>
          </p:cNvSpPr>
          <p:nvPr>
            <p:ph type="title"/>
          </p:nvPr>
        </p:nvSpPr>
        <p:spPr/>
        <p:txBody>
          <a:bodyPr/>
          <a:lstStyle/>
          <a:p>
            <a:r>
              <a:rPr lang="en-US" dirty="0"/>
              <a:t>Sensor Based N Management</a:t>
            </a:r>
          </a:p>
        </p:txBody>
      </p:sp>
      <p:sp>
        <p:nvSpPr>
          <p:cNvPr id="3" name="Content Placeholder 2">
            <a:extLst>
              <a:ext uri="{FF2B5EF4-FFF2-40B4-BE49-F238E27FC236}">
                <a16:creationId xmlns:a16="http://schemas.microsoft.com/office/drawing/2014/main" id="{6F06B6AC-07B6-1ED0-6563-42C3F0784B1E}"/>
              </a:ext>
            </a:extLst>
          </p:cNvPr>
          <p:cNvSpPr>
            <a:spLocks noGrp="1"/>
          </p:cNvSpPr>
          <p:nvPr>
            <p:ph sz="half" idx="1"/>
          </p:nvPr>
        </p:nvSpPr>
        <p:spPr/>
        <p:txBody>
          <a:bodyPr/>
          <a:lstStyle/>
          <a:p>
            <a:r>
              <a:rPr lang="en-US" dirty="0"/>
              <a:t>Benefits</a:t>
            </a:r>
          </a:p>
          <a:p>
            <a:pPr lvl="1"/>
            <a:r>
              <a:rPr lang="en-US" dirty="0"/>
              <a:t>Only apply what is needed</a:t>
            </a:r>
          </a:p>
          <a:p>
            <a:pPr lvl="1"/>
            <a:r>
              <a:rPr lang="en-US" dirty="0"/>
              <a:t>Reduce waste in areas of the field that isn’t needed</a:t>
            </a:r>
          </a:p>
          <a:p>
            <a:pPr lvl="1"/>
            <a:r>
              <a:rPr lang="en-US" dirty="0"/>
              <a:t>Great risk mitigator</a:t>
            </a:r>
          </a:p>
          <a:p>
            <a:pPr lvl="2"/>
            <a:r>
              <a:rPr lang="en-US" dirty="0"/>
              <a:t>Drought, heat stress, dead crop</a:t>
            </a:r>
          </a:p>
        </p:txBody>
      </p:sp>
      <p:sp>
        <p:nvSpPr>
          <p:cNvPr id="4" name="Content Placeholder 3">
            <a:extLst>
              <a:ext uri="{FF2B5EF4-FFF2-40B4-BE49-F238E27FC236}">
                <a16:creationId xmlns:a16="http://schemas.microsoft.com/office/drawing/2014/main" id="{ED10B94D-9998-E262-2966-68E7DF6BB33B}"/>
              </a:ext>
            </a:extLst>
          </p:cNvPr>
          <p:cNvSpPr>
            <a:spLocks noGrp="1"/>
          </p:cNvSpPr>
          <p:nvPr>
            <p:ph sz="half" idx="2"/>
          </p:nvPr>
        </p:nvSpPr>
        <p:spPr/>
        <p:txBody>
          <a:bodyPr/>
          <a:lstStyle/>
          <a:p>
            <a:r>
              <a:rPr lang="en-US" dirty="0"/>
              <a:t>Drawbacks</a:t>
            </a:r>
          </a:p>
          <a:p>
            <a:pPr lvl="1"/>
            <a:r>
              <a:rPr lang="en-US" dirty="0"/>
              <a:t>Barrier of Entry</a:t>
            </a:r>
          </a:p>
          <a:p>
            <a:pPr lvl="1"/>
            <a:r>
              <a:rPr lang="en-US" dirty="0"/>
              <a:t>Must be able to apply most fertilizer in season</a:t>
            </a:r>
          </a:p>
          <a:p>
            <a:pPr lvl="1"/>
            <a:r>
              <a:rPr lang="en-US" dirty="0"/>
              <a:t>Requires patience</a:t>
            </a:r>
          </a:p>
          <a:p>
            <a:pPr lvl="1"/>
            <a:r>
              <a:rPr lang="en-US" dirty="0"/>
              <a:t>Sensing only provides estimation of CURRENT growing conditions, not if </a:t>
            </a:r>
            <a:r>
              <a:rPr lang="en-US"/>
              <a:t>something changes</a:t>
            </a:r>
            <a:endParaRPr lang="en-US" dirty="0"/>
          </a:p>
        </p:txBody>
      </p:sp>
    </p:spTree>
    <p:extLst>
      <p:ext uri="{BB962C8B-B14F-4D97-AF65-F5344CB8AC3E}">
        <p14:creationId xmlns:p14="http://schemas.microsoft.com/office/powerpoint/2010/main" val="35796131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135E-5D80-A92A-BE66-F4CA041F68D3}"/>
              </a:ext>
            </a:extLst>
          </p:cNvPr>
          <p:cNvSpPr>
            <a:spLocks noGrp="1"/>
          </p:cNvSpPr>
          <p:nvPr>
            <p:ph type="title"/>
          </p:nvPr>
        </p:nvSpPr>
        <p:spPr/>
        <p:txBody>
          <a:bodyPr/>
          <a:lstStyle/>
          <a:p>
            <a:r>
              <a:rPr lang="en-US" dirty="0"/>
              <a:t>Nitrogen Fertilizer Sources</a:t>
            </a:r>
          </a:p>
        </p:txBody>
      </p:sp>
      <p:sp>
        <p:nvSpPr>
          <p:cNvPr id="4" name="Text Placeholder 3">
            <a:extLst>
              <a:ext uri="{FF2B5EF4-FFF2-40B4-BE49-F238E27FC236}">
                <a16:creationId xmlns:a16="http://schemas.microsoft.com/office/drawing/2014/main" id="{D434AB7C-38D3-4B49-9DE0-08288B1531F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09973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2BF34-35E7-3F20-E325-75420A85AC8C}"/>
              </a:ext>
            </a:extLst>
          </p:cNvPr>
          <p:cNvSpPr>
            <a:spLocks noGrp="1"/>
          </p:cNvSpPr>
          <p:nvPr>
            <p:ph type="title"/>
          </p:nvPr>
        </p:nvSpPr>
        <p:spPr/>
        <p:txBody>
          <a:bodyPr/>
          <a:lstStyle/>
          <a:p>
            <a:r>
              <a:rPr lang="en-US" dirty="0"/>
              <a:t>Nitrogen Fertilizer Sources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B7065E6-9E9A-9E2A-28BD-D92ED4A6642C}"/>
                  </a:ext>
                </a:extLst>
              </p:cNvPr>
              <p:cNvSpPr>
                <a:spLocks noGrp="1"/>
              </p:cNvSpPr>
              <p:nvPr>
                <p:ph idx="1"/>
              </p:nvPr>
            </p:nvSpPr>
            <p:spPr/>
            <p:txBody>
              <a:bodyPr/>
              <a:lstStyle/>
              <a:p>
                <a:r>
                  <a:rPr lang="en-US" dirty="0"/>
                  <a:t>All N fertilizer materials (outside of organic matter) are synthesized, while P and K fertilizers are processed, natural deposits</a:t>
                </a:r>
              </a:p>
              <a:p>
                <a:r>
                  <a:rPr lang="en-US" dirty="0"/>
                  <a:t>Inorganic sources</a:t>
                </a:r>
              </a:p>
              <a:p>
                <a:pPr lvl="1"/>
                <a:r>
                  <a:rPr lang="en-US" dirty="0"/>
                  <a:t>Haber-Bosch Process</a:t>
                </a:r>
              </a:p>
              <a:p>
                <a:pPr lvl="1"/>
                <a:r>
                  <a:rPr lang="en-US" dirty="0"/>
                  <a:t>1200° C, 500 atm, </a:t>
                </a:r>
                <a14:m>
                  <m:oMath xmlns:m="http://schemas.openxmlformats.org/officeDocument/2006/math">
                    <m:r>
                      <a:rPr lang="en-US" b="0" i="1" smtClean="0">
                        <a:latin typeface="Cambria Math" panose="02040503050406030204" pitchFamily="18" charset="0"/>
                      </a:rPr>
                      <m:t>3</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2 →2 </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oMath>
                </a14:m>
                <a:endParaRPr lang="en-US" dirty="0"/>
              </a:p>
              <a:p>
                <a:pPr lvl="1"/>
                <a:r>
                  <a:rPr lang="en-US" dirty="0"/>
                  <a:t>What you do with the NH</a:t>
                </a:r>
                <a:r>
                  <a:rPr lang="en-US" baseline="-25000" dirty="0"/>
                  <a:t>3</a:t>
                </a:r>
                <a:r>
                  <a:rPr lang="en-US" dirty="0"/>
                  <a:t> afterwards, determines the form of N fertilizer it creates</a:t>
                </a:r>
              </a:p>
              <a:p>
                <a:r>
                  <a:rPr lang="en-US" dirty="0"/>
                  <a:t>All fertilizers follow format of x-x-x (%N-%P</a:t>
                </a:r>
                <a:r>
                  <a:rPr lang="en-US" baseline="-25000" dirty="0"/>
                  <a:t>2</a:t>
                </a:r>
                <a:r>
                  <a:rPr lang="en-US" dirty="0"/>
                  <a:t>O</a:t>
                </a:r>
                <a:r>
                  <a:rPr lang="en-US" baseline="-25000" dirty="0"/>
                  <a:t>5</a:t>
                </a:r>
                <a:r>
                  <a:rPr lang="en-US" dirty="0"/>
                  <a:t>-%K</a:t>
                </a:r>
                <a:r>
                  <a:rPr lang="en-US" baseline="-25000" dirty="0"/>
                  <a:t>2</a:t>
                </a:r>
                <a:r>
                  <a:rPr lang="en-US" dirty="0"/>
                  <a:t>O) based on weight</a:t>
                </a:r>
              </a:p>
              <a:p>
                <a:pPr lvl="1"/>
                <a:r>
                  <a:rPr lang="en-US" dirty="0"/>
                  <a:t>Sometimes x-x-x-x, last one being Sulfur</a:t>
                </a:r>
              </a:p>
              <a:p>
                <a:pPr lvl="1"/>
                <a:endParaRPr lang="en-US" dirty="0"/>
              </a:p>
            </p:txBody>
          </p:sp>
        </mc:Choice>
        <mc:Fallback xmlns="">
          <p:sp>
            <p:nvSpPr>
              <p:cNvPr id="5" name="Content Placeholder 4">
                <a:extLst>
                  <a:ext uri="{FF2B5EF4-FFF2-40B4-BE49-F238E27FC236}">
                    <a16:creationId xmlns:a16="http://schemas.microsoft.com/office/drawing/2014/main" id="{1B7065E6-9E9A-9E2A-28BD-D92ED4A6642C}"/>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38394790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A17E-9C07-797A-158D-78F165EE20D8}"/>
              </a:ext>
            </a:extLst>
          </p:cNvPr>
          <p:cNvSpPr>
            <a:spLocks noGrp="1"/>
          </p:cNvSpPr>
          <p:nvPr>
            <p:ph type="title"/>
          </p:nvPr>
        </p:nvSpPr>
        <p:spPr/>
        <p:txBody>
          <a:bodyPr/>
          <a:lstStyle/>
          <a:p>
            <a:r>
              <a:rPr lang="en-US" dirty="0"/>
              <a:t>Nitrogen Fertilizer Sources – NH</a:t>
            </a:r>
            <a:r>
              <a:rPr lang="en-US" baseline="-25000" dirty="0"/>
              <a:t>3</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A9C432-D030-AAA7-0E81-3CFFB0F6D4A2}"/>
                  </a:ext>
                </a:extLst>
              </p:cNvPr>
              <p:cNvSpPr>
                <a:spLocks noGrp="1"/>
              </p:cNvSpPr>
              <p:nvPr>
                <p:ph idx="1"/>
              </p:nvPr>
            </p:nvSpPr>
            <p:spPr>
              <a:xfrm>
                <a:off x="838200" y="1825625"/>
                <a:ext cx="6744419" cy="4351338"/>
              </a:xfrm>
            </p:spPr>
            <p:txBody>
              <a:bodyPr>
                <a:normAutofit fontScale="85000" lnSpcReduction="20000"/>
              </a:bodyPr>
              <a:lstStyle/>
              <a:p>
                <a:r>
                  <a:rPr lang="en-US" dirty="0"/>
                  <a:t>NH</a:t>
                </a:r>
                <a:r>
                  <a:rPr lang="en-US" baseline="-25000" dirty="0"/>
                  <a:t>3</a:t>
                </a:r>
                <a:r>
                  <a:rPr lang="en-US" dirty="0"/>
                  <a:t> (Anhydrous Gas, 82-0-0) </a:t>
                </a:r>
              </a:p>
              <a:p>
                <a:pPr lvl="1"/>
                <a:r>
                  <a:rPr lang="en-US" dirty="0"/>
                  <a:t>2</a:t>
                </a:r>
                <a:r>
                  <a:rPr lang="en-US" baseline="30000" dirty="0"/>
                  <a:t>nd</a:t>
                </a:r>
                <a:r>
                  <a:rPr lang="en-US" dirty="0"/>
                  <a:t> leading N fertilizer in terms of tons sold nationwide</a:t>
                </a:r>
              </a:p>
              <a:p>
                <a:pPr lvl="1"/>
                <a:r>
                  <a:rPr lang="en-US" dirty="0"/>
                  <a:t>Very hygroscopic (water loving)</a:t>
                </a:r>
              </a:p>
              <a:p>
                <a:pPr lvl="1"/>
                <a14:m>
                  <m:oMath xmlns:m="http://schemas.openxmlformats.org/officeDocument/2006/math">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groupChr>
                    <m:r>
                      <a:rPr lang="en-US" b="0" i="1" smtClean="0">
                        <a:latin typeface="Cambria Math" panose="02040503050406030204" pitchFamily="18" charset="0"/>
                      </a:rPr>
                      <m:t> </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4</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𝑂</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a14:m>
                <a:endParaRPr lang="en-US" b="0" dirty="0"/>
              </a:p>
              <a:p>
                <a:pPr lvl="1"/>
                <a:r>
                  <a:rPr lang="en-US" dirty="0" err="1"/>
                  <a:t>pKa</a:t>
                </a:r>
                <a:r>
                  <a:rPr lang="en-US" dirty="0"/>
                  <a:t> = 9.3</a:t>
                </a:r>
              </a:p>
              <a:p>
                <a:pPr lvl="2"/>
                <a:r>
                  <a:rPr lang="en-US" dirty="0" err="1"/>
                  <a:t>pKa</a:t>
                </a:r>
                <a:r>
                  <a:rPr lang="en-US" dirty="0"/>
                  <a:t> is where the equation above is at equilibrium</a:t>
                </a:r>
              </a:p>
              <a:p>
                <a:pPr lvl="2"/>
                <a:r>
                  <a:rPr lang="en-US" dirty="0"/>
                  <a:t>There are equal amounts of both</a:t>
                </a:r>
              </a:p>
              <a:p>
                <a:pPr lvl="1"/>
                <a:r>
                  <a:rPr lang="en-US" dirty="0"/>
                  <a:t>At a pH of 9.3, 50% NH</a:t>
                </a:r>
                <a:r>
                  <a:rPr lang="en-US" baseline="-25000" dirty="0"/>
                  <a:t>4</a:t>
                </a:r>
                <a:r>
                  <a:rPr lang="en-US" baseline="30000" dirty="0"/>
                  <a:t>+</a:t>
                </a:r>
                <a:r>
                  <a:rPr lang="en-US" dirty="0"/>
                  <a:t> and 50% NH</a:t>
                </a:r>
                <a:r>
                  <a:rPr lang="en-US" baseline="-25000" dirty="0"/>
                  <a:t>3</a:t>
                </a:r>
              </a:p>
              <a:p>
                <a:r>
                  <a:rPr lang="en-US" dirty="0"/>
                  <a:t>Cheapest source of N</a:t>
                </a:r>
              </a:p>
              <a:p>
                <a:r>
                  <a:rPr lang="en-US" dirty="0"/>
                  <a:t>Not recommended for use in loose textured soils due to low CEC</a:t>
                </a:r>
              </a:p>
              <a:p>
                <a:r>
                  <a:rPr lang="en-US" dirty="0"/>
                  <a:t>Sometimes used with a nitrification inhibitor (slow conversion to NO</a:t>
                </a:r>
                <a:r>
                  <a:rPr lang="en-US" baseline="-25000" dirty="0"/>
                  <a:t>3</a:t>
                </a:r>
                <a:r>
                  <a:rPr lang="en-US" baseline="30000" dirty="0"/>
                  <a:t>-</a:t>
                </a:r>
                <a:r>
                  <a:rPr lang="en-US" dirty="0"/>
                  <a:t>, or fall applied with cold enough temperatures to limit nitrification</a:t>
                </a:r>
              </a:p>
            </p:txBody>
          </p:sp>
        </mc:Choice>
        <mc:Fallback xmlns="">
          <p:sp>
            <p:nvSpPr>
              <p:cNvPr id="3" name="Content Placeholder 2">
                <a:extLst>
                  <a:ext uri="{FF2B5EF4-FFF2-40B4-BE49-F238E27FC236}">
                    <a16:creationId xmlns:a16="http://schemas.microsoft.com/office/drawing/2014/main" id="{16A9C432-D030-AAA7-0E81-3CFFB0F6D4A2}"/>
                  </a:ext>
                </a:extLst>
              </p:cNvPr>
              <p:cNvSpPr>
                <a:spLocks noGrp="1" noRot="1" noChangeAspect="1" noMove="1" noResize="1" noEditPoints="1" noAdjustHandles="1" noChangeArrowheads="1" noChangeShapeType="1" noTextEdit="1"/>
              </p:cNvSpPr>
              <p:nvPr>
                <p:ph idx="1"/>
              </p:nvPr>
            </p:nvSpPr>
            <p:spPr>
              <a:xfrm>
                <a:off x="838200" y="1825625"/>
                <a:ext cx="6744419" cy="4351338"/>
              </a:xfrm>
              <a:blipFill>
                <a:blip r:embed="rId2"/>
                <a:stretch>
                  <a:fillRect l="-1266" t="-3221" r="-814" b="-2801"/>
                </a:stretch>
              </a:blipFill>
            </p:spPr>
            <p:txBody>
              <a:bodyPr/>
              <a:lstStyle/>
              <a:p>
                <a:r>
                  <a:rPr lang="en-US">
                    <a:noFill/>
                  </a:rPr>
                  <a:t> </a:t>
                </a:r>
              </a:p>
            </p:txBody>
          </p:sp>
        </mc:Fallback>
      </mc:AlternateContent>
      <p:pic>
        <p:nvPicPr>
          <p:cNvPr id="4" name="Picture 4">
            <a:extLst>
              <a:ext uri="{FF2B5EF4-FFF2-40B4-BE49-F238E27FC236}">
                <a16:creationId xmlns:a16="http://schemas.microsoft.com/office/drawing/2014/main" id="{63D0C84D-BB89-C966-FC37-0D2CC51BD26C}"/>
              </a:ext>
            </a:extLst>
          </p:cNvPr>
          <p:cNvPicPr>
            <a:picLocks noChangeAspect="1" noChangeArrowheads="1"/>
          </p:cNvPicPr>
          <p:nvPr/>
        </p:nvPicPr>
        <p:blipFill>
          <a:blip r:embed="rId3" cstate="print"/>
          <a:srcRect/>
          <a:stretch>
            <a:fillRect/>
          </a:stretch>
        </p:blipFill>
        <p:spPr bwMode="auto">
          <a:xfrm>
            <a:off x="7799716" y="1345721"/>
            <a:ext cx="3455444" cy="2606201"/>
          </a:xfrm>
          <a:prstGeom prst="rect">
            <a:avLst/>
          </a:prstGeom>
          <a:solidFill>
            <a:srgbClr val="FFCC66"/>
          </a:solidFill>
          <a:ln w="9525">
            <a:noFill/>
            <a:miter lim="800000"/>
            <a:headEnd/>
            <a:tailEnd/>
          </a:ln>
        </p:spPr>
      </p:pic>
      <p:graphicFrame>
        <p:nvGraphicFramePr>
          <p:cNvPr id="5" name="Table 5">
            <a:extLst>
              <a:ext uri="{FF2B5EF4-FFF2-40B4-BE49-F238E27FC236}">
                <a16:creationId xmlns:a16="http://schemas.microsoft.com/office/drawing/2014/main" id="{A77005B4-EF48-0CCE-A2B1-68F0FA6C8AFE}"/>
              </a:ext>
            </a:extLst>
          </p:cNvPr>
          <p:cNvGraphicFramePr>
            <a:graphicFrameLocks noGrp="1"/>
          </p:cNvGraphicFramePr>
          <p:nvPr>
            <p:extLst>
              <p:ext uri="{D42A27DB-BD31-4B8C-83A1-F6EECF244321}">
                <p14:modId xmlns:p14="http://schemas.microsoft.com/office/powerpoint/2010/main" val="1238560678"/>
              </p:ext>
            </p:extLst>
          </p:nvPr>
        </p:nvGraphicFramePr>
        <p:xfrm>
          <a:off x="7453223" y="4086860"/>
          <a:ext cx="4354422" cy="2494280"/>
        </p:xfrm>
        <a:graphic>
          <a:graphicData uri="http://schemas.openxmlformats.org/drawingml/2006/table">
            <a:tbl>
              <a:tblPr firstRow="1" bandRow="1">
                <a:tableStyleId>{5C22544A-7EE6-4342-B048-85BDC9FD1C3A}</a:tableStyleId>
              </a:tblPr>
              <a:tblGrid>
                <a:gridCol w="1451474">
                  <a:extLst>
                    <a:ext uri="{9D8B030D-6E8A-4147-A177-3AD203B41FA5}">
                      <a16:colId xmlns:a16="http://schemas.microsoft.com/office/drawing/2014/main" val="3844770580"/>
                    </a:ext>
                  </a:extLst>
                </a:gridCol>
                <a:gridCol w="1451474">
                  <a:extLst>
                    <a:ext uri="{9D8B030D-6E8A-4147-A177-3AD203B41FA5}">
                      <a16:colId xmlns:a16="http://schemas.microsoft.com/office/drawing/2014/main" val="2452457252"/>
                    </a:ext>
                  </a:extLst>
                </a:gridCol>
                <a:gridCol w="1451474">
                  <a:extLst>
                    <a:ext uri="{9D8B030D-6E8A-4147-A177-3AD203B41FA5}">
                      <a16:colId xmlns:a16="http://schemas.microsoft.com/office/drawing/2014/main" val="3756914735"/>
                    </a:ext>
                  </a:extLst>
                </a:gridCol>
              </a:tblGrid>
              <a:tr h="370840">
                <a:tc>
                  <a:txBody>
                    <a:bodyPr/>
                    <a:lstStyle/>
                    <a:p>
                      <a:r>
                        <a:rPr lang="en-US" dirty="0"/>
                        <a:t>pH</a:t>
                      </a:r>
                    </a:p>
                  </a:txBody>
                  <a:tcPr/>
                </a:tc>
                <a:tc>
                  <a:txBody>
                    <a:bodyPr/>
                    <a:lstStyle/>
                    <a:p>
                      <a:r>
                        <a:rPr lang="en-US" dirty="0"/>
                        <a:t>Base (NH</a:t>
                      </a:r>
                      <a:r>
                        <a:rPr lang="en-US" baseline="-25000" dirty="0"/>
                        <a:t>3</a:t>
                      </a:r>
                      <a:r>
                        <a:rPr lang="en-US" baseline="0" dirty="0"/>
                        <a:t>) (%)</a:t>
                      </a:r>
                      <a:endParaRPr lang="en-US" dirty="0"/>
                    </a:p>
                  </a:txBody>
                  <a:tcPr/>
                </a:tc>
                <a:tc>
                  <a:txBody>
                    <a:bodyPr/>
                    <a:lstStyle/>
                    <a:p>
                      <a:r>
                        <a:rPr lang="en-US" dirty="0"/>
                        <a:t>Acid (NH</a:t>
                      </a:r>
                      <a:r>
                        <a:rPr lang="en-US" baseline="-25000" dirty="0"/>
                        <a:t>4</a:t>
                      </a:r>
                      <a:r>
                        <a:rPr lang="en-US" baseline="30000" dirty="0"/>
                        <a:t>+</a:t>
                      </a:r>
                      <a:r>
                        <a:rPr lang="en-US" baseline="0" dirty="0"/>
                        <a:t>) (%)</a:t>
                      </a:r>
                      <a:endParaRPr lang="en-US" dirty="0"/>
                    </a:p>
                  </a:txBody>
                  <a:tcPr/>
                </a:tc>
                <a:extLst>
                  <a:ext uri="{0D108BD9-81ED-4DB2-BD59-A6C34878D82A}">
                    <a16:rowId xmlns:a16="http://schemas.microsoft.com/office/drawing/2014/main" val="1241090052"/>
                  </a:ext>
                </a:extLst>
              </a:tr>
              <a:tr h="370840">
                <a:tc>
                  <a:txBody>
                    <a:bodyPr/>
                    <a:lstStyle/>
                    <a:p>
                      <a:r>
                        <a:rPr lang="en-US" dirty="0"/>
                        <a:t>7.3</a:t>
                      </a:r>
                    </a:p>
                  </a:txBody>
                  <a:tcPr/>
                </a:tc>
                <a:tc>
                  <a:txBody>
                    <a:bodyPr/>
                    <a:lstStyle/>
                    <a:p>
                      <a:r>
                        <a:rPr lang="en-US" dirty="0"/>
                        <a:t>1</a:t>
                      </a:r>
                    </a:p>
                  </a:txBody>
                  <a:tcPr/>
                </a:tc>
                <a:tc>
                  <a:txBody>
                    <a:bodyPr/>
                    <a:lstStyle/>
                    <a:p>
                      <a:r>
                        <a:rPr lang="en-US" dirty="0"/>
                        <a:t>99</a:t>
                      </a:r>
                    </a:p>
                  </a:txBody>
                  <a:tcPr/>
                </a:tc>
                <a:extLst>
                  <a:ext uri="{0D108BD9-81ED-4DB2-BD59-A6C34878D82A}">
                    <a16:rowId xmlns:a16="http://schemas.microsoft.com/office/drawing/2014/main" val="98145873"/>
                  </a:ext>
                </a:extLst>
              </a:tr>
              <a:tr h="370840">
                <a:tc>
                  <a:txBody>
                    <a:bodyPr/>
                    <a:lstStyle/>
                    <a:p>
                      <a:r>
                        <a:rPr lang="en-US" dirty="0"/>
                        <a:t>8.3</a:t>
                      </a:r>
                    </a:p>
                  </a:txBody>
                  <a:tcPr/>
                </a:tc>
                <a:tc>
                  <a:txBody>
                    <a:bodyPr/>
                    <a:lstStyle/>
                    <a:p>
                      <a:r>
                        <a:rPr lang="en-US" dirty="0"/>
                        <a:t>10</a:t>
                      </a:r>
                    </a:p>
                  </a:txBody>
                  <a:tcPr/>
                </a:tc>
                <a:tc>
                  <a:txBody>
                    <a:bodyPr/>
                    <a:lstStyle/>
                    <a:p>
                      <a:r>
                        <a:rPr lang="en-US" dirty="0"/>
                        <a:t>90</a:t>
                      </a:r>
                    </a:p>
                  </a:txBody>
                  <a:tcPr/>
                </a:tc>
                <a:extLst>
                  <a:ext uri="{0D108BD9-81ED-4DB2-BD59-A6C34878D82A}">
                    <a16:rowId xmlns:a16="http://schemas.microsoft.com/office/drawing/2014/main" val="1790786811"/>
                  </a:ext>
                </a:extLst>
              </a:tr>
              <a:tr h="370840">
                <a:tc>
                  <a:txBody>
                    <a:bodyPr/>
                    <a:lstStyle/>
                    <a:p>
                      <a:r>
                        <a:rPr lang="en-US" dirty="0"/>
                        <a:t>9.3</a:t>
                      </a:r>
                    </a:p>
                  </a:txBody>
                  <a:tcPr/>
                </a:tc>
                <a:tc>
                  <a:txBody>
                    <a:bodyPr/>
                    <a:lstStyle/>
                    <a:p>
                      <a:r>
                        <a:rPr lang="en-US" dirty="0"/>
                        <a:t>50</a:t>
                      </a:r>
                    </a:p>
                  </a:txBody>
                  <a:tcPr/>
                </a:tc>
                <a:tc>
                  <a:txBody>
                    <a:bodyPr/>
                    <a:lstStyle/>
                    <a:p>
                      <a:r>
                        <a:rPr lang="en-US" dirty="0"/>
                        <a:t>50</a:t>
                      </a:r>
                    </a:p>
                  </a:txBody>
                  <a:tcPr/>
                </a:tc>
                <a:extLst>
                  <a:ext uri="{0D108BD9-81ED-4DB2-BD59-A6C34878D82A}">
                    <a16:rowId xmlns:a16="http://schemas.microsoft.com/office/drawing/2014/main" val="1227855122"/>
                  </a:ext>
                </a:extLst>
              </a:tr>
              <a:tr h="370840">
                <a:tc>
                  <a:txBody>
                    <a:bodyPr/>
                    <a:lstStyle/>
                    <a:p>
                      <a:r>
                        <a:rPr lang="en-US" dirty="0"/>
                        <a:t>10.3</a:t>
                      </a:r>
                    </a:p>
                  </a:txBody>
                  <a:tcPr/>
                </a:tc>
                <a:tc>
                  <a:txBody>
                    <a:bodyPr/>
                    <a:lstStyle/>
                    <a:p>
                      <a:r>
                        <a:rPr lang="en-US" dirty="0"/>
                        <a:t>90</a:t>
                      </a:r>
                    </a:p>
                  </a:txBody>
                  <a:tcPr/>
                </a:tc>
                <a:tc>
                  <a:txBody>
                    <a:bodyPr/>
                    <a:lstStyle/>
                    <a:p>
                      <a:r>
                        <a:rPr lang="en-US" dirty="0"/>
                        <a:t>10</a:t>
                      </a:r>
                    </a:p>
                  </a:txBody>
                  <a:tcPr/>
                </a:tc>
                <a:extLst>
                  <a:ext uri="{0D108BD9-81ED-4DB2-BD59-A6C34878D82A}">
                    <a16:rowId xmlns:a16="http://schemas.microsoft.com/office/drawing/2014/main" val="905185502"/>
                  </a:ext>
                </a:extLst>
              </a:tr>
              <a:tr h="370840">
                <a:tc>
                  <a:txBody>
                    <a:bodyPr/>
                    <a:lstStyle/>
                    <a:p>
                      <a:r>
                        <a:rPr lang="en-US" dirty="0"/>
                        <a:t>11.3</a:t>
                      </a:r>
                    </a:p>
                  </a:txBody>
                  <a:tcPr/>
                </a:tc>
                <a:tc>
                  <a:txBody>
                    <a:bodyPr/>
                    <a:lstStyle/>
                    <a:p>
                      <a:r>
                        <a:rPr lang="en-US" dirty="0"/>
                        <a:t>99</a:t>
                      </a:r>
                    </a:p>
                  </a:txBody>
                  <a:tcPr/>
                </a:tc>
                <a:tc>
                  <a:txBody>
                    <a:bodyPr/>
                    <a:lstStyle/>
                    <a:p>
                      <a:r>
                        <a:rPr lang="en-US" dirty="0"/>
                        <a:t>1</a:t>
                      </a:r>
                    </a:p>
                  </a:txBody>
                  <a:tcPr/>
                </a:tc>
                <a:extLst>
                  <a:ext uri="{0D108BD9-81ED-4DB2-BD59-A6C34878D82A}">
                    <a16:rowId xmlns:a16="http://schemas.microsoft.com/office/drawing/2014/main" val="3227363834"/>
                  </a:ext>
                </a:extLst>
              </a:tr>
            </a:tbl>
          </a:graphicData>
        </a:graphic>
      </p:graphicFrame>
    </p:spTree>
    <p:extLst>
      <p:ext uri="{BB962C8B-B14F-4D97-AF65-F5344CB8AC3E}">
        <p14:creationId xmlns:p14="http://schemas.microsoft.com/office/powerpoint/2010/main" val="35696507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D329E-8551-BB5D-1CF7-10017AE9BC91}"/>
              </a:ext>
            </a:extLst>
          </p:cNvPr>
          <p:cNvSpPr>
            <a:spLocks noGrp="1"/>
          </p:cNvSpPr>
          <p:nvPr>
            <p:ph type="title"/>
          </p:nvPr>
        </p:nvSpPr>
        <p:spPr/>
        <p:txBody>
          <a:bodyPr/>
          <a:lstStyle/>
          <a:p>
            <a:r>
              <a:rPr lang="en-US" dirty="0"/>
              <a:t>Nitrogen Fertilizer Sources – NH</a:t>
            </a:r>
            <a:r>
              <a:rPr lang="en-US" baseline="-25000" dirty="0"/>
              <a:t>3</a:t>
            </a:r>
            <a:endParaRPr lang="en-US" dirty="0"/>
          </a:p>
        </p:txBody>
      </p:sp>
      <p:sp>
        <p:nvSpPr>
          <p:cNvPr id="3" name="Content Placeholder 2">
            <a:extLst>
              <a:ext uri="{FF2B5EF4-FFF2-40B4-BE49-F238E27FC236}">
                <a16:creationId xmlns:a16="http://schemas.microsoft.com/office/drawing/2014/main" id="{D73C4064-8404-1008-F560-D51EA0C1ECAD}"/>
              </a:ext>
            </a:extLst>
          </p:cNvPr>
          <p:cNvSpPr>
            <a:spLocks noGrp="1"/>
          </p:cNvSpPr>
          <p:nvPr>
            <p:ph idx="1"/>
          </p:nvPr>
        </p:nvSpPr>
        <p:spPr>
          <a:xfrm>
            <a:off x="838200" y="1825625"/>
            <a:ext cx="6062932" cy="4351338"/>
          </a:xfrm>
        </p:spPr>
        <p:txBody>
          <a:bodyPr/>
          <a:lstStyle/>
          <a:p>
            <a:r>
              <a:rPr lang="en-US" dirty="0"/>
              <a:t>Immediately reacts with soil-water in the soil</a:t>
            </a:r>
          </a:p>
          <a:p>
            <a:r>
              <a:rPr lang="en-US" dirty="0"/>
              <a:t>Very hazardous material, special safety precautions must be taken with its use</a:t>
            </a:r>
          </a:p>
          <a:p>
            <a:r>
              <a:rPr lang="en-US" dirty="0"/>
              <a:t>Most important is to avoid leaks in hoses and couplings, and ALWAYS have a supply of water on hand for washing</a:t>
            </a:r>
          </a:p>
        </p:txBody>
      </p:sp>
      <p:pic>
        <p:nvPicPr>
          <p:cNvPr id="11266" name="Picture 2" descr="No relief seen for high fertilizer prices | The Western Producer">
            <a:extLst>
              <a:ext uri="{FF2B5EF4-FFF2-40B4-BE49-F238E27FC236}">
                <a16:creationId xmlns:a16="http://schemas.microsoft.com/office/drawing/2014/main" id="{5302DE38-B0D0-ECF6-0CB4-A6138BDBE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376" y="1825625"/>
            <a:ext cx="4316802" cy="302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7751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60B8-6B21-DB91-2783-9C531B09207D}"/>
              </a:ext>
            </a:extLst>
          </p:cNvPr>
          <p:cNvSpPr>
            <a:spLocks noGrp="1"/>
          </p:cNvSpPr>
          <p:nvPr>
            <p:ph type="title"/>
          </p:nvPr>
        </p:nvSpPr>
        <p:spPr/>
        <p:txBody>
          <a:bodyPr/>
          <a:lstStyle/>
          <a:p>
            <a:r>
              <a:rPr lang="en-US" dirty="0"/>
              <a:t>Nitrogen Fertilizer Sources</a:t>
            </a:r>
          </a:p>
        </p:txBody>
      </p:sp>
      <p:sp>
        <p:nvSpPr>
          <p:cNvPr id="3" name="Content Placeholder 2">
            <a:extLst>
              <a:ext uri="{FF2B5EF4-FFF2-40B4-BE49-F238E27FC236}">
                <a16:creationId xmlns:a16="http://schemas.microsoft.com/office/drawing/2014/main" id="{45AA1C20-0E5A-DE07-5410-E06BDC098DEC}"/>
              </a:ext>
            </a:extLst>
          </p:cNvPr>
          <p:cNvSpPr>
            <a:spLocks noGrp="1"/>
          </p:cNvSpPr>
          <p:nvPr>
            <p:ph idx="1"/>
          </p:nvPr>
        </p:nvSpPr>
        <p:spPr/>
        <p:txBody>
          <a:bodyPr/>
          <a:lstStyle/>
          <a:p>
            <a:endParaRPr lang="en-US"/>
          </a:p>
        </p:txBody>
      </p:sp>
      <p:pic>
        <p:nvPicPr>
          <p:cNvPr id="4" name="Content Placeholder 5" descr="Diagram&#10;&#10;Description automatically generated">
            <a:extLst>
              <a:ext uri="{FF2B5EF4-FFF2-40B4-BE49-F238E27FC236}">
                <a16:creationId xmlns:a16="http://schemas.microsoft.com/office/drawing/2014/main" id="{E07494BD-D6B5-354D-93AF-1E035BADE65F}"/>
              </a:ext>
            </a:extLst>
          </p:cNvPr>
          <p:cNvPicPr>
            <a:picLocks noChangeAspect="1"/>
          </p:cNvPicPr>
          <p:nvPr/>
        </p:nvPicPr>
        <p:blipFill rotWithShape="1">
          <a:blip r:embed="rId2">
            <a:extLst>
              <a:ext uri="{28A0092B-C50C-407E-A947-70E740481C1C}">
                <a14:useLocalDpi xmlns:a14="http://schemas.microsoft.com/office/drawing/2010/main" val="0"/>
              </a:ext>
            </a:extLst>
          </a:blip>
          <a:srcRect b="7916"/>
          <a:stretch/>
        </p:blipFill>
        <p:spPr>
          <a:xfrm rot="16200000">
            <a:off x="3920331" y="827098"/>
            <a:ext cx="4351337" cy="6348392"/>
          </a:xfrm>
          <a:prstGeom prst="rect">
            <a:avLst/>
          </a:prstGeom>
        </p:spPr>
      </p:pic>
    </p:spTree>
    <p:extLst>
      <p:ext uri="{BB962C8B-B14F-4D97-AF65-F5344CB8AC3E}">
        <p14:creationId xmlns:p14="http://schemas.microsoft.com/office/powerpoint/2010/main" val="23446199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32A3-3523-95AB-ABD3-E266CD288633}"/>
              </a:ext>
            </a:extLst>
          </p:cNvPr>
          <p:cNvSpPr>
            <a:spLocks noGrp="1"/>
          </p:cNvSpPr>
          <p:nvPr>
            <p:ph type="title"/>
          </p:nvPr>
        </p:nvSpPr>
        <p:spPr/>
        <p:txBody>
          <a:bodyPr/>
          <a:lstStyle/>
          <a:p>
            <a:r>
              <a:rPr lang="en-US" dirty="0"/>
              <a:t>Nitrogen Fertilizer Sources – Urea  </a:t>
            </a:r>
          </a:p>
        </p:txBody>
      </p:sp>
      <p:sp>
        <p:nvSpPr>
          <p:cNvPr id="3" name="Content Placeholder 2">
            <a:extLst>
              <a:ext uri="{FF2B5EF4-FFF2-40B4-BE49-F238E27FC236}">
                <a16:creationId xmlns:a16="http://schemas.microsoft.com/office/drawing/2014/main" id="{C5875AFD-CA6D-EC8B-0FD2-8092529BC1C0}"/>
              </a:ext>
            </a:extLst>
          </p:cNvPr>
          <p:cNvSpPr>
            <a:spLocks noGrp="1"/>
          </p:cNvSpPr>
          <p:nvPr>
            <p:ph idx="1"/>
          </p:nvPr>
        </p:nvSpPr>
        <p:spPr/>
        <p:txBody>
          <a:bodyPr>
            <a:normAutofit fontScale="92500"/>
          </a:bodyPr>
          <a:lstStyle/>
          <a:p>
            <a:r>
              <a:rPr lang="en-US" dirty="0"/>
              <a:t>Urea CO(NH</a:t>
            </a:r>
            <a:r>
              <a:rPr lang="en-US" baseline="-25000" dirty="0"/>
              <a:t>2</a:t>
            </a:r>
            <a:r>
              <a:rPr lang="en-US" dirty="0"/>
              <a:t>)2 – 46-0-0 </a:t>
            </a:r>
          </a:p>
          <a:p>
            <a:r>
              <a:rPr lang="en-US" dirty="0"/>
              <a:t>Most popular form of N fertilizer</a:t>
            </a:r>
          </a:p>
          <a:p>
            <a:r>
              <a:rPr lang="en-US" dirty="0"/>
              <a:t>Produced as either a crystal or </a:t>
            </a:r>
            <a:r>
              <a:rPr lang="en-US" dirty="0" err="1"/>
              <a:t>prill</a:t>
            </a:r>
            <a:r>
              <a:rPr lang="en-US" dirty="0"/>
              <a:t> (small bead-like shape)</a:t>
            </a:r>
          </a:p>
          <a:p>
            <a:r>
              <a:rPr lang="en-US" dirty="0"/>
              <a:t>Very soluble in water, highest analysis solid material sold commercially</a:t>
            </a:r>
          </a:p>
          <a:p>
            <a:r>
              <a:rPr lang="en-US" dirty="0"/>
              <a:t>Not hazardous, has fairly low corrosive properties</a:t>
            </a:r>
          </a:p>
          <a:p>
            <a:r>
              <a:rPr lang="en-US" dirty="0"/>
              <a:t>Hygroscopic (attracts water) and requires storage free of humid air</a:t>
            </a:r>
          </a:p>
          <a:p>
            <a:r>
              <a:rPr lang="en-US" dirty="0"/>
              <a:t>Mobile in soil because it remains an uncharged molecule after it dissolves</a:t>
            </a:r>
          </a:p>
          <a:p>
            <a:r>
              <a:rPr lang="en-US" dirty="0"/>
              <a:t>After it dissolves, it hydrolyzes to ammonium, bicarbonate, and hydroxide (OH</a:t>
            </a:r>
            <a:r>
              <a:rPr lang="en-US" baseline="30000" dirty="0"/>
              <a:t>-</a:t>
            </a:r>
            <a:r>
              <a:rPr lang="en-US" dirty="0"/>
              <a:t>) in the presence of urease</a:t>
            </a:r>
          </a:p>
        </p:txBody>
      </p:sp>
      <p:pic>
        <p:nvPicPr>
          <p:cNvPr id="12290" name="Picture 2" descr="Prilled Urea automotive-grade for Ad-Blue| Wholesale at the best price">
            <a:extLst>
              <a:ext uri="{FF2B5EF4-FFF2-40B4-BE49-F238E27FC236}">
                <a16:creationId xmlns:a16="http://schemas.microsoft.com/office/drawing/2014/main" id="{0BC93387-0A1D-847E-DF90-D09969D36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6965" y="466964"/>
            <a:ext cx="3071005" cy="235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70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49E9-11C2-BFCF-BFCC-B7524B8A3BDF}"/>
              </a:ext>
            </a:extLst>
          </p:cNvPr>
          <p:cNvSpPr>
            <a:spLocks noGrp="1"/>
          </p:cNvSpPr>
          <p:nvPr>
            <p:ph type="title"/>
          </p:nvPr>
        </p:nvSpPr>
        <p:spPr/>
        <p:txBody>
          <a:bodyPr/>
          <a:lstStyle/>
          <a:p>
            <a:r>
              <a:rPr lang="en-US" dirty="0"/>
              <a:t>Nitrogen Fertilizer Sources – Urea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072777-E480-CE1E-935A-DE6E89676A37}"/>
                  </a:ext>
                </a:extLst>
              </p:cNvPr>
              <p:cNvSpPr>
                <a:spLocks noGrp="1"/>
              </p:cNvSpPr>
              <p:nvPr>
                <p:ph idx="1"/>
              </p:nvPr>
            </p:nvSpPr>
            <p:spPr/>
            <p:txBody>
              <a:bodyPr/>
              <a:lstStyle/>
              <a:p>
                <a14:m>
                  <m:oMath xmlns:m="http://schemas.openxmlformats.org/officeDocument/2006/math">
                    <m:r>
                      <a:rPr lang="en-US" b="0" i="1" smtClean="0">
                        <a:latin typeface="Cambria Math" panose="02040503050406030204" pitchFamily="18" charset="0"/>
                      </a:rPr>
                      <m:t>𝐶𝑂</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e>
                        </m:d>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r>
                          <m:rPr>
                            <m:brk m:alnAt="2"/>
                          </m:rPr>
                          <a:rPr lang="en-US" b="0" i="1" smtClean="0">
                            <a:latin typeface="Cambria Math" panose="02040503050406030204" pitchFamily="18" charset="0"/>
                          </a:rPr>
                          <m:t>𝑈</m:t>
                        </m:r>
                        <m:r>
                          <a:rPr lang="en-US" b="0" i="1" smtClean="0">
                            <a:latin typeface="Cambria Math" panose="02040503050406030204" pitchFamily="18" charset="0"/>
                          </a:rPr>
                          <m:t>𝑟𝑒𝑎𝑠𝑒</m:t>
                        </m:r>
                      </m:e>
                    </m:groupChr>
                    <m:r>
                      <a:rPr lang="en-US" b="0" i="1" smtClean="0">
                        <a:latin typeface="Cambria Math" panose="02040503050406030204" pitchFamily="18" charset="0"/>
                      </a:rPr>
                      <m:t> 2 </m:t>
                    </m: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4</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𝐻𝐶</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𝑂</m:t>
                        </m:r>
                      </m:e>
                      <m:sub>
                        <m:r>
                          <a:rPr lang="en-US" b="0" i="1" smtClean="0">
                            <a:latin typeface="Cambria Math" panose="02040503050406030204" pitchFamily="18" charset="0"/>
                          </a:rPr>
                          <m:t>3</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𝑂</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a14:m>
                <a:endParaRPr lang="en-US" b="0" dirty="0"/>
              </a:p>
              <a:p>
                <a14:m>
                  <m:oMath xmlns:m="http://schemas.openxmlformats.org/officeDocument/2006/math">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groupChr>
                    <m:r>
                      <a:rPr lang="en-US" b="0" i="1" smtClean="0">
                        <a:latin typeface="Cambria Math" panose="02040503050406030204" pitchFamily="18" charset="0"/>
                      </a:rPr>
                      <m:t>𝑁</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4</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𝑂</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a14:m>
                <a:endParaRPr lang="en-US" b="0" dirty="0"/>
              </a:p>
              <a:p>
                <a:r>
                  <a:rPr lang="en-US" dirty="0"/>
                  <a:t>Urease is present in all soil and plant material</a:t>
                </a:r>
              </a:p>
              <a:p>
                <a:r>
                  <a:rPr lang="en-US" dirty="0"/>
                  <a:t>Hydrolysis of urea will occur on the surface of moist soil, plant residue, or living plant material if the moist environment is maintained for about 24 hours</a:t>
                </a:r>
              </a:p>
              <a:p>
                <a:r>
                  <a:rPr lang="en-US" dirty="0"/>
                  <a:t>If the environment dries afterwards, N may be lost (volatilization)</a:t>
                </a:r>
              </a:p>
            </p:txBody>
          </p:sp>
        </mc:Choice>
        <mc:Fallback xmlns="">
          <p:sp>
            <p:nvSpPr>
              <p:cNvPr id="3" name="Content Placeholder 2">
                <a:extLst>
                  <a:ext uri="{FF2B5EF4-FFF2-40B4-BE49-F238E27FC236}">
                    <a16:creationId xmlns:a16="http://schemas.microsoft.com/office/drawing/2014/main" id="{F8072777-E480-CE1E-935A-DE6E89676A37}"/>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en-US">
                    <a:noFill/>
                  </a:rPr>
                  <a:t> </a:t>
                </a:r>
              </a:p>
            </p:txBody>
          </p:sp>
        </mc:Fallback>
      </mc:AlternateContent>
    </p:spTree>
    <p:extLst>
      <p:ext uri="{BB962C8B-B14F-4D97-AF65-F5344CB8AC3E}">
        <p14:creationId xmlns:p14="http://schemas.microsoft.com/office/powerpoint/2010/main" val="24514363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4FAF-8DB5-2C40-1AF5-D6C9753C6117}"/>
              </a:ext>
            </a:extLst>
          </p:cNvPr>
          <p:cNvSpPr>
            <a:spLocks noGrp="1"/>
          </p:cNvSpPr>
          <p:nvPr>
            <p:ph type="title"/>
          </p:nvPr>
        </p:nvSpPr>
        <p:spPr/>
        <p:txBody>
          <a:bodyPr/>
          <a:lstStyle/>
          <a:p>
            <a:r>
              <a:rPr lang="en-US" dirty="0"/>
              <a:t>Nitrogen Fertilizer Sources – Urea </a:t>
            </a:r>
          </a:p>
        </p:txBody>
      </p:sp>
      <p:sp>
        <p:nvSpPr>
          <p:cNvPr id="3" name="Content Placeholder 2">
            <a:extLst>
              <a:ext uri="{FF2B5EF4-FFF2-40B4-BE49-F238E27FC236}">
                <a16:creationId xmlns:a16="http://schemas.microsoft.com/office/drawing/2014/main" id="{EDC3C85E-E6B8-4A44-2611-125FA3224022}"/>
              </a:ext>
            </a:extLst>
          </p:cNvPr>
          <p:cNvSpPr>
            <a:spLocks noGrp="1"/>
          </p:cNvSpPr>
          <p:nvPr>
            <p:ph idx="1"/>
          </p:nvPr>
        </p:nvSpPr>
        <p:spPr/>
        <p:txBody>
          <a:bodyPr/>
          <a:lstStyle/>
          <a:p>
            <a:r>
              <a:rPr lang="en-US" dirty="0"/>
              <a:t>Environments that are already basic (high pH) and lack exchange sites to hold NH</a:t>
            </a:r>
            <a:r>
              <a:rPr lang="en-US" baseline="-25000" dirty="0"/>
              <a:t>4</a:t>
            </a:r>
            <a:r>
              <a:rPr lang="en-US" baseline="30000" dirty="0"/>
              <a:t>+</a:t>
            </a:r>
            <a:r>
              <a:rPr lang="en-US" dirty="0"/>
              <a:t> (low CEC soils, sandy soils) will favor loss</a:t>
            </a:r>
          </a:p>
          <a:p>
            <a:r>
              <a:rPr lang="en-US" dirty="0"/>
              <a:t>Easy to blend with other fertilizers, but should be incorporated by cultivation, irrigation, or rain within a few hours of application if the surface is moist and temperatures are warm (&gt;60°F)</a:t>
            </a:r>
          </a:p>
          <a:p>
            <a:r>
              <a:rPr lang="en-US" dirty="0"/>
              <a:t>There is little or no loss of ammonia when urea is surface applied during cool weather or remains dry during warm weather</a:t>
            </a:r>
          </a:p>
        </p:txBody>
      </p:sp>
    </p:spTree>
    <p:extLst>
      <p:ext uri="{BB962C8B-B14F-4D97-AF65-F5344CB8AC3E}">
        <p14:creationId xmlns:p14="http://schemas.microsoft.com/office/powerpoint/2010/main" val="2475662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F1B9-C0F8-AED8-7DA1-83D6AB42B5B9}"/>
              </a:ext>
            </a:extLst>
          </p:cNvPr>
          <p:cNvSpPr>
            <a:spLocks noGrp="1"/>
          </p:cNvSpPr>
          <p:nvPr>
            <p:ph type="title"/>
          </p:nvPr>
        </p:nvSpPr>
        <p:spPr/>
        <p:txBody>
          <a:bodyPr/>
          <a:lstStyle/>
          <a:p>
            <a:r>
              <a:rPr lang="en-US" dirty="0"/>
              <a:t>Nitrogen Fertilizer Sources – AN </a:t>
            </a:r>
          </a:p>
        </p:txBody>
      </p:sp>
      <p:sp>
        <p:nvSpPr>
          <p:cNvPr id="3" name="Content Placeholder 2">
            <a:extLst>
              <a:ext uri="{FF2B5EF4-FFF2-40B4-BE49-F238E27FC236}">
                <a16:creationId xmlns:a16="http://schemas.microsoft.com/office/drawing/2014/main" id="{A8E048D0-26E6-356B-155A-2A36F4F6F499}"/>
              </a:ext>
            </a:extLst>
          </p:cNvPr>
          <p:cNvSpPr>
            <a:spLocks noGrp="1"/>
          </p:cNvSpPr>
          <p:nvPr>
            <p:ph idx="1"/>
          </p:nvPr>
        </p:nvSpPr>
        <p:spPr/>
        <p:txBody>
          <a:bodyPr/>
          <a:lstStyle/>
          <a:p>
            <a:r>
              <a:rPr lang="en-US" dirty="0"/>
              <a:t>Ammonium Nitrate (33/34-0-0) NH</a:t>
            </a:r>
            <a:r>
              <a:rPr lang="en-US" baseline="-25000" dirty="0"/>
              <a:t>4</a:t>
            </a:r>
            <a:r>
              <a:rPr lang="en-US" dirty="0"/>
              <a:t>NO</a:t>
            </a:r>
            <a:r>
              <a:rPr lang="en-US" baseline="-25000" dirty="0"/>
              <a:t>3</a:t>
            </a:r>
            <a:endParaRPr lang="en-US" dirty="0"/>
          </a:p>
          <a:p>
            <a:pPr lvl="1"/>
            <a:r>
              <a:rPr lang="en-US" dirty="0"/>
              <a:t>Very prevalent in the 1980’s, until the popularity of urea rose</a:t>
            </a:r>
          </a:p>
          <a:p>
            <a:pPr lvl="1"/>
            <a:r>
              <a:rPr lang="en-US" dirty="0"/>
              <a:t>OKC bombing led to fewer and fewer dealers to hold it</a:t>
            </a:r>
          </a:p>
          <a:p>
            <a:pPr lvl="2"/>
            <a:r>
              <a:rPr lang="en-US" dirty="0"/>
              <a:t>Many retailers will still offer “34-0-0” material because of its popularity with homeowners, but is most likely a blend of urea and other product to make it that analysis</a:t>
            </a:r>
          </a:p>
          <a:p>
            <a:r>
              <a:rPr lang="en-US" dirty="0"/>
              <a:t>Fairly hygroscopic, will form a crust or cake if it gets moisture</a:t>
            </a:r>
          </a:p>
          <a:p>
            <a:r>
              <a:rPr lang="en-US" dirty="0"/>
              <a:t>Very corrosive to metals</a:t>
            </a:r>
          </a:p>
          <a:p>
            <a:r>
              <a:rPr lang="en-US" dirty="0"/>
              <a:t>Preferred form for no-till and sod crops, because it works great as a broadcast, no incorporation fertilizer. </a:t>
            </a:r>
            <a:r>
              <a:rPr lang="en-US" i="1" dirty="0"/>
              <a:t>Why?</a:t>
            </a:r>
            <a:endParaRPr lang="en-US" dirty="0"/>
          </a:p>
          <a:p>
            <a:endParaRPr lang="en-US" dirty="0"/>
          </a:p>
        </p:txBody>
      </p:sp>
    </p:spTree>
    <p:extLst>
      <p:ext uri="{BB962C8B-B14F-4D97-AF65-F5344CB8AC3E}">
        <p14:creationId xmlns:p14="http://schemas.microsoft.com/office/powerpoint/2010/main" val="149908719"/>
      </p:ext>
    </p:extLst>
  </p:cSld>
  <p:clrMapOvr>
    <a:masterClrMapping/>
  </p:clrMapOvr>
</p:sld>
</file>

<file path=ppt/theme/theme1.xml><?xml version="1.0" encoding="utf-8"?>
<a:theme xmlns:a="http://schemas.openxmlformats.org/drawingml/2006/main" name="MSU_black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U_blackwhite" id="{F483A3BF-935E-495D-8F0B-3FD84450165B}" vid="{67C9EBB3-294F-44EF-9795-7E318333D0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MSU_blackwhite</Template>
  <TotalTime>11909</TotalTime>
  <Words>7185</Words>
  <Application>Microsoft Office PowerPoint</Application>
  <PresentationFormat>Widescreen</PresentationFormat>
  <Paragraphs>893</Paragraphs>
  <Slides>133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133</vt:i4>
      </vt:variant>
    </vt:vector>
  </HeadingPairs>
  <TitlesOfParts>
    <vt:vector size="141" baseType="lpstr">
      <vt:lpstr>Arial</vt:lpstr>
      <vt:lpstr>Arial Rounded MT Bold</vt:lpstr>
      <vt:lpstr>Calibri</vt:lpstr>
      <vt:lpstr>Calibri Light</vt:lpstr>
      <vt:lpstr>Cambria Math</vt:lpstr>
      <vt:lpstr>Times New Roman</vt:lpstr>
      <vt:lpstr>Verdana</vt:lpstr>
      <vt:lpstr>MSU_blackwhite</vt:lpstr>
      <vt:lpstr>Chapter 5 - Nitrogen</vt:lpstr>
      <vt:lpstr>PowerPoint Presentation</vt:lpstr>
      <vt:lpstr>Introduction</vt:lpstr>
      <vt:lpstr>Form and Function of N</vt:lpstr>
      <vt:lpstr>Form and Function of N</vt:lpstr>
      <vt:lpstr>Form and Function of N</vt:lpstr>
      <vt:lpstr>Form and Function in Plants</vt:lpstr>
      <vt:lpstr>Nitrogen Pools</vt:lpstr>
      <vt:lpstr>Nitrogen Pools – Atmosphere </vt:lpstr>
      <vt:lpstr>Nitrogen Pools – Soil N</vt:lpstr>
      <vt:lpstr>Nitrogen Pools – Soil N</vt:lpstr>
      <vt:lpstr>Nitrogen Sources/Additions</vt:lpstr>
      <vt:lpstr>Nitrogen Sources </vt:lpstr>
      <vt:lpstr>Nitrogen Sources – Symbiotic Fixation </vt:lpstr>
      <vt:lpstr>Rhizobia</vt:lpstr>
      <vt:lpstr>Nitrogen Sources – Symbiotic Fixation </vt:lpstr>
      <vt:lpstr>Nitrogen Sources – Non-Symbiotic Fixation</vt:lpstr>
      <vt:lpstr>Nitrogen Sources – Non-Symbiotic Fixation</vt:lpstr>
      <vt:lpstr>Nitrogen Sources – Non-Symbiotic Fixation</vt:lpstr>
      <vt:lpstr>Haber-Bosch Process</vt:lpstr>
      <vt:lpstr>Nitrogen Transformations</vt:lpstr>
      <vt:lpstr>Mineralization and Immobilization</vt:lpstr>
      <vt:lpstr>Mineralization and Immobilization</vt:lpstr>
      <vt:lpstr>Mineralization and Immobilization</vt:lpstr>
      <vt:lpstr>Mineralization and Immobilization</vt:lpstr>
      <vt:lpstr>PowerPoint Presentation</vt:lpstr>
      <vt:lpstr>Nitrification</vt:lpstr>
      <vt:lpstr>Nitrification</vt:lpstr>
      <vt:lpstr>Nitrification</vt:lpstr>
      <vt:lpstr>PowerPoint Presentation</vt:lpstr>
      <vt:lpstr>Nitrification</vt:lpstr>
      <vt:lpstr>Nitrification</vt:lpstr>
      <vt:lpstr>Nitrification</vt:lpstr>
      <vt:lpstr>Nitrification</vt:lpstr>
      <vt:lpstr>Ammonium Fixation</vt:lpstr>
      <vt:lpstr>Ammonium Fixation</vt:lpstr>
      <vt:lpstr>Nitrogen Losses</vt:lpstr>
      <vt:lpstr>Nitrogen Losses</vt:lpstr>
      <vt:lpstr>Nitrogen Losses – Leaching </vt:lpstr>
      <vt:lpstr>Nitrogen Losses – Leaching </vt:lpstr>
      <vt:lpstr>Nitrogen Losses – Denitrification </vt:lpstr>
      <vt:lpstr>Nitrogen Losses – Denitrification </vt:lpstr>
      <vt:lpstr>Nitrogen Losses – Volatilization </vt:lpstr>
      <vt:lpstr>Nitrogen Losses – Volatilization </vt:lpstr>
      <vt:lpstr>Nitrogen Losses – Volatilization </vt:lpstr>
      <vt:lpstr>Nitrogen Losses – Volatilization </vt:lpstr>
      <vt:lpstr>Nitrogen Losses – Volatilization </vt:lpstr>
      <vt:lpstr>Nitrogen Losses – Plant Loss</vt:lpstr>
      <vt:lpstr>Nitrogen Pools, Transformations, and Losses interrelation</vt:lpstr>
      <vt:lpstr>Nitrogen Cycle – To our advantage</vt:lpstr>
      <vt:lpstr>Nitrogen Cycle</vt:lpstr>
      <vt:lpstr>PowerPoint Presentation</vt:lpstr>
      <vt:lpstr>How does the N Cycle influence commercial plant production?</vt:lpstr>
      <vt:lpstr>Mineralization of N in legume residue</vt:lpstr>
      <vt:lpstr>How about long term legume residue?</vt:lpstr>
      <vt:lpstr>What about inter-seeding legumes with non-legumes?</vt:lpstr>
      <vt:lpstr>What about inter-seeding legumes with non-legumes?</vt:lpstr>
      <vt:lpstr>Nitrogen Fertilizer Recommendations</vt:lpstr>
      <vt:lpstr>Nitrogen Use Efficiency</vt:lpstr>
      <vt:lpstr>Nitrogen Use Efficiency (NUE)</vt:lpstr>
      <vt:lpstr>Nitrogen Use Efficiency (NUE)</vt:lpstr>
      <vt:lpstr>Nitrogen Use Efficiency (NUE)</vt:lpstr>
      <vt:lpstr>Nitrogen Use Efficiency (NUE)</vt:lpstr>
      <vt:lpstr>Nfertilized</vt:lpstr>
      <vt:lpstr>PowerPoint Presentation</vt:lpstr>
      <vt:lpstr>PowerPoint Presentation</vt:lpstr>
      <vt:lpstr>Corn</vt:lpstr>
      <vt:lpstr>N fertilizer recommendations</vt:lpstr>
      <vt:lpstr>N uptake: Yield Goal</vt:lpstr>
      <vt:lpstr>N Uptake: Yield Goal</vt:lpstr>
      <vt:lpstr>N Soil Estimations</vt:lpstr>
      <vt:lpstr>Efficiency of Fertilizer</vt:lpstr>
      <vt:lpstr>How profitable is it to fertilizer to maximum yield?</vt:lpstr>
      <vt:lpstr>Agronomic Optimum</vt:lpstr>
      <vt:lpstr>Agronomic ≠ Economic Optimum</vt:lpstr>
      <vt:lpstr>Agronomic ≠ Economic ≠ Environmentally Optimum</vt:lpstr>
      <vt:lpstr>Agronomic ≠ Economic ≠ Environmentally Optimum</vt:lpstr>
      <vt:lpstr>Price ratio of N:grain has a small influence on rate</vt:lpstr>
      <vt:lpstr>Price ratio of N:grain has a small influence on rate</vt:lpstr>
      <vt:lpstr>Sensor Based N Management</vt:lpstr>
      <vt:lpstr>Sensor Based N Management</vt:lpstr>
      <vt:lpstr>Sensor Based N Management</vt:lpstr>
      <vt:lpstr>PowerPoint Presentation</vt:lpstr>
      <vt:lpstr>PowerPoint Presentation</vt:lpstr>
      <vt:lpstr>PowerPoint Presentation</vt:lpstr>
      <vt:lpstr>PowerPoint Presentation</vt:lpstr>
      <vt:lpstr>PowerPoint Presentation</vt:lpstr>
      <vt:lpstr>Sensor Based N Management</vt:lpstr>
      <vt:lpstr>Sensor Based N Management</vt:lpstr>
      <vt:lpstr>Sensor Based N Management</vt:lpstr>
      <vt:lpstr>Nitrogen Fertilizer Sources</vt:lpstr>
      <vt:lpstr>Nitrogen Fertilizer Sources</vt:lpstr>
      <vt:lpstr>Nitrogen Fertilizer Sources – NH3</vt:lpstr>
      <vt:lpstr>Nitrogen Fertilizer Sources – NH3</vt:lpstr>
      <vt:lpstr>Nitrogen Fertilizer Sources</vt:lpstr>
      <vt:lpstr>Nitrogen Fertilizer Sources – Urea  </vt:lpstr>
      <vt:lpstr>Nitrogen Fertilizer Sources – Urea </vt:lpstr>
      <vt:lpstr>Nitrogen Fertilizer Sources – Urea </vt:lpstr>
      <vt:lpstr>Nitrogen Fertilizer Sources – AN </vt:lpstr>
      <vt:lpstr>Nitrogen Fertilizer Sources – AN</vt:lpstr>
      <vt:lpstr>Nitrogen Fertilizer Sources – UAN </vt:lpstr>
      <vt:lpstr>Nitrogen Fertilizer Sources - AMS</vt:lpstr>
      <vt:lpstr>Nitrogen Fertilizer Sources – Ammonium Phosphates</vt:lpstr>
      <vt:lpstr>Nitrogen Fertilizer Sources – APP </vt:lpstr>
      <vt:lpstr>Nitrogen Fertilizer Sources</vt:lpstr>
      <vt:lpstr>Nitrogen Fertilizer Sources</vt:lpstr>
      <vt:lpstr>Nitrogen Fertilizer Sources – Controlled/Slow Release</vt:lpstr>
      <vt:lpstr>Nitrogen Fertilizer Sources – Controlled/Slow Release</vt:lpstr>
      <vt:lpstr>Nitrogen Fertilizer Sources – Inhibitors </vt:lpstr>
      <vt:lpstr>PowerPoint Presentation</vt:lpstr>
      <vt:lpstr>Nitrogen Fertilizer Sources – Inhibitors </vt:lpstr>
      <vt:lpstr>Nitrogen Fertilizer Sources – Inhibitors </vt:lpstr>
      <vt:lpstr>Nitrogen Fertilizer Sources – Inhibitors </vt:lpstr>
      <vt:lpstr>Nitrogen Fertilizer Sources – Inhibitors </vt:lpstr>
      <vt:lpstr>Nitrogen Fertilizer Sources – Organic forms</vt:lpstr>
      <vt:lpstr>Nitrogen Fertilizer Sources – Organic forms</vt:lpstr>
      <vt:lpstr>Nitrogen Fertilizer Sources – Organic forms</vt:lpstr>
      <vt:lpstr>Nitrogen Fertilizer Sources – Organic forms</vt:lpstr>
      <vt:lpstr>Nitrogen Fertilizer Sources – Organic forms</vt:lpstr>
      <vt:lpstr>Nitrogen Fertilizer Sources – Organic forms</vt:lpstr>
      <vt:lpstr>Methods of N application</vt:lpstr>
      <vt:lpstr>Dry, Broadcast application – 1, 3, 6, 9</vt:lpstr>
      <vt:lpstr>Dry soil, mist: 0, 1, 2</vt:lpstr>
      <vt:lpstr>Rain – 1, 2, 3</vt:lpstr>
      <vt:lpstr>Subsoil moist – 1, 2, 3</vt:lpstr>
      <vt:lpstr>Wet – 1, 2, 3, 4</vt:lpstr>
      <vt:lpstr>Wet Fridge – 1, 3, 6, 9</vt:lpstr>
      <vt:lpstr>Wet Freezer – 1, 9</vt:lpstr>
      <vt:lpstr>Methods of N application</vt:lpstr>
      <vt:lpstr>PowerPoint Presentation</vt:lpstr>
      <vt:lpstr>PowerPoint Presentation</vt:lpstr>
      <vt:lpstr>PowerPoint Presentation</vt:lpstr>
      <vt:lpstr>PowerPoint Presentation</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 Nitrogen</dc:title>
  <dc:creator>Reed, Vaughn</dc:creator>
  <cp:lastModifiedBy>Reed, Vaughn</cp:lastModifiedBy>
  <cp:revision>2</cp:revision>
  <cp:lastPrinted>2026-02-20T13:30:07Z</cp:lastPrinted>
  <dcterms:created xsi:type="dcterms:W3CDTF">2023-01-25T21:16:38Z</dcterms:created>
  <dcterms:modified xsi:type="dcterms:W3CDTF">2026-02-20T13:30:10Z</dcterms:modified>
</cp:coreProperties>
</file>