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6" r:id="rId2"/>
    <p:sldId id="377" r:id="rId3"/>
    <p:sldId id="313" r:id="rId4"/>
    <p:sldId id="361" r:id="rId5"/>
    <p:sldId id="326" r:id="rId6"/>
    <p:sldId id="312" r:id="rId7"/>
    <p:sldId id="257" r:id="rId8"/>
    <p:sldId id="258" r:id="rId9"/>
    <p:sldId id="259" r:id="rId10"/>
    <p:sldId id="375" r:id="rId11"/>
    <p:sldId id="260" r:id="rId12"/>
    <p:sldId id="261" r:id="rId13"/>
    <p:sldId id="318" r:id="rId14"/>
    <p:sldId id="311" r:id="rId15"/>
    <p:sldId id="314" r:id="rId16"/>
    <p:sldId id="316" r:id="rId17"/>
    <p:sldId id="376" r:id="rId18"/>
    <p:sldId id="317" r:id="rId19"/>
    <p:sldId id="319" r:id="rId20"/>
    <p:sldId id="315" r:id="rId21"/>
    <p:sldId id="320" r:id="rId22"/>
    <p:sldId id="321" r:id="rId23"/>
    <p:sldId id="378" r:id="rId24"/>
    <p:sldId id="323" r:id="rId25"/>
    <p:sldId id="322" r:id="rId26"/>
    <p:sldId id="325" r:id="rId27"/>
    <p:sldId id="324" r:id="rId28"/>
    <p:sldId id="327" r:id="rId29"/>
    <p:sldId id="328" r:id="rId30"/>
    <p:sldId id="329" r:id="rId31"/>
    <p:sldId id="336" r:id="rId32"/>
    <p:sldId id="330" r:id="rId33"/>
    <p:sldId id="331" r:id="rId34"/>
    <p:sldId id="332" r:id="rId35"/>
    <p:sldId id="333" r:id="rId36"/>
    <p:sldId id="334" r:id="rId37"/>
    <p:sldId id="342" r:id="rId38"/>
    <p:sldId id="335" r:id="rId39"/>
    <p:sldId id="337" r:id="rId40"/>
    <p:sldId id="339" r:id="rId41"/>
    <p:sldId id="340" r:id="rId42"/>
    <p:sldId id="341" r:id="rId43"/>
    <p:sldId id="338" r:id="rId44"/>
    <p:sldId id="343" r:id="rId45"/>
    <p:sldId id="344" r:id="rId46"/>
    <p:sldId id="345" r:id="rId47"/>
    <p:sldId id="346" r:id="rId48"/>
    <p:sldId id="347" r:id="rId49"/>
    <p:sldId id="348" r:id="rId50"/>
    <p:sldId id="350" r:id="rId51"/>
    <p:sldId id="351" r:id="rId52"/>
    <p:sldId id="352" r:id="rId53"/>
    <p:sldId id="354" r:id="rId54"/>
    <p:sldId id="353" r:id="rId55"/>
    <p:sldId id="355" r:id="rId56"/>
    <p:sldId id="356" r:id="rId57"/>
    <p:sldId id="357" r:id="rId58"/>
    <p:sldId id="358" r:id="rId59"/>
    <p:sldId id="359" r:id="rId60"/>
    <p:sldId id="360" r:id="rId61"/>
    <p:sldId id="349" r:id="rId62"/>
    <p:sldId id="362" r:id="rId63"/>
    <p:sldId id="363" r:id="rId64"/>
    <p:sldId id="364" r:id="rId65"/>
    <p:sldId id="365" r:id="rId66"/>
    <p:sldId id="366" r:id="rId67"/>
    <p:sldId id="367" r:id="rId68"/>
    <p:sldId id="368" r:id="rId69"/>
    <p:sldId id="369" r:id="rId70"/>
    <p:sldId id="371" r:id="rId71"/>
    <p:sldId id="370" r:id="rId72"/>
    <p:sldId id="372" r:id="rId73"/>
    <p:sldId id="373" r:id="rId74"/>
    <p:sldId id="37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59A884-D6CB-442A-ACDA-DC4AD86D4C13}">
          <p14:sldIdLst>
            <p14:sldId id="256"/>
            <p14:sldId id="377"/>
            <p14:sldId id="313"/>
            <p14:sldId id="361"/>
            <p14:sldId id="326"/>
            <p14:sldId id="312"/>
            <p14:sldId id="257"/>
            <p14:sldId id="258"/>
            <p14:sldId id="259"/>
            <p14:sldId id="375"/>
            <p14:sldId id="260"/>
            <p14:sldId id="261"/>
            <p14:sldId id="318"/>
            <p14:sldId id="311"/>
            <p14:sldId id="314"/>
            <p14:sldId id="316"/>
            <p14:sldId id="376"/>
            <p14:sldId id="317"/>
            <p14:sldId id="319"/>
            <p14:sldId id="315"/>
            <p14:sldId id="320"/>
            <p14:sldId id="321"/>
            <p14:sldId id="378"/>
            <p14:sldId id="323"/>
            <p14:sldId id="322"/>
            <p14:sldId id="325"/>
            <p14:sldId id="324"/>
            <p14:sldId id="327"/>
            <p14:sldId id="328"/>
            <p14:sldId id="329"/>
            <p14:sldId id="336"/>
            <p14:sldId id="330"/>
            <p14:sldId id="331"/>
            <p14:sldId id="332"/>
            <p14:sldId id="333"/>
            <p14:sldId id="334"/>
            <p14:sldId id="342"/>
            <p14:sldId id="335"/>
            <p14:sldId id="337"/>
            <p14:sldId id="339"/>
            <p14:sldId id="340"/>
            <p14:sldId id="341"/>
            <p14:sldId id="338"/>
            <p14:sldId id="343"/>
            <p14:sldId id="344"/>
            <p14:sldId id="345"/>
            <p14:sldId id="346"/>
            <p14:sldId id="347"/>
            <p14:sldId id="348"/>
            <p14:sldId id="350"/>
            <p14:sldId id="351"/>
            <p14:sldId id="352"/>
            <p14:sldId id="354"/>
            <p14:sldId id="353"/>
            <p14:sldId id="355"/>
            <p14:sldId id="356"/>
            <p14:sldId id="357"/>
            <p14:sldId id="358"/>
            <p14:sldId id="359"/>
            <p14:sldId id="360"/>
            <p14:sldId id="349"/>
            <p14:sldId id="362"/>
            <p14:sldId id="363"/>
            <p14:sldId id="364"/>
            <p14:sldId id="365"/>
            <p14:sldId id="366"/>
          </p14:sldIdLst>
        </p14:section>
        <p14:section name="Salinity/Sodicity" id="{5EDB4104-950A-49A2-879C-639236D873F0}">
          <p14:sldIdLst>
            <p14:sldId id="367"/>
            <p14:sldId id="368"/>
            <p14:sldId id="369"/>
            <p14:sldId id="371"/>
            <p14:sldId id="370"/>
            <p14:sldId id="372"/>
            <p14:sldId id="373"/>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1BFF9-8194-49E5-85A4-206277410F46}" v="3" dt="2026-02-12T20:53:12.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122" d="100"/>
          <a:sy n="122" d="100"/>
        </p:scale>
        <p:origin x="150" y="96"/>
      </p:cViewPr>
      <p:guideLst/>
    </p:cSldViewPr>
  </p:slideViewPr>
  <p:outlineViewPr>
    <p:cViewPr>
      <p:scale>
        <a:sx n="33" d="100"/>
        <a:sy n="33" d="100"/>
      </p:scale>
      <p:origin x="0" y="-311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Vaughn" userId="8c08aa42-ee24-4557-87bf-78ee5f00a26d" providerId="ADAL" clId="{D227A343-EAA9-40C5-8DDC-913FAEB4646E}"/>
    <pc:docChg chg="delSld modSection">
      <pc:chgData name="Reed, Vaughn" userId="8c08aa42-ee24-4557-87bf-78ee5f00a26d" providerId="ADAL" clId="{D227A343-EAA9-40C5-8DDC-913FAEB4646E}" dt="2026-01-28T14:34:10.492" v="0" actId="47"/>
      <pc:docMkLst>
        <pc:docMk/>
      </pc:docMkLst>
    </pc:docChg>
  </pc:docChgLst>
  <pc:docChgLst>
    <pc:chgData name="Reed, Vaughn" userId="8c08aa42-ee24-4557-87bf-78ee5f00a26d" providerId="ADAL" clId="{A79A0D6C-2DE6-4BAC-9F74-0C4C122D6392}"/>
    <pc:docChg chg="undo custSel addSld delSld modSld modSection">
      <pc:chgData name="Reed, Vaughn" userId="8c08aa42-ee24-4557-87bf-78ee5f00a26d" providerId="ADAL" clId="{A79A0D6C-2DE6-4BAC-9F74-0C4C122D6392}" dt="2026-02-12T20:53:21.035" v="8" actId="478"/>
      <pc:docMkLst>
        <pc:docMk/>
      </pc:docMkLst>
      <pc:sldChg chg="addSp delSp modSp mod">
        <pc:chgData name="Reed, Vaughn" userId="8c08aa42-ee24-4557-87bf-78ee5f00a26d" providerId="ADAL" clId="{A79A0D6C-2DE6-4BAC-9F74-0C4C122D6392}" dt="2026-02-12T20:53:21.035" v="8" actId="478"/>
        <pc:sldMkLst>
          <pc:docMk/>
          <pc:sldMk cId="3598409884" sldId="321"/>
        </pc:sldMkLst>
        <pc:spChg chg="add del">
          <ac:chgData name="Reed, Vaughn" userId="8c08aa42-ee24-4557-87bf-78ee5f00a26d" providerId="ADAL" clId="{A79A0D6C-2DE6-4BAC-9F74-0C4C122D6392}" dt="2026-02-12T20:53:18.829" v="7" actId="478"/>
          <ac:spMkLst>
            <pc:docMk/>
            <pc:sldMk cId="3598409884" sldId="321"/>
            <ac:spMk id="3" creationId="{A97A3159-499A-78BA-F7A3-C3E09753AE10}"/>
          </ac:spMkLst>
        </pc:spChg>
        <pc:spChg chg="del">
          <ac:chgData name="Reed, Vaughn" userId="8c08aa42-ee24-4557-87bf-78ee5f00a26d" providerId="ADAL" clId="{A79A0D6C-2DE6-4BAC-9F74-0C4C122D6392}" dt="2026-02-12T20:53:21.035" v="8" actId="478"/>
          <ac:spMkLst>
            <pc:docMk/>
            <pc:sldMk cId="3598409884" sldId="321"/>
            <ac:spMk id="5" creationId="{6005DA13-907A-E828-48A7-2FC3E06C8A7B}"/>
          </ac:spMkLst>
        </pc:spChg>
        <pc:spChg chg="add del mod">
          <ac:chgData name="Reed, Vaughn" userId="8c08aa42-ee24-4557-87bf-78ee5f00a26d" providerId="ADAL" clId="{A79A0D6C-2DE6-4BAC-9F74-0C4C122D6392}" dt="2026-02-12T20:53:18.829" v="7" actId="478"/>
          <ac:spMkLst>
            <pc:docMk/>
            <pc:sldMk cId="3598409884" sldId="321"/>
            <ac:spMk id="7" creationId="{9A8E31FD-9DEA-B3C0-5AF3-B85335EF0805}"/>
          </ac:spMkLst>
        </pc:spChg>
        <pc:picChg chg="add del">
          <ac:chgData name="Reed, Vaughn" userId="8c08aa42-ee24-4557-87bf-78ee5f00a26d" providerId="ADAL" clId="{A79A0D6C-2DE6-4BAC-9F74-0C4C122D6392}" dt="2026-02-12T20:53:11.529" v="4" actId="21"/>
          <ac:picMkLst>
            <pc:docMk/>
            <pc:sldMk cId="3598409884" sldId="321"/>
            <ac:picMk id="1026" creationId="{E12A21E5-8E3D-55F5-E34F-6AF018563B39}"/>
          </ac:picMkLst>
        </pc:picChg>
      </pc:sldChg>
      <pc:sldChg chg="addSp modSp new">
        <pc:chgData name="Reed, Vaughn" userId="8c08aa42-ee24-4557-87bf-78ee5f00a26d" providerId="ADAL" clId="{A79A0D6C-2DE6-4BAC-9F74-0C4C122D6392}" dt="2026-02-12T20:53:12.235" v="5"/>
        <pc:sldMkLst>
          <pc:docMk/>
          <pc:sldMk cId="2740722989" sldId="378"/>
        </pc:sldMkLst>
        <pc:picChg chg="add mod">
          <ac:chgData name="Reed, Vaughn" userId="8c08aa42-ee24-4557-87bf-78ee5f00a26d" providerId="ADAL" clId="{A79A0D6C-2DE6-4BAC-9F74-0C4C122D6392}" dt="2026-02-12T20:53:12.235" v="5"/>
          <ac:picMkLst>
            <pc:docMk/>
            <pc:sldMk cId="2740722989" sldId="378"/>
            <ac:picMk id="1026" creationId="{E12A21E5-8E3D-55F5-E34F-6AF018563B39}"/>
          </ac:picMkLst>
        </pc:picChg>
      </pc:sldChg>
      <pc:sldChg chg="add del">
        <pc:chgData name="Reed, Vaughn" userId="8c08aa42-ee24-4557-87bf-78ee5f00a26d" providerId="ADAL" clId="{A79A0D6C-2DE6-4BAC-9F74-0C4C122D6392}" dt="2026-02-12T20:53:07.135" v="1" actId="2890"/>
        <pc:sldMkLst>
          <pc:docMk/>
          <pc:sldMk cId="3661242824" sldId="3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00A91-42D4-4B2B-8FBE-CD6966AC6C65}"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7183A-76C1-438F-A086-8F9A88BA7E8D}" type="slidenum">
              <a:rPr lang="en-US" smtClean="0"/>
              <a:t>‹#›</a:t>
            </a:fld>
            <a:endParaRPr lang="en-US"/>
          </a:p>
        </p:txBody>
      </p:sp>
    </p:spTree>
    <p:extLst>
      <p:ext uri="{BB962C8B-B14F-4D97-AF65-F5344CB8AC3E}">
        <p14:creationId xmlns:p14="http://schemas.microsoft.com/office/powerpoint/2010/main" val="136157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9C3-4381-4B45-9DC6-741CEDDC4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B05DA-428B-40ED-B249-52936E290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6A7AB-8928-469E-ABF2-65D753A648AF}"/>
              </a:ext>
            </a:extLst>
          </p:cNvPr>
          <p:cNvSpPr>
            <a:spLocks noGrp="1"/>
          </p:cNvSpPr>
          <p:nvPr>
            <p:ph type="dt" sz="half" idx="10"/>
          </p:nvPr>
        </p:nvSpPr>
        <p:spPr/>
        <p:txBody>
          <a:bodyPr/>
          <a:lstStyle/>
          <a:p>
            <a:fld id="{29AA7D84-5F8E-4884-8C83-AC0021C8C32B}" type="datetime1">
              <a:rPr lang="en-US" smtClean="0"/>
              <a:t>2/12/2026</a:t>
            </a:fld>
            <a:endParaRPr lang="en-US"/>
          </a:p>
        </p:txBody>
      </p:sp>
      <p:sp>
        <p:nvSpPr>
          <p:cNvPr id="5" name="Footer Placeholder 4">
            <a:extLst>
              <a:ext uri="{FF2B5EF4-FFF2-40B4-BE49-F238E27FC236}">
                <a16:creationId xmlns:a16="http://schemas.microsoft.com/office/drawing/2014/main" id="{923A33DF-3EE8-4C3D-90E0-9E6B1E3AF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05274-F66E-463E-8A67-BC449F244CEA}"/>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236909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E6C2-BD22-4F70-B87D-9C48681644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272D84-5249-4C82-A49C-73D2BBFCF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37CE-47FA-45D5-B206-54023B37B337}"/>
              </a:ext>
            </a:extLst>
          </p:cNvPr>
          <p:cNvSpPr>
            <a:spLocks noGrp="1"/>
          </p:cNvSpPr>
          <p:nvPr>
            <p:ph type="dt" sz="half" idx="10"/>
          </p:nvPr>
        </p:nvSpPr>
        <p:spPr/>
        <p:txBody>
          <a:bodyPr/>
          <a:lstStyle/>
          <a:p>
            <a:fld id="{4CB86D9D-DDEC-4ADC-AF65-B02C778FAFF5}" type="datetime1">
              <a:rPr lang="en-US" smtClean="0"/>
              <a:t>2/12/2026</a:t>
            </a:fld>
            <a:endParaRPr lang="en-US"/>
          </a:p>
        </p:txBody>
      </p:sp>
      <p:sp>
        <p:nvSpPr>
          <p:cNvPr id="5" name="Footer Placeholder 4">
            <a:extLst>
              <a:ext uri="{FF2B5EF4-FFF2-40B4-BE49-F238E27FC236}">
                <a16:creationId xmlns:a16="http://schemas.microsoft.com/office/drawing/2014/main" id="{8F09A0A9-A5A2-4759-BFCE-1A09AFFAB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61E48-D91B-4CD7-99EF-72507E3B35B6}"/>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289452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F438D-2887-444C-A191-5FD503DADB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F0F86-D01B-411E-B123-60AF8774F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19C1-4150-44F6-8582-686C3207E9F0}"/>
              </a:ext>
            </a:extLst>
          </p:cNvPr>
          <p:cNvSpPr>
            <a:spLocks noGrp="1"/>
          </p:cNvSpPr>
          <p:nvPr>
            <p:ph type="dt" sz="half" idx="10"/>
          </p:nvPr>
        </p:nvSpPr>
        <p:spPr/>
        <p:txBody>
          <a:bodyPr/>
          <a:lstStyle/>
          <a:p>
            <a:fld id="{458D183C-7CAF-463F-A08D-FEBE4BF1AE20}" type="datetime1">
              <a:rPr lang="en-US" smtClean="0"/>
              <a:t>2/12/2026</a:t>
            </a:fld>
            <a:endParaRPr lang="en-US"/>
          </a:p>
        </p:txBody>
      </p:sp>
      <p:sp>
        <p:nvSpPr>
          <p:cNvPr id="5" name="Footer Placeholder 4">
            <a:extLst>
              <a:ext uri="{FF2B5EF4-FFF2-40B4-BE49-F238E27FC236}">
                <a16:creationId xmlns:a16="http://schemas.microsoft.com/office/drawing/2014/main" id="{D6FD3AF0-A3F0-4986-ADE4-97F2AE8CC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4A888-7F0C-4C77-AC4C-337E6319D586}"/>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371094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470EF9-DAF3-4403-8247-EF023C48CEF2}"/>
              </a:ext>
            </a:extLst>
          </p:cNvPr>
          <p:cNvSpPr>
            <a:spLocks noGrp="1"/>
          </p:cNvSpPr>
          <p:nvPr>
            <p:ph type="sldNum" sz="quarter" idx="10"/>
          </p:nvPr>
        </p:nvSpPr>
        <p:spPr>
          <a:ln/>
        </p:spPr>
        <p:txBody>
          <a:bodyPr/>
          <a:lstStyle>
            <a:lvl1pPr>
              <a:defRPr/>
            </a:lvl1pPr>
          </a:lstStyle>
          <a:p>
            <a:fld id="{7E2D3A1E-CB0F-4795-A138-5B7BBEFF6EA2}" type="slidenum">
              <a:rPr lang="en-US" smtClean="0"/>
              <a:t>‹#›</a:t>
            </a:fld>
            <a:endParaRPr lang="en-US"/>
          </a:p>
        </p:txBody>
      </p:sp>
      <p:sp>
        <p:nvSpPr>
          <p:cNvPr id="7" name="Footer Placeholder 4">
            <a:extLst>
              <a:ext uri="{FF2B5EF4-FFF2-40B4-BE49-F238E27FC236}">
                <a16:creationId xmlns:a16="http://schemas.microsoft.com/office/drawing/2014/main" id="{E2D4E6E6-D1D2-430D-A0D3-0ABA56962D47}"/>
              </a:ext>
            </a:extLst>
          </p:cNvPr>
          <p:cNvSpPr>
            <a:spLocks noGrp="1"/>
          </p:cNvSpPr>
          <p:nvPr>
            <p:ph type="ftr" sz="quarter" idx="11"/>
          </p:nvPr>
        </p:nvSpPr>
        <p:spPr/>
        <p:txBody>
          <a:bodyPr/>
          <a:lstStyle>
            <a:lvl1pPr>
              <a:defRPr/>
            </a:lvl1pPr>
          </a:lstStyle>
          <a:p>
            <a:endParaRPr lang="en-US"/>
          </a:p>
        </p:txBody>
      </p:sp>
      <p:sp>
        <p:nvSpPr>
          <p:cNvPr id="8" name="Date Placeholder 3">
            <a:extLst>
              <a:ext uri="{FF2B5EF4-FFF2-40B4-BE49-F238E27FC236}">
                <a16:creationId xmlns:a16="http://schemas.microsoft.com/office/drawing/2014/main" id="{DF08AE72-5AD2-4FBE-BF23-2916C283C58E}"/>
              </a:ext>
            </a:extLst>
          </p:cNvPr>
          <p:cNvSpPr>
            <a:spLocks noGrp="1"/>
          </p:cNvSpPr>
          <p:nvPr>
            <p:ph type="dt" sz="half" idx="12"/>
          </p:nvPr>
        </p:nvSpPr>
        <p:spPr/>
        <p:txBody>
          <a:bodyPr/>
          <a:lstStyle>
            <a:lvl1pPr>
              <a:defRPr/>
            </a:lvl1pPr>
          </a:lstStyle>
          <a:p>
            <a:fld id="{928ABD7D-6F9B-4BEF-935A-D14D856EE7FD}" type="datetime1">
              <a:rPr lang="en-US" smtClean="0"/>
              <a:t>2/12/2026</a:t>
            </a:fld>
            <a:endParaRPr lang="en-US"/>
          </a:p>
        </p:txBody>
      </p:sp>
    </p:spTree>
    <p:extLst>
      <p:ext uri="{BB962C8B-B14F-4D97-AF65-F5344CB8AC3E}">
        <p14:creationId xmlns:p14="http://schemas.microsoft.com/office/powerpoint/2010/main" val="1783949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8750"/>
            <a:ext cx="10972800" cy="1258888"/>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A87D810-D15F-42FF-A8D9-D463D7B20660}"/>
              </a:ext>
            </a:extLst>
          </p:cNvPr>
          <p:cNvSpPr>
            <a:spLocks noGrp="1"/>
          </p:cNvSpPr>
          <p:nvPr>
            <p:ph type="sldNum" sz="quarter" idx="10"/>
          </p:nvPr>
        </p:nvSpPr>
        <p:spPr>
          <a:ln/>
        </p:spPr>
        <p:txBody>
          <a:bodyPr/>
          <a:lstStyle>
            <a:lvl1pPr>
              <a:defRPr/>
            </a:lvl1pPr>
          </a:lstStyle>
          <a:p>
            <a:fld id="{7E2D3A1E-CB0F-4795-A138-5B7BBEFF6EA2}" type="slidenum">
              <a:rPr lang="en-US" smtClean="0"/>
              <a:t>‹#›</a:t>
            </a:fld>
            <a:endParaRPr lang="en-US"/>
          </a:p>
        </p:txBody>
      </p:sp>
      <p:sp>
        <p:nvSpPr>
          <p:cNvPr id="8" name="Footer Placeholder 4">
            <a:extLst>
              <a:ext uri="{FF2B5EF4-FFF2-40B4-BE49-F238E27FC236}">
                <a16:creationId xmlns:a16="http://schemas.microsoft.com/office/drawing/2014/main" id="{5E386D59-5F3C-4284-9552-12F8596A9DA6}"/>
              </a:ext>
            </a:extLst>
          </p:cNvPr>
          <p:cNvSpPr>
            <a:spLocks noGrp="1"/>
          </p:cNvSpPr>
          <p:nvPr>
            <p:ph type="ftr" sz="quarter" idx="11"/>
          </p:nvPr>
        </p:nvSpPr>
        <p:spPr/>
        <p:txBody>
          <a:bodyPr/>
          <a:lstStyle>
            <a:lvl1pPr>
              <a:defRPr/>
            </a:lvl1pPr>
          </a:lstStyle>
          <a:p>
            <a:endParaRPr lang="en-US"/>
          </a:p>
        </p:txBody>
      </p:sp>
      <p:sp>
        <p:nvSpPr>
          <p:cNvPr id="9" name="Date Placeholder 3">
            <a:extLst>
              <a:ext uri="{FF2B5EF4-FFF2-40B4-BE49-F238E27FC236}">
                <a16:creationId xmlns:a16="http://schemas.microsoft.com/office/drawing/2014/main" id="{34B59AEB-A886-4A47-BBDA-DFFAD12938D0}"/>
              </a:ext>
            </a:extLst>
          </p:cNvPr>
          <p:cNvSpPr>
            <a:spLocks noGrp="1"/>
          </p:cNvSpPr>
          <p:nvPr>
            <p:ph type="dt" sz="half" idx="12"/>
          </p:nvPr>
        </p:nvSpPr>
        <p:spPr/>
        <p:txBody>
          <a:bodyPr/>
          <a:lstStyle>
            <a:lvl1pPr>
              <a:defRPr/>
            </a:lvl1pPr>
          </a:lstStyle>
          <a:p>
            <a:fld id="{8DCB0D46-1A09-49D8-8A66-9F0C8D72D049}" type="datetime1">
              <a:rPr lang="en-US" smtClean="0"/>
              <a:t>2/12/2026</a:t>
            </a:fld>
            <a:endParaRPr lang="en-US"/>
          </a:p>
        </p:txBody>
      </p:sp>
    </p:spTree>
    <p:extLst>
      <p:ext uri="{BB962C8B-B14F-4D97-AF65-F5344CB8AC3E}">
        <p14:creationId xmlns:p14="http://schemas.microsoft.com/office/powerpoint/2010/main" val="74761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FA7E5FD-A4A8-47C7-A83C-CACD130E6099}"/>
              </a:ext>
            </a:extLst>
          </p:cNvPr>
          <p:cNvSpPr>
            <a:spLocks noGrp="1"/>
          </p:cNvSpPr>
          <p:nvPr>
            <p:ph type="sldNum" sz="quarter" idx="10"/>
          </p:nvPr>
        </p:nvSpPr>
        <p:spPr>
          <a:ln/>
        </p:spPr>
        <p:txBody>
          <a:bodyPr/>
          <a:lstStyle>
            <a:lvl1pPr>
              <a:defRPr/>
            </a:lvl1pPr>
          </a:lstStyle>
          <a:p>
            <a:fld id="{7E2D3A1E-CB0F-4795-A138-5B7BBEFF6EA2}" type="slidenum">
              <a:rPr lang="en-US" smtClean="0"/>
              <a:t>‹#›</a:t>
            </a:fld>
            <a:endParaRPr lang="en-US"/>
          </a:p>
        </p:txBody>
      </p:sp>
      <p:sp>
        <p:nvSpPr>
          <p:cNvPr id="6" name="Footer Placeholder 4">
            <a:extLst>
              <a:ext uri="{FF2B5EF4-FFF2-40B4-BE49-F238E27FC236}">
                <a16:creationId xmlns:a16="http://schemas.microsoft.com/office/drawing/2014/main" id="{DB7CFC8A-103A-4276-8D66-4C48AB7EE2B0}"/>
              </a:ext>
            </a:extLst>
          </p:cNvPr>
          <p:cNvSpPr>
            <a:spLocks noGrp="1"/>
          </p:cNvSpPr>
          <p:nvPr>
            <p:ph type="ftr" sz="quarter" idx="11"/>
          </p:nvPr>
        </p:nvSpPr>
        <p:spPr/>
        <p:txBody>
          <a:bodyPr/>
          <a:lstStyle>
            <a:lvl1pPr>
              <a:defRPr/>
            </a:lvl1pPr>
          </a:lstStyle>
          <a:p>
            <a:endParaRPr lang="en-US"/>
          </a:p>
        </p:txBody>
      </p:sp>
      <p:sp>
        <p:nvSpPr>
          <p:cNvPr id="7" name="Date Placeholder 3">
            <a:extLst>
              <a:ext uri="{FF2B5EF4-FFF2-40B4-BE49-F238E27FC236}">
                <a16:creationId xmlns:a16="http://schemas.microsoft.com/office/drawing/2014/main" id="{2C194DA5-0F16-4D85-A84B-090A744D9A93}"/>
              </a:ext>
            </a:extLst>
          </p:cNvPr>
          <p:cNvSpPr>
            <a:spLocks noGrp="1"/>
          </p:cNvSpPr>
          <p:nvPr>
            <p:ph type="dt" sz="half" idx="12"/>
          </p:nvPr>
        </p:nvSpPr>
        <p:spPr/>
        <p:txBody>
          <a:bodyPr/>
          <a:lstStyle>
            <a:lvl1pPr>
              <a:defRPr/>
            </a:lvl1pPr>
          </a:lstStyle>
          <a:p>
            <a:fld id="{E031C9B4-2CB5-41D5-B6C2-9343CBA8AE10}" type="datetime1">
              <a:rPr lang="en-US" smtClean="0"/>
              <a:t>2/12/2026</a:t>
            </a:fld>
            <a:endParaRPr lang="en-US"/>
          </a:p>
        </p:txBody>
      </p:sp>
    </p:spTree>
    <p:extLst>
      <p:ext uri="{BB962C8B-B14F-4D97-AF65-F5344CB8AC3E}">
        <p14:creationId xmlns:p14="http://schemas.microsoft.com/office/powerpoint/2010/main" val="18341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ckBlan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FD7CCD-B4A1-4B31-8E89-419D022FEC51}"/>
              </a:ext>
            </a:extLst>
          </p:cNvPr>
          <p:cNvSpPr/>
          <p:nvPr/>
        </p:nvSpPr>
        <p:spPr>
          <a:xfrm>
            <a:off x="9639300" y="5133975"/>
            <a:ext cx="2276475" cy="1581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23A685-27CF-42BB-8694-248EF6FAD0CD}"/>
              </a:ext>
            </a:extLst>
          </p:cNvPr>
          <p:cNvSpPr/>
          <p:nvPr/>
        </p:nvSpPr>
        <p:spPr>
          <a:xfrm>
            <a:off x="0" y="6208776"/>
            <a:ext cx="3511296" cy="6492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83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70893"/>
            <a:ext cx="5181600" cy="4606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70894"/>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E2D3A1E-CB0F-4795-A138-5B7BBEFF6EA2}" type="slidenum">
              <a:rPr lang="en-US" smtClean="0"/>
              <a:t>‹#›</a:t>
            </a:fld>
            <a:endParaRPr lang="en-US"/>
          </a:p>
        </p:txBody>
      </p:sp>
      <p:sp>
        <p:nvSpPr>
          <p:cNvPr id="8" name="Content Placeholder 3"/>
          <p:cNvSpPr>
            <a:spLocks noGrp="1"/>
          </p:cNvSpPr>
          <p:nvPr>
            <p:ph sz="half" idx="13"/>
          </p:nvPr>
        </p:nvSpPr>
        <p:spPr>
          <a:xfrm>
            <a:off x="6172200" y="3947383"/>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72029"/>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FA20-52DF-490A-8ADB-BE3953421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D7AB0-AE62-47AC-9EA6-AC29A62F1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5237E-D006-4F73-8207-7925617578A9}"/>
              </a:ext>
            </a:extLst>
          </p:cNvPr>
          <p:cNvSpPr>
            <a:spLocks noGrp="1"/>
          </p:cNvSpPr>
          <p:nvPr>
            <p:ph type="dt" sz="half" idx="10"/>
          </p:nvPr>
        </p:nvSpPr>
        <p:spPr/>
        <p:txBody>
          <a:bodyPr/>
          <a:lstStyle/>
          <a:p>
            <a:fld id="{EC6C4614-5773-424C-BC9F-FDE222B85E6D}" type="datetime1">
              <a:rPr lang="en-US" smtClean="0"/>
              <a:t>2/12/2026</a:t>
            </a:fld>
            <a:endParaRPr lang="en-US"/>
          </a:p>
        </p:txBody>
      </p:sp>
      <p:sp>
        <p:nvSpPr>
          <p:cNvPr id="5" name="Footer Placeholder 4">
            <a:extLst>
              <a:ext uri="{FF2B5EF4-FFF2-40B4-BE49-F238E27FC236}">
                <a16:creationId xmlns:a16="http://schemas.microsoft.com/office/drawing/2014/main" id="{9D483CE7-1FBB-411D-A791-0376CA270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02678-2687-4D1C-8D20-2AF88149C4C0}"/>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227542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2FCD-30A1-4DE0-BB4F-1134C21D0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75126-77CA-4141-82B2-4260CC990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A095D-3C08-4C4C-9077-8CED395E16AD}"/>
              </a:ext>
            </a:extLst>
          </p:cNvPr>
          <p:cNvSpPr>
            <a:spLocks noGrp="1"/>
          </p:cNvSpPr>
          <p:nvPr>
            <p:ph type="dt" sz="half" idx="10"/>
          </p:nvPr>
        </p:nvSpPr>
        <p:spPr/>
        <p:txBody>
          <a:bodyPr/>
          <a:lstStyle/>
          <a:p>
            <a:fld id="{F633FF83-246D-4CE0-81EA-BA0432CACE76}" type="datetime1">
              <a:rPr lang="en-US" smtClean="0"/>
              <a:t>2/12/2026</a:t>
            </a:fld>
            <a:endParaRPr lang="en-US"/>
          </a:p>
        </p:txBody>
      </p:sp>
      <p:sp>
        <p:nvSpPr>
          <p:cNvPr id="5" name="Footer Placeholder 4">
            <a:extLst>
              <a:ext uri="{FF2B5EF4-FFF2-40B4-BE49-F238E27FC236}">
                <a16:creationId xmlns:a16="http://schemas.microsoft.com/office/drawing/2014/main" id="{595FF913-9A1B-4483-9A4D-A960EAAA3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9EEA-5874-4A5D-985F-754FCE8B09EE}"/>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170114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A406-62D2-47F2-8B2C-E2734DE4D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A82D4-AC87-4931-9ABC-562493C8CE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CCF39-7061-41E0-A554-CC883C1A6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15DA38-9E8B-49A0-AF41-7A5D46274956}"/>
              </a:ext>
            </a:extLst>
          </p:cNvPr>
          <p:cNvSpPr>
            <a:spLocks noGrp="1"/>
          </p:cNvSpPr>
          <p:nvPr>
            <p:ph type="dt" sz="half" idx="10"/>
          </p:nvPr>
        </p:nvSpPr>
        <p:spPr/>
        <p:txBody>
          <a:bodyPr/>
          <a:lstStyle/>
          <a:p>
            <a:fld id="{35FA2115-38D4-4E4B-B385-6EE35144A92A}" type="datetime1">
              <a:rPr lang="en-US" smtClean="0"/>
              <a:t>2/12/2026</a:t>
            </a:fld>
            <a:endParaRPr lang="en-US"/>
          </a:p>
        </p:txBody>
      </p:sp>
      <p:sp>
        <p:nvSpPr>
          <p:cNvPr id="6" name="Footer Placeholder 5">
            <a:extLst>
              <a:ext uri="{FF2B5EF4-FFF2-40B4-BE49-F238E27FC236}">
                <a16:creationId xmlns:a16="http://schemas.microsoft.com/office/drawing/2014/main" id="{2D5C8055-1E0B-425C-8B10-13AF9CDCB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B226A-96B2-4D14-A899-527490328A17}"/>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247405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7A2F-608D-465C-8B5C-45EC3793E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237A5F-B15C-4B38-8EFE-738BBB95F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18B41-31D7-45FA-A945-0F7848E69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34373-6DFD-4FFD-9199-CCE288F7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B2951-C10F-4DA7-A3F8-732848E06F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87F917-40DF-4AB7-AB0B-24EA7934696E}"/>
              </a:ext>
            </a:extLst>
          </p:cNvPr>
          <p:cNvSpPr>
            <a:spLocks noGrp="1"/>
          </p:cNvSpPr>
          <p:nvPr>
            <p:ph type="dt" sz="half" idx="10"/>
          </p:nvPr>
        </p:nvSpPr>
        <p:spPr/>
        <p:txBody>
          <a:bodyPr/>
          <a:lstStyle/>
          <a:p>
            <a:fld id="{BAF10803-D3F2-4214-A33C-86CFECECE2D4}" type="datetime1">
              <a:rPr lang="en-US" smtClean="0"/>
              <a:t>2/12/2026</a:t>
            </a:fld>
            <a:endParaRPr lang="en-US"/>
          </a:p>
        </p:txBody>
      </p:sp>
      <p:sp>
        <p:nvSpPr>
          <p:cNvPr id="8" name="Footer Placeholder 7">
            <a:extLst>
              <a:ext uri="{FF2B5EF4-FFF2-40B4-BE49-F238E27FC236}">
                <a16:creationId xmlns:a16="http://schemas.microsoft.com/office/drawing/2014/main" id="{B2094835-F825-4E61-A506-15DFBE333E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0D818-B419-4BEB-9EAB-88F08B767D9F}"/>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402190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D5A3-6AEB-4A5C-B6E9-900397EE6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C06F4-2DFD-4302-9CD1-D282CB93BAC7}"/>
              </a:ext>
            </a:extLst>
          </p:cNvPr>
          <p:cNvSpPr>
            <a:spLocks noGrp="1"/>
          </p:cNvSpPr>
          <p:nvPr>
            <p:ph type="dt" sz="half" idx="10"/>
          </p:nvPr>
        </p:nvSpPr>
        <p:spPr/>
        <p:txBody>
          <a:bodyPr/>
          <a:lstStyle/>
          <a:p>
            <a:fld id="{B5708C65-6991-4215-AB57-A86134F40306}" type="datetime1">
              <a:rPr lang="en-US" smtClean="0"/>
              <a:t>2/12/2026</a:t>
            </a:fld>
            <a:endParaRPr lang="en-US"/>
          </a:p>
        </p:txBody>
      </p:sp>
      <p:sp>
        <p:nvSpPr>
          <p:cNvPr id="4" name="Footer Placeholder 3">
            <a:extLst>
              <a:ext uri="{FF2B5EF4-FFF2-40B4-BE49-F238E27FC236}">
                <a16:creationId xmlns:a16="http://schemas.microsoft.com/office/drawing/2014/main" id="{4FE841A3-5D21-486F-8C31-4830016C4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BD72F-AAD2-4C5F-BE33-5F873755B3DE}"/>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336561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8D05D-7D4F-4741-BDE0-F9565EF407ED}"/>
              </a:ext>
            </a:extLst>
          </p:cNvPr>
          <p:cNvSpPr>
            <a:spLocks noGrp="1"/>
          </p:cNvSpPr>
          <p:nvPr>
            <p:ph type="dt" sz="half" idx="10"/>
          </p:nvPr>
        </p:nvSpPr>
        <p:spPr/>
        <p:txBody>
          <a:bodyPr/>
          <a:lstStyle/>
          <a:p>
            <a:fld id="{69DE08CB-5054-4D5C-8ABB-B5E2C57CDD07}" type="datetime1">
              <a:rPr lang="en-US" smtClean="0"/>
              <a:t>2/12/2026</a:t>
            </a:fld>
            <a:endParaRPr lang="en-US"/>
          </a:p>
        </p:txBody>
      </p:sp>
      <p:sp>
        <p:nvSpPr>
          <p:cNvPr id="3" name="Footer Placeholder 2">
            <a:extLst>
              <a:ext uri="{FF2B5EF4-FFF2-40B4-BE49-F238E27FC236}">
                <a16:creationId xmlns:a16="http://schemas.microsoft.com/office/drawing/2014/main" id="{E88435E5-507E-434C-96CA-0C283851E4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C49E1-9DDD-48CB-BE74-1C1DE8DFDB52}"/>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68157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6743-34A0-4EC6-B321-16A8B240A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E19EE2-D176-41BC-AC18-1BE28B468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B6B93-C68D-48E5-B269-B3C7FF919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667E2-9E64-41C8-83F1-FD5B1C54146E}"/>
              </a:ext>
            </a:extLst>
          </p:cNvPr>
          <p:cNvSpPr>
            <a:spLocks noGrp="1"/>
          </p:cNvSpPr>
          <p:nvPr>
            <p:ph type="dt" sz="half" idx="10"/>
          </p:nvPr>
        </p:nvSpPr>
        <p:spPr/>
        <p:txBody>
          <a:bodyPr/>
          <a:lstStyle/>
          <a:p>
            <a:fld id="{ABFFFDA8-A605-470B-81CE-C41D6973FF06}" type="datetime1">
              <a:rPr lang="en-US" smtClean="0"/>
              <a:t>2/12/2026</a:t>
            </a:fld>
            <a:endParaRPr lang="en-US"/>
          </a:p>
        </p:txBody>
      </p:sp>
      <p:sp>
        <p:nvSpPr>
          <p:cNvPr id="6" name="Footer Placeholder 5">
            <a:extLst>
              <a:ext uri="{FF2B5EF4-FFF2-40B4-BE49-F238E27FC236}">
                <a16:creationId xmlns:a16="http://schemas.microsoft.com/office/drawing/2014/main" id="{41022A05-804E-49BB-8C88-991B4E0AB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8D76B-659D-4AB1-B6A8-01A371F81508}"/>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186341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A718-454E-4650-AE44-D364F24AD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29EA7-4D80-442E-8901-25566B34D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A2C4-0323-4409-BDA1-197954CB0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25119-7D3C-4C5D-9A11-CC86A848FDB9}"/>
              </a:ext>
            </a:extLst>
          </p:cNvPr>
          <p:cNvSpPr>
            <a:spLocks noGrp="1"/>
          </p:cNvSpPr>
          <p:nvPr>
            <p:ph type="dt" sz="half" idx="10"/>
          </p:nvPr>
        </p:nvSpPr>
        <p:spPr/>
        <p:txBody>
          <a:bodyPr/>
          <a:lstStyle/>
          <a:p>
            <a:fld id="{1A022410-7A6B-4659-AA3B-D14AE24232DF}" type="datetime1">
              <a:rPr lang="en-US" smtClean="0"/>
              <a:t>2/12/2026</a:t>
            </a:fld>
            <a:endParaRPr lang="en-US"/>
          </a:p>
        </p:txBody>
      </p:sp>
      <p:sp>
        <p:nvSpPr>
          <p:cNvPr id="6" name="Footer Placeholder 5">
            <a:extLst>
              <a:ext uri="{FF2B5EF4-FFF2-40B4-BE49-F238E27FC236}">
                <a16:creationId xmlns:a16="http://schemas.microsoft.com/office/drawing/2014/main" id="{47F87154-D74A-43FA-9D2F-59B69F87A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0937F-D782-4602-95DE-8AC4EE83D281}"/>
              </a:ext>
            </a:extLst>
          </p:cNvPr>
          <p:cNvSpPr>
            <a:spLocks noGrp="1"/>
          </p:cNvSpPr>
          <p:nvPr>
            <p:ph type="sldNum" sz="quarter" idx="12"/>
          </p:nvPr>
        </p:nvSpPr>
        <p:spPr/>
        <p:txBody>
          <a:bodyPr/>
          <a:lstStyle/>
          <a:p>
            <a:fld id="{7E2D3A1E-CB0F-4795-A138-5B7BBEFF6EA2}" type="slidenum">
              <a:rPr lang="en-US" smtClean="0"/>
              <a:t>‹#›</a:t>
            </a:fld>
            <a:endParaRPr lang="en-US"/>
          </a:p>
        </p:txBody>
      </p:sp>
    </p:spTree>
    <p:extLst>
      <p:ext uri="{BB962C8B-B14F-4D97-AF65-F5344CB8AC3E}">
        <p14:creationId xmlns:p14="http://schemas.microsoft.com/office/powerpoint/2010/main" val="1521213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20DEB-1CCF-4894-BF0A-5C1D0AB4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35A054-BE4C-4376-A88A-B30062564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0E16-47E0-4F72-A0A9-F402DAE7D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7A4CB-B98E-4DDB-A4EB-4E1C85AAF5CD}" type="datetime1">
              <a:rPr lang="en-US" smtClean="0"/>
              <a:t>2/12/2026</a:t>
            </a:fld>
            <a:endParaRPr lang="en-US"/>
          </a:p>
        </p:txBody>
      </p:sp>
      <p:sp>
        <p:nvSpPr>
          <p:cNvPr id="5" name="Footer Placeholder 4">
            <a:extLst>
              <a:ext uri="{FF2B5EF4-FFF2-40B4-BE49-F238E27FC236}">
                <a16:creationId xmlns:a16="http://schemas.microsoft.com/office/drawing/2014/main" id="{7608E857-CD18-4094-AAC9-71905D8E8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8068E6-0AB5-453B-BCF9-338038806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D3A1E-CB0F-4795-A138-5B7BBEFF6EA2}" type="slidenum">
              <a:rPr lang="en-US" smtClean="0"/>
              <a:t>‹#›</a:t>
            </a:fld>
            <a:endParaRPr lang="en-US"/>
          </a:p>
        </p:txBody>
      </p:sp>
      <p:pic>
        <p:nvPicPr>
          <p:cNvPr id="113666" name="Picture 2">
            <a:extLst>
              <a:ext uri="{FF2B5EF4-FFF2-40B4-BE49-F238E27FC236}">
                <a16:creationId xmlns:a16="http://schemas.microsoft.com/office/drawing/2014/main" id="{B719F78F-BA17-4863-8B41-0AF386B583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56" y="6303391"/>
            <a:ext cx="2914348" cy="50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543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71C1-68CC-9560-5A1F-5E774D0C12BD}"/>
              </a:ext>
            </a:extLst>
          </p:cNvPr>
          <p:cNvSpPr>
            <a:spLocks noGrp="1"/>
          </p:cNvSpPr>
          <p:nvPr>
            <p:ph type="ctrTitle"/>
          </p:nvPr>
        </p:nvSpPr>
        <p:spPr/>
        <p:txBody>
          <a:bodyPr>
            <a:normAutofit fontScale="90000"/>
          </a:bodyPr>
          <a:lstStyle/>
          <a:p>
            <a:r>
              <a:rPr lang="en-US" dirty="0"/>
              <a:t>Problem Soils: Acidity, Alkalinity, Salinity, and </a:t>
            </a:r>
            <a:r>
              <a:rPr lang="en-US" dirty="0" err="1"/>
              <a:t>Sodicity</a:t>
            </a:r>
            <a:endParaRPr lang="en-US" dirty="0"/>
          </a:p>
        </p:txBody>
      </p:sp>
      <p:sp>
        <p:nvSpPr>
          <p:cNvPr id="3" name="Subtitle 2">
            <a:extLst>
              <a:ext uri="{FF2B5EF4-FFF2-40B4-BE49-F238E27FC236}">
                <a16:creationId xmlns:a16="http://schemas.microsoft.com/office/drawing/2014/main" id="{28F75BDA-BC74-CB87-098C-0C6E4835DF43}"/>
              </a:ext>
            </a:extLst>
          </p:cNvPr>
          <p:cNvSpPr>
            <a:spLocks noGrp="1"/>
          </p:cNvSpPr>
          <p:nvPr>
            <p:ph type="subTitle" idx="1"/>
          </p:nvPr>
        </p:nvSpPr>
        <p:spPr/>
        <p:txBody>
          <a:bodyPr/>
          <a:lstStyle/>
          <a:p>
            <a:r>
              <a:rPr lang="en-US" dirty="0"/>
              <a:t>Chapter 4</a:t>
            </a:r>
          </a:p>
        </p:txBody>
      </p:sp>
      <p:sp>
        <p:nvSpPr>
          <p:cNvPr id="4" name="Slide Number Placeholder 3">
            <a:extLst>
              <a:ext uri="{FF2B5EF4-FFF2-40B4-BE49-F238E27FC236}">
                <a16:creationId xmlns:a16="http://schemas.microsoft.com/office/drawing/2014/main" id="{2E15DE14-CE56-6027-8C00-6EFC56E01104}"/>
              </a:ext>
            </a:extLst>
          </p:cNvPr>
          <p:cNvSpPr>
            <a:spLocks noGrp="1"/>
          </p:cNvSpPr>
          <p:nvPr>
            <p:ph type="sldNum" sz="quarter" idx="12"/>
          </p:nvPr>
        </p:nvSpPr>
        <p:spPr/>
        <p:txBody>
          <a:bodyPr/>
          <a:lstStyle/>
          <a:p>
            <a:fld id="{7E2D3A1E-CB0F-4795-A138-5B7BBEFF6EA2}" type="slidenum">
              <a:rPr lang="en-US" smtClean="0"/>
              <a:t>1</a:t>
            </a:fld>
            <a:endParaRPr lang="en-US"/>
          </a:p>
        </p:txBody>
      </p:sp>
    </p:spTree>
    <p:extLst>
      <p:ext uri="{BB962C8B-B14F-4D97-AF65-F5344CB8AC3E}">
        <p14:creationId xmlns:p14="http://schemas.microsoft.com/office/powerpoint/2010/main" val="343932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FAAA-773D-7921-DC25-4E94F0007B74}"/>
              </a:ext>
            </a:extLst>
          </p:cNvPr>
          <p:cNvSpPr>
            <a:spLocks noGrp="1"/>
          </p:cNvSpPr>
          <p:nvPr>
            <p:ph type="title"/>
          </p:nvPr>
        </p:nvSpPr>
        <p:spPr/>
        <p:txBody>
          <a:bodyPr/>
          <a:lstStyle/>
          <a:p>
            <a:r>
              <a:rPr lang="en-US" dirty="0"/>
              <a:t>Where does H</a:t>
            </a:r>
            <a:r>
              <a:rPr lang="en-US" baseline="30000" dirty="0"/>
              <a:t>+</a:t>
            </a:r>
            <a:r>
              <a:rPr lang="en-US" dirty="0"/>
              <a:t> come from in soil?</a:t>
            </a:r>
          </a:p>
        </p:txBody>
      </p:sp>
      <p:sp>
        <p:nvSpPr>
          <p:cNvPr id="3" name="Content Placeholder 2">
            <a:extLst>
              <a:ext uri="{FF2B5EF4-FFF2-40B4-BE49-F238E27FC236}">
                <a16:creationId xmlns:a16="http://schemas.microsoft.com/office/drawing/2014/main" id="{FD3AEC95-ADDD-7085-F53E-7F019F9A7E36}"/>
              </a:ext>
            </a:extLst>
          </p:cNvPr>
          <p:cNvSpPr>
            <a:spLocks noGrp="1"/>
          </p:cNvSpPr>
          <p:nvPr>
            <p:ph idx="1"/>
          </p:nvPr>
        </p:nvSpPr>
        <p:spPr/>
        <p:txBody>
          <a:bodyPr/>
          <a:lstStyle/>
          <a:p>
            <a:r>
              <a:rPr lang="en-US" dirty="0"/>
              <a:t>Natural Causes</a:t>
            </a:r>
          </a:p>
          <a:p>
            <a:pPr lvl="1"/>
            <a:r>
              <a:rPr lang="en-US" dirty="0"/>
              <a:t>Atmospheric Rainfall</a:t>
            </a:r>
          </a:p>
          <a:p>
            <a:pPr lvl="1"/>
            <a:r>
              <a:rPr lang="en-US" dirty="0"/>
              <a:t>Break down of organic matter</a:t>
            </a:r>
          </a:p>
          <a:p>
            <a:pPr lvl="1"/>
            <a:r>
              <a:rPr lang="en-US" dirty="0"/>
              <a:t>Basic Cation Losses</a:t>
            </a:r>
          </a:p>
          <a:p>
            <a:r>
              <a:rPr lang="en-US" dirty="0"/>
              <a:t>Artificial Sources</a:t>
            </a:r>
          </a:p>
          <a:p>
            <a:pPr lvl="1"/>
            <a:r>
              <a:rPr lang="en-US" dirty="0"/>
              <a:t>Basic Cation Removal</a:t>
            </a:r>
          </a:p>
          <a:p>
            <a:pPr lvl="1"/>
            <a:r>
              <a:rPr lang="en-US" dirty="0"/>
              <a:t>Fertilizer/amendment application</a:t>
            </a:r>
          </a:p>
        </p:txBody>
      </p:sp>
      <p:sp>
        <p:nvSpPr>
          <p:cNvPr id="4" name="Slide Number Placeholder 3">
            <a:extLst>
              <a:ext uri="{FF2B5EF4-FFF2-40B4-BE49-F238E27FC236}">
                <a16:creationId xmlns:a16="http://schemas.microsoft.com/office/drawing/2014/main" id="{75D23218-5474-FBEA-E4D3-AE5E25A87DBD}"/>
              </a:ext>
            </a:extLst>
          </p:cNvPr>
          <p:cNvSpPr>
            <a:spLocks noGrp="1"/>
          </p:cNvSpPr>
          <p:nvPr>
            <p:ph type="sldNum" sz="quarter" idx="12"/>
          </p:nvPr>
        </p:nvSpPr>
        <p:spPr/>
        <p:txBody>
          <a:bodyPr/>
          <a:lstStyle/>
          <a:p>
            <a:fld id="{7E2D3A1E-CB0F-4795-A138-5B7BBEFF6EA2}" type="slidenum">
              <a:rPr lang="en-US" smtClean="0"/>
              <a:t>10</a:t>
            </a:fld>
            <a:endParaRPr lang="en-US"/>
          </a:p>
        </p:txBody>
      </p:sp>
    </p:spTree>
    <p:extLst>
      <p:ext uri="{BB962C8B-B14F-4D97-AF65-F5344CB8AC3E}">
        <p14:creationId xmlns:p14="http://schemas.microsoft.com/office/powerpoint/2010/main" val="3591656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D911-8CBE-7D6E-D300-0D715E2BF86F}"/>
              </a:ext>
            </a:extLst>
          </p:cNvPr>
          <p:cNvSpPr>
            <a:spLocks noGrp="1"/>
          </p:cNvSpPr>
          <p:nvPr>
            <p:ph type="title"/>
          </p:nvPr>
        </p:nvSpPr>
        <p:spPr/>
        <p:txBody>
          <a:bodyPr/>
          <a:lstStyle/>
          <a:p>
            <a:r>
              <a:rPr lang="en-US" dirty="0"/>
              <a:t>Where does H</a:t>
            </a:r>
            <a:r>
              <a:rPr lang="en-US" baseline="30000" dirty="0"/>
              <a:t>+</a:t>
            </a:r>
            <a:r>
              <a:rPr lang="en-US" dirty="0"/>
              <a:t> come from in soil? – Natural </a:t>
            </a:r>
          </a:p>
        </p:txBody>
      </p:sp>
      <p:sp>
        <p:nvSpPr>
          <p:cNvPr id="3" name="Content Placeholder 2">
            <a:extLst>
              <a:ext uri="{FF2B5EF4-FFF2-40B4-BE49-F238E27FC236}">
                <a16:creationId xmlns:a16="http://schemas.microsoft.com/office/drawing/2014/main" id="{E84F86BD-FBA2-2A43-E188-6CC70C934008}"/>
              </a:ext>
            </a:extLst>
          </p:cNvPr>
          <p:cNvSpPr>
            <a:spLocks noGrp="1"/>
          </p:cNvSpPr>
          <p:nvPr>
            <p:ph idx="1"/>
          </p:nvPr>
        </p:nvSpPr>
        <p:spPr/>
        <p:txBody>
          <a:bodyPr/>
          <a:lstStyle/>
          <a:p>
            <a:pPr>
              <a:lnSpc>
                <a:spcPct val="90000"/>
              </a:lnSpc>
            </a:pPr>
            <a:r>
              <a:rPr lang="en-US" altLang="en-US" dirty="0"/>
              <a:t>Sources of H from within soil</a:t>
            </a:r>
          </a:p>
          <a:p>
            <a:pPr lvl="1">
              <a:lnSpc>
                <a:spcPct val="90000"/>
              </a:lnSpc>
            </a:pPr>
            <a:r>
              <a:rPr lang="en-US" altLang="en-US" dirty="0"/>
              <a:t>Carbonic Acid (weak acid.  Negligible below pH 5)</a:t>
            </a:r>
          </a:p>
          <a:p>
            <a:pPr algn="ctr">
              <a:lnSpc>
                <a:spcPct val="90000"/>
              </a:lnSpc>
              <a:buFontTx/>
              <a:buNone/>
            </a:pPr>
            <a:r>
              <a:rPr lang="en-US" altLang="en-US" sz="2400" dirty="0"/>
              <a:t>    CO</a:t>
            </a:r>
            <a:r>
              <a:rPr lang="en-US" altLang="en-US" sz="2400" baseline="-25000" dirty="0"/>
              <a:t>2</a:t>
            </a:r>
            <a:r>
              <a:rPr lang="en-US" altLang="en-US" sz="2400" dirty="0"/>
              <a:t> +H</a:t>
            </a:r>
            <a:r>
              <a:rPr lang="en-US" altLang="en-US" sz="2400" baseline="-25000" dirty="0"/>
              <a:t>2</a:t>
            </a:r>
            <a:r>
              <a:rPr lang="en-US" altLang="en-US" sz="2400" dirty="0"/>
              <a:t>O </a:t>
            </a:r>
            <a:r>
              <a:rPr lang="en-US" altLang="en-US" sz="2400" dirty="0">
                <a:cs typeface="Arial" panose="020B0604020202020204" pitchFamily="34" charset="0"/>
              </a:rPr>
              <a:t>→</a:t>
            </a:r>
            <a:r>
              <a:rPr lang="en-US" altLang="en-US" sz="2400" dirty="0"/>
              <a:t> 6H</a:t>
            </a:r>
            <a:r>
              <a:rPr lang="en-US" altLang="en-US" sz="2400" baseline="-25000" dirty="0"/>
              <a:t>2</a:t>
            </a:r>
            <a:r>
              <a:rPr lang="en-US" altLang="en-US" sz="2400" dirty="0"/>
              <a:t>CO</a:t>
            </a:r>
            <a:r>
              <a:rPr lang="en-US" altLang="en-US" sz="2400" baseline="-25000" dirty="0"/>
              <a:t>3</a:t>
            </a:r>
            <a:r>
              <a:rPr lang="en-US" altLang="en-US" sz="2400" dirty="0"/>
              <a:t> </a:t>
            </a:r>
            <a:r>
              <a:rPr lang="en-US" altLang="en-US" sz="2400" dirty="0">
                <a:cs typeface="Arial" panose="020B0604020202020204" pitchFamily="34" charset="0"/>
              </a:rPr>
              <a:t>→</a:t>
            </a:r>
            <a:r>
              <a:rPr lang="en-US" altLang="en-US" sz="2400" dirty="0"/>
              <a:t> HCO</a:t>
            </a:r>
            <a:r>
              <a:rPr lang="en-US" altLang="en-US" sz="2400" baseline="-25000" dirty="0"/>
              <a:t>3</a:t>
            </a:r>
            <a:r>
              <a:rPr lang="en-US" altLang="en-US" sz="2400" baseline="30000" dirty="0"/>
              <a:t>-</a:t>
            </a:r>
            <a:r>
              <a:rPr lang="en-US" altLang="en-US" sz="2400" dirty="0"/>
              <a:t> + H</a:t>
            </a:r>
            <a:r>
              <a:rPr lang="en-US" altLang="en-US" sz="2400" baseline="30000" dirty="0"/>
              <a:t>+</a:t>
            </a:r>
            <a:r>
              <a:rPr lang="en-US" altLang="en-US" sz="2400" dirty="0"/>
              <a:t> 		</a:t>
            </a:r>
          </a:p>
          <a:p>
            <a:pPr lvl="1">
              <a:lnSpc>
                <a:spcPct val="90000"/>
              </a:lnSpc>
            </a:pPr>
            <a:r>
              <a:rPr lang="en-US" altLang="en-US" dirty="0"/>
              <a:t>Acids from metabolism (organic matter decay)</a:t>
            </a:r>
          </a:p>
          <a:p>
            <a:pPr lvl="1" algn="ctr">
              <a:lnSpc>
                <a:spcPct val="90000"/>
              </a:lnSpc>
              <a:buFontTx/>
              <a:buNone/>
            </a:pPr>
            <a:r>
              <a:rPr lang="en-US" altLang="en-US" dirty="0"/>
              <a:t>  (RCH</a:t>
            </a:r>
            <a:r>
              <a:rPr lang="en-US" altLang="en-US" baseline="-25000" dirty="0"/>
              <a:t>2</a:t>
            </a:r>
            <a:r>
              <a:rPr lang="en-US" altLang="en-US" dirty="0"/>
              <a:t>OH....) + O</a:t>
            </a:r>
            <a:r>
              <a:rPr lang="en-US" altLang="en-US" baseline="-25000" dirty="0"/>
              <a:t>2</a:t>
            </a:r>
            <a:r>
              <a:rPr lang="en-US" altLang="en-US" dirty="0"/>
              <a:t> + H</a:t>
            </a:r>
            <a:r>
              <a:rPr lang="en-US" altLang="en-US" baseline="-25000" dirty="0"/>
              <a:t>2</a:t>
            </a:r>
            <a:r>
              <a:rPr lang="en-US" altLang="en-US" dirty="0"/>
              <a:t>O </a:t>
            </a:r>
            <a:r>
              <a:rPr lang="en-US" altLang="en-US" dirty="0">
                <a:cs typeface="Arial" panose="020B0604020202020204" pitchFamily="34" charset="0"/>
              </a:rPr>
              <a:t>→</a:t>
            </a:r>
            <a:r>
              <a:rPr lang="en-US" altLang="en-US" dirty="0"/>
              <a:t> RCOOH </a:t>
            </a:r>
            <a:r>
              <a:rPr lang="en-US" altLang="en-US" dirty="0">
                <a:cs typeface="Arial" panose="020B0604020202020204" pitchFamily="34" charset="0"/>
              </a:rPr>
              <a:t>→</a:t>
            </a:r>
            <a:r>
              <a:rPr lang="en-US" altLang="en-US" dirty="0"/>
              <a:t> RCOO</a:t>
            </a:r>
            <a:r>
              <a:rPr lang="en-US" altLang="en-US" baseline="30000" dirty="0"/>
              <a:t>-</a:t>
            </a:r>
            <a:r>
              <a:rPr lang="en-US" altLang="en-US" dirty="0"/>
              <a:t> +H</a:t>
            </a:r>
            <a:r>
              <a:rPr lang="en-US" altLang="en-US" baseline="30000" dirty="0"/>
              <a:t>+</a:t>
            </a:r>
            <a:endParaRPr lang="en-US" altLang="en-US" dirty="0"/>
          </a:p>
          <a:p>
            <a:pPr lvl="1">
              <a:lnSpc>
                <a:spcPct val="90000"/>
              </a:lnSpc>
            </a:pPr>
            <a:r>
              <a:rPr lang="en-US" altLang="en-US" dirty="0"/>
              <a:t>Oxidation of N </a:t>
            </a:r>
          </a:p>
          <a:p>
            <a:pPr>
              <a:lnSpc>
                <a:spcPct val="90000"/>
              </a:lnSpc>
              <a:buFontTx/>
              <a:buNone/>
            </a:pPr>
            <a:r>
              <a:rPr lang="en-US" altLang="en-US" sz="2400" dirty="0"/>
              <a:t>	              	NH</a:t>
            </a:r>
            <a:r>
              <a:rPr lang="en-US" altLang="en-US" sz="2400" baseline="-25000" dirty="0"/>
              <a:t>4</a:t>
            </a:r>
            <a:r>
              <a:rPr lang="en-US" altLang="en-US" sz="2400" baseline="30000" dirty="0"/>
              <a:t>+</a:t>
            </a:r>
            <a:r>
              <a:rPr lang="en-US" altLang="en-US" sz="2400" dirty="0"/>
              <a:t> + 2O</a:t>
            </a:r>
            <a:r>
              <a:rPr lang="en-US" altLang="en-US" sz="2400" baseline="-25000" dirty="0"/>
              <a:t>2</a:t>
            </a:r>
            <a:r>
              <a:rPr lang="en-US" altLang="en-US" sz="2400" dirty="0"/>
              <a:t> </a:t>
            </a:r>
            <a:r>
              <a:rPr lang="en-US" altLang="en-US" sz="2400" dirty="0">
                <a:cs typeface="Arial" panose="020B0604020202020204" pitchFamily="34" charset="0"/>
              </a:rPr>
              <a:t>→</a:t>
            </a:r>
            <a:r>
              <a:rPr lang="en-US" altLang="en-US" sz="2400" dirty="0"/>
              <a:t> H</a:t>
            </a:r>
            <a:r>
              <a:rPr lang="en-US" altLang="en-US" sz="2400" baseline="-25000" dirty="0"/>
              <a:t>2</a:t>
            </a:r>
            <a:r>
              <a:rPr lang="en-US" altLang="en-US" sz="2400" dirty="0"/>
              <a:t>O + 2H</a:t>
            </a:r>
            <a:r>
              <a:rPr lang="en-US" altLang="en-US" sz="2400" baseline="30000" dirty="0"/>
              <a:t>+</a:t>
            </a:r>
            <a:r>
              <a:rPr lang="en-US" altLang="en-US" sz="2400" dirty="0"/>
              <a:t> + NO</a:t>
            </a:r>
            <a:r>
              <a:rPr lang="en-US" altLang="en-US" sz="2400" baseline="-25000" dirty="0"/>
              <a:t>3</a:t>
            </a:r>
            <a:r>
              <a:rPr lang="en-US" altLang="en-US" sz="2400" baseline="30000" dirty="0"/>
              <a:t>-</a:t>
            </a:r>
          </a:p>
          <a:p>
            <a:pPr lvl="1">
              <a:lnSpc>
                <a:spcPct val="90000"/>
              </a:lnSpc>
            </a:pPr>
            <a:r>
              <a:rPr lang="en-US" altLang="en-US" dirty="0"/>
              <a:t>Oxidation of S</a:t>
            </a:r>
          </a:p>
          <a:p>
            <a:pPr>
              <a:lnSpc>
                <a:spcPct val="90000"/>
              </a:lnSpc>
              <a:buFontTx/>
              <a:buNone/>
            </a:pPr>
            <a:r>
              <a:rPr lang="en-US" altLang="en-US" sz="2400" dirty="0"/>
              <a:t>              	FeS</a:t>
            </a:r>
            <a:r>
              <a:rPr lang="en-US" altLang="en-US" sz="2400" baseline="-25000" dirty="0"/>
              <a:t>2</a:t>
            </a:r>
            <a:r>
              <a:rPr lang="en-US" altLang="en-US" sz="2400" dirty="0"/>
              <a:t> +3.5O</a:t>
            </a:r>
            <a:r>
              <a:rPr lang="en-US" altLang="en-US" sz="2400" baseline="-25000" dirty="0"/>
              <a:t>2</a:t>
            </a:r>
            <a:r>
              <a:rPr lang="en-US" altLang="en-US" sz="2400" dirty="0"/>
              <a:t> + H</a:t>
            </a:r>
            <a:r>
              <a:rPr lang="en-US" altLang="en-US" sz="2400" baseline="-25000" dirty="0"/>
              <a:t>2</a:t>
            </a:r>
            <a:r>
              <a:rPr lang="en-US" altLang="en-US" sz="2400" dirty="0"/>
              <a:t>O </a:t>
            </a:r>
            <a:r>
              <a:rPr lang="en-US" altLang="en-US" sz="2400" dirty="0">
                <a:cs typeface="Arial" panose="020B0604020202020204" pitchFamily="34" charset="0"/>
              </a:rPr>
              <a:t>→</a:t>
            </a:r>
            <a:r>
              <a:rPr lang="en-US" altLang="en-US" sz="2400" dirty="0"/>
              <a:t> FeSO</a:t>
            </a:r>
            <a:r>
              <a:rPr lang="en-US" altLang="en-US" sz="2400" baseline="-25000" dirty="0"/>
              <a:t>4</a:t>
            </a:r>
            <a:r>
              <a:rPr lang="en-US" altLang="en-US" sz="2400" dirty="0"/>
              <a:t> +2H</a:t>
            </a:r>
            <a:r>
              <a:rPr lang="en-US" altLang="en-US" sz="2400" baseline="30000" dirty="0"/>
              <a:t>+</a:t>
            </a:r>
            <a:r>
              <a:rPr lang="en-US" altLang="en-US" sz="2400" dirty="0"/>
              <a:t> +SO</a:t>
            </a:r>
            <a:r>
              <a:rPr lang="en-US" altLang="en-US" sz="2400" baseline="-25000" dirty="0"/>
              <a:t>4</a:t>
            </a:r>
            <a:r>
              <a:rPr lang="en-US" altLang="en-US" sz="2400" baseline="30000" dirty="0"/>
              <a:t>2-</a:t>
            </a:r>
          </a:p>
          <a:p>
            <a:pPr marL="0" indent="0">
              <a:buNone/>
            </a:pPr>
            <a:r>
              <a:rPr lang="en-US" altLang="en-US" sz="2800" baseline="30000" dirty="0"/>
              <a:t>		</a:t>
            </a:r>
            <a:endParaRPr lang="en-US" dirty="0"/>
          </a:p>
        </p:txBody>
      </p:sp>
      <p:sp>
        <p:nvSpPr>
          <p:cNvPr id="4" name="Slide Number Placeholder 3">
            <a:extLst>
              <a:ext uri="{FF2B5EF4-FFF2-40B4-BE49-F238E27FC236}">
                <a16:creationId xmlns:a16="http://schemas.microsoft.com/office/drawing/2014/main" id="{1CB52E89-6381-1046-9C16-8324B5B0AC50}"/>
              </a:ext>
            </a:extLst>
          </p:cNvPr>
          <p:cNvSpPr>
            <a:spLocks noGrp="1"/>
          </p:cNvSpPr>
          <p:nvPr>
            <p:ph type="sldNum" sz="quarter" idx="12"/>
          </p:nvPr>
        </p:nvSpPr>
        <p:spPr/>
        <p:txBody>
          <a:bodyPr/>
          <a:lstStyle/>
          <a:p>
            <a:fld id="{7E2D3A1E-CB0F-4795-A138-5B7BBEFF6EA2}" type="slidenum">
              <a:rPr lang="en-US" smtClean="0"/>
              <a:t>11</a:t>
            </a:fld>
            <a:endParaRPr lang="en-US"/>
          </a:p>
        </p:txBody>
      </p:sp>
    </p:spTree>
    <p:extLst>
      <p:ext uri="{BB962C8B-B14F-4D97-AF65-F5344CB8AC3E}">
        <p14:creationId xmlns:p14="http://schemas.microsoft.com/office/powerpoint/2010/main" val="276884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085F-D9A2-C7B4-1AAA-CFA5316498BB}"/>
              </a:ext>
            </a:extLst>
          </p:cNvPr>
          <p:cNvSpPr>
            <a:spLocks noGrp="1"/>
          </p:cNvSpPr>
          <p:nvPr>
            <p:ph type="title"/>
          </p:nvPr>
        </p:nvSpPr>
        <p:spPr/>
        <p:txBody>
          <a:bodyPr/>
          <a:lstStyle/>
          <a:p>
            <a:r>
              <a:rPr lang="en-US" dirty="0"/>
              <a:t>Where does H</a:t>
            </a:r>
            <a:r>
              <a:rPr lang="en-US" baseline="30000" dirty="0"/>
              <a:t>+</a:t>
            </a:r>
            <a:r>
              <a:rPr lang="en-US" dirty="0"/>
              <a:t> come from in soil? – Natural </a:t>
            </a:r>
          </a:p>
        </p:txBody>
      </p:sp>
      <p:sp>
        <p:nvSpPr>
          <p:cNvPr id="3" name="Content Placeholder 2">
            <a:extLst>
              <a:ext uri="{FF2B5EF4-FFF2-40B4-BE49-F238E27FC236}">
                <a16:creationId xmlns:a16="http://schemas.microsoft.com/office/drawing/2014/main" id="{36BDA7DA-E25A-D3D3-CEE2-D2293719BAC5}"/>
              </a:ext>
            </a:extLst>
          </p:cNvPr>
          <p:cNvSpPr>
            <a:spLocks noGrp="1"/>
          </p:cNvSpPr>
          <p:nvPr>
            <p:ph idx="1"/>
          </p:nvPr>
        </p:nvSpPr>
        <p:spPr/>
        <p:txBody>
          <a:bodyPr>
            <a:normAutofit/>
          </a:bodyPr>
          <a:lstStyle/>
          <a:p>
            <a:r>
              <a:rPr lang="en-US" dirty="0"/>
              <a:t>Acid precipitation</a:t>
            </a:r>
          </a:p>
          <a:p>
            <a:pPr lvl="1"/>
            <a:r>
              <a:rPr lang="en-US" altLang="en-US" dirty="0"/>
              <a:t>HNO</a:t>
            </a:r>
            <a:r>
              <a:rPr lang="en-US" altLang="en-US" baseline="-25000" dirty="0"/>
              <a:t>3</a:t>
            </a:r>
          </a:p>
          <a:p>
            <a:pPr lvl="1"/>
            <a:r>
              <a:rPr lang="en-US" altLang="en-US" dirty="0"/>
              <a:t>H</a:t>
            </a:r>
            <a:r>
              <a:rPr lang="en-US" altLang="en-US" baseline="-25000" dirty="0"/>
              <a:t>2</a:t>
            </a:r>
            <a:r>
              <a:rPr lang="en-US" altLang="en-US" dirty="0"/>
              <a:t>SO</a:t>
            </a:r>
            <a:r>
              <a:rPr lang="en-US" altLang="en-US" baseline="-25000" dirty="0"/>
              <a:t>4</a:t>
            </a:r>
          </a:p>
          <a:p>
            <a:r>
              <a:rPr lang="en-US" altLang="en-US" dirty="0"/>
              <a:t>Loss of basic cations</a:t>
            </a:r>
          </a:p>
          <a:p>
            <a:pPr lvl="1"/>
            <a:r>
              <a:rPr lang="en-US" altLang="en-US" dirty="0"/>
              <a:t>Leaching (loss of basic cations and anion with water)</a:t>
            </a:r>
          </a:p>
          <a:p>
            <a:pPr lvl="1"/>
            <a:r>
              <a:rPr lang="en-US" altLang="en-US" dirty="0"/>
              <a:t>Plant uptake (proton pump)</a:t>
            </a:r>
          </a:p>
          <a:p>
            <a:pPr marL="0" indent="0">
              <a:buNone/>
            </a:pPr>
            <a:endParaRPr lang="en-US" dirty="0"/>
          </a:p>
        </p:txBody>
      </p:sp>
      <p:sp>
        <p:nvSpPr>
          <p:cNvPr id="4" name="Slide Number Placeholder 3">
            <a:extLst>
              <a:ext uri="{FF2B5EF4-FFF2-40B4-BE49-F238E27FC236}">
                <a16:creationId xmlns:a16="http://schemas.microsoft.com/office/drawing/2014/main" id="{88C40335-8108-7087-B616-065EE602E07E}"/>
              </a:ext>
            </a:extLst>
          </p:cNvPr>
          <p:cNvSpPr>
            <a:spLocks noGrp="1"/>
          </p:cNvSpPr>
          <p:nvPr>
            <p:ph type="sldNum" sz="quarter" idx="12"/>
          </p:nvPr>
        </p:nvSpPr>
        <p:spPr/>
        <p:txBody>
          <a:bodyPr/>
          <a:lstStyle/>
          <a:p>
            <a:fld id="{7E2D3A1E-CB0F-4795-A138-5B7BBEFF6EA2}" type="slidenum">
              <a:rPr lang="en-US" smtClean="0"/>
              <a:t>12</a:t>
            </a:fld>
            <a:endParaRPr lang="en-US"/>
          </a:p>
        </p:txBody>
      </p:sp>
    </p:spTree>
    <p:extLst>
      <p:ext uri="{BB962C8B-B14F-4D97-AF65-F5344CB8AC3E}">
        <p14:creationId xmlns:p14="http://schemas.microsoft.com/office/powerpoint/2010/main" val="2797486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35D9-4F72-B412-32ED-BFA310DD93B5}"/>
              </a:ext>
            </a:extLst>
          </p:cNvPr>
          <p:cNvSpPr>
            <a:spLocks noGrp="1"/>
          </p:cNvSpPr>
          <p:nvPr>
            <p:ph type="title"/>
          </p:nvPr>
        </p:nvSpPr>
        <p:spPr/>
        <p:txBody>
          <a:bodyPr/>
          <a:lstStyle/>
          <a:p>
            <a:r>
              <a:rPr lang="en-US" dirty="0"/>
              <a:t>Loss of Basic Cations</a:t>
            </a:r>
          </a:p>
        </p:txBody>
      </p:sp>
      <p:sp>
        <p:nvSpPr>
          <p:cNvPr id="3" name="Content Placeholder 2">
            <a:extLst>
              <a:ext uri="{FF2B5EF4-FFF2-40B4-BE49-F238E27FC236}">
                <a16:creationId xmlns:a16="http://schemas.microsoft.com/office/drawing/2014/main" id="{390D8113-9156-69B5-38D7-EE126B49C8B8}"/>
              </a:ext>
            </a:extLst>
          </p:cNvPr>
          <p:cNvSpPr>
            <a:spLocks noGrp="1"/>
          </p:cNvSpPr>
          <p:nvPr>
            <p:ph idx="1"/>
          </p:nvPr>
        </p:nvSpPr>
        <p:spPr/>
        <p:txBody>
          <a:bodyPr>
            <a:normAutofit fontScale="92500" lnSpcReduction="10000"/>
          </a:bodyPr>
          <a:lstStyle/>
          <a:p>
            <a:r>
              <a:rPr lang="en-US" dirty="0"/>
              <a:t>“Basic Cations” are cations that when combined with OH</a:t>
            </a:r>
            <a:r>
              <a:rPr lang="en-US" baseline="30000" dirty="0"/>
              <a:t>- </a:t>
            </a:r>
            <a:r>
              <a:rPr lang="en-US" dirty="0"/>
              <a:t>form a compound that would dissolve in water, and create and alkaline solution</a:t>
            </a:r>
          </a:p>
          <a:p>
            <a:r>
              <a:rPr lang="en-US" dirty="0" err="1"/>
              <a:t>Tha</a:t>
            </a:r>
            <a:r>
              <a:rPr lang="en-US" dirty="0"/>
              <a:t> cations </a:t>
            </a:r>
            <a:r>
              <a:rPr lang="en-US" altLang="en-US" sz="2800" dirty="0"/>
              <a:t>Na</a:t>
            </a:r>
            <a:r>
              <a:rPr lang="en-US" altLang="en-US" sz="2800" baseline="30000" dirty="0"/>
              <a:t>+</a:t>
            </a:r>
            <a:r>
              <a:rPr lang="en-US" altLang="en-US" sz="2800" dirty="0"/>
              <a:t>, K</a:t>
            </a:r>
            <a:r>
              <a:rPr lang="en-US" altLang="en-US" sz="2800" baseline="30000" dirty="0"/>
              <a:t>+</a:t>
            </a:r>
            <a:r>
              <a:rPr lang="en-US" altLang="en-US" sz="2800" dirty="0"/>
              <a:t>, Ca </a:t>
            </a:r>
            <a:r>
              <a:rPr lang="en-US" altLang="en-US" sz="2800" baseline="30000" dirty="0"/>
              <a:t>2+</a:t>
            </a:r>
            <a:r>
              <a:rPr lang="en-US" altLang="en-US" sz="2800" dirty="0"/>
              <a:t>, and Mg </a:t>
            </a:r>
            <a:r>
              <a:rPr lang="en-US" altLang="en-US" sz="2800" baseline="30000" dirty="0"/>
              <a:t>2+</a:t>
            </a:r>
            <a:r>
              <a:rPr lang="en-US" altLang="en-US" sz="2800" dirty="0"/>
              <a:t> </a:t>
            </a:r>
            <a:r>
              <a:rPr lang="en-US" dirty="0"/>
              <a:t>are good examples. </a:t>
            </a:r>
          </a:p>
          <a:p>
            <a:r>
              <a:rPr lang="en-US" dirty="0"/>
              <a:t>In contrast, the hydroxides of </a:t>
            </a:r>
            <a:r>
              <a:rPr lang="en-US" altLang="en-US" sz="2800" dirty="0"/>
              <a:t>Al </a:t>
            </a:r>
            <a:r>
              <a:rPr lang="en-US" altLang="en-US" sz="2800" baseline="30000" dirty="0"/>
              <a:t>3+</a:t>
            </a:r>
            <a:r>
              <a:rPr lang="en-US" altLang="en-US" sz="2800" dirty="0"/>
              <a:t> and Fe </a:t>
            </a:r>
            <a:r>
              <a:rPr lang="en-US" altLang="en-US" sz="2800" baseline="30000" dirty="0"/>
              <a:t>3+</a:t>
            </a:r>
            <a:r>
              <a:rPr lang="en-US" dirty="0"/>
              <a:t> are so insoluble the ions would not be present in solution unless the solution were acidified to dissolve them</a:t>
            </a:r>
          </a:p>
          <a:p>
            <a:r>
              <a:rPr lang="en-US" altLang="en-US" sz="2800" dirty="0"/>
              <a:t>Al </a:t>
            </a:r>
            <a:r>
              <a:rPr lang="en-US" altLang="en-US" sz="2800" baseline="30000" dirty="0"/>
              <a:t>3+</a:t>
            </a:r>
            <a:r>
              <a:rPr lang="en-US" altLang="en-US" sz="2800" dirty="0"/>
              <a:t> and Fe </a:t>
            </a:r>
            <a:r>
              <a:rPr lang="en-US" altLang="en-US" sz="2800" baseline="30000" dirty="0"/>
              <a:t>3+</a:t>
            </a:r>
            <a:r>
              <a:rPr lang="en-US" altLang="en-US" sz="2800" dirty="0"/>
              <a:t> </a:t>
            </a:r>
            <a:r>
              <a:rPr lang="en-US" dirty="0"/>
              <a:t>are usually referred to as “acidic” cations for this reason. Plants generally absorb nutrient cations in excess of nutrient anions. In this process, electrical neutrality or ion-charge balance may be maintained by simultaneous absorption of OH</a:t>
            </a:r>
            <a:r>
              <a:rPr lang="en-US" baseline="30000" dirty="0"/>
              <a:t>-</a:t>
            </a:r>
            <a:r>
              <a:rPr lang="en-US" dirty="0"/>
              <a:t> or the exudation of H</a:t>
            </a:r>
            <a:r>
              <a:rPr lang="en-US" baseline="30000" dirty="0"/>
              <a:t>+</a:t>
            </a:r>
            <a:r>
              <a:rPr lang="en-US" dirty="0"/>
              <a:t> by the plant root</a:t>
            </a:r>
          </a:p>
          <a:p>
            <a:r>
              <a:rPr lang="en-US" u="sng" dirty="0"/>
              <a:t>In either case the result is a contribution of acidity to the soil</a:t>
            </a:r>
          </a:p>
        </p:txBody>
      </p:sp>
      <p:sp>
        <p:nvSpPr>
          <p:cNvPr id="4" name="Slide Number Placeholder 3">
            <a:extLst>
              <a:ext uri="{FF2B5EF4-FFF2-40B4-BE49-F238E27FC236}">
                <a16:creationId xmlns:a16="http://schemas.microsoft.com/office/drawing/2014/main" id="{64FBAA8A-79CF-6F72-0832-08ED3374F66F}"/>
              </a:ext>
            </a:extLst>
          </p:cNvPr>
          <p:cNvSpPr>
            <a:spLocks noGrp="1"/>
          </p:cNvSpPr>
          <p:nvPr>
            <p:ph type="sldNum" sz="quarter" idx="12"/>
          </p:nvPr>
        </p:nvSpPr>
        <p:spPr/>
        <p:txBody>
          <a:bodyPr/>
          <a:lstStyle/>
          <a:p>
            <a:fld id="{7E2D3A1E-CB0F-4795-A138-5B7BBEFF6EA2}" type="slidenum">
              <a:rPr lang="en-US" smtClean="0"/>
              <a:t>13</a:t>
            </a:fld>
            <a:endParaRPr lang="en-US"/>
          </a:p>
        </p:txBody>
      </p:sp>
    </p:spTree>
    <p:extLst>
      <p:ext uri="{BB962C8B-B14F-4D97-AF65-F5344CB8AC3E}">
        <p14:creationId xmlns:p14="http://schemas.microsoft.com/office/powerpoint/2010/main" val="296580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12AC7393-4984-96AB-92F4-E8507091F1DE}"/>
              </a:ext>
            </a:extLst>
          </p:cNvPr>
          <p:cNvSpPr txBox="1">
            <a:spLocks noChangeArrowheads="1"/>
          </p:cNvSpPr>
          <p:nvPr/>
        </p:nvSpPr>
        <p:spPr bwMode="auto">
          <a:xfrm>
            <a:off x="5784850" y="6053138"/>
            <a:ext cx="596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Al</a:t>
            </a:r>
            <a:r>
              <a:rPr lang="en-US" altLang="en-US" baseline="30000"/>
              <a:t>3+</a:t>
            </a:r>
          </a:p>
        </p:txBody>
      </p:sp>
      <p:sp>
        <p:nvSpPr>
          <p:cNvPr id="29" name="TextBox 28">
            <a:extLst>
              <a:ext uri="{FF2B5EF4-FFF2-40B4-BE49-F238E27FC236}">
                <a16:creationId xmlns:a16="http://schemas.microsoft.com/office/drawing/2014/main" id="{6FB87B59-5659-649F-3952-2B8BF24F6181}"/>
              </a:ext>
            </a:extLst>
          </p:cNvPr>
          <p:cNvSpPr txBox="1">
            <a:spLocks noChangeArrowheads="1"/>
          </p:cNvSpPr>
          <p:nvPr/>
        </p:nvSpPr>
        <p:spPr bwMode="auto">
          <a:xfrm>
            <a:off x="5546725" y="6035675"/>
            <a:ext cx="5984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Al</a:t>
            </a:r>
            <a:r>
              <a:rPr lang="en-US" altLang="en-US" baseline="30000"/>
              <a:t>3+</a:t>
            </a:r>
          </a:p>
        </p:txBody>
      </p:sp>
      <p:sp>
        <p:nvSpPr>
          <p:cNvPr id="26" name="TextBox 25">
            <a:extLst>
              <a:ext uri="{FF2B5EF4-FFF2-40B4-BE49-F238E27FC236}">
                <a16:creationId xmlns:a16="http://schemas.microsoft.com/office/drawing/2014/main" id="{4D040765-6F5B-3DE8-6714-37B48672E3BC}"/>
              </a:ext>
            </a:extLst>
          </p:cNvPr>
          <p:cNvSpPr txBox="1">
            <a:spLocks noChangeArrowheads="1"/>
          </p:cNvSpPr>
          <p:nvPr/>
        </p:nvSpPr>
        <p:spPr bwMode="auto">
          <a:xfrm>
            <a:off x="5370513" y="6040438"/>
            <a:ext cx="596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Al</a:t>
            </a:r>
            <a:r>
              <a:rPr lang="en-US" altLang="en-US" baseline="30000"/>
              <a:t>3+</a:t>
            </a:r>
          </a:p>
        </p:txBody>
      </p:sp>
      <p:sp>
        <p:nvSpPr>
          <p:cNvPr id="25" name="TextBox 24">
            <a:extLst>
              <a:ext uri="{FF2B5EF4-FFF2-40B4-BE49-F238E27FC236}">
                <a16:creationId xmlns:a16="http://schemas.microsoft.com/office/drawing/2014/main" id="{A62FA2B6-68E7-4ADC-B78E-B2B275653251}"/>
              </a:ext>
            </a:extLst>
          </p:cNvPr>
          <p:cNvSpPr txBox="1">
            <a:spLocks noChangeArrowheads="1"/>
          </p:cNvSpPr>
          <p:nvPr/>
        </p:nvSpPr>
        <p:spPr bwMode="auto">
          <a:xfrm>
            <a:off x="4864100" y="6046788"/>
            <a:ext cx="5984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Al</a:t>
            </a:r>
            <a:r>
              <a:rPr lang="en-US" altLang="en-US" baseline="30000"/>
              <a:t>3+</a:t>
            </a:r>
          </a:p>
        </p:txBody>
      </p:sp>
      <p:sp>
        <p:nvSpPr>
          <p:cNvPr id="30" name="TextBox 29">
            <a:extLst>
              <a:ext uri="{FF2B5EF4-FFF2-40B4-BE49-F238E27FC236}">
                <a16:creationId xmlns:a16="http://schemas.microsoft.com/office/drawing/2014/main" id="{4871DABF-EFBF-C12D-1508-FE0FFBF00F48}"/>
              </a:ext>
            </a:extLst>
          </p:cNvPr>
          <p:cNvSpPr txBox="1">
            <a:spLocks noChangeArrowheads="1"/>
          </p:cNvSpPr>
          <p:nvPr/>
        </p:nvSpPr>
        <p:spPr bwMode="auto">
          <a:xfrm>
            <a:off x="4359275" y="6096000"/>
            <a:ext cx="596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Al</a:t>
            </a:r>
            <a:r>
              <a:rPr lang="en-US" altLang="en-US" baseline="30000"/>
              <a:t>3+</a:t>
            </a:r>
          </a:p>
        </p:txBody>
      </p:sp>
      <p:sp>
        <p:nvSpPr>
          <p:cNvPr id="10242" name="Rectangle 2">
            <a:extLst>
              <a:ext uri="{FF2B5EF4-FFF2-40B4-BE49-F238E27FC236}">
                <a16:creationId xmlns:a16="http://schemas.microsoft.com/office/drawing/2014/main" id="{ED0DF8B9-23C9-A617-BA25-E44735A79013}"/>
              </a:ext>
            </a:extLst>
          </p:cNvPr>
          <p:cNvSpPr>
            <a:spLocks noGrp="1" noChangeArrowheads="1"/>
          </p:cNvSpPr>
          <p:nvPr>
            <p:ph type="title"/>
          </p:nvPr>
        </p:nvSpPr>
        <p:spPr>
          <a:xfrm>
            <a:off x="276045" y="-77788"/>
            <a:ext cx="9876018" cy="1400176"/>
          </a:xfrm>
        </p:spPr>
        <p:txBody>
          <a:bodyPr/>
          <a:lstStyle/>
          <a:p>
            <a:pPr>
              <a:defRPr/>
            </a:pPr>
            <a:r>
              <a:rPr lang="en-US" dirty="0"/>
              <a:t>Removal of Base Cations via </a:t>
            </a:r>
            <a:r>
              <a:rPr lang="en-US" dirty="0" err="1"/>
              <a:t>hydrolosis</a:t>
            </a:r>
            <a:endParaRPr lang="en-US" dirty="0"/>
          </a:p>
        </p:txBody>
      </p:sp>
      <p:sp>
        <p:nvSpPr>
          <p:cNvPr id="14344" name="Rectangle 3">
            <a:extLst>
              <a:ext uri="{FF2B5EF4-FFF2-40B4-BE49-F238E27FC236}">
                <a16:creationId xmlns:a16="http://schemas.microsoft.com/office/drawing/2014/main" id="{2E1E8C9D-B586-9AE8-99A5-3810B26C0EC9}"/>
              </a:ext>
            </a:extLst>
          </p:cNvPr>
          <p:cNvSpPr>
            <a:spLocks noGrp="1" noChangeArrowheads="1"/>
          </p:cNvSpPr>
          <p:nvPr>
            <p:ph type="body" idx="1"/>
          </p:nvPr>
        </p:nvSpPr>
        <p:spPr>
          <a:xfrm>
            <a:off x="91282" y="939349"/>
            <a:ext cx="8742363" cy="4572000"/>
          </a:xfrm>
        </p:spPr>
        <p:txBody>
          <a:bodyPr/>
          <a:lstStyle/>
          <a:p>
            <a:pPr eaLnBrk="1" hangingPunct="1"/>
            <a:r>
              <a:rPr lang="en-US" altLang="en-US" dirty="0"/>
              <a:t>As base cations decrease and soil pH drops, Al+3 saturation increases</a:t>
            </a:r>
          </a:p>
          <a:p>
            <a:pPr eaLnBrk="1" hangingPunct="1"/>
            <a:r>
              <a:rPr lang="en-US" altLang="en-US" dirty="0"/>
              <a:t>Nutrient removal from fields (hay or stubble)</a:t>
            </a:r>
          </a:p>
        </p:txBody>
      </p:sp>
      <p:sp>
        <p:nvSpPr>
          <p:cNvPr id="4" name="Rounded Rectangle 3">
            <a:extLst>
              <a:ext uri="{FF2B5EF4-FFF2-40B4-BE49-F238E27FC236}">
                <a16:creationId xmlns:a16="http://schemas.microsoft.com/office/drawing/2014/main" id="{FA341591-C48F-D8FF-26F9-EFAB22F5B39B}"/>
              </a:ext>
            </a:extLst>
          </p:cNvPr>
          <p:cNvSpPr/>
          <p:nvPr/>
        </p:nvSpPr>
        <p:spPr>
          <a:xfrm>
            <a:off x="2487614" y="3365500"/>
            <a:ext cx="1571625" cy="2230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BACDBBCB-F4A6-EAA0-30C0-19D52DB39AF5}"/>
              </a:ext>
            </a:extLst>
          </p:cNvPr>
          <p:cNvSpPr txBox="1">
            <a:spLocks noChangeArrowheads="1"/>
          </p:cNvSpPr>
          <p:nvPr/>
        </p:nvSpPr>
        <p:spPr bwMode="auto">
          <a:xfrm>
            <a:off x="1743076" y="3425825"/>
            <a:ext cx="8413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a:p>
            <a:r>
              <a:rPr lang="en-US" altLang="en-US"/>
              <a:t>Mg</a:t>
            </a:r>
            <a:r>
              <a:rPr lang="en-US" altLang="en-US" baseline="30000"/>
              <a:t>2+</a:t>
            </a:r>
          </a:p>
          <a:p>
            <a:r>
              <a:rPr lang="en-US" altLang="en-US"/>
              <a:t>K</a:t>
            </a:r>
            <a:r>
              <a:rPr lang="en-US" altLang="en-US" baseline="30000"/>
              <a:t>+</a:t>
            </a:r>
          </a:p>
          <a:p>
            <a:r>
              <a:rPr lang="en-US" altLang="en-US"/>
              <a:t>Ca</a:t>
            </a:r>
            <a:r>
              <a:rPr lang="en-US" altLang="en-US" baseline="30000"/>
              <a:t>2+</a:t>
            </a:r>
          </a:p>
          <a:p>
            <a:r>
              <a:rPr lang="en-US" altLang="en-US"/>
              <a:t>Ca</a:t>
            </a:r>
            <a:r>
              <a:rPr lang="en-US" altLang="en-US" baseline="30000"/>
              <a:t>2+</a:t>
            </a:r>
          </a:p>
          <a:p>
            <a:r>
              <a:rPr lang="en-US" altLang="en-US"/>
              <a:t>Mg</a:t>
            </a:r>
            <a:r>
              <a:rPr lang="en-US" altLang="en-US" baseline="30000"/>
              <a:t>2+</a:t>
            </a:r>
          </a:p>
          <a:p>
            <a:r>
              <a:rPr lang="en-US" altLang="en-US"/>
              <a:t>K</a:t>
            </a:r>
            <a:r>
              <a:rPr lang="en-US" altLang="en-US" baseline="30000"/>
              <a:t>+</a:t>
            </a:r>
            <a:endParaRPr lang="en-US" altLang="en-US"/>
          </a:p>
        </p:txBody>
      </p:sp>
      <p:sp>
        <p:nvSpPr>
          <p:cNvPr id="6" name="Snip Same Side Corner Rectangle 5">
            <a:extLst>
              <a:ext uri="{FF2B5EF4-FFF2-40B4-BE49-F238E27FC236}">
                <a16:creationId xmlns:a16="http://schemas.microsoft.com/office/drawing/2014/main" id="{5DF52561-2ACE-F0CC-97AB-1444AACA2FA9}"/>
              </a:ext>
            </a:extLst>
          </p:cNvPr>
          <p:cNvSpPr/>
          <p:nvPr/>
        </p:nvSpPr>
        <p:spPr>
          <a:xfrm>
            <a:off x="4340225" y="5949950"/>
            <a:ext cx="2255838" cy="6096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F45864EB-EC98-BC5F-DEE3-841A03215DCF}"/>
              </a:ext>
            </a:extLst>
          </p:cNvPr>
          <p:cNvSpPr txBox="1">
            <a:spLocks noChangeArrowheads="1"/>
          </p:cNvSpPr>
          <p:nvPr/>
        </p:nvSpPr>
        <p:spPr bwMode="auto">
          <a:xfrm>
            <a:off x="4462464" y="6083301"/>
            <a:ext cx="2060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Al(OH)</a:t>
            </a:r>
            <a:r>
              <a:rPr lang="en-US" altLang="en-US" baseline="-25000"/>
              <a:t>x</a:t>
            </a:r>
            <a:r>
              <a:rPr lang="en-US" altLang="en-US"/>
              <a:t>  insoluble</a:t>
            </a:r>
          </a:p>
        </p:txBody>
      </p:sp>
      <p:sp>
        <p:nvSpPr>
          <p:cNvPr id="8" name="TextBox 7">
            <a:extLst>
              <a:ext uri="{FF2B5EF4-FFF2-40B4-BE49-F238E27FC236}">
                <a16:creationId xmlns:a16="http://schemas.microsoft.com/office/drawing/2014/main" id="{4A9A4C56-0BB2-FC58-59AF-257650F2AAE5}"/>
              </a:ext>
            </a:extLst>
          </p:cNvPr>
          <p:cNvSpPr txBox="1">
            <a:spLocks noChangeArrowheads="1"/>
          </p:cNvSpPr>
          <p:nvPr/>
        </p:nvSpPr>
        <p:spPr bwMode="auto">
          <a:xfrm>
            <a:off x="6327776" y="3657600"/>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K</a:t>
            </a:r>
            <a:r>
              <a:rPr lang="en-US" altLang="en-US" baseline="30000"/>
              <a:t>+</a:t>
            </a:r>
          </a:p>
        </p:txBody>
      </p:sp>
      <p:sp>
        <p:nvSpPr>
          <p:cNvPr id="9" name="TextBox 8">
            <a:extLst>
              <a:ext uri="{FF2B5EF4-FFF2-40B4-BE49-F238E27FC236}">
                <a16:creationId xmlns:a16="http://schemas.microsoft.com/office/drawing/2014/main" id="{ACBD4F9D-EC29-A6A6-A9EF-64A88C163FD0}"/>
              </a:ext>
            </a:extLst>
          </p:cNvPr>
          <p:cNvSpPr txBox="1">
            <a:spLocks noChangeArrowheads="1"/>
          </p:cNvSpPr>
          <p:nvPr/>
        </p:nvSpPr>
        <p:spPr bwMode="auto">
          <a:xfrm>
            <a:off x="7954964" y="4310063"/>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p:txBody>
      </p:sp>
      <p:sp>
        <p:nvSpPr>
          <p:cNvPr id="10" name="TextBox 9">
            <a:extLst>
              <a:ext uri="{FF2B5EF4-FFF2-40B4-BE49-F238E27FC236}">
                <a16:creationId xmlns:a16="http://schemas.microsoft.com/office/drawing/2014/main" id="{8F7D9229-21D5-8A9C-20D3-4F6B7B19B52B}"/>
              </a:ext>
            </a:extLst>
          </p:cNvPr>
          <p:cNvSpPr txBox="1">
            <a:spLocks noChangeArrowheads="1"/>
          </p:cNvSpPr>
          <p:nvPr/>
        </p:nvSpPr>
        <p:spPr bwMode="auto">
          <a:xfrm>
            <a:off x="6937376" y="4913313"/>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Mg</a:t>
            </a:r>
            <a:r>
              <a:rPr lang="en-US" altLang="en-US" baseline="30000"/>
              <a:t>2+</a:t>
            </a:r>
          </a:p>
        </p:txBody>
      </p:sp>
      <p:sp>
        <p:nvSpPr>
          <p:cNvPr id="11" name="TextBox 10">
            <a:extLst>
              <a:ext uri="{FF2B5EF4-FFF2-40B4-BE49-F238E27FC236}">
                <a16:creationId xmlns:a16="http://schemas.microsoft.com/office/drawing/2014/main" id="{C30C4052-9E7F-A1C2-99F0-745FA83D9D15}"/>
              </a:ext>
            </a:extLst>
          </p:cNvPr>
          <p:cNvSpPr txBox="1">
            <a:spLocks noChangeArrowheads="1"/>
          </p:cNvSpPr>
          <p:nvPr/>
        </p:nvSpPr>
        <p:spPr bwMode="auto">
          <a:xfrm>
            <a:off x="5595939" y="4595813"/>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p:txBody>
      </p:sp>
      <p:sp>
        <p:nvSpPr>
          <p:cNvPr id="12" name="TextBox 11">
            <a:extLst>
              <a:ext uri="{FF2B5EF4-FFF2-40B4-BE49-F238E27FC236}">
                <a16:creationId xmlns:a16="http://schemas.microsoft.com/office/drawing/2014/main" id="{83AD2888-E5E2-352D-A8D9-650F50A761F2}"/>
              </a:ext>
            </a:extLst>
          </p:cNvPr>
          <p:cNvSpPr txBox="1">
            <a:spLocks noChangeArrowheads="1"/>
          </p:cNvSpPr>
          <p:nvPr/>
        </p:nvSpPr>
        <p:spPr bwMode="auto">
          <a:xfrm>
            <a:off x="7662864" y="3359150"/>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p:txBody>
      </p:sp>
      <p:sp>
        <p:nvSpPr>
          <p:cNvPr id="13" name="TextBox 12">
            <a:extLst>
              <a:ext uri="{FF2B5EF4-FFF2-40B4-BE49-F238E27FC236}">
                <a16:creationId xmlns:a16="http://schemas.microsoft.com/office/drawing/2014/main" id="{443C9739-6E3A-89BD-3628-FE99E13F07C9}"/>
              </a:ext>
            </a:extLst>
          </p:cNvPr>
          <p:cNvSpPr txBox="1">
            <a:spLocks noChangeArrowheads="1"/>
          </p:cNvSpPr>
          <p:nvPr/>
        </p:nvSpPr>
        <p:spPr bwMode="auto">
          <a:xfrm>
            <a:off x="4071939" y="4608513"/>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p:txBody>
      </p:sp>
      <p:sp>
        <p:nvSpPr>
          <p:cNvPr id="14" name="TextBox 13">
            <a:extLst>
              <a:ext uri="{FF2B5EF4-FFF2-40B4-BE49-F238E27FC236}">
                <a16:creationId xmlns:a16="http://schemas.microsoft.com/office/drawing/2014/main" id="{30A5D958-8043-9A4A-4A87-9DF99D47204E}"/>
              </a:ext>
            </a:extLst>
          </p:cNvPr>
          <p:cNvSpPr txBox="1">
            <a:spLocks noChangeArrowheads="1"/>
          </p:cNvSpPr>
          <p:nvPr/>
        </p:nvSpPr>
        <p:spPr bwMode="auto">
          <a:xfrm>
            <a:off x="4078289" y="4322763"/>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p:txBody>
      </p:sp>
      <p:sp>
        <p:nvSpPr>
          <p:cNvPr id="15" name="TextBox 14">
            <a:extLst>
              <a:ext uri="{FF2B5EF4-FFF2-40B4-BE49-F238E27FC236}">
                <a16:creationId xmlns:a16="http://schemas.microsoft.com/office/drawing/2014/main" id="{B6D426F2-9828-E2D4-4A11-0DF95CC1C95F}"/>
              </a:ext>
            </a:extLst>
          </p:cNvPr>
          <p:cNvSpPr txBox="1">
            <a:spLocks noChangeArrowheads="1"/>
          </p:cNvSpPr>
          <p:nvPr/>
        </p:nvSpPr>
        <p:spPr bwMode="auto">
          <a:xfrm>
            <a:off x="4059238" y="3438525"/>
            <a:ext cx="6842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Ca</a:t>
            </a:r>
            <a:r>
              <a:rPr lang="en-US" altLang="en-US" baseline="30000"/>
              <a:t>2+</a:t>
            </a:r>
          </a:p>
        </p:txBody>
      </p:sp>
      <p:sp>
        <p:nvSpPr>
          <p:cNvPr id="14357" name="TextBox 15">
            <a:extLst>
              <a:ext uri="{FF2B5EF4-FFF2-40B4-BE49-F238E27FC236}">
                <a16:creationId xmlns:a16="http://schemas.microsoft.com/office/drawing/2014/main" id="{8737E5CE-C97E-E54F-6159-A632F7A22A51}"/>
              </a:ext>
            </a:extLst>
          </p:cNvPr>
          <p:cNvSpPr txBox="1">
            <a:spLocks noChangeArrowheads="1"/>
          </p:cNvSpPr>
          <p:nvPr/>
        </p:nvSpPr>
        <p:spPr bwMode="auto">
          <a:xfrm>
            <a:off x="4041776" y="5078413"/>
            <a:ext cx="682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K</a:t>
            </a:r>
            <a:r>
              <a:rPr lang="en-US" altLang="en-US" baseline="30000"/>
              <a:t>+</a:t>
            </a:r>
          </a:p>
        </p:txBody>
      </p:sp>
      <p:sp>
        <p:nvSpPr>
          <p:cNvPr id="17" name="TextBox 16">
            <a:extLst>
              <a:ext uri="{FF2B5EF4-FFF2-40B4-BE49-F238E27FC236}">
                <a16:creationId xmlns:a16="http://schemas.microsoft.com/office/drawing/2014/main" id="{744F543F-9484-D494-D2CA-9058A3A8E33D}"/>
              </a:ext>
            </a:extLst>
          </p:cNvPr>
          <p:cNvSpPr txBox="1">
            <a:spLocks noChangeArrowheads="1"/>
          </p:cNvSpPr>
          <p:nvPr/>
        </p:nvSpPr>
        <p:spPr bwMode="auto">
          <a:xfrm>
            <a:off x="4071939" y="4011613"/>
            <a:ext cx="682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K</a:t>
            </a:r>
            <a:r>
              <a:rPr lang="en-US" altLang="en-US" baseline="30000"/>
              <a:t>+</a:t>
            </a:r>
          </a:p>
        </p:txBody>
      </p:sp>
      <p:sp>
        <p:nvSpPr>
          <p:cNvPr id="18" name="TextBox 17">
            <a:extLst>
              <a:ext uri="{FF2B5EF4-FFF2-40B4-BE49-F238E27FC236}">
                <a16:creationId xmlns:a16="http://schemas.microsoft.com/office/drawing/2014/main" id="{AB97CD23-CCC3-239C-CF53-148AEA909D92}"/>
              </a:ext>
            </a:extLst>
          </p:cNvPr>
          <p:cNvSpPr txBox="1">
            <a:spLocks noChangeArrowheads="1"/>
          </p:cNvSpPr>
          <p:nvPr/>
        </p:nvSpPr>
        <p:spPr bwMode="auto">
          <a:xfrm>
            <a:off x="4065589" y="4846638"/>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Mg</a:t>
            </a:r>
            <a:r>
              <a:rPr lang="en-US" altLang="en-US" baseline="30000"/>
              <a:t>2+</a:t>
            </a:r>
          </a:p>
        </p:txBody>
      </p:sp>
      <p:sp>
        <p:nvSpPr>
          <p:cNvPr id="14360" name="TextBox 18">
            <a:extLst>
              <a:ext uri="{FF2B5EF4-FFF2-40B4-BE49-F238E27FC236}">
                <a16:creationId xmlns:a16="http://schemas.microsoft.com/office/drawing/2014/main" id="{632CA1A2-1E3D-BF75-215D-EEC3B80217A8}"/>
              </a:ext>
            </a:extLst>
          </p:cNvPr>
          <p:cNvSpPr txBox="1">
            <a:spLocks noChangeArrowheads="1"/>
          </p:cNvSpPr>
          <p:nvPr/>
        </p:nvSpPr>
        <p:spPr bwMode="auto">
          <a:xfrm>
            <a:off x="4022726" y="3694113"/>
            <a:ext cx="682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Mg</a:t>
            </a:r>
            <a:r>
              <a:rPr lang="en-US" altLang="en-US" baseline="30000"/>
              <a:t>2+</a:t>
            </a:r>
          </a:p>
        </p:txBody>
      </p:sp>
      <p:sp>
        <p:nvSpPr>
          <p:cNvPr id="14361" name="TextBox 19">
            <a:extLst>
              <a:ext uri="{FF2B5EF4-FFF2-40B4-BE49-F238E27FC236}">
                <a16:creationId xmlns:a16="http://schemas.microsoft.com/office/drawing/2014/main" id="{0F3EA4F0-E37B-F24A-815A-3F9A1547F54D}"/>
              </a:ext>
            </a:extLst>
          </p:cNvPr>
          <p:cNvSpPr txBox="1">
            <a:spLocks noChangeArrowheads="1"/>
          </p:cNvSpPr>
          <p:nvPr/>
        </p:nvSpPr>
        <p:spPr bwMode="auto">
          <a:xfrm>
            <a:off x="3700463" y="3481388"/>
            <a:ext cx="31115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a:t>
            </a:r>
          </a:p>
          <a:p>
            <a:r>
              <a:rPr lang="en-US" altLang="en-US"/>
              <a:t>-</a:t>
            </a:r>
          </a:p>
          <a:p>
            <a:r>
              <a:rPr lang="en-US" altLang="en-US"/>
              <a:t>-</a:t>
            </a:r>
          </a:p>
          <a:p>
            <a:r>
              <a:rPr lang="en-US" altLang="en-US"/>
              <a:t>-</a:t>
            </a:r>
          </a:p>
          <a:p>
            <a:r>
              <a:rPr lang="en-US" altLang="en-US"/>
              <a:t>-</a:t>
            </a:r>
          </a:p>
          <a:p>
            <a:r>
              <a:rPr lang="en-US" altLang="en-US"/>
              <a:t>-</a:t>
            </a:r>
          </a:p>
          <a:p>
            <a:r>
              <a:rPr lang="en-US" altLang="en-US"/>
              <a:t>-</a:t>
            </a:r>
          </a:p>
        </p:txBody>
      </p:sp>
      <p:sp>
        <p:nvSpPr>
          <p:cNvPr id="21" name="TextBox 20">
            <a:extLst>
              <a:ext uri="{FF2B5EF4-FFF2-40B4-BE49-F238E27FC236}">
                <a16:creationId xmlns:a16="http://schemas.microsoft.com/office/drawing/2014/main" id="{14ADAA9E-4EB6-0A36-1DCA-679014E89C9A}"/>
              </a:ext>
            </a:extLst>
          </p:cNvPr>
          <p:cNvSpPr txBox="1">
            <a:spLocks noChangeArrowheads="1"/>
          </p:cNvSpPr>
          <p:nvPr/>
        </p:nvSpPr>
        <p:spPr bwMode="auto">
          <a:xfrm>
            <a:off x="8326438" y="3865563"/>
            <a:ext cx="684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H</a:t>
            </a:r>
            <a:r>
              <a:rPr lang="en-US" altLang="en-US" baseline="30000"/>
              <a:t>+</a:t>
            </a:r>
          </a:p>
        </p:txBody>
      </p:sp>
      <p:sp>
        <p:nvSpPr>
          <p:cNvPr id="22" name="TextBox 21">
            <a:extLst>
              <a:ext uri="{FF2B5EF4-FFF2-40B4-BE49-F238E27FC236}">
                <a16:creationId xmlns:a16="http://schemas.microsoft.com/office/drawing/2014/main" id="{6A7EF9B8-E3A4-3366-7228-54D974D86055}"/>
              </a:ext>
            </a:extLst>
          </p:cNvPr>
          <p:cNvSpPr txBox="1">
            <a:spLocks noChangeArrowheads="1"/>
          </p:cNvSpPr>
          <p:nvPr/>
        </p:nvSpPr>
        <p:spPr bwMode="auto">
          <a:xfrm>
            <a:off x="5211764" y="3322638"/>
            <a:ext cx="682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H</a:t>
            </a:r>
            <a:r>
              <a:rPr lang="en-US" altLang="en-US" baseline="30000"/>
              <a:t>+</a:t>
            </a:r>
          </a:p>
        </p:txBody>
      </p:sp>
      <p:sp>
        <p:nvSpPr>
          <p:cNvPr id="23" name="TextBox 22">
            <a:extLst>
              <a:ext uri="{FF2B5EF4-FFF2-40B4-BE49-F238E27FC236}">
                <a16:creationId xmlns:a16="http://schemas.microsoft.com/office/drawing/2014/main" id="{CE271E70-2936-838F-0F31-997F1AC24C2B}"/>
              </a:ext>
            </a:extLst>
          </p:cNvPr>
          <p:cNvSpPr txBox="1">
            <a:spLocks noChangeArrowheads="1"/>
          </p:cNvSpPr>
          <p:nvPr/>
        </p:nvSpPr>
        <p:spPr bwMode="auto">
          <a:xfrm>
            <a:off x="7900989" y="4852988"/>
            <a:ext cx="682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H</a:t>
            </a:r>
            <a:r>
              <a:rPr lang="en-US" altLang="en-US" baseline="30000"/>
              <a:t>+</a:t>
            </a:r>
          </a:p>
        </p:txBody>
      </p:sp>
      <p:sp>
        <p:nvSpPr>
          <p:cNvPr id="24" name="TextBox 23">
            <a:extLst>
              <a:ext uri="{FF2B5EF4-FFF2-40B4-BE49-F238E27FC236}">
                <a16:creationId xmlns:a16="http://schemas.microsoft.com/office/drawing/2014/main" id="{3FF57C97-5B70-7C89-8F1E-FB54100B61A6}"/>
              </a:ext>
            </a:extLst>
          </p:cNvPr>
          <p:cNvSpPr txBox="1">
            <a:spLocks noChangeArrowheads="1"/>
          </p:cNvSpPr>
          <p:nvPr/>
        </p:nvSpPr>
        <p:spPr bwMode="auto">
          <a:xfrm>
            <a:off x="6394451" y="4078289"/>
            <a:ext cx="682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H</a:t>
            </a:r>
            <a:r>
              <a:rPr lang="en-US" altLang="en-US" baseline="30000"/>
              <a:t>+</a:t>
            </a:r>
          </a:p>
        </p:txBody>
      </p:sp>
      <p:sp>
        <p:nvSpPr>
          <p:cNvPr id="31" name="Rectangle 30">
            <a:extLst>
              <a:ext uri="{FF2B5EF4-FFF2-40B4-BE49-F238E27FC236}">
                <a16:creationId xmlns:a16="http://schemas.microsoft.com/office/drawing/2014/main" id="{3B647341-5E4C-2FBF-8CD1-ECB641C830CD}"/>
              </a:ext>
            </a:extLst>
          </p:cNvPr>
          <p:cNvSpPr/>
          <p:nvPr/>
        </p:nvSpPr>
        <p:spPr>
          <a:xfrm>
            <a:off x="3679826" y="2271713"/>
            <a:ext cx="6378575" cy="2641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
            <a:extLst>
              <a:ext uri="{FF2B5EF4-FFF2-40B4-BE49-F238E27FC236}">
                <a16:creationId xmlns:a16="http://schemas.microsoft.com/office/drawing/2014/main" id="{7F426D31-D6E4-BDA9-6DD3-E20B1487E234}"/>
              </a:ext>
            </a:extLst>
          </p:cNvPr>
          <p:cNvSpPr txBox="1">
            <a:spLocks noChangeArrowheads="1"/>
          </p:cNvSpPr>
          <p:nvPr/>
        </p:nvSpPr>
        <p:spPr bwMode="auto">
          <a:xfrm>
            <a:off x="3668714" y="2292351"/>
            <a:ext cx="6313487" cy="2970213"/>
          </a:xfrm>
          <a:prstGeom prst="rect">
            <a:avLst/>
          </a:prstGeom>
          <a:noFill/>
          <a:ln w="9525">
            <a:noFill/>
            <a:miter lim="800000"/>
            <a:headEnd/>
            <a:tailEnd/>
          </a:ln>
        </p:spPr>
        <p:txBody>
          <a:bodyPr/>
          <a:lstStyle/>
          <a:p>
            <a:pPr marL="447675" indent="-382588">
              <a:spcBef>
                <a:spcPct val="20000"/>
              </a:spcBef>
              <a:buClr>
                <a:schemeClr val="accent1"/>
              </a:buClr>
              <a:buSzPct val="80000"/>
              <a:buFont typeface="Wingdings 2" pitchFamily="18" charset="2"/>
              <a:buChar char=""/>
              <a:defRPr/>
            </a:pPr>
            <a:r>
              <a:rPr lang="en-US" sz="2400" b="1" dirty="0">
                <a:solidFill>
                  <a:schemeClr val="bg1"/>
                </a:solidFill>
              </a:rPr>
              <a:t>Aluminum in solution goes through stages of hydrolysis and produces acid H+</a:t>
            </a:r>
          </a:p>
          <a:p>
            <a:pPr marL="447675" indent="-382588">
              <a:spcBef>
                <a:spcPct val="20000"/>
              </a:spcBef>
              <a:buClr>
                <a:schemeClr val="accent1"/>
              </a:buClr>
              <a:buSzPct val="80000"/>
              <a:buFont typeface="Wingdings 2" pitchFamily="18" charset="2"/>
              <a:buChar char=""/>
              <a:defRPr/>
            </a:pPr>
            <a:r>
              <a:rPr lang="en-US" sz="2400" b="1" dirty="0">
                <a:solidFill>
                  <a:schemeClr val="bg1"/>
                </a:solidFill>
              </a:rPr>
              <a:t>Al</a:t>
            </a:r>
            <a:r>
              <a:rPr lang="en-US" sz="2400" b="1" baseline="30000" dirty="0">
                <a:solidFill>
                  <a:schemeClr val="bg1"/>
                </a:solidFill>
              </a:rPr>
              <a:t>3</a:t>
            </a:r>
            <a:r>
              <a:rPr lang="en-US" sz="2400" b="1" dirty="0">
                <a:solidFill>
                  <a:schemeClr val="bg1"/>
                </a:solidFill>
              </a:rPr>
              <a:t>+ H</a:t>
            </a:r>
            <a:r>
              <a:rPr lang="en-US" sz="2400" b="1" baseline="-25000" dirty="0">
                <a:solidFill>
                  <a:schemeClr val="bg1"/>
                </a:solidFill>
              </a:rPr>
              <a:t>2</a:t>
            </a:r>
            <a:r>
              <a:rPr lang="en-US" sz="2400" b="1" dirty="0">
                <a:solidFill>
                  <a:schemeClr val="bg1"/>
                </a:solidFill>
              </a:rPr>
              <a:t>0 = Al(OH)</a:t>
            </a:r>
            <a:r>
              <a:rPr lang="en-US" sz="2400" b="1" baseline="30000" dirty="0">
                <a:solidFill>
                  <a:schemeClr val="bg1"/>
                </a:solidFill>
              </a:rPr>
              <a:t>2+ </a:t>
            </a:r>
            <a:r>
              <a:rPr lang="en-US" sz="2400" b="1" dirty="0">
                <a:solidFill>
                  <a:schemeClr val="bg1"/>
                </a:solidFill>
              </a:rPr>
              <a:t>+ H</a:t>
            </a:r>
            <a:r>
              <a:rPr lang="en-US" sz="2400" b="1" baseline="30000" dirty="0">
                <a:solidFill>
                  <a:schemeClr val="bg1"/>
                </a:solidFill>
              </a:rPr>
              <a:t>+</a:t>
            </a:r>
          </a:p>
          <a:p>
            <a:pPr marL="447675" indent="-382588">
              <a:spcBef>
                <a:spcPct val="20000"/>
              </a:spcBef>
              <a:buClr>
                <a:schemeClr val="accent1"/>
              </a:buClr>
              <a:buSzPct val="80000"/>
              <a:buFont typeface="Wingdings 2" pitchFamily="18" charset="2"/>
              <a:buChar char=""/>
              <a:defRPr/>
            </a:pPr>
            <a:r>
              <a:rPr lang="en-US" sz="2400" b="1" dirty="0">
                <a:solidFill>
                  <a:schemeClr val="bg1"/>
                </a:solidFill>
              </a:rPr>
              <a:t>Al(OH)</a:t>
            </a:r>
            <a:r>
              <a:rPr lang="en-US" sz="2400" b="1" baseline="30000" dirty="0">
                <a:solidFill>
                  <a:schemeClr val="bg1"/>
                </a:solidFill>
              </a:rPr>
              <a:t>2+ </a:t>
            </a:r>
            <a:r>
              <a:rPr lang="en-US" sz="2400" b="1" dirty="0">
                <a:solidFill>
                  <a:schemeClr val="bg1"/>
                </a:solidFill>
              </a:rPr>
              <a:t>+ H</a:t>
            </a:r>
            <a:r>
              <a:rPr lang="en-US" sz="2400" b="1" baseline="-25000" dirty="0">
                <a:solidFill>
                  <a:schemeClr val="bg1"/>
                </a:solidFill>
              </a:rPr>
              <a:t>2</a:t>
            </a:r>
            <a:r>
              <a:rPr lang="en-US" sz="2400" b="1" dirty="0">
                <a:solidFill>
                  <a:schemeClr val="bg1"/>
                </a:solidFill>
              </a:rPr>
              <a:t>0 = Al(OH)</a:t>
            </a:r>
            <a:r>
              <a:rPr lang="en-US" sz="2400" b="1" baseline="-25000" dirty="0">
                <a:solidFill>
                  <a:schemeClr val="bg1"/>
                </a:solidFill>
              </a:rPr>
              <a:t>2</a:t>
            </a:r>
            <a:r>
              <a:rPr lang="en-US" sz="2400" b="1" baseline="30000" dirty="0">
                <a:solidFill>
                  <a:schemeClr val="bg1"/>
                </a:solidFill>
              </a:rPr>
              <a:t>+ </a:t>
            </a:r>
            <a:r>
              <a:rPr lang="en-US" sz="2400" b="1" dirty="0">
                <a:solidFill>
                  <a:schemeClr val="bg1"/>
                </a:solidFill>
              </a:rPr>
              <a:t>+ H</a:t>
            </a:r>
            <a:r>
              <a:rPr lang="en-US" sz="2400" b="1" baseline="30000" dirty="0">
                <a:solidFill>
                  <a:schemeClr val="bg1"/>
                </a:solidFill>
              </a:rPr>
              <a:t>+</a:t>
            </a:r>
          </a:p>
          <a:p>
            <a:pPr marL="447675" indent="-382588">
              <a:spcBef>
                <a:spcPct val="20000"/>
              </a:spcBef>
              <a:buClr>
                <a:schemeClr val="accent1"/>
              </a:buClr>
              <a:buSzPct val="80000"/>
              <a:buFont typeface="Wingdings 2" pitchFamily="18" charset="2"/>
              <a:buChar char=""/>
              <a:defRPr/>
            </a:pPr>
            <a:r>
              <a:rPr lang="en-US" sz="2400" b="1" dirty="0">
                <a:solidFill>
                  <a:schemeClr val="bg1"/>
                </a:solidFill>
              </a:rPr>
              <a:t>Al(OH)</a:t>
            </a:r>
            <a:r>
              <a:rPr lang="en-US" sz="2400" b="1" baseline="-25000" dirty="0">
                <a:solidFill>
                  <a:schemeClr val="bg1"/>
                </a:solidFill>
              </a:rPr>
              <a:t>2</a:t>
            </a:r>
            <a:r>
              <a:rPr lang="en-US" sz="2400" b="1" baseline="30000" dirty="0">
                <a:solidFill>
                  <a:schemeClr val="bg1"/>
                </a:solidFill>
              </a:rPr>
              <a:t>+ </a:t>
            </a:r>
            <a:r>
              <a:rPr lang="en-US" sz="2400" b="1" dirty="0">
                <a:solidFill>
                  <a:schemeClr val="bg1"/>
                </a:solidFill>
              </a:rPr>
              <a:t>+ H</a:t>
            </a:r>
            <a:r>
              <a:rPr lang="en-US" sz="2400" b="1" baseline="-25000" dirty="0">
                <a:solidFill>
                  <a:schemeClr val="bg1"/>
                </a:solidFill>
              </a:rPr>
              <a:t>2</a:t>
            </a:r>
            <a:r>
              <a:rPr lang="en-US" sz="2400" b="1" dirty="0">
                <a:solidFill>
                  <a:schemeClr val="bg1"/>
                </a:solidFill>
              </a:rPr>
              <a:t>0 = Al(OH)</a:t>
            </a:r>
            <a:r>
              <a:rPr lang="en-US" sz="2400" b="1" baseline="-25000" dirty="0">
                <a:solidFill>
                  <a:schemeClr val="bg1"/>
                </a:solidFill>
              </a:rPr>
              <a:t>3</a:t>
            </a:r>
            <a:r>
              <a:rPr lang="en-US" sz="2400" b="1" baseline="30000" dirty="0">
                <a:solidFill>
                  <a:schemeClr val="bg1"/>
                </a:solidFill>
              </a:rPr>
              <a:t>0 </a:t>
            </a:r>
            <a:r>
              <a:rPr lang="en-US" sz="2400" b="1" dirty="0">
                <a:solidFill>
                  <a:schemeClr val="bg1"/>
                </a:solidFill>
              </a:rPr>
              <a:t>+ H</a:t>
            </a:r>
            <a:r>
              <a:rPr lang="en-US" sz="2400" b="1" baseline="30000" dirty="0">
                <a:solidFill>
                  <a:schemeClr val="bg1"/>
                </a:solidFill>
              </a:rPr>
              <a:t>+</a:t>
            </a:r>
          </a:p>
          <a:p>
            <a:pPr marL="447675" indent="-382588">
              <a:spcBef>
                <a:spcPct val="20000"/>
              </a:spcBef>
              <a:buClr>
                <a:schemeClr val="accent1"/>
              </a:buClr>
              <a:buSzPct val="80000"/>
              <a:buFont typeface="Wingdings 2" pitchFamily="18" charset="2"/>
              <a:buChar char=""/>
              <a:defRPr/>
            </a:pPr>
            <a:endParaRPr lang="en-US" baseline="30000" dirty="0">
              <a:solidFill>
                <a:schemeClr val="bg1"/>
              </a:solidFill>
            </a:endParaRPr>
          </a:p>
        </p:txBody>
      </p:sp>
      <p:sp>
        <p:nvSpPr>
          <p:cNvPr id="2" name="Slide Number Placeholder 1">
            <a:extLst>
              <a:ext uri="{FF2B5EF4-FFF2-40B4-BE49-F238E27FC236}">
                <a16:creationId xmlns:a16="http://schemas.microsoft.com/office/drawing/2014/main" id="{DBEDE906-05E8-C731-6A77-D477EFA058DC}"/>
              </a:ext>
            </a:extLst>
          </p:cNvPr>
          <p:cNvSpPr>
            <a:spLocks noGrp="1"/>
          </p:cNvSpPr>
          <p:nvPr>
            <p:ph type="sldNum" sz="quarter" idx="12"/>
          </p:nvPr>
        </p:nvSpPr>
        <p:spPr/>
        <p:txBody>
          <a:bodyPr/>
          <a:lstStyle/>
          <a:p>
            <a:fld id="{7E2D3A1E-CB0F-4795-A138-5B7BBEFF6EA2}" type="slidenum">
              <a:rPr lang="en-US" smtClean="0"/>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nodeType="afterGroup">
                            <p:stCondLst>
                              <p:cond delay="500"/>
                            </p:stCondLst>
                            <p:childTnLst>
                              <p:par>
                                <p:cTn id="10" presetID="63" presetClass="path" presetSubtype="0" accel="50000" decel="50000" fill="hold" grpId="0" nodeType="afterEffect">
                                  <p:stCondLst>
                                    <p:cond delay="0"/>
                                  </p:stCondLst>
                                  <p:childTnLst>
                                    <p:animMotion origin="layout" path="M 5.55556E-7 3.03423E-6 L 0.37014 -0.03909 " pathEditMode="relative" rAng="0" ptsTypes="AA">
                                      <p:cBhvr>
                                        <p:cTn id="11" dur="2000" fill="hold"/>
                                        <p:tgtEl>
                                          <p:spTgt spid="13"/>
                                        </p:tgtEl>
                                        <p:attrNameLst>
                                          <p:attrName>ppt_x</p:attrName>
                                          <p:attrName>ppt_y</p:attrName>
                                        </p:attrNameLst>
                                      </p:cBhvr>
                                      <p:rCtr x="18500" y="-20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xit" presetSubtype="4" fill="hold" grpId="0" nodeType="clickEffect">
                                  <p:stCondLst>
                                    <p:cond delay="0"/>
                                  </p:stCondLst>
                                  <p:childTnLst>
                                    <p:anim calcmode="lin" valueType="num">
                                      <p:cBhvr additive="base">
                                        <p:cTn id="15" dur="500"/>
                                        <p:tgtEl>
                                          <p:spTgt spid="11"/>
                                        </p:tgtEl>
                                        <p:attrNameLst>
                                          <p:attrName>ppt_x</p:attrName>
                                        </p:attrNameLst>
                                      </p:cBhvr>
                                      <p:tavLst>
                                        <p:tav tm="0">
                                          <p:val>
                                            <p:strVal val="ppt_x"/>
                                          </p:val>
                                        </p:tav>
                                        <p:tav tm="100000">
                                          <p:val>
                                            <p:strVal val="ppt_x"/>
                                          </p:val>
                                        </p:tav>
                                      </p:tavLst>
                                    </p:anim>
                                    <p:anim calcmode="lin" valueType="num">
                                      <p:cBhvr additive="base">
                                        <p:cTn id="16" dur="500"/>
                                        <p:tgtEl>
                                          <p:spTgt spid="11"/>
                                        </p:tgtEl>
                                        <p:attrNameLst>
                                          <p:attrName>ppt_y</p:attrName>
                                        </p:attrNameLst>
                                      </p:cBhvr>
                                      <p:tavLst>
                                        <p:tav tm="0">
                                          <p:val>
                                            <p:strVal val="ppt_y"/>
                                          </p:val>
                                        </p:tav>
                                        <p:tav tm="100000">
                                          <p:val>
                                            <p:strVal val="1+ppt_h/2"/>
                                          </p:val>
                                        </p:tav>
                                      </p:tavLst>
                                    </p:anim>
                                    <p:set>
                                      <p:cBhvr>
                                        <p:cTn id="17" dur="1" fill="hold">
                                          <p:stCondLst>
                                            <p:cond delay="499"/>
                                          </p:stCondLst>
                                        </p:cTn>
                                        <p:tgtEl>
                                          <p:spTgt spid="11"/>
                                        </p:tgtEl>
                                        <p:attrNameLst>
                                          <p:attrName>style.visibility</p:attrName>
                                        </p:attrNameLst>
                                      </p:cBhvr>
                                      <p:to>
                                        <p:strVal val="hidden"/>
                                      </p:to>
                                    </p:set>
                                  </p:childTnLst>
                                </p:cTn>
                              </p:par>
                            </p:childTnLst>
                          </p:cTn>
                        </p:par>
                        <p:par>
                          <p:cTn id="18" fill="hold" nodeType="afterGroup">
                            <p:stCondLst>
                              <p:cond delay="500"/>
                            </p:stCondLst>
                            <p:childTnLst>
                              <p:par>
                                <p:cTn id="19" presetID="49" presetClass="path" presetSubtype="0" accel="50000" decel="50000" fill="hold" grpId="0" nodeType="afterEffect">
                                  <p:stCondLst>
                                    <p:cond delay="0"/>
                                  </p:stCondLst>
                                  <p:childTnLst>
                                    <p:animMotion origin="layout" path="M -0.04306 -0.02429 L 0.1441 0.1598 " pathEditMode="relative" rAng="0" ptsTypes="AA">
                                      <p:cBhvr>
                                        <p:cTn id="20" dur="2000" fill="hold"/>
                                        <p:tgtEl>
                                          <p:spTgt spid="15"/>
                                        </p:tgtEl>
                                        <p:attrNameLst>
                                          <p:attrName>ppt_x</p:attrName>
                                          <p:attrName>ppt_y</p:attrName>
                                        </p:attrNameLst>
                                      </p:cBhvr>
                                      <p:rCtr x="9400" y="9200"/>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xit" presetSubtype="0" fill="hold" grpId="0" nodeType="clickEffect">
                                  <p:stCondLst>
                                    <p:cond delay="0"/>
                                  </p:stCondLst>
                                  <p:childTnLst>
                                    <p:anim calcmode="lin" valueType="num">
                                      <p:cBhvr>
                                        <p:cTn id="24" dur="500"/>
                                        <p:tgtEl>
                                          <p:spTgt spid="12"/>
                                        </p:tgtEl>
                                        <p:attrNameLst>
                                          <p:attrName>ppt_w</p:attrName>
                                        </p:attrNameLst>
                                      </p:cBhvr>
                                      <p:tavLst>
                                        <p:tav tm="0">
                                          <p:val>
                                            <p:strVal val="ppt_w"/>
                                          </p:val>
                                        </p:tav>
                                        <p:tav tm="100000">
                                          <p:val>
                                            <p:fltVal val="0"/>
                                          </p:val>
                                        </p:tav>
                                      </p:tavLst>
                                    </p:anim>
                                    <p:anim calcmode="lin" valueType="num">
                                      <p:cBhvr>
                                        <p:cTn id="25" dur="500"/>
                                        <p:tgtEl>
                                          <p:spTgt spid="12"/>
                                        </p:tgtEl>
                                        <p:attrNameLst>
                                          <p:attrName>ppt_h</p:attrName>
                                        </p:attrNameLst>
                                      </p:cBhvr>
                                      <p:tavLst>
                                        <p:tav tm="0">
                                          <p:val>
                                            <p:strVal val="ppt_h"/>
                                          </p:val>
                                        </p:tav>
                                        <p:tav tm="100000">
                                          <p:val>
                                            <p:fltVal val="0"/>
                                          </p:val>
                                        </p:tav>
                                      </p:tavLst>
                                    </p:anim>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nodeType="afterGroup">
                            <p:stCondLst>
                              <p:cond delay="500"/>
                            </p:stCondLst>
                            <p:childTnLst>
                              <p:par>
                                <p:cTn id="29" presetID="56" presetClass="path" presetSubtype="0" accel="50000" decel="50000" fill="hold" grpId="0" nodeType="afterEffect">
                                  <p:stCondLst>
                                    <p:cond delay="0"/>
                                  </p:stCondLst>
                                  <p:childTnLst>
                                    <p:animMotion origin="layout" path="M 1.38889E-6 -9.62072E-7 L 0.35121 -0.15911 " pathEditMode="relative" rAng="0" ptsTypes="AA">
                                      <p:cBhvr>
                                        <p:cTn id="30" dur="2000" fill="hold"/>
                                        <p:tgtEl>
                                          <p:spTgt spid="14"/>
                                        </p:tgtEl>
                                        <p:attrNameLst>
                                          <p:attrName>ppt_x</p:attrName>
                                          <p:attrName>ppt_y</p:attrName>
                                        </p:attrNameLst>
                                      </p:cBhvr>
                                      <p:rCtr x="17600" y="-8000"/>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xit" presetSubtype="0" fill="hold" grpId="0" nodeType="click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nodeType="afterGroup">
                            <p:stCondLst>
                              <p:cond delay="500"/>
                            </p:stCondLst>
                            <p:childTnLst>
                              <p:par>
                                <p:cTn id="39" presetID="56" presetClass="path" presetSubtype="0" accel="50000" decel="50000" fill="hold" grpId="0" nodeType="afterEffect">
                                  <p:stCondLst>
                                    <p:cond delay="0"/>
                                  </p:stCondLst>
                                  <p:childTnLst>
                                    <p:animMotion origin="layout" path="M -2.22222E-6 4.07031E-7 L 0.23525 -0.0488 " pathEditMode="relative" rAng="0" ptsTypes="AA">
                                      <p:cBhvr>
                                        <p:cTn id="40" dur="2000" fill="hold"/>
                                        <p:tgtEl>
                                          <p:spTgt spid="17"/>
                                        </p:tgtEl>
                                        <p:attrNameLst>
                                          <p:attrName>ppt_x</p:attrName>
                                          <p:attrName>ppt_y</p:attrName>
                                        </p:attrNameLst>
                                      </p:cBhvr>
                                      <p:rCtr x="11800" y="-250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xit" presetSubtype="0" fill="hold" grpId="0"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nodeType="afterGroup">
                            <p:stCondLst>
                              <p:cond delay="500"/>
                            </p:stCondLst>
                            <p:childTnLst>
                              <p:par>
                                <p:cTn id="49" presetID="63" presetClass="path" presetSubtype="0" accel="50000" decel="50000" fill="hold" grpId="0" nodeType="afterEffect">
                                  <p:stCondLst>
                                    <p:cond delay="0"/>
                                  </p:stCondLst>
                                  <p:childTnLst>
                                    <p:animMotion origin="layout" path="M 0 0  L 0.25 0  E" pathEditMode="relative" ptsTypes="">
                                      <p:cBhvr>
                                        <p:cTn id="50" dur="2000" fill="hold"/>
                                        <p:tgtEl>
                                          <p:spTgt spid="18"/>
                                        </p:tgtEl>
                                        <p:attrNameLst>
                                          <p:attrName>ppt_x</p:attrName>
                                          <p:attrName>ppt_y</p:attrName>
                                        </p:attrNameLst>
                                      </p:cBhvr>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63" presetClass="path" presetSubtype="0" accel="50000" decel="50000" fill="hold" grpId="0" nodeType="clickEffect">
                                  <p:stCondLst>
                                    <p:cond delay="0"/>
                                  </p:stCondLst>
                                  <p:childTnLst>
                                    <p:animMotion origin="layout" path="M 0 0  L 0.25 0  E" pathEditMode="relative" ptsTypes="">
                                      <p:cBhvr>
                                        <p:cTn id="54" dur="2000" fill="hold"/>
                                        <p:tgtEl>
                                          <p:spTgt spid="5"/>
                                        </p:tgtEl>
                                        <p:attrNameLst>
                                          <p:attrName>ppt_x</p:attrName>
                                          <p:attrName>ppt_y</p:attrName>
                                        </p:attrNameLst>
                                      </p:cBhvr>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4" fill="hold" grpId="1" nodeType="clickEffect">
                                  <p:stCondLst>
                                    <p:cond delay="0"/>
                                  </p:stCondLst>
                                  <p:childTnLst>
                                    <p:anim calcmode="lin" valueType="num">
                                      <p:cBhvr additive="base">
                                        <p:cTn id="58" dur="500"/>
                                        <p:tgtEl>
                                          <p:spTgt spid="5"/>
                                        </p:tgtEl>
                                        <p:attrNameLst>
                                          <p:attrName>ppt_x</p:attrName>
                                        </p:attrNameLst>
                                      </p:cBhvr>
                                      <p:tavLst>
                                        <p:tav tm="0">
                                          <p:val>
                                            <p:strVal val="ppt_x"/>
                                          </p:val>
                                        </p:tav>
                                        <p:tav tm="100000">
                                          <p:val>
                                            <p:strVal val="ppt_x"/>
                                          </p:val>
                                        </p:tav>
                                      </p:tavLst>
                                    </p:anim>
                                    <p:anim calcmode="lin" valueType="num">
                                      <p:cBhvr additive="base">
                                        <p:cTn id="59" dur="500"/>
                                        <p:tgtEl>
                                          <p:spTgt spid="5"/>
                                        </p:tgtEl>
                                        <p:attrNameLst>
                                          <p:attrName>ppt_y</p:attrName>
                                        </p:attrNameLst>
                                      </p:cBhvr>
                                      <p:tavLst>
                                        <p:tav tm="0">
                                          <p:val>
                                            <p:strVal val="ppt_y"/>
                                          </p:val>
                                        </p:tav>
                                        <p:tav tm="100000">
                                          <p:val>
                                            <p:strVal val="1+ppt_h/2"/>
                                          </p:val>
                                        </p:tav>
                                      </p:tavLst>
                                    </p:anim>
                                    <p:set>
                                      <p:cBhvr>
                                        <p:cTn id="60" dur="1" fill="hold">
                                          <p:stCondLst>
                                            <p:cond delay="499"/>
                                          </p:stCondLst>
                                        </p:cTn>
                                        <p:tgtEl>
                                          <p:spTgt spid="5"/>
                                        </p:tgtEl>
                                        <p:attrNameLst>
                                          <p:attrName>style.visibility</p:attrName>
                                        </p:attrNameLst>
                                      </p:cBhvr>
                                      <p:to>
                                        <p:strVal val="hidden"/>
                                      </p:to>
                                    </p:set>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xit" presetSubtype="0" fill="hold" grpId="1" nodeType="clickEffect">
                                  <p:stCondLst>
                                    <p:cond delay="0"/>
                                  </p:stCondLst>
                                  <p:childTnLst>
                                    <p:animEffect transition="out" filter="dissolv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xit" presetSubtype="0" fill="hold" nodeType="clickEffect">
                                  <p:stCondLst>
                                    <p:cond delay="0"/>
                                  </p:stCondLst>
                                  <p:childTnLst>
                                    <p:animEffect transition="out" filter="dissolv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9" presetClass="exit" presetSubtype="0" fill="hold" nodeType="withEffect">
                                  <p:stCondLst>
                                    <p:cond delay="0"/>
                                  </p:stCondLst>
                                  <p:childTnLst>
                                    <p:animEffect transition="out" filter="dissolve">
                                      <p:cBhvr>
                                        <p:cTn id="91" dur="500"/>
                                        <p:tgtEl>
                                          <p:spTgt spid="7">
                                            <p:txEl>
                                              <p:pRg st="0" end="0"/>
                                            </p:txEl>
                                          </p:spTgt>
                                        </p:tgtEl>
                                      </p:cBhvr>
                                    </p:animEffect>
                                    <p:set>
                                      <p:cBhvr>
                                        <p:cTn id="9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64" presetClass="path" presetSubtype="0" accel="50000" decel="50000" fill="hold" grpId="0" nodeType="clickEffect">
                                  <p:stCondLst>
                                    <p:cond delay="0"/>
                                  </p:stCondLst>
                                  <p:childTnLst>
                                    <p:animMotion origin="layout" path="M 5.55556E-7 -2.6272E-6 L -0.04271 -0.40587 " pathEditMode="relative" rAng="0" ptsTypes="AA">
                                      <p:cBhvr>
                                        <p:cTn id="96" dur="2000" fill="hold"/>
                                        <p:tgtEl>
                                          <p:spTgt spid="30"/>
                                        </p:tgtEl>
                                        <p:attrNameLst>
                                          <p:attrName>ppt_x</p:attrName>
                                          <p:attrName>ppt_y</p:attrName>
                                        </p:attrNameLst>
                                      </p:cBhvr>
                                      <p:rCtr x="-2100" y="-20300"/>
                                    </p:animMotion>
                                  </p:childTnLst>
                                </p:cTn>
                              </p:par>
                              <p:par>
                                <p:cTn id="97" presetID="64" presetClass="path" presetSubtype="0" accel="50000" decel="50000" fill="hold" grpId="0" nodeType="withEffect">
                                  <p:stCondLst>
                                    <p:cond delay="0"/>
                                  </p:stCondLst>
                                  <p:childTnLst>
                                    <p:animMotion origin="layout" path="M 0.09115 -0.01341 L -0.08194 -0.20952 " pathEditMode="relative" rAng="0" ptsTypes="AA">
                                      <p:cBhvr>
                                        <p:cTn id="98" dur="2000" fill="hold"/>
                                        <p:tgtEl>
                                          <p:spTgt spid="25"/>
                                        </p:tgtEl>
                                        <p:attrNameLst>
                                          <p:attrName>ppt_x</p:attrName>
                                          <p:attrName>ppt_y</p:attrName>
                                        </p:attrNameLst>
                                      </p:cBhvr>
                                      <p:rCtr x="-8700" y="-9800"/>
                                    </p:animMotion>
                                  </p:childTnLst>
                                </p:cTn>
                              </p:par>
                              <p:par>
                                <p:cTn id="99" presetID="64" presetClass="path" presetSubtype="0" accel="50000" decel="50000" fill="hold" grpId="0" nodeType="withEffect">
                                  <p:stCondLst>
                                    <p:cond delay="0"/>
                                  </p:stCondLst>
                                  <p:childTnLst>
                                    <p:animMotion origin="layout" path="M -1.11111E-6 6.01295E-7 L 0.13455 -0.31707 " pathEditMode="relative" rAng="0" ptsTypes="AA">
                                      <p:cBhvr>
                                        <p:cTn id="100" dur="2000" fill="hold"/>
                                        <p:tgtEl>
                                          <p:spTgt spid="28"/>
                                        </p:tgtEl>
                                        <p:attrNameLst>
                                          <p:attrName>ppt_x</p:attrName>
                                          <p:attrName>ppt_y</p:attrName>
                                        </p:attrNameLst>
                                      </p:cBhvr>
                                      <p:rCtr x="6700" y="-15900"/>
                                    </p:animMotion>
                                  </p:childTnLst>
                                </p:cTn>
                              </p:par>
                              <p:par>
                                <p:cTn id="101" presetID="64" presetClass="path" presetSubtype="0" accel="50000" decel="50000" fill="hold" grpId="0" nodeType="withEffect">
                                  <p:stCondLst>
                                    <p:cond delay="0"/>
                                  </p:stCondLst>
                                  <p:childTnLst>
                                    <p:animMotion origin="layout" path="M 5.55556E-7 4.54209E-6 L -0.0026 -0.27776 " pathEditMode="relative" rAng="0" ptsTypes="AA">
                                      <p:cBhvr>
                                        <p:cTn id="102" dur="2000" fill="hold"/>
                                        <p:tgtEl>
                                          <p:spTgt spid="29"/>
                                        </p:tgtEl>
                                        <p:attrNameLst>
                                          <p:attrName>ppt_x</p:attrName>
                                          <p:attrName>ppt_y</p:attrName>
                                        </p:attrNameLst>
                                      </p:cBhvr>
                                      <p:rCtr x="-100" y="-13900"/>
                                    </p:animMotion>
                                  </p:childTnLst>
                                </p:cTn>
                              </p:par>
                              <p:par>
                                <p:cTn id="103" presetID="0" presetClass="path" presetSubtype="0" accel="50000" decel="50000" fill="hold" grpId="0" nodeType="withEffect">
                                  <p:stCondLst>
                                    <p:cond delay="0"/>
                                  </p:stCondLst>
                                  <p:childTnLst>
                                    <p:animMotion origin="layout" path="M -0.04584 -0.02289 L -0.13664 -0.25023 " pathEditMode="relative" rAng="0" ptsTypes="AA">
                                      <p:cBhvr>
                                        <p:cTn id="104" dur="2000" fill="hold"/>
                                        <p:tgtEl>
                                          <p:spTgt spid="26"/>
                                        </p:tgtEl>
                                        <p:attrNameLst>
                                          <p:attrName>ppt_x</p:attrName>
                                          <p:attrName>ppt_y</p:attrName>
                                        </p:attrNameLst>
                                      </p:cBhvr>
                                      <p:rCtr x="-4500" y="-11400"/>
                                    </p:animMotion>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additive="base">
                                        <p:cTn id="109" dur="500" fill="hold"/>
                                        <p:tgtEl>
                                          <p:spTgt spid="31"/>
                                        </p:tgtEl>
                                        <p:attrNameLst>
                                          <p:attrName>ppt_x</p:attrName>
                                        </p:attrNameLst>
                                      </p:cBhvr>
                                      <p:tavLst>
                                        <p:tav tm="0">
                                          <p:val>
                                            <p:strVal val="#ppt_x"/>
                                          </p:val>
                                        </p:tav>
                                        <p:tav tm="100000">
                                          <p:val>
                                            <p:strVal val="#ppt_x"/>
                                          </p:val>
                                        </p:tav>
                                      </p:tavLst>
                                    </p:anim>
                                    <p:anim calcmode="lin" valueType="num">
                                      <p:cBhvr additive="base">
                                        <p:cTn id="11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32">
                                            <p:txEl>
                                              <p:pRg st="0" end="0"/>
                                            </p:txEl>
                                          </p:spTgt>
                                        </p:tgtEl>
                                        <p:attrNameLst>
                                          <p:attrName>style.visibility</p:attrName>
                                        </p:attrNameLst>
                                      </p:cBhvr>
                                      <p:to>
                                        <p:strVal val="visible"/>
                                      </p:to>
                                    </p:set>
                                    <p:anim calcmode="lin" valueType="num">
                                      <p:cBhvr additive="base">
                                        <p:cTn id="11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2">
                                            <p:txEl>
                                              <p:pRg st="1" end="1"/>
                                            </p:txEl>
                                          </p:spTgt>
                                        </p:tgtEl>
                                        <p:attrNameLst>
                                          <p:attrName>style.visibility</p:attrName>
                                        </p:attrNameLst>
                                      </p:cBhvr>
                                      <p:to>
                                        <p:strVal val="visible"/>
                                      </p:to>
                                    </p:set>
                                    <p:anim calcmode="lin" valueType="num">
                                      <p:cBhvr additive="base">
                                        <p:cTn id="119"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32">
                                            <p:txEl>
                                              <p:pRg st="1" end="1"/>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2">
                                            <p:txEl>
                                              <p:pRg st="2" end="2"/>
                                            </p:txEl>
                                          </p:spTgt>
                                        </p:tgtEl>
                                        <p:attrNameLst>
                                          <p:attrName>style.visibility</p:attrName>
                                        </p:attrNameLst>
                                      </p:cBhvr>
                                      <p:to>
                                        <p:strVal val="visible"/>
                                      </p:to>
                                    </p:set>
                                    <p:anim calcmode="lin" valueType="num">
                                      <p:cBhvr additive="base">
                                        <p:cTn id="123"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32">
                                            <p:txEl>
                                              <p:pRg st="2" end="2"/>
                                            </p:txEl>
                                          </p:spTgt>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2">
                                            <p:txEl>
                                              <p:pRg st="3" end="3"/>
                                            </p:txEl>
                                          </p:spTgt>
                                        </p:tgtEl>
                                        <p:attrNameLst>
                                          <p:attrName>style.visibility</p:attrName>
                                        </p:attrNameLst>
                                      </p:cBhvr>
                                      <p:to>
                                        <p:strVal val="visible"/>
                                      </p:to>
                                    </p:set>
                                    <p:anim calcmode="lin" valueType="num">
                                      <p:cBhvr additive="base">
                                        <p:cTn id="127" dur="500" fill="hold"/>
                                        <p:tgtEl>
                                          <p:spTgt spid="32">
                                            <p:txEl>
                                              <p:pRg st="3" end="3"/>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3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6" grpId="0"/>
      <p:bldP spid="25" grpId="0"/>
      <p:bldP spid="30" grpId="0"/>
      <p:bldP spid="5" grpId="0"/>
      <p:bldP spid="5" grpId="1"/>
      <p:bldP spid="8" grpId="0"/>
      <p:bldP spid="9" grpId="0"/>
      <p:bldP spid="10" grpId="0"/>
      <p:bldP spid="11" grpId="0"/>
      <p:bldP spid="12" grpId="0"/>
      <p:bldP spid="13" grpId="0"/>
      <p:bldP spid="13" grpId="1"/>
      <p:bldP spid="14" grpId="0"/>
      <p:bldP spid="15" grpId="0"/>
      <p:bldP spid="15" grpId="1"/>
      <p:bldP spid="17" grpId="0"/>
      <p:bldP spid="18" grpId="0"/>
      <p:bldP spid="21" grpId="0"/>
      <p:bldP spid="22" grpId="0"/>
      <p:bldP spid="23" grpId="0"/>
      <p:bldP spid="24"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9636-A00B-9D91-5F4A-7D1CBC792F62}"/>
              </a:ext>
            </a:extLst>
          </p:cNvPr>
          <p:cNvSpPr>
            <a:spLocks noGrp="1"/>
          </p:cNvSpPr>
          <p:nvPr>
            <p:ph type="title"/>
          </p:nvPr>
        </p:nvSpPr>
        <p:spPr/>
        <p:txBody>
          <a:bodyPr/>
          <a:lstStyle/>
          <a:p>
            <a:r>
              <a:rPr lang="en-US" dirty="0"/>
              <a:t>Where does H</a:t>
            </a:r>
            <a:r>
              <a:rPr lang="en-US" baseline="30000" dirty="0"/>
              <a:t>+</a:t>
            </a:r>
            <a:r>
              <a:rPr lang="en-US" dirty="0"/>
              <a:t> come from in soil?</a:t>
            </a:r>
          </a:p>
        </p:txBody>
      </p:sp>
      <p:sp>
        <p:nvSpPr>
          <p:cNvPr id="3" name="Content Placeholder 2">
            <a:extLst>
              <a:ext uri="{FF2B5EF4-FFF2-40B4-BE49-F238E27FC236}">
                <a16:creationId xmlns:a16="http://schemas.microsoft.com/office/drawing/2014/main" id="{03A30762-644D-EB65-5759-DA18391AA55A}"/>
              </a:ext>
            </a:extLst>
          </p:cNvPr>
          <p:cNvSpPr>
            <a:spLocks noGrp="1"/>
          </p:cNvSpPr>
          <p:nvPr>
            <p:ph idx="1"/>
          </p:nvPr>
        </p:nvSpPr>
        <p:spPr/>
        <p:txBody>
          <a:bodyPr/>
          <a:lstStyle/>
          <a:p>
            <a:r>
              <a:rPr lang="en-US"/>
              <a:t>Mineral </a:t>
            </a:r>
            <a:r>
              <a:rPr lang="en-US" dirty="0"/>
              <a:t>Exchange</a:t>
            </a:r>
          </a:p>
          <a:p>
            <a:pPr lvl="1"/>
            <a:r>
              <a:rPr lang="en-US" dirty="0"/>
              <a:t>H</a:t>
            </a:r>
            <a:r>
              <a:rPr lang="en-US" baseline="30000" dirty="0"/>
              <a:t>+</a:t>
            </a:r>
            <a:r>
              <a:rPr lang="en-US" dirty="0"/>
              <a:t> dissociation from clay minerals, Fe and Al oxides and OM surfaces</a:t>
            </a:r>
          </a:p>
          <a:p>
            <a:pPr lvl="1"/>
            <a:r>
              <a:rPr lang="en-US" dirty="0"/>
              <a:t>This is the same mechanism we discussed in the last chapter with pH dependent charges</a:t>
            </a:r>
          </a:p>
        </p:txBody>
      </p:sp>
      <p:pic>
        <p:nvPicPr>
          <p:cNvPr id="4" name="Picture 2" descr="Image result for soil oxides and pH buffering">
            <a:extLst>
              <a:ext uri="{FF2B5EF4-FFF2-40B4-BE49-F238E27FC236}">
                <a16:creationId xmlns:a16="http://schemas.microsoft.com/office/drawing/2014/main" id="{3FBB7E80-B7D9-E46A-DAEF-CAF8DC4C47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675"/>
          <a:stretch/>
        </p:blipFill>
        <p:spPr bwMode="auto">
          <a:xfrm>
            <a:off x="4308894" y="3429000"/>
            <a:ext cx="5181600" cy="228042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A75E8E9-F4A8-D57F-9D18-09DB5B06CA8B}"/>
              </a:ext>
            </a:extLst>
          </p:cNvPr>
          <p:cNvSpPr>
            <a:spLocks noGrp="1"/>
          </p:cNvSpPr>
          <p:nvPr>
            <p:ph type="sldNum" sz="quarter" idx="12"/>
          </p:nvPr>
        </p:nvSpPr>
        <p:spPr/>
        <p:txBody>
          <a:bodyPr/>
          <a:lstStyle/>
          <a:p>
            <a:fld id="{7E2D3A1E-CB0F-4795-A138-5B7BBEFF6EA2}" type="slidenum">
              <a:rPr lang="en-US" smtClean="0"/>
              <a:t>15</a:t>
            </a:fld>
            <a:endParaRPr lang="en-US"/>
          </a:p>
        </p:txBody>
      </p:sp>
    </p:spTree>
    <p:extLst>
      <p:ext uri="{BB962C8B-B14F-4D97-AF65-F5344CB8AC3E}">
        <p14:creationId xmlns:p14="http://schemas.microsoft.com/office/powerpoint/2010/main" val="134362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1967-DA32-A53D-554C-73293D4BBC22}"/>
              </a:ext>
            </a:extLst>
          </p:cNvPr>
          <p:cNvSpPr>
            <a:spLocks noGrp="1"/>
          </p:cNvSpPr>
          <p:nvPr>
            <p:ph type="title"/>
          </p:nvPr>
        </p:nvSpPr>
        <p:spPr/>
        <p:txBody>
          <a:bodyPr/>
          <a:lstStyle/>
          <a:p>
            <a:r>
              <a:rPr lang="en-US" dirty="0"/>
              <a:t>Where does H</a:t>
            </a:r>
            <a:r>
              <a:rPr lang="en-US" baseline="30000" dirty="0"/>
              <a:t>+</a:t>
            </a:r>
            <a:r>
              <a:rPr lang="en-US" dirty="0"/>
              <a:t> come from - Artificial </a:t>
            </a:r>
          </a:p>
        </p:txBody>
      </p:sp>
      <p:sp>
        <p:nvSpPr>
          <p:cNvPr id="5" name="Slide Number Placeholder 4">
            <a:extLst>
              <a:ext uri="{FF2B5EF4-FFF2-40B4-BE49-F238E27FC236}">
                <a16:creationId xmlns:a16="http://schemas.microsoft.com/office/drawing/2014/main" id="{66245E93-EA72-002C-4864-97B3659422F0}"/>
              </a:ext>
            </a:extLst>
          </p:cNvPr>
          <p:cNvSpPr>
            <a:spLocks noGrp="1"/>
          </p:cNvSpPr>
          <p:nvPr>
            <p:ph type="sldNum" sz="quarter" idx="12"/>
          </p:nvPr>
        </p:nvSpPr>
        <p:spPr/>
        <p:txBody>
          <a:bodyPr/>
          <a:lstStyle/>
          <a:p>
            <a:fld id="{7E2D3A1E-CB0F-4795-A138-5B7BBEFF6EA2}" type="slidenum">
              <a:rPr lang="en-US" smtClean="0"/>
              <a:t>16</a:t>
            </a:fld>
            <a:endParaRPr lang="en-US"/>
          </a:p>
        </p:txBody>
      </p:sp>
      <p:sp>
        <p:nvSpPr>
          <p:cNvPr id="7" name="Content Placeholder 6">
            <a:extLst>
              <a:ext uri="{FF2B5EF4-FFF2-40B4-BE49-F238E27FC236}">
                <a16:creationId xmlns:a16="http://schemas.microsoft.com/office/drawing/2014/main" id="{460308B2-803B-5514-B8DC-19CBB6FB35E3}"/>
              </a:ext>
            </a:extLst>
          </p:cNvPr>
          <p:cNvSpPr>
            <a:spLocks noGrp="1"/>
          </p:cNvSpPr>
          <p:nvPr>
            <p:ph idx="1"/>
          </p:nvPr>
        </p:nvSpPr>
        <p:spPr/>
        <p:txBody>
          <a:bodyPr/>
          <a:lstStyle/>
          <a:p>
            <a:r>
              <a:rPr lang="en-US" dirty="0"/>
              <a:t>Removal of Basic Cations</a:t>
            </a:r>
          </a:p>
        </p:txBody>
      </p:sp>
      <p:pic>
        <p:nvPicPr>
          <p:cNvPr id="9" name="Picture 8">
            <a:extLst>
              <a:ext uri="{FF2B5EF4-FFF2-40B4-BE49-F238E27FC236}">
                <a16:creationId xmlns:a16="http://schemas.microsoft.com/office/drawing/2014/main" id="{3536A1AB-CA54-5582-9100-05BE31486301}"/>
              </a:ext>
            </a:extLst>
          </p:cNvPr>
          <p:cNvPicPr>
            <a:picLocks noChangeAspect="1"/>
          </p:cNvPicPr>
          <p:nvPr/>
        </p:nvPicPr>
        <p:blipFill>
          <a:blip r:embed="rId2"/>
          <a:stretch>
            <a:fillRect/>
          </a:stretch>
        </p:blipFill>
        <p:spPr>
          <a:xfrm>
            <a:off x="4760751" y="2006814"/>
            <a:ext cx="7431249" cy="4851186"/>
          </a:xfrm>
          <a:prstGeom prst="rect">
            <a:avLst/>
          </a:prstGeom>
        </p:spPr>
      </p:pic>
    </p:spTree>
    <p:extLst>
      <p:ext uri="{BB962C8B-B14F-4D97-AF65-F5344CB8AC3E}">
        <p14:creationId xmlns:p14="http://schemas.microsoft.com/office/powerpoint/2010/main" val="262165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1967-DA32-A53D-554C-73293D4BBC22}"/>
              </a:ext>
            </a:extLst>
          </p:cNvPr>
          <p:cNvSpPr>
            <a:spLocks noGrp="1"/>
          </p:cNvSpPr>
          <p:nvPr>
            <p:ph type="title"/>
          </p:nvPr>
        </p:nvSpPr>
        <p:spPr/>
        <p:txBody>
          <a:bodyPr/>
          <a:lstStyle/>
          <a:p>
            <a:r>
              <a:rPr lang="en-US" dirty="0"/>
              <a:t>How about inputs? </a:t>
            </a:r>
            <a:br>
              <a:rPr lang="en-US" dirty="0"/>
            </a:br>
            <a:r>
              <a:rPr lang="en-US" dirty="0"/>
              <a:t>Artificial</a:t>
            </a:r>
          </a:p>
        </p:txBody>
      </p:sp>
      <p:sp>
        <p:nvSpPr>
          <p:cNvPr id="3" name="Content Placeholder 2">
            <a:extLst>
              <a:ext uri="{FF2B5EF4-FFF2-40B4-BE49-F238E27FC236}">
                <a16:creationId xmlns:a16="http://schemas.microsoft.com/office/drawing/2014/main" id="{F5C6BF20-ECEE-DFC0-66AC-A205FCC69B3F}"/>
              </a:ext>
            </a:extLst>
          </p:cNvPr>
          <p:cNvSpPr>
            <a:spLocks noGrp="1"/>
          </p:cNvSpPr>
          <p:nvPr>
            <p:ph idx="1"/>
          </p:nvPr>
        </p:nvSpPr>
        <p:spPr>
          <a:xfrm>
            <a:off x="838200" y="1825625"/>
            <a:ext cx="4889740" cy="4351338"/>
          </a:xfrm>
        </p:spPr>
        <p:txBody>
          <a:bodyPr/>
          <a:lstStyle/>
          <a:p>
            <a:r>
              <a:rPr lang="en-US" dirty="0"/>
              <a:t>Vary in their changes in soil pH</a:t>
            </a:r>
          </a:p>
          <a:p>
            <a:r>
              <a:rPr lang="en-US" dirty="0"/>
              <a:t>In general</a:t>
            </a:r>
          </a:p>
          <a:p>
            <a:pPr lvl="1"/>
            <a:r>
              <a:rPr lang="en-US" dirty="0"/>
              <a:t>NO</a:t>
            </a:r>
            <a:r>
              <a:rPr lang="en-US" baseline="-25000" dirty="0"/>
              <a:t>3</a:t>
            </a:r>
            <a:r>
              <a:rPr lang="en-US" baseline="30000" dirty="0"/>
              <a:t>-</a:t>
            </a:r>
            <a:r>
              <a:rPr lang="en-US" dirty="0"/>
              <a:t> are less acid than NH</a:t>
            </a:r>
            <a:r>
              <a:rPr lang="en-US" baseline="-25000" dirty="0"/>
              <a:t>4</a:t>
            </a:r>
            <a:r>
              <a:rPr lang="en-US" baseline="30000" dirty="0"/>
              <a:t>+</a:t>
            </a:r>
            <a:r>
              <a:rPr lang="en-US" dirty="0"/>
              <a:t> sources</a:t>
            </a:r>
          </a:p>
          <a:p>
            <a:pPr lvl="1"/>
            <a:r>
              <a:rPr lang="en-US" dirty="0"/>
              <a:t>NH</a:t>
            </a:r>
            <a:r>
              <a:rPr lang="en-US" baseline="-25000" dirty="0"/>
              <a:t>4</a:t>
            </a:r>
            <a:r>
              <a:rPr lang="en-US" baseline="30000" dirty="0"/>
              <a:t>+</a:t>
            </a:r>
            <a:r>
              <a:rPr lang="en-US" dirty="0"/>
              <a:t> are more influential on soil pH than P fertilizers</a:t>
            </a:r>
          </a:p>
          <a:p>
            <a:pPr lvl="2"/>
            <a:r>
              <a:rPr lang="en-US" dirty="0"/>
              <a:t>Acidifying effect of NH</a:t>
            </a:r>
            <a:r>
              <a:rPr lang="en-US" baseline="-25000" dirty="0"/>
              <a:t>4</a:t>
            </a:r>
            <a:r>
              <a:rPr lang="en-US" baseline="30000" dirty="0"/>
              <a:t>+</a:t>
            </a:r>
            <a:r>
              <a:rPr lang="en-US" dirty="0"/>
              <a:t> when combined with an S or P source</a:t>
            </a:r>
          </a:p>
          <a:p>
            <a:pPr lvl="2"/>
            <a:r>
              <a:rPr lang="en-US" dirty="0"/>
              <a:t>Causes formation of </a:t>
            </a:r>
            <a:r>
              <a:rPr lang="en-US" dirty="0" err="1"/>
              <a:t>Phophoric</a:t>
            </a:r>
            <a:r>
              <a:rPr lang="en-US" dirty="0"/>
              <a:t> and Sulfuric acid</a:t>
            </a:r>
          </a:p>
        </p:txBody>
      </p:sp>
      <p:graphicFrame>
        <p:nvGraphicFramePr>
          <p:cNvPr id="4" name="Google Shape;219;p11">
            <a:extLst>
              <a:ext uri="{FF2B5EF4-FFF2-40B4-BE49-F238E27FC236}">
                <a16:creationId xmlns:a16="http://schemas.microsoft.com/office/drawing/2014/main" id="{67D59423-0A65-193B-6263-7363962182A5}"/>
              </a:ext>
            </a:extLst>
          </p:cNvPr>
          <p:cNvGraphicFramePr/>
          <p:nvPr/>
        </p:nvGraphicFramePr>
        <p:xfrm>
          <a:off x="6096000" y="681037"/>
          <a:ext cx="5044000" cy="5462281"/>
        </p:xfrm>
        <a:graphic>
          <a:graphicData uri="http://schemas.openxmlformats.org/drawingml/2006/table">
            <a:tbl>
              <a:tblPr>
                <a:noFill/>
              </a:tblPr>
              <a:tblGrid>
                <a:gridCol w="1261000">
                  <a:extLst>
                    <a:ext uri="{9D8B030D-6E8A-4147-A177-3AD203B41FA5}">
                      <a16:colId xmlns:a16="http://schemas.microsoft.com/office/drawing/2014/main" val="20000"/>
                    </a:ext>
                  </a:extLst>
                </a:gridCol>
                <a:gridCol w="1261000">
                  <a:extLst>
                    <a:ext uri="{9D8B030D-6E8A-4147-A177-3AD203B41FA5}">
                      <a16:colId xmlns:a16="http://schemas.microsoft.com/office/drawing/2014/main" val="20001"/>
                    </a:ext>
                  </a:extLst>
                </a:gridCol>
                <a:gridCol w="1261000">
                  <a:extLst>
                    <a:ext uri="{9D8B030D-6E8A-4147-A177-3AD203B41FA5}">
                      <a16:colId xmlns:a16="http://schemas.microsoft.com/office/drawing/2014/main" val="20002"/>
                    </a:ext>
                  </a:extLst>
                </a:gridCol>
                <a:gridCol w="1261000">
                  <a:extLst>
                    <a:ext uri="{9D8B030D-6E8A-4147-A177-3AD203B41FA5}">
                      <a16:colId xmlns:a16="http://schemas.microsoft.com/office/drawing/2014/main" val="20003"/>
                    </a:ext>
                  </a:extLst>
                </a:gridCol>
              </a:tblGrid>
              <a:tr h="442250">
                <a:tc gridSpan="4">
                  <a:txBody>
                    <a:bodyPr/>
                    <a:lstStyle/>
                    <a:p>
                      <a:pPr marL="0" marR="0" lvl="0" indent="0" algn="ctr" rtl="0">
                        <a:lnSpc>
                          <a:spcPct val="115000"/>
                        </a:lnSpc>
                        <a:spcBef>
                          <a:spcPts val="0"/>
                        </a:spcBef>
                        <a:spcAft>
                          <a:spcPts val="0"/>
                        </a:spcAft>
                        <a:buNone/>
                      </a:pPr>
                      <a:r>
                        <a:rPr lang="en-US" sz="1400" b="1" u="none" strike="noStrike" cap="none"/>
                        <a:t>Lime required to neutralize the soil acidity produced by fertilizers if all ammonium-N is converted to nitrate-N.</a:t>
                      </a:r>
                      <a:endParaRPr sz="1050" b="1" u="none" strike="noStrike" cap="none">
                        <a:latin typeface="Times New Roman"/>
                        <a:ea typeface="Times New Roman"/>
                        <a:cs typeface="Times New Roman"/>
                        <a:sym typeface="Times New Roman"/>
                      </a:endParaRPr>
                    </a:p>
                  </a:txBody>
                  <a:tcPr marL="10700" marR="10700" marT="10700" marB="1070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2250">
                <a:tc>
                  <a:txBody>
                    <a:bodyPr/>
                    <a:lstStyle/>
                    <a:p>
                      <a:pPr marL="0" marR="0" lvl="0" indent="0" algn="ctr" rtl="0">
                        <a:lnSpc>
                          <a:spcPct val="115000"/>
                        </a:lnSpc>
                        <a:spcBef>
                          <a:spcPts val="0"/>
                        </a:spcBef>
                        <a:spcAft>
                          <a:spcPts val="0"/>
                        </a:spcAft>
                        <a:buNone/>
                      </a:pPr>
                      <a:r>
                        <a:rPr lang="en-US" sz="1400" u="none" strike="noStrike" cap="none"/>
                        <a:t>Nitrogen source</a:t>
                      </a:r>
                      <a:endParaRPr sz="1050" u="none" strike="noStrike" cap="none">
                        <a:latin typeface="Times New Roman"/>
                        <a:ea typeface="Times New Roman"/>
                        <a:cs typeface="Times New Roman"/>
                        <a:sym typeface="Times New Roman"/>
                      </a:endParaRPr>
                    </a:p>
                  </a:txBody>
                  <a:tcPr marL="10700" marR="10700" marT="10700" marB="10700" anchor="b"/>
                </a:tc>
                <a:tc>
                  <a:txBody>
                    <a:bodyPr/>
                    <a:lstStyle/>
                    <a:p>
                      <a:pPr marL="0" marR="0" lvl="0" indent="0" algn="ctr" rtl="0">
                        <a:lnSpc>
                          <a:spcPct val="115000"/>
                        </a:lnSpc>
                        <a:spcBef>
                          <a:spcPts val="0"/>
                        </a:spcBef>
                        <a:spcAft>
                          <a:spcPts val="0"/>
                        </a:spcAft>
                        <a:buNone/>
                      </a:pPr>
                      <a:r>
                        <a:rPr lang="en-US" sz="1400" u="none" strike="noStrike" cap="none"/>
                        <a:t>Chemical Formula</a:t>
                      </a:r>
                      <a:endParaRPr sz="1050" u="none" strike="noStrike" cap="none">
                        <a:latin typeface="Times New Roman"/>
                        <a:ea typeface="Times New Roman"/>
                        <a:cs typeface="Times New Roman"/>
                        <a:sym typeface="Times New Roman"/>
                      </a:endParaRPr>
                    </a:p>
                  </a:txBody>
                  <a:tcPr marL="10700" marR="10700" marT="10700" marB="10700" anchor="b"/>
                </a:tc>
                <a:tc>
                  <a:txBody>
                    <a:bodyPr/>
                    <a:lstStyle/>
                    <a:p>
                      <a:pPr marL="0" marR="0" lvl="0" indent="0" algn="ctr" rtl="0">
                        <a:lnSpc>
                          <a:spcPct val="115000"/>
                        </a:lnSpc>
                        <a:spcBef>
                          <a:spcPts val="0"/>
                        </a:spcBef>
                        <a:spcAft>
                          <a:spcPts val="0"/>
                        </a:spcAft>
                        <a:buNone/>
                      </a:pPr>
                      <a:r>
                        <a:rPr lang="en-US" sz="1400" u="none" strike="noStrike" cap="none"/>
                        <a:t>Composition</a:t>
                      </a:r>
                      <a:endParaRPr sz="1050" u="none" strike="noStrike" cap="none">
                        <a:latin typeface="Times New Roman"/>
                        <a:ea typeface="Times New Roman"/>
                        <a:cs typeface="Times New Roman"/>
                        <a:sym typeface="Times New Roman"/>
                      </a:endParaRPr>
                    </a:p>
                  </a:txBody>
                  <a:tcPr marL="10700" marR="10700" marT="10700" marB="10700" anchor="b"/>
                </a:tc>
                <a:tc>
                  <a:txBody>
                    <a:bodyPr/>
                    <a:lstStyle/>
                    <a:p>
                      <a:pPr marL="0" marR="0" lvl="0" indent="0" algn="ctr" rtl="0">
                        <a:lnSpc>
                          <a:spcPct val="115000"/>
                        </a:lnSpc>
                        <a:spcBef>
                          <a:spcPts val="0"/>
                        </a:spcBef>
                        <a:spcAft>
                          <a:spcPts val="0"/>
                        </a:spcAft>
                        <a:buNone/>
                      </a:pPr>
                      <a:r>
                        <a:rPr lang="en-US" sz="1400" u="none" strike="noStrike" cap="none"/>
                        <a:t>Lime required (lb CaCO</a:t>
                      </a:r>
                      <a:r>
                        <a:rPr lang="en-US" sz="1400" u="none" strike="noStrike" cap="none" baseline="-25000"/>
                        <a:t>3</a:t>
                      </a:r>
                      <a:r>
                        <a:rPr lang="en-US" sz="1400" u="none" strike="noStrike" cap="none"/>
                        <a:t> / lb N)</a:t>
                      </a:r>
                      <a:endParaRPr sz="1050" u="none" strike="noStrike" cap="none">
                        <a:latin typeface="Times New Roman"/>
                        <a:ea typeface="Times New Roman"/>
                        <a:cs typeface="Times New Roman"/>
                        <a:sym typeface="Times New Roman"/>
                      </a:endParaRPr>
                    </a:p>
                  </a:txBody>
                  <a:tcPr marL="10700" marR="10700" marT="10700" marB="10700" anchor="b"/>
                </a:tc>
                <a:extLst>
                  <a:ext uri="{0D108BD9-81ED-4DB2-BD59-A6C34878D82A}">
                    <a16:rowId xmlns:a16="http://schemas.microsoft.com/office/drawing/2014/main" val="10001"/>
                  </a:ext>
                </a:extLst>
              </a:tr>
              <a:tr h="415125">
                <a:tc>
                  <a:txBody>
                    <a:bodyPr/>
                    <a:lstStyle/>
                    <a:p>
                      <a:pPr marL="0" marR="0" lvl="0" indent="0" algn="ctr" rtl="0">
                        <a:lnSpc>
                          <a:spcPct val="115000"/>
                        </a:lnSpc>
                        <a:spcBef>
                          <a:spcPts val="0"/>
                        </a:spcBef>
                        <a:spcAft>
                          <a:spcPts val="0"/>
                        </a:spcAft>
                        <a:buNone/>
                      </a:pPr>
                      <a:r>
                        <a:rPr lang="en-US" sz="1400" u="none" strike="noStrike" cap="none" dirty="0"/>
                        <a:t>Anhydrous ammonia</a:t>
                      </a:r>
                      <a:endParaRPr sz="1050" u="none" strike="noStrike" cap="none" dirty="0">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3</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82-0-0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1.8</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2"/>
                  </a:ext>
                </a:extLst>
              </a:tr>
              <a:tr h="218275">
                <a:tc>
                  <a:txBody>
                    <a:bodyPr/>
                    <a:lstStyle/>
                    <a:p>
                      <a:pPr marL="0" marR="0" lvl="0" indent="0" algn="ctr" rtl="0">
                        <a:lnSpc>
                          <a:spcPct val="115000"/>
                        </a:lnSpc>
                        <a:spcBef>
                          <a:spcPts val="0"/>
                        </a:spcBef>
                        <a:spcAft>
                          <a:spcPts val="0"/>
                        </a:spcAft>
                        <a:buNone/>
                      </a:pPr>
                      <a:r>
                        <a:rPr lang="en-US" sz="1400" u="none" strike="noStrike" cap="none"/>
                        <a:t>Urea</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2</a:t>
                      </a:r>
                      <a:r>
                        <a:rPr lang="en-US" sz="1400" u="none" strike="noStrike" cap="none"/>
                        <a:t>)</a:t>
                      </a:r>
                      <a:r>
                        <a:rPr lang="en-US" sz="1400" u="none" strike="noStrike" cap="none" baseline="-25000"/>
                        <a:t> 2</a:t>
                      </a:r>
                      <a:r>
                        <a:rPr lang="en-US" sz="1400" u="none" strike="noStrike" cap="none"/>
                        <a:t> CO</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46-0-0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1.8</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3"/>
                  </a:ext>
                </a:extLst>
              </a:tr>
              <a:tr h="612000">
                <a:tc>
                  <a:txBody>
                    <a:bodyPr/>
                    <a:lstStyle/>
                    <a:p>
                      <a:pPr marL="0" marR="0" lvl="0" indent="0" algn="ctr" rtl="0">
                        <a:lnSpc>
                          <a:spcPct val="115000"/>
                        </a:lnSpc>
                        <a:spcBef>
                          <a:spcPts val="0"/>
                        </a:spcBef>
                        <a:spcAft>
                          <a:spcPts val="0"/>
                        </a:spcAft>
                        <a:buNone/>
                      </a:pPr>
                      <a:r>
                        <a:rPr lang="en-US" sz="1400" u="none" strike="noStrike" cap="none"/>
                        <a:t>Urea-Ammonium Nitrate</a:t>
                      </a:r>
                      <a:endParaRPr sz="1050" u="none" strike="noStrike" cap="none"/>
                    </a:p>
                    <a:p>
                      <a:pPr marL="0" marR="0" lvl="0" indent="0" algn="ctr" rtl="0">
                        <a:lnSpc>
                          <a:spcPct val="115000"/>
                        </a:lnSpc>
                        <a:spcBef>
                          <a:spcPts val="0"/>
                        </a:spcBef>
                        <a:spcAft>
                          <a:spcPts val="0"/>
                        </a:spcAft>
                        <a:buNone/>
                      </a:pPr>
                      <a:r>
                        <a:rPr lang="en-US" sz="1400" u="none" strike="noStrike" cap="none"/>
                        <a:t>(UAN)</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2</a:t>
                      </a:r>
                      <a:r>
                        <a:rPr lang="en-US" sz="1400" u="none" strike="noStrike" cap="none"/>
                        <a:t>)</a:t>
                      </a:r>
                      <a:r>
                        <a:rPr lang="en-US" sz="1400" u="none" strike="noStrike" cap="none" baseline="-25000"/>
                        <a:t> 2</a:t>
                      </a:r>
                      <a:r>
                        <a:rPr lang="en-US" sz="1400" u="none" strike="noStrike" cap="none"/>
                        <a:t> CO, NH</a:t>
                      </a:r>
                      <a:r>
                        <a:rPr lang="en-US" sz="1400" u="none" strike="noStrike" cap="none" baseline="-25000"/>
                        <a:t>4</a:t>
                      </a:r>
                      <a:r>
                        <a:rPr lang="en-US" sz="1400" u="none" strike="noStrike" cap="none"/>
                        <a:t>NO</a:t>
                      </a:r>
                      <a:r>
                        <a:rPr lang="en-US" sz="1400" u="none" strike="noStrike" cap="none" baseline="-25000"/>
                        <a:t>3</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28-0-0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1.8</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4"/>
                  </a:ext>
                </a:extLst>
              </a:tr>
              <a:tr h="301100">
                <a:tc>
                  <a:txBody>
                    <a:bodyPr/>
                    <a:lstStyle/>
                    <a:p>
                      <a:pPr marL="0" marR="0" lvl="0" indent="0" algn="ctr" rtl="0">
                        <a:lnSpc>
                          <a:spcPct val="115000"/>
                        </a:lnSpc>
                        <a:spcBef>
                          <a:spcPts val="0"/>
                        </a:spcBef>
                        <a:spcAft>
                          <a:spcPts val="0"/>
                        </a:spcAft>
                        <a:buNone/>
                      </a:pPr>
                      <a:r>
                        <a:rPr lang="en-US" sz="1400" u="none" strike="noStrike" cap="none"/>
                        <a:t>Ammonium nitrate</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4</a:t>
                      </a:r>
                      <a:r>
                        <a:rPr lang="en-US" sz="1400" u="none" strike="noStrike" cap="none"/>
                        <a:t> NO</a:t>
                      </a:r>
                      <a:r>
                        <a:rPr lang="en-US" sz="1400" u="none" strike="noStrike" cap="none" baseline="-25000"/>
                        <a:t>3</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34-0-0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1.8</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5"/>
                  </a:ext>
                </a:extLst>
              </a:tr>
              <a:tr h="301100">
                <a:tc>
                  <a:txBody>
                    <a:bodyPr/>
                    <a:lstStyle/>
                    <a:p>
                      <a:pPr marL="0" marR="0" lvl="0" indent="0" algn="ctr" rtl="0">
                        <a:lnSpc>
                          <a:spcPct val="115000"/>
                        </a:lnSpc>
                        <a:spcBef>
                          <a:spcPts val="0"/>
                        </a:spcBef>
                        <a:spcAft>
                          <a:spcPts val="0"/>
                        </a:spcAft>
                        <a:buNone/>
                      </a:pPr>
                      <a:r>
                        <a:rPr lang="en-US" sz="1400" u="none" strike="noStrike" cap="none"/>
                        <a:t>Ammonium sulfate</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4</a:t>
                      </a:r>
                      <a:r>
                        <a:rPr lang="en-US" sz="1400" u="none" strike="noStrike" cap="none"/>
                        <a:t>)</a:t>
                      </a:r>
                      <a:r>
                        <a:rPr lang="en-US" sz="1400" u="none" strike="noStrike" cap="none" baseline="-25000"/>
                        <a:t> 2</a:t>
                      </a:r>
                      <a:r>
                        <a:rPr lang="en-US" sz="1400" u="none" strike="noStrike" cap="none"/>
                        <a:t>SO</a:t>
                      </a:r>
                      <a:r>
                        <a:rPr lang="en-US" sz="1400" u="none" strike="noStrike" cap="none" baseline="-25000"/>
                        <a:t>4</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21-0-0-24</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5.4</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6"/>
                  </a:ext>
                </a:extLst>
              </a:tr>
              <a:tr h="415125">
                <a:tc>
                  <a:txBody>
                    <a:bodyPr/>
                    <a:lstStyle/>
                    <a:p>
                      <a:pPr marL="0" marR="0" lvl="0" indent="0" algn="ctr" rtl="0">
                        <a:lnSpc>
                          <a:spcPct val="115000"/>
                        </a:lnSpc>
                        <a:spcBef>
                          <a:spcPts val="0"/>
                        </a:spcBef>
                        <a:spcAft>
                          <a:spcPts val="0"/>
                        </a:spcAft>
                        <a:buNone/>
                      </a:pPr>
                      <a:r>
                        <a:rPr lang="en-US" sz="1400" u="none" strike="noStrike" cap="none"/>
                        <a:t>Monoammonium phosphate</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4</a:t>
                      </a:r>
                      <a:r>
                        <a:rPr lang="en-US" sz="1400" u="none" strike="noStrike" cap="none"/>
                        <a:t>H</a:t>
                      </a:r>
                      <a:r>
                        <a:rPr lang="en-US" sz="1400" u="none" strike="noStrike" cap="none" baseline="-25000"/>
                        <a:t>2</a:t>
                      </a:r>
                      <a:r>
                        <a:rPr lang="en-US" sz="1400" u="none" strike="noStrike" cap="none"/>
                        <a:t>PO</a:t>
                      </a:r>
                      <a:r>
                        <a:rPr lang="en-US" sz="1400" u="none" strike="noStrike" cap="none" baseline="-25000"/>
                        <a:t>4</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10-52-0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5.4</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7"/>
                  </a:ext>
                </a:extLst>
              </a:tr>
              <a:tr h="415125">
                <a:tc>
                  <a:txBody>
                    <a:bodyPr/>
                    <a:lstStyle/>
                    <a:p>
                      <a:pPr marL="0" marR="0" lvl="0" indent="0" algn="ctr" rtl="0">
                        <a:lnSpc>
                          <a:spcPct val="115000"/>
                        </a:lnSpc>
                        <a:spcBef>
                          <a:spcPts val="0"/>
                        </a:spcBef>
                        <a:spcAft>
                          <a:spcPts val="0"/>
                        </a:spcAft>
                        <a:buNone/>
                      </a:pPr>
                      <a:r>
                        <a:rPr lang="en-US" sz="1400" u="none" strike="noStrike" cap="none"/>
                        <a:t>Diammonium phosphate</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(NH</a:t>
                      </a:r>
                      <a:r>
                        <a:rPr lang="en-US" sz="1400" u="none" strike="noStrike" cap="none" baseline="-25000"/>
                        <a:t>4</a:t>
                      </a:r>
                      <a:r>
                        <a:rPr lang="en-US" sz="1400" u="none" strike="noStrike" cap="none"/>
                        <a:t>)</a:t>
                      </a:r>
                      <a:r>
                        <a:rPr lang="en-US" sz="1400" u="none" strike="noStrike" cap="none" baseline="-25000"/>
                        <a:t> 2</a:t>
                      </a:r>
                      <a:r>
                        <a:rPr lang="en-US" sz="1400" u="none" strike="noStrike" cap="none"/>
                        <a:t>HPO</a:t>
                      </a:r>
                      <a:r>
                        <a:rPr lang="en-US" sz="1400" u="none" strike="noStrike" cap="none" baseline="-25000"/>
                        <a:t>4</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18-46-0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3.6</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8"/>
                  </a:ext>
                </a:extLst>
              </a:tr>
              <a:tr h="415125">
                <a:tc>
                  <a:txBody>
                    <a:bodyPr/>
                    <a:lstStyle/>
                    <a:p>
                      <a:pPr marL="0" marR="0" lvl="0" indent="0" algn="ctr" rtl="0">
                        <a:lnSpc>
                          <a:spcPct val="115000"/>
                        </a:lnSpc>
                        <a:spcBef>
                          <a:spcPts val="0"/>
                        </a:spcBef>
                        <a:spcAft>
                          <a:spcPts val="0"/>
                        </a:spcAft>
                        <a:buNone/>
                      </a:pPr>
                      <a:r>
                        <a:rPr lang="en-US" sz="1400" u="none" strike="noStrike" cap="none"/>
                        <a:t>Triple super phosphate</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P</a:t>
                      </a:r>
                      <a:r>
                        <a:rPr lang="en-US" sz="1400" u="none" strike="noStrike" cap="none" baseline="-25000"/>
                        <a:t>2</a:t>
                      </a:r>
                      <a:r>
                        <a:rPr lang="en-US" sz="1400" u="none" strike="noStrike" cap="none"/>
                        <a:t>O</a:t>
                      </a:r>
                      <a:r>
                        <a:rPr lang="en-US" sz="1400" u="none" strike="noStrike" cap="none" baseline="-25000"/>
                        <a:t>5</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0-46-0</a:t>
                      </a:r>
                      <a:endParaRPr sz="1050" u="none" strike="noStrike" cap="none">
                        <a:latin typeface="Times New Roman"/>
                        <a:ea typeface="Times New Roman"/>
                        <a:cs typeface="Times New Roman"/>
                        <a:sym typeface="Times New Roman"/>
                      </a:endParaRPr>
                    </a:p>
                  </a:txBody>
                  <a:tcPr marL="10700" marR="10700" marT="10700" marB="10700" anchor="ctr"/>
                </a:tc>
                <a:tc>
                  <a:txBody>
                    <a:bodyPr/>
                    <a:lstStyle/>
                    <a:p>
                      <a:pPr marL="0" marR="0" lvl="0" indent="0" algn="ctr" rtl="0">
                        <a:lnSpc>
                          <a:spcPct val="115000"/>
                        </a:lnSpc>
                        <a:spcBef>
                          <a:spcPts val="0"/>
                        </a:spcBef>
                        <a:spcAft>
                          <a:spcPts val="0"/>
                        </a:spcAft>
                        <a:buNone/>
                      </a:pPr>
                      <a:r>
                        <a:rPr lang="en-US" sz="1400" u="none" strike="noStrike" cap="none"/>
                        <a:t>0.0</a:t>
                      </a:r>
                      <a:endParaRPr sz="1050" u="none" strike="noStrike" cap="none">
                        <a:latin typeface="Times New Roman"/>
                        <a:ea typeface="Times New Roman"/>
                        <a:cs typeface="Times New Roman"/>
                        <a:sym typeface="Times New Roman"/>
                      </a:endParaRPr>
                    </a:p>
                  </a:txBody>
                  <a:tcPr marL="10700" marR="10700" marT="10700" marB="10700" anchor="ctr"/>
                </a:tc>
                <a:extLst>
                  <a:ext uri="{0D108BD9-81ED-4DB2-BD59-A6C34878D82A}">
                    <a16:rowId xmlns:a16="http://schemas.microsoft.com/office/drawing/2014/main" val="10009"/>
                  </a:ext>
                </a:extLst>
              </a:tr>
              <a:tr h="218275">
                <a:tc gridSpan="4">
                  <a:txBody>
                    <a:bodyPr/>
                    <a:lstStyle/>
                    <a:p>
                      <a:pPr marL="0" marR="0" lvl="0" indent="0" algn="ctr" rtl="0">
                        <a:lnSpc>
                          <a:spcPct val="115000"/>
                        </a:lnSpc>
                        <a:spcBef>
                          <a:spcPts val="0"/>
                        </a:spcBef>
                        <a:spcAft>
                          <a:spcPts val="0"/>
                        </a:spcAft>
                        <a:buNone/>
                      </a:pPr>
                      <a:r>
                        <a:rPr lang="en-US" sz="1400" u="none" strike="noStrike" cap="none" dirty="0"/>
                        <a:t>Adapted from </a:t>
                      </a:r>
                      <a:r>
                        <a:rPr lang="en-US" sz="1400" u="none" strike="noStrike" cap="none" dirty="0" err="1"/>
                        <a:t>Havlin</a:t>
                      </a:r>
                      <a:r>
                        <a:rPr lang="en-US" sz="1400" u="none" strike="noStrike" cap="none" dirty="0"/>
                        <a:t> et al., 1999.</a:t>
                      </a:r>
                      <a:endParaRPr sz="1050" u="none" strike="noStrike" cap="none" dirty="0">
                        <a:latin typeface="Times New Roman"/>
                        <a:ea typeface="Times New Roman"/>
                        <a:cs typeface="Times New Roman"/>
                        <a:sym typeface="Times New Roman"/>
                      </a:endParaRPr>
                    </a:p>
                  </a:txBody>
                  <a:tcPr marL="10700" marR="10700" marT="10700" marB="1070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 name="Slide Number Placeholder 4">
            <a:extLst>
              <a:ext uri="{FF2B5EF4-FFF2-40B4-BE49-F238E27FC236}">
                <a16:creationId xmlns:a16="http://schemas.microsoft.com/office/drawing/2014/main" id="{66245E93-EA72-002C-4864-97B3659422F0}"/>
              </a:ext>
            </a:extLst>
          </p:cNvPr>
          <p:cNvSpPr>
            <a:spLocks noGrp="1"/>
          </p:cNvSpPr>
          <p:nvPr>
            <p:ph type="sldNum" sz="quarter" idx="12"/>
          </p:nvPr>
        </p:nvSpPr>
        <p:spPr/>
        <p:txBody>
          <a:bodyPr/>
          <a:lstStyle/>
          <a:p>
            <a:fld id="{7E2D3A1E-CB0F-4795-A138-5B7BBEFF6EA2}" type="slidenum">
              <a:rPr lang="en-US" smtClean="0"/>
              <a:t>17</a:t>
            </a:fld>
            <a:endParaRPr lang="en-US"/>
          </a:p>
        </p:txBody>
      </p:sp>
    </p:spTree>
    <p:extLst>
      <p:ext uri="{BB962C8B-B14F-4D97-AF65-F5344CB8AC3E}">
        <p14:creationId xmlns:p14="http://schemas.microsoft.com/office/powerpoint/2010/main" val="279449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922D-A5F0-CA74-0454-60C98297497E}"/>
              </a:ext>
            </a:extLst>
          </p:cNvPr>
          <p:cNvSpPr>
            <a:spLocks noGrp="1"/>
          </p:cNvSpPr>
          <p:nvPr>
            <p:ph type="title"/>
          </p:nvPr>
        </p:nvSpPr>
        <p:spPr/>
        <p:txBody>
          <a:bodyPr/>
          <a:lstStyle/>
          <a:p>
            <a:r>
              <a:rPr lang="en-US" dirty="0"/>
              <a:t>What’s so special about N and 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CCC4B6-F931-DA1E-0F79-FBB65C55D127}"/>
                  </a:ext>
                </a:extLst>
              </p:cNvPr>
              <p:cNvSpPr>
                <a:spLocks noGrp="1"/>
              </p:cNvSpPr>
              <p:nvPr>
                <p:ph idx="1"/>
              </p:nvPr>
            </p:nvSpPr>
            <p:spPr/>
            <p:txBody>
              <a:bodyPr/>
              <a:lstStyle/>
              <a:p>
                <a:r>
                  <a:rPr lang="en-US" dirty="0"/>
                  <a:t>Nitrification</a:t>
                </a:r>
              </a:p>
              <a:p>
                <a:pPr lvl="1"/>
                <a14:m>
                  <m:oMath xmlns:m="http://schemas.openxmlformats.org/officeDocument/2006/math">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 →   </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3</m:t>
                        </m:r>
                      </m:sub>
                      <m:sup>
                        <m:r>
                          <a:rPr lang="en-US" b="0" i="1" smtClean="0">
                            <a:latin typeface="Cambria Math" panose="02040503050406030204" pitchFamily="18" charset="0"/>
                          </a:rPr>
                          <m:t>−</m:t>
                        </m:r>
                      </m:sup>
                    </m:sSub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dirty="0"/>
              </a:p>
              <a:p>
                <a:pPr lvl="1"/>
                <a:r>
                  <a:rPr lang="en-US" dirty="0"/>
                  <a:t>Nitrification of ammonia or ammonium forming fertilizer is a large source of acidity</a:t>
                </a:r>
              </a:p>
              <a:p>
                <a:r>
                  <a:rPr lang="en-US" dirty="0"/>
                  <a:t>Sulfur Oxidation (produces sulfuric acid)</a:t>
                </a:r>
              </a:p>
              <a:p>
                <a:pPr lvl="1"/>
                <a14:m>
                  <m:oMath xmlns:m="http://schemas.openxmlformats.org/officeDocument/2006/math">
                    <m:r>
                      <a:rPr lang="en-US" b="0" i="1" smtClean="0">
                        <a:latin typeface="Cambria Math" panose="02040503050406030204" pitchFamily="18" charset="0"/>
                      </a:rPr>
                      <m:t>𝐹𝑒</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𝐹𝑒𝑆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4</m:t>
                        </m:r>
                      </m:sub>
                    </m:sSub>
                    <m:r>
                      <a:rPr lang="en-US" b="0" i="1" smtClean="0">
                        <a:latin typeface="Cambria Math" panose="02040503050406030204" pitchFamily="18" charset="0"/>
                      </a:rPr>
                      <m:t>+2 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𝑆</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4</m:t>
                        </m:r>
                      </m:sub>
                      <m:sup>
                        <m:r>
                          <a:rPr lang="en-US" b="0" i="1" smtClean="0">
                            <a:latin typeface="Cambria Math" panose="02040503050406030204" pitchFamily="18" charset="0"/>
                          </a:rPr>
                          <m:t>−2</m:t>
                        </m:r>
                      </m:sup>
                    </m:sSubSup>
                  </m:oMath>
                </a14:m>
                <a:endParaRPr lang="en-US" b="0" dirty="0"/>
              </a:p>
              <a:p>
                <a:pPr lvl="1"/>
                <a:endParaRPr lang="en-US" dirty="0"/>
              </a:p>
            </p:txBody>
          </p:sp>
        </mc:Choice>
        <mc:Fallback xmlns="">
          <p:sp>
            <p:nvSpPr>
              <p:cNvPr id="3" name="Content Placeholder 2">
                <a:extLst>
                  <a:ext uri="{FF2B5EF4-FFF2-40B4-BE49-F238E27FC236}">
                    <a16:creationId xmlns:a16="http://schemas.microsoft.com/office/drawing/2014/main" id="{06CCC4B6-F931-DA1E-0F79-FBB65C55D127}"/>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C548328-791A-1169-0C4D-E5B6F44A02C2}"/>
              </a:ext>
            </a:extLst>
          </p:cNvPr>
          <p:cNvSpPr>
            <a:spLocks noGrp="1"/>
          </p:cNvSpPr>
          <p:nvPr>
            <p:ph type="sldNum" sz="quarter" idx="12"/>
          </p:nvPr>
        </p:nvSpPr>
        <p:spPr/>
        <p:txBody>
          <a:bodyPr/>
          <a:lstStyle/>
          <a:p>
            <a:fld id="{7E2D3A1E-CB0F-4795-A138-5B7BBEFF6EA2}" type="slidenum">
              <a:rPr lang="en-US" smtClean="0"/>
              <a:t>18</a:t>
            </a:fld>
            <a:endParaRPr lang="en-US"/>
          </a:p>
        </p:txBody>
      </p:sp>
    </p:spTree>
    <p:extLst>
      <p:ext uri="{BB962C8B-B14F-4D97-AF65-F5344CB8AC3E}">
        <p14:creationId xmlns:p14="http://schemas.microsoft.com/office/powerpoint/2010/main" val="906910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BD35-C846-19C4-DB42-45AD222519E9}"/>
              </a:ext>
            </a:extLst>
          </p:cNvPr>
          <p:cNvSpPr>
            <a:spLocks noGrp="1"/>
          </p:cNvSpPr>
          <p:nvPr>
            <p:ph type="title"/>
          </p:nvPr>
        </p:nvSpPr>
        <p:spPr/>
        <p:txBody>
          <a:bodyPr/>
          <a:lstStyle/>
          <a:p>
            <a:r>
              <a:rPr lang="en-US" dirty="0"/>
              <a:t>Soil CEC and Buffer Capacity</a:t>
            </a:r>
          </a:p>
        </p:txBody>
      </p:sp>
      <p:sp>
        <p:nvSpPr>
          <p:cNvPr id="3" name="Content Placeholder 2">
            <a:extLst>
              <a:ext uri="{FF2B5EF4-FFF2-40B4-BE49-F238E27FC236}">
                <a16:creationId xmlns:a16="http://schemas.microsoft.com/office/drawing/2014/main" id="{1F1D5067-C4F5-2BD3-039F-14B1B29F9BF2}"/>
              </a:ext>
            </a:extLst>
          </p:cNvPr>
          <p:cNvSpPr>
            <a:spLocks noGrp="1"/>
          </p:cNvSpPr>
          <p:nvPr>
            <p:ph idx="1"/>
          </p:nvPr>
        </p:nvSpPr>
        <p:spPr>
          <a:xfrm>
            <a:off x="838200" y="1825625"/>
            <a:ext cx="8182708" cy="4351338"/>
          </a:xfrm>
        </p:spPr>
        <p:txBody>
          <a:bodyPr>
            <a:normAutofit/>
          </a:bodyPr>
          <a:lstStyle/>
          <a:p>
            <a:r>
              <a:rPr lang="en-US" dirty="0"/>
              <a:t>Remember back to when we talked about CEC</a:t>
            </a:r>
          </a:p>
          <a:p>
            <a:r>
              <a:rPr lang="en-US" dirty="0"/>
              <a:t>Soils behave </a:t>
            </a:r>
            <a:r>
              <a:rPr lang="en-US" i="1" dirty="0"/>
              <a:t>as a system</a:t>
            </a:r>
            <a:r>
              <a:rPr lang="en-US" dirty="0"/>
              <a:t> made up of the salt from a weak acid and strong base</a:t>
            </a:r>
          </a:p>
          <a:p>
            <a:r>
              <a:rPr lang="en-US" dirty="0"/>
              <a:t>Isomorphic substitution</a:t>
            </a:r>
          </a:p>
          <a:p>
            <a:r>
              <a:rPr lang="en-US" dirty="0"/>
              <a:t>Consequently, the lyotropic series describing the adsorption of cations on clay particles in soils is generally considered being:</a:t>
            </a:r>
            <a:br>
              <a:rPr lang="en-US" dirty="0"/>
            </a:br>
            <a:r>
              <a:rPr lang="en-US" altLang="en-US" sz="2800" b="1" dirty="0"/>
              <a:t>Al </a:t>
            </a:r>
            <a:r>
              <a:rPr lang="en-US" altLang="en-US" sz="2800" b="1" baseline="30000" dirty="0"/>
              <a:t>3+</a:t>
            </a:r>
            <a:r>
              <a:rPr lang="en-US" altLang="en-US" sz="2800" b="1" dirty="0"/>
              <a:t> </a:t>
            </a:r>
            <a:r>
              <a:rPr lang="en-US" altLang="en-US" sz="2800" b="1" dirty="0">
                <a:sym typeface="Symbol" panose="05050102010706020507" pitchFamily="18" charset="2"/>
              </a:rPr>
              <a:t></a:t>
            </a:r>
            <a:r>
              <a:rPr lang="en-US" altLang="en-US" sz="2800" b="1" dirty="0"/>
              <a:t> H</a:t>
            </a:r>
            <a:r>
              <a:rPr lang="en-US" altLang="en-US" sz="2800" b="1" baseline="30000" dirty="0"/>
              <a:t>+</a:t>
            </a:r>
            <a:r>
              <a:rPr lang="en-US" altLang="en-US" sz="2800" b="1" dirty="0"/>
              <a:t> &gt; Ca </a:t>
            </a:r>
            <a:r>
              <a:rPr lang="en-US" altLang="en-US" sz="2800" b="1" baseline="30000" dirty="0"/>
              <a:t>2+ </a:t>
            </a:r>
            <a:r>
              <a:rPr lang="en-US" altLang="en-US" sz="2800" b="1" dirty="0">
                <a:sym typeface="Symbol" panose="05050102010706020507" pitchFamily="18" charset="2"/>
              </a:rPr>
              <a:t></a:t>
            </a:r>
            <a:r>
              <a:rPr lang="en-US" altLang="en-US" sz="2800" b="1" dirty="0"/>
              <a:t> Mg </a:t>
            </a:r>
            <a:r>
              <a:rPr lang="en-US" altLang="en-US" sz="2800" b="1" baseline="30000" dirty="0"/>
              <a:t>2+ </a:t>
            </a:r>
            <a:r>
              <a:rPr lang="en-US" altLang="en-US" sz="2800" b="1" dirty="0"/>
              <a:t>&gt; K</a:t>
            </a:r>
            <a:r>
              <a:rPr lang="en-US" altLang="en-US" sz="2800" b="1" baseline="30000" dirty="0"/>
              <a:t>+</a:t>
            </a:r>
            <a:r>
              <a:rPr lang="en-US" altLang="en-US" sz="2800" b="1" dirty="0"/>
              <a:t> </a:t>
            </a:r>
            <a:r>
              <a:rPr lang="en-US" altLang="en-US" sz="2800" b="1" dirty="0">
                <a:sym typeface="Symbol" panose="05050102010706020507" pitchFamily="18" charset="2"/>
              </a:rPr>
              <a:t></a:t>
            </a:r>
            <a:r>
              <a:rPr lang="en-US" altLang="en-US" sz="2800" b="1" dirty="0"/>
              <a:t> NH4</a:t>
            </a:r>
            <a:r>
              <a:rPr lang="en-US" altLang="en-US" sz="2800" b="1" baseline="30000" dirty="0"/>
              <a:t>+</a:t>
            </a:r>
            <a:r>
              <a:rPr lang="en-US" altLang="en-US" sz="2800" b="1" dirty="0"/>
              <a:t> &gt; Na</a:t>
            </a:r>
            <a:r>
              <a:rPr lang="en-US" altLang="en-US" sz="2800" b="1" baseline="30000" dirty="0"/>
              <a:t>+</a:t>
            </a:r>
          </a:p>
          <a:p>
            <a:r>
              <a:rPr lang="en-US" altLang="en-US" b="1" dirty="0"/>
              <a:t>CEC and BUFFERING CAPACITY ARE DIRECTLY TIED</a:t>
            </a:r>
            <a:endParaRPr lang="en-US" altLang="en-US" sz="2800" b="1" dirty="0"/>
          </a:p>
          <a:p>
            <a:endParaRPr lang="en-US" dirty="0"/>
          </a:p>
        </p:txBody>
      </p:sp>
      <p:sp>
        <p:nvSpPr>
          <p:cNvPr id="4" name="TextBox 3">
            <a:extLst>
              <a:ext uri="{FF2B5EF4-FFF2-40B4-BE49-F238E27FC236}">
                <a16:creationId xmlns:a16="http://schemas.microsoft.com/office/drawing/2014/main" id="{3F38DBF6-5579-40D2-CE96-AC9E050825D2}"/>
              </a:ext>
            </a:extLst>
          </p:cNvPr>
          <p:cNvSpPr txBox="1"/>
          <p:nvPr/>
        </p:nvSpPr>
        <p:spPr>
          <a:xfrm>
            <a:off x="8924191" y="88118"/>
            <a:ext cx="3118339" cy="2585323"/>
          </a:xfrm>
          <a:prstGeom prst="rect">
            <a:avLst/>
          </a:prstGeom>
          <a:noFill/>
          <a:ln>
            <a:solidFill>
              <a:schemeClr val="accent1"/>
            </a:solidFill>
          </a:ln>
        </p:spPr>
        <p:txBody>
          <a:bodyPr wrap="square" rtlCol="0">
            <a:spAutoFit/>
          </a:bodyPr>
          <a:lstStyle/>
          <a:p>
            <a:r>
              <a:rPr lang="en-US" dirty="0"/>
              <a:t>The strength with which cations are adsorbed to cation exchange sites is directly proportional to the product of the charges involved, and inversely proportional to the square of the distance between charges </a:t>
            </a:r>
            <a:br>
              <a:rPr lang="en-US" dirty="0"/>
            </a:br>
            <a:r>
              <a:rPr lang="en-US" dirty="0"/>
              <a:t>-Coulombs law</a:t>
            </a:r>
          </a:p>
        </p:txBody>
      </p:sp>
      <p:sp>
        <p:nvSpPr>
          <p:cNvPr id="5" name="Slide Number Placeholder 4">
            <a:extLst>
              <a:ext uri="{FF2B5EF4-FFF2-40B4-BE49-F238E27FC236}">
                <a16:creationId xmlns:a16="http://schemas.microsoft.com/office/drawing/2014/main" id="{34B2FA7A-3D25-9BC5-9806-004147854A49}"/>
              </a:ext>
            </a:extLst>
          </p:cNvPr>
          <p:cNvSpPr>
            <a:spLocks noGrp="1"/>
          </p:cNvSpPr>
          <p:nvPr>
            <p:ph type="sldNum" sz="quarter" idx="12"/>
          </p:nvPr>
        </p:nvSpPr>
        <p:spPr/>
        <p:txBody>
          <a:bodyPr/>
          <a:lstStyle/>
          <a:p>
            <a:fld id="{7E2D3A1E-CB0F-4795-A138-5B7BBEFF6EA2}" type="slidenum">
              <a:rPr lang="en-US" smtClean="0"/>
              <a:t>19</a:t>
            </a:fld>
            <a:endParaRPr lang="en-US"/>
          </a:p>
        </p:txBody>
      </p:sp>
    </p:spTree>
    <p:extLst>
      <p:ext uri="{BB962C8B-B14F-4D97-AF65-F5344CB8AC3E}">
        <p14:creationId xmlns:p14="http://schemas.microsoft.com/office/powerpoint/2010/main" val="18816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A669-B4C7-2B2C-E9FE-B70827BFDB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76EF19-1826-AE47-B8D2-FFA4F9B0CCB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3646B25-7663-840D-38F8-37E030A413C7}"/>
              </a:ext>
            </a:extLst>
          </p:cNvPr>
          <p:cNvSpPr>
            <a:spLocks noGrp="1"/>
          </p:cNvSpPr>
          <p:nvPr>
            <p:ph type="sldNum" sz="quarter" idx="12"/>
          </p:nvPr>
        </p:nvSpPr>
        <p:spPr/>
        <p:txBody>
          <a:bodyPr/>
          <a:lstStyle/>
          <a:p>
            <a:fld id="{7E2D3A1E-CB0F-4795-A138-5B7BBEFF6EA2}" type="slidenum">
              <a:rPr lang="en-US" smtClean="0"/>
              <a:t>2</a:t>
            </a:fld>
            <a:endParaRPr lang="en-US"/>
          </a:p>
        </p:txBody>
      </p:sp>
      <p:grpSp>
        <p:nvGrpSpPr>
          <p:cNvPr id="11" name="Group 10">
            <a:extLst>
              <a:ext uri="{FF2B5EF4-FFF2-40B4-BE49-F238E27FC236}">
                <a16:creationId xmlns:a16="http://schemas.microsoft.com/office/drawing/2014/main" id="{79F11A11-624C-9CFE-76F2-3DF2741B62C3}"/>
              </a:ext>
            </a:extLst>
          </p:cNvPr>
          <p:cNvGrpSpPr/>
          <p:nvPr/>
        </p:nvGrpSpPr>
        <p:grpSpPr>
          <a:xfrm>
            <a:off x="0" y="1469939"/>
            <a:ext cx="12184411" cy="3918123"/>
            <a:chOff x="0" y="1469939"/>
            <a:chExt cx="12184411" cy="3918123"/>
          </a:xfrm>
        </p:grpSpPr>
        <p:pic>
          <p:nvPicPr>
            <p:cNvPr id="5" name="Picture 4">
              <a:extLst>
                <a:ext uri="{FF2B5EF4-FFF2-40B4-BE49-F238E27FC236}">
                  <a16:creationId xmlns:a16="http://schemas.microsoft.com/office/drawing/2014/main" id="{C362C28E-D2B9-B3CD-842F-975D6B9D3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9939"/>
              <a:ext cx="12184411" cy="391812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CA875BB-6992-8216-653B-9B6C0C5CD6CB}"/>
                </a:ext>
              </a:extLst>
            </p:cNvPr>
            <p:cNvSpPr/>
            <p:nvPr/>
          </p:nvSpPr>
          <p:spPr>
            <a:xfrm>
              <a:off x="4744016" y="1490868"/>
              <a:ext cx="289711" cy="334757"/>
            </a:xfrm>
            <a:prstGeom prst="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7472E3-2243-35BB-15D7-5C752830131C}"/>
                </a:ext>
              </a:extLst>
            </p:cNvPr>
            <p:cNvSpPr/>
            <p:nvPr/>
          </p:nvSpPr>
          <p:spPr>
            <a:xfrm>
              <a:off x="7013419" y="1523309"/>
              <a:ext cx="289711" cy="334757"/>
            </a:xfrm>
            <a:prstGeom prst="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DA35F5-0CCA-6355-3E39-4FA8D9083901}"/>
                </a:ext>
              </a:extLst>
            </p:cNvPr>
            <p:cNvSpPr/>
            <p:nvPr/>
          </p:nvSpPr>
          <p:spPr>
            <a:xfrm>
              <a:off x="9982200" y="1490868"/>
              <a:ext cx="289711" cy="334757"/>
            </a:xfrm>
            <a:prstGeom prst="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4B83F9-3545-38D7-9794-B91ADA3E3864}"/>
                </a:ext>
              </a:extLst>
            </p:cNvPr>
            <p:cNvSpPr/>
            <p:nvPr/>
          </p:nvSpPr>
          <p:spPr>
            <a:xfrm>
              <a:off x="8903329" y="2946967"/>
              <a:ext cx="289711" cy="334757"/>
            </a:xfrm>
            <a:prstGeom prst="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D28084-196E-CBB9-2ABF-B20A5E993E65}"/>
                </a:ext>
              </a:extLst>
            </p:cNvPr>
            <p:cNvSpPr/>
            <p:nvPr/>
          </p:nvSpPr>
          <p:spPr>
            <a:xfrm>
              <a:off x="2749236" y="2946966"/>
              <a:ext cx="289711" cy="334757"/>
            </a:xfrm>
            <a:prstGeom prst="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785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C89A-AA8F-2487-AAB4-667015392E84}"/>
              </a:ext>
            </a:extLst>
          </p:cNvPr>
          <p:cNvSpPr>
            <a:spLocks noGrp="1"/>
          </p:cNvSpPr>
          <p:nvPr>
            <p:ph type="title"/>
          </p:nvPr>
        </p:nvSpPr>
        <p:spPr/>
        <p:txBody>
          <a:bodyPr/>
          <a:lstStyle/>
          <a:p>
            <a:r>
              <a:rPr lang="en-US" dirty="0"/>
              <a:t>Soil acidity and Soil Buffer Capacity</a:t>
            </a:r>
          </a:p>
        </p:txBody>
      </p:sp>
      <p:sp>
        <p:nvSpPr>
          <p:cNvPr id="3" name="Content Placeholder 2">
            <a:extLst>
              <a:ext uri="{FF2B5EF4-FFF2-40B4-BE49-F238E27FC236}">
                <a16:creationId xmlns:a16="http://schemas.microsoft.com/office/drawing/2014/main" id="{DCA8F61A-D68D-DF20-3D48-284416D59EC0}"/>
              </a:ext>
            </a:extLst>
          </p:cNvPr>
          <p:cNvSpPr>
            <a:spLocks noGrp="1"/>
          </p:cNvSpPr>
          <p:nvPr>
            <p:ph idx="1"/>
          </p:nvPr>
        </p:nvSpPr>
        <p:spPr/>
        <p:txBody>
          <a:bodyPr>
            <a:normAutofit lnSpcReduction="10000"/>
          </a:bodyPr>
          <a:lstStyle/>
          <a:p>
            <a:r>
              <a:rPr lang="en-US" dirty="0"/>
              <a:t>Soil will act like a weak acid that will buffer pH</a:t>
            </a:r>
          </a:p>
          <a:p>
            <a:pPr lvl="1"/>
            <a:r>
              <a:rPr lang="en-US" dirty="0"/>
              <a:t>Acid Soils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End Result is no real change in pH, thus soil is buffered</a:t>
            </a:r>
          </a:p>
          <a:p>
            <a:pPr lvl="1"/>
            <a:r>
              <a:rPr lang="en-US" dirty="0"/>
              <a:t>As more base is added, pH will only slowly increase until critical point is reached</a:t>
            </a:r>
          </a:p>
        </p:txBody>
      </p:sp>
      <p:sp>
        <p:nvSpPr>
          <p:cNvPr id="4" name="TextBox 3">
            <a:extLst>
              <a:ext uri="{FF2B5EF4-FFF2-40B4-BE49-F238E27FC236}">
                <a16:creationId xmlns:a16="http://schemas.microsoft.com/office/drawing/2014/main" id="{17A5C573-2622-E367-DEA1-C358762AF406}"/>
              </a:ext>
            </a:extLst>
          </p:cNvPr>
          <p:cNvSpPr txBox="1"/>
          <p:nvPr/>
        </p:nvSpPr>
        <p:spPr>
          <a:xfrm>
            <a:off x="3277279" y="2414950"/>
            <a:ext cx="5637441" cy="2862322"/>
          </a:xfrm>
          <a:prstGeom prst="rect">
            <a:avLst/>
          </a:prstGeom>
          <a:noFill/>
        </p:spPr>
        <p:txBody>
          <a:bodyPr wrap="none" rtlCol="0">
            <a:spAutoFit/>
          </a:bodyPr>
          <a:lstStyle/>
          <a:p>
            <a:r>
              <a:rPr lang="en-US" dirty="0"/>
              <a:t>Adsorbed Al</a:t>
            </a:r>
            <a:r>
              <a:rPr lang="en-US" baseline="30000" dirty="0"/>
              <a:t>3+</a:t>
            </a:r>
            <a:r>
              <a:rPr lang="en-US" dirty="0"/>
              <a:t> </a:t>
            </a:r>
          </a:p>
          <a:p>
            <a:r>
              <a:rPr lang="en-US" dirty="0"/>
              <a:t>          ↕</a:t>
            </a:r>
          </a:p>
          <a:p>
            <a:pPr>
              <a:buFontTx/>
              <a:buNone/>
            </a:pPr>
            <a:r>
              <a:rPr lang="en-US" dirty="0"/>
              <a:t>Solution Al</a:t>
            </a:r>
            <a:r>
              <a:rPr lang="en-US" baseline="30000" dirty="0"/>
              <a:t>3+</a:t>
            </a:r>
            <a:r>
              <a:rPr lang="en-US" dirty="0"/>
              <a:t> →</a:t>
            </a:r>
            <a:r>
              <a:rPr lang="en-US" altLang="en-US" sz="1800" dirty="0"/>
              <a:t>Al</a:t>
            </a:r>
            <a:r>
              <a:rPr lang="en-US" altLang="en-US" sz="1800" baseline="30000" dirty="0"/>
              <a:t>3+</a:t>
            </a:r>
            <a:r>
              <a:rPr lang="en-US" altLang="en-US" sz="1800" dirty="0"/>
              <a:t> + H</a:t>
            </a:r>
            <a:r>
              <a:rPr lang="en-US" altLang="en-US" sz="1800" baseline="-25000" dirty="0"/>
              <a:t>2</a:t>
            </a:r>
            <a:r>
              <a:rPr lang="en-US" altLang="en-US" sz="1800" dirty="0"/>
              <a:t>O </a:t>
            </a:r>
            <a:r>
              <a:rPr lang="en-US" altLang="en-US" sz="1800" dirty="0">
                <a:cs typeface="Arial" panose="020B0604020202020204" pitchFamily="34" charset="0"/>
              </a:rPr>
              <a:t>↔ AlOH</a:t>
            </a:r>
            <a:r>
              <a:rPr lang="en-US" altLang="en-US" sz="1800" baseline="30000" dirty="0">
                <a:cs typeface="Arial" panose="020B0604020202020204" pitchFamily="34" charset="0"/>
              </a:rPr>
              <a:t>2+</a:t>
            </a:r>
            <a:r>
              <a:rPr lang="en-US" altLang="en-US" sz="1800" dirty="0">
                <a:cs typeface="Arial" panose="020B0604020202020204" pitchFamily="34" charset="0"/>
              </a:rPr>
              <a:t> + H</a:t>
            </a:r>
            <a:r>
              <a:rPr lang="en-US" altLang="en-US" sz="1800" baseline="30000" dirty="0">
                <a:cs typeface="Arial" panose="020B0604020202020204" pitchFamily="34" charset="0"/>
              </a:rPr>
              <a:t>+  </a:t>
            </a:r>
            <a:r>
              <a:rPr lang="en-US" altLang="en-US" sz="1800" dirty="0">
                <a:cs typeface="Arial" panose="020B0604020202020204" pitchFamily="34" charset="0"/>
              </a:rPr>
              <a:t>	</a:t>
            </a:r>
            <a:r>
              <a:rPr lang="en-US" altLang="en-US" dirty="0">
                <a:cs typeface="Arial" panose="020B0604020202020204" pitchFamily="34" charset="0"/>
              </a:rPr>
              <a:t>pK</a:t>
            </a:r>
            <a:r>
              <a:rPr lang="en-US" altLang="en-US" baseline="-25000" dirty="0">
                <a:cs typeface="Arial" panose="020B0604020202020204" pitchFamily="34" charset="0"/>
              </a:rPr>
              <a:t>a</a:t>
            </a:r>
            <a:r>
              <a:rPr lang="en-US" altLang="en-US" dirty="0">
                <a:cs typeface="Arial" panose="020B0604020202020204" pitchFamily="34" charset="0"/>
              </a:rPr>
              <a:t>~4.95</a:t>
            </a:r>
          </a:p>
          <a:p>
            <a:pPr>
              <a:buFontTx/>
              <a:buNone/>
            </a:pPr>
            <a:r>
              <a:rPr lang="en-US" altLang="en-US" sz="1800" dirty="0">
                <a:cs typeface="Arial" panose="020B0604020202020204" pitchFamily="34" charset="0"/>
              </a:rPr>
              <a:t>			+ lime</a:t>
            </a:r>
          </a:p>
          <a:p>
            <a:pPr>
              <a:buFontTx/>
              <a:buNone/>
            </a:pPr>
            <a:r>
              <a:rPr lang="en-US" altLang="en-US" dirty="0">
                <a:cs typeface="Arial" panose="020B0604020202020204" pitchFamily="34" charset="0"/>
              </a:rPr>
              <a:t>			↓</a:t>
            </a:r>
            <a:br>
              <a:rPr lang="en-US" altLang="en-US" sz="1800" dirty="0">
                <a:cs typeface="Arial" panose="020B0604020202020204" pitchFamily="34" charset="0"/>
              </a:rPr>
            </a:br>
            <a:r>
              <a:rPr lang="en-US" altLang="en-US" sz="1800" dirty="0">
                <a:cs typeface="Arial" panose="020B0604020202020204" pitchFamily="34" charset="0"/>
              </a:rPr>
              <a:t>	         AlOH</a:t>
            </a:r>
            <a:r>
              <a:rPr lang="en-US" altLang="en-US" sz="1800" baseline="30000" dirty="0">
                <a:cs typeface="Arial" panose="020B0604020202020204" pitchFamily="34" charset="0"/>
              </a:rPr>
              <a:t>2+</a:t>
            </a:r>
            <a:r>
              <a:rPr lang="en-US" altLang="en-US" sz="1800" dirty="0">
                <a:cs typeface="Arial" panose="020B0604020202020204" pitchFamily="34" charset="0"/>
              </a:rPr>
              <a:t> + H</a:t>
            </a:r>
            <a:r>
              <a:rPr lang="en-US" altLang="en-US" sz="1800" baseline="-25000" dirty="0">
                <a:cs typeface="Arial" panose="020B0604020202020204" pitchFamily="34" charset="0"/>
              </a:rPr>
              <a:t>2</a:t>
            </a:r>
            <a:r>
              <a:rPr lang="en-US" altLang="en-US" sz="1800" dirty="0">
                <a:cs typeface="Arial" panose="020B0604020202020204" pitchFamily="34" charset="0"/>
              </a:rPr>
              <a:t>O ↔ Al(OH)</a:t>
            </a:r>
            <a:r>
              <a:rPr lang="en-US" altLang="en-US" sz="1800" baseline="-25000" dirty="0">
                <a:cs typeface="Arial" panose="020B0604020202020204" pitchFamily="34" charset="0"/>
              </a:rPr>
              <a:t>2</a:t>
            </a:r>
            <a:r>
              <a:rPr lang="en-US" altLang="en-US" sz="1800" baseline="30000" dirty="0">
                <a:cs typeface="Arial" panose="020B0604020202020204" pitchFamily="34" charset="0"/>
              </a:rPr>
              <a:t>+</a:t>
            </a:r>
            <a:r>
              <a:rPr lang="en-US" altLang="en-US" sz="1800" dirty="0">
                <a:cs typeface="Arial" panose="020B0604020202020204" pitchFamily="34" charset="0"/>
              </a:rPr>
              <a:t> + H</a:t>
            </a:r>
            <a:r>
              <a:rPr lang="en-US" altLang="en-US" sz="1800" baseline="30000" dirty="0">
                <a:cs typeface="Arial" panose="020B0604020202020204" pitchFamily="34" charset="0"/>
              </a:rPr>
              <a:t>+	</a:t>
            </a:r>
            <a:r>
              <a:rPr lang="en-US" altLang="en-US" sz="1800" dirty="0">
                <a:cs typeface="Arial" panose="020B0604020202020204" pitchFamily="34" charset="0"/>
              </a:rPr>
              <a:t>pK</a:t>
            </a:r>
            <a:r>
              <a:rPr lang="en-US" altLang="en-US" sz="1800" baseline="-25000" dirty="0">
                <a:cs typeface="Arial" panose="020B0604020202020204" pitchFamily="34" charset="0"/>
              </a:rPr>
              <a:t>a</a:t>
            </a:r>
            <a:r>
              <a:rPr lang="en-US" altLang="en-US" sz="1800" dirty="0">
                <a:cs typeface="Arial" panose="020B0604020202020204" pitchFamily="34" charset="0"/>
              </a:rPr>
              <a:t>~5.60</a:t>
            </a:r>
          </a:p>
          <a:p>
            <a:pPr>
              <a:buFontTx/>
              <a:buNone/>
            </a:pPr>
            <a:r>
              <a:rPr lang="en-US" altLang="en-US" baseline="30000" dirty="0">
                <a:cs typeface="Arial" panose="020B0604020202020204" pitchFamily="34" charset="0"/>
              </a:rPr>
              <a:t>			</a:t>
            </a:r>
            <a:r>
              <a:rPr lang="en-US" altLang="en-US" sz="1800" dirty="0">
                <a:cs typeface="Arial" panose="020B0604020202020204" pitchFamily="34" charset="0"/>
              </a:rPr>
              <a:t>+ lime</a:t>
            </a:r>
          </a:p>
          <a:p>
            <a:pPr>
              <a:buFontTx/>
              <a:buNone/>
            </a:pPr>
            <a:r>
              <a:rPr lang="en-US" altLang="en-US" dirty="0">
                <a:cs typeface="Arial" panose="020B0604020202020204" pitchFamily="34" charset="0"/>
              </a:rPr>
              <a:t>			↓</a:t>
            </a:r>
            <a:br>
              <a:rPr lang="en-US" altLang="en-US" sz="1800" dirty="0">
                <a:cs typeface="Arial" panose="020B0604020202020204" pitchFamily="34" charset="0"/>
              </a:rPr>
            </a:br>
            <a:r>
              <a:rPr lang="en-US" altLang="en-US" sz="1800" dirty="0">
                <a:cs typeface="Arial" panose="020B0604020202020204" pitchFamily="34" charset="0"/>
              </a:rPr>
              <a:t>	         Al(OH)</a:t>
            </a:r>
            <a:r>
              <a:rPr lang="en-US" altLang="en-US" sz="1800" baseline="-25000" dirty="0">
                <a:cs typeface="Arial" panose="020B0604020202020204" pitchFamily="34" charset="0"/>
              </a:rPr>
              <a:t>2</a:t>
            </a:r>
            <a:r>
              <a:rPr lang="en-US" altLang="en-US" sz="1800" baseline="30000" dirty="0">
                <a:cs typeface="Arial" panose="020B0604020202020204" pitchFamily="34" charset="0"/>
              </a:rPr>
              <a:t>+</a:t>
            </a:r>
            <a:r>
              <a:rPr lang="en-US" altLang="en-US" sz="1800" dirty="0">
                <a:cs typeface="Arial" panose="020B0604020202020204" pitchFamily="34" charset="0"/>
              </a:rPr>
              <a:t> + H</a:t>
            </a:r>
            <a:r>
              <a:rPr lang="en-US" altLang="en-US" sz="1800" baseline="-25000" dirty="0">
                <a:cs typeface="Arial" panose="020B0604020202020204" pitchFamily="34" charset="0"/>
              </a:rPr>
              <a:t>2</a:t>
            </a:r>
            <a:r>
              <a:rPr lang="en-US" altLang="en-US" sz="1800" dirty="0">
                <a:cs typeface="Arial" panose="020B0604020202020204" pitchFamily="34" charset="0"/>
              </a:rPr>
              <a:t>O ↔ Al(OH)</a:t>
            </a:r>
            <a:r>
              <a:rPr lang="en-US" altLang="en-US" sz="1800" baseline="-25000" dirty="0">
                <a:cs typeface="Arial" panose="020B0604020202020204" pitchFamily="34" charset="0"/>
              </a:rPr>
              <a:t>3</a:t>
            </a:r>
            <a:r>
              <a:rPr lang="en-US" altLang="en-US" sz="1800" dirty="0">
                <a:cs typeface="Arial" panose="020B0604020202020204" pitchFamily="34" charset="0"/>
              </a:rPr>
              <a:t> + H</a:t>
            </a:r>
            <a:r>
              <a:rPr lang="en-US" altLang="en-US" sz="1800" baseline="30000" dirty="0">
                <a:cs typeface="Arial" panose="020B0604020202020204" pitchFamily="34" charset="0"/>
              </a:rPr>
              <a:t>+</a:t>
            </a:r>
            <a:r>
              <a:rPr lang="en-US" altLang="en-US" sz="1800" dirty="0">
                <a:cs typeface="Arial" panose="020B0604020202020204" pitchFamily="34" charset="0"/>
              </a:rPr>
              <a:t>	pK</a:t>
            </a:r>
            <a:r>
              <a:rPr lang="en-US" altLang="en-US" sz="1800" baseline="-25000" dirty="0">
                <a:cs typeface="Arial" panose="020B0604020202020204" pitchFamily="34" charset="0"/>
              </a:rPr>
              <a:t>a</a:t>
            </a:r>
            <a:r>
              <a:rPr lang="en-US" altLang="en-US" sz="1800" dirty="0">
                <a:cs typeface="Arial" panose="020B0604020202020204" pitchFamily="34" charset="0"/>
              </a:rPr>
              <a:t>~6.70</a:t>
            </a:r>
            <a:endParaRPr lang="en-US" altLang="en-US" sz="1800" baseline="30000" dirty="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10096A30-AE58-8A52-AA13-B233234D917A}"/>
              </a:ext>
            </a:extLst>
          </p:cNvPr>
          <p:cNvSpPr>
            <a:spLocks noGrp="1"/>
          </p:cNvSpPr>
          <p:nvPr>
            <p:ph type="sldNum" sz="quarter" idx="12"/>
          </p:nvPr>
        </p:nvSpPr>
        <p:spPr/>
        <p:txBody>
          <a:bodyPr/>
          <a:lstStyle/>
          <a:p>
            <a:fld id="{7E2D3A1E-CB0F-4795-A138-5B7BBEFF6EA2}" type="slidenum">
              <a:rPr lang="en-US" smtClean="0"/>
              <a:t>20</a:t>
            </a:fld>
            <a:endParaRPr lang="en-US"/>
          </a:p>
        </p:txBody>
      </p:sp>
    </p:spTree>
    <p:extLst>
      <p:ext uri="{BB962C8B-B14F-4D97-AF65-F5344CB8AC3E}">
        <p14:creationId xmlns:p14="http://schemas.microsoft.com/office/powerpoint/2010/main" val="18637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15292-FA9C-5970-C1B1-C36D8235341C}"/>
              </a:ext>
            </a:extLst>
          </p:cNvPr>
          <p:cNvSpPr>
            <a:spLocks noGrp="1"/>
          </p:cNvSpPr>
          <p:nvPr>
            <p:ph type="title"/>
          </p:nvPr>
        </p:nvSpPr>
        <p:spPr/>
        <p:txBody>
          <a:bodyPr/>
          <a:lstStyle/>
          <a:p>
            <a:r>
              <a:rPr lang="en-US" dirty="0"/>
              <a:t>Soil pH Buffering</a:t>
            </a:r>
          </a:p>
        </p:txBody>
      </p:sp>
      <p:sp>
        <p:nvSpPr>
          <p:cNvPr id="3" name="Content Placeholder 2">
            <a:extLst>
              <a:ext uri="{FF2B5EF4-FFF2-40B4-BE49-F238E27FC236}">
                <a16:creationId xmlns:a16="http://schemas.microsoft.com/office/drawing/2014/main" id="{797A0DFA-ABED-5086-0D48-623FD647DE91}"/>
              </a:ext>
            </a:extLst>
          </p:cNvPr>
          <p:cNvSpPr>
            <a:spLocks noGrp="1"/>
          </p:cNvSpPr>
          <p:nvPr>
            <p:ph idx="1"/>
          </p:nvPr>
        </p:nvSpPr>
        <p:spPr>
          <a:xfrm>
            <a:off x="838200" y="1825625"/>
            <a:ext cx="5257800" cy="4351338"/>
          </a:xfrm>
        </p:spPr>
        <p:txBody>
          <a:bodyPr>
            <a:normAutofit fontScale="92500" lnSpcReduction="20000"/>
          </a:bodyPr>
          <a:lstStyle/>
          <a:p>
            <a:r>
              <a:rPr lang="en-US" dirty="0"/>
              <a:t>Soil will RESIST changes of pH</a:t>
            </a:r>
          </a:p>
          <a:p>
            <a:r>
              <a:rPr lang="en-US" dirty="0"/>
              <a:t>Titration Curves</a:t>
            </a:r>
          </a:p>
          <a:p>
            <a:pPr lvl="1"/>
            <a:r>
              <a:rPr lang="en-US" dirty="0"/>
              <a:t>Flat portion of the curve represents the buffering capacity</a:t>
            </a:r>
          </a:p>
          <a:p>
            <a:pPr lvl="2"/>
            <a:r>
              <a:rPr lang="en-US" dirty="0"/>
              <a:t>As we add base (Neutralization), pH changes slowly</a:t>
            </a:r>
          </a:p>
          <a:p>
            <a:pPr lvl="2"/>
            <a:r>
              <a:rPr lang="en-US" dirty="0"/>
              <a:t>This is the influx of H</a:t>
            </a:r>
            <a:r>
              <a:rPr lang="en-US" baseline="30000" dirty="0"/>
              <a:t>+</a:t>
            </a:r>
            <a:r>
              <a:rPr lang="en-US" dirty="0"/>
              <a:t> form the hydrolysis reaction</a:t>
            </a:r>
          </a:p>
          <a:p>
            <a:pPr lvl="1"/>
            <a:r>
              <a:rPr lang="en-US" dirty="0"/>
              <a:t>Rapid increase in pH (~75%)</a:t>
            </a:r>
          </a:p>
          <a:p>
            <a:pPr lvl="2"/>
            <a:r>
              <a:rPr lang="en-US" dirty="0"/>
              <a:t>Al</a:t>
            </a:r>
            <a:r>
              <a:rPr lang="en-US" baseline="30000" dirty="0"/>
              <a:t>3+ </a:t>
            </a:r>
            <a:r>
              <a:rPr lang="en-US" dirty="0"/>
              <a:t>and hydroxides have converted to Al(OH)</a:t>
            </a:r>
            <a:r>
              <a:rPr lang="en-US" baseline="-25000" dirty="0"/>
              <a:t>3</a:t>
            </a:r>
            <a:r>
              <a:rPr lang="en-US" dirty="0"/>
              <a:t> (gibbsite) and precipitated</a:t>
            </a:r>
          </a:p>
          <a:p>
            <a:r>
              <a:rPr lang="en-US" dirty="0"/>
              <a:t>Note: Reverse can occur</a:t>
            </a:r>
          </a:p>
          <a:p>
            <a:pPr lvl="1"/>
            <a:r>
              <a:rPr lang="en-US" dirty="0"/>
              <a:t>As acid is added to the soil, OH</a:t>
            </a:r>
            <a:r>
              <a:rPr lang="en-US" baseline="30000" dirty="0"/>
              <a:t>-</a:t>
            </a:r>
            <a:r>
              <a:rPr lang="en-US" dirty="0"/>
              <a:t> can be added as Al compounds solubilize.</a:t>
            </a:r>
          </a:p>
          <a:p>
            <a:pPr lvl="1"/>
            <a:endParaRPr lang="en-US" dirty="0"/>
          </a:p>
        </p:txBody>
      </p:sp>
      <p:pic>
        <p:nvPicPr>
          <p:cNvPr id="4" name="Picture 3" descr="Diagram&#10;&#10;Description automatically generated">
            <a:extLst>
              <a:ext uri="{FF2B5EF4-FFF2-40B4-BE49-F238E27FC236}">
                <a16:creationId xmlns:a16="http://schemas.microsoft.com/office/drawing/2014/main" id="{6BC27D97-170B-E00C-52A0-18A50DBB5A7A}"/>
              </a:ext>
            </a:extLst>
          </p:cNvPr>
          <p:cNvPicPr>
            <a:picLocks noChangeAspect="1"/>
          </p:cNvPicPr>
          <p:nvPr/>
        </p:nvPicPr>
        <p:blipFill rotWithShape="1">
          <a:blip r:embed="rId2">
            <a:extLst>
              <a:ext uri="{28A0092B-C50C-407E-A947-70E740481C1C}">
                <a14:useLocalDpi xmlns:a14="http://schemas.microsoft.com/office/drawing/2010/main" val="0"/>
              </a:ext>
            </a:extLst>
          </a:blip>
          <a:srcRect l="10653" t="17870" r="19760" b="16289"/>
          <a:stretch/>
        </p:blipFill>
        <p:spPr>
          <a:xfrm>
            <a:off x="6096000" y="1661523"/>
            <a:ext cx="6096000" cy="4515440"/>
          </a:xfrm>
          <a:prstGeom prst="rect">
            <a:avLst/>
          </a:prstGeom>
        </p:spPr>
      </p:pic>
      <p:sp>
        <p:nvSpPr>
          <p:cNvPr id="5" name="Slide Number Placeholder 4">
            <a:extLst>
              <a:ext uri="{FF2B5EF4-FFF2-40B4-BE49-F238E27FC236}">
                <a16:creationId xmlns:a16="http://schemas.microsoft.com/office/drawing/2014/main" id="{F6DC092C-AD33-F2CC-9920-1B79EB74F842}"/>
              </a:ext>
            </a:extLst>
          </p:cNvPr>
          <p:cNvSpPr>
            <a:spLocks noGrp="1"/>
          </p:cNvSpPr>
          <p:nvPr>
            <p:ph type="sldNum" sz="quarter" idx="12"/>
          </p:nvPr>
        </p:nvSpPr>
        <p:spPr/>
        <p:txBody>
          <a:bodyPr/>
          <a:lstStyle/>
          <a:p>
            <a:fld id="{7E2D3A1E-CB0F-4795-A138-5B7BBEFF6EA2}" type="slidenum">
              <a:rPr lang="en-US" smtClean="0"/>
              <a:t>21</a:t>
            </a:fld>
            <a:endParaRPr lang="en-US"/>
          </a:p>
        </p:txBody>
      </p:sp>
    </p:spTree>
    <p:extLst>
      <p:ext uri="{BB962C8B-B14F-4D97-AF65-F5344CB8AC3E}">
        <p14:creationId xmlns:p14="http://schemas.microsoft.com/office/powerpoint/2010/main" val="3634497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4F39-D914-D907-D69D-8C44FDF9EF8A}"/>
              </a:ext>
            </a:extLst>
          </p:cNvPr>
          <p:cNvSpPr>
            <a:spLocks noGrp="1"/>
          </p:cNvSpPr>
          <p:nvPr>
            <p:ph type="title"/>
          </p:nvPr>
        </p:nvSpPr>
        <p:spPr/>
        <p:txBody>
          <a:bodyPr/>
          <a:lstStyle/>
          <a:p>
            <a:r>
              <a:rPr lang="en-US" dirty="0"/>
              <a:t>Active vs Potential/Exchangeable Acidity</a:t>
            </a:r>
          </a:p>
        </p:txBody>
      </p:sp>
      <p:sp>
        <p:nvSpPr>
          <p:cNvPr id="3" name="Content Placeholder 2">
            <a:extLst>
              <a:ext uri="{FF2B5EF4-FFF2-40B4-BE49-F238E27FC236}">
                <a16:creationId xmlns:a16="http://schemas.microsoft.com/office/drawing/2014/main" id="{A97A3159-499A-78BA-F7A3-C3E09753AE10}"/>
              </a:ext>
            </a:extLst>
          </p:cNvPr>
          <p:cNvSpPr>
            <a:spLocks noGrp="1"/>
          </p:cNvSpPr>
          <p:nvPr>
            <p:ph idx="1"/>
          </p:nvPr>
        </p:nvSpPr>
        <p:spPr/>
        <p:txBody>
          <a:bodyPr/>
          <a:lstStyle/>
          <a:p>
            <a:r>
              <a:rPr lang="en-US" dirty="0"/>
              <a:t>Active Acidity</a:t>
            </a:r>
          </a:p>
          <a:p>
            <a:pPr lvl="1"/>
            <a:r>
              <a:rPr lang="en-US" dirty="0"/>
              <a:t>H</a:t>
            </a:r>
            <a:r>
              <a:rPr lang="en-US" baseline="30000" dirty="0"/>
              <a:t>+</a:t>
            </a:r>
            <a:r>
              <a:rPr lang="en-US" dirty="0"/>
              <a:t> and Al</a:t>
            </a:r>
            <a:r>
              <a:rPr lang="en-US" baseline="30000" dirty="0"/>
              <a:t>3+</a:t>
            </a:r>
            <a:r>
              <a:rPr lang="en-US" dirty="0"/>
              <a:t> in soil solution</a:t>
            </a:r>
          </a:p>
          <a:p>
            <a:pPr lvl="1"/>
            <a:r>
              <a:rPr lang="en-US" dirty="0"/>
              <a:t>Measured in a soil/water solution with pH meter and electrodes</a:t>
            </a:r>
          </a:p>
          <a:p>
            <a:pPr lvl="1"/>
            <a:r>
              <a:rPr lang="en-US" dirty="0"/>
              <a:t>Soil pH on test report is active acidity</a:t>
            </a:r>
          </a:p>
          <a:p>
            <a:pPr lvl="1"/>
            <a:r>
              <a:rPr lang="en-US" dirty="0"/>
              <a:t>Gives a good indication of the presence or absence of H</a:t>
            </a:r>
            <a:r>
              <a:rPr lang="en-US" baseline="30000" dirty="0"/>
              <a:t>+</a:t>
            </a:r>
            <a:r>
              <a:rPr lang="en-US" dirty="0"/>
              <a:t> and Al</a:t>
            </a:r>
            <a:r>
              <a:rPr lang="en-US" baseline="30000" dirty="0"/>
              <a:t>3+</a:t>
            </a:r>
            <a:r>
              <a:rPr lang="en-US" dirty="0"/>
              <a:t> in the soil solution</a:t>
            </a:r>
          </a:p>
          <a:p>
            <a:pPr lvl="1"/>
            <a:r>
              <a:rPr lang="en-US" dirty="0"/>
              <a:t>H</a:t>
            </a:r>
            <a:r>
              <a:rPr lang="en-US" baseline="30000" dirty="0"/>
              <a:t>+</a:t>
            </a:r>
            <a:r>
              <a:rPr lang="en-US" dirty="0"/>
              <a:t> present at pH &lt; 4</a:t>
            </a:r>
          </a:p>
          <a:p>
            <a:pPr lvl="1"/>
            <a:r>
              <a:rPr lang="en-US" dirty="0"/>
              <a:t>Al</a:t>
            </a:r>
            <a:r>
              <a:rPr lang="en-US" baseline="30000" dirty="0"/>
              <a:t>3+</a:t>
            </a:r>
            <a:r>
              <a:rPr lang="en-US" dirty="0"/>
              <a:t> present at pH &lt; 5.5</a:t>
            </a:r>
          </a:p>
        </p:txBody>
      </p:sp>
      <p:sp>
        <p:nvSpPr>
          <p:cNvPr id="4" name="Slide Number Placeholder 3">
            <a:extLst>
              <a:ext uri="{FF2B5EF4-FFF2-40B4-BE49-F238E27FC236}">
                <a16:creationId xmlns:a16="http://schemas.microsoft.com/office/drawing/2014/main" id="{270AF8E4-8441-FBBD-3632-4404765FDD14}"/>
              </a:ext>
            </a:extLst>
          </p:cNvPr>
          <p:cNvSpPr>
            <a:spLocks noGrp="1"/>
          </p:cNvSpPr>
          <p:nvPr>
            <p:ph type="sldNum" sz="quarter" idx="12"/>
          </p:nvPr>
        </p:nvSpPr>
        <p:spPr/>
        <p:txBody>
          <a:bodyPr/>
          <a:lstStyle/>
          <a:p>
            <a:fld id="{7E2D3A1E-CB0F-4795-A138-5B7BBEFF6EA2}" type="slidenum">
              <a:rPr lang="en-US" smtClean="0"/>
              <a:t>22</a:t>
            </a:fld>
            <a:endParaRPr lang="en-US"/>
          </a:p>
        </p:txBody>
      </p:sp>
    </p:spTree>
    <p:extLst>
      <p:ext uri="{BB962C8B-B14F-4D97-AF65-F5344CB8AC3E}">
        <p14:creationId xmlns:p14="http://schemas.microsoft.com/office/powerpoint/2010/main" val="3598409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9FE6-5EE8-6A52-1611-2C8BCF9B67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37446A-2764-2524-5300-A405F84F76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136E500-864E-F547-8A80-DD51BE0DF48E}"/>
              </a:ext>
            </a:extLst>
          </p:cNvPr>
          <p:cNvSpPr>
            <a:spLocks noGrp="1"/>
          </p:cNvSpPr>
          <p:nvPr>
            <p:ph type="sldNum" sz="quarter" idx="12"/>
          </p:nvPr>
        </p:nvSpPr>
        <p:spPr/>
        <p:txBody>
          <a:bodyPr/>
          <a:lstStyle/>
          <a:p>
            <a:fld id="{7E2D3A1E-CB0F-4795-A138-5B7BBEFF6EA2}" type="slidenum">
              <a:rPr lang="en-US" smtClean="0"/>
              <a:t>23</a:t>
            </a:fld>
            <a:endParaRPr lang="en-US"/>
          </a:p>
        </p:txBody>
      </p:sp>
      <p:pic>
        <p:nvPicPr>
          <p:cNvPr id="1026" name="Picture 2" descr="149,500+ Iceberg Stock Photos, Pictures &amp; Royalty-Free Images - iStock |  Tip of the iceberg, Glacier, Iceberg below water">
            <a:extLst>
              <a:ext uri="{FF2B5EF4-FFF2-40B4-BE49-F238E27FC236}">
                <a16:creationId xmlns:a16="http://schemas.microsoft.com/office/drawing/2014/main" id="{E12A21E5-8E3D-55F5-E34F-6AF018563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1400175"/>
            <a:ext cx="58293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722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28D3-5DF4-D39F-84B6-BBB1F1A6E943}"/>
              </a:ext>
            </a:extLst>
          </p:cNvPr>
          <p:cNvSpPr>
            <a:spLocks noGrp="1"/>
          </p:cNvSpPr>
          <p:nvPr>
            <p:ph type="title"/>
          </p:nvPr>
        </p:nvSpPr>
        <p:spPr/>
        <p:txBody>
          <a:bodyPr/>
          <a:lstStyle/>
          <a:p>
            <a:r>
              <a:rPr lang="en-US" dirty="0"/>
              <a:t>Active vs Potential/Exchangeable Acidity</a:t>
            </a:r>
          </a:p>
        </p:txBody>
      </p:sp>
      <p:sp>
        <p:nvSpPr>
          <p:cNvPr id="3" name="Content Placeholder 2">
            <a:extLst>
              <a:ext uri="{FF2B5EF4-FFF2-40B4-BE49-F238E27FC236}">
                <a16:creationId xmlns:a16="http://schemas.microsoft.com/office/drawing/2014/main" id="{6CCC9E1C-8E75-B28E-0A50-66066FC508D9}"/>
              </a:ext>
            </a:extLst>
          </p:cNvPr>
          <p:cNvSpPr>
            <a:spLocks noGrp="1"/>
          </p:cNvSpPr>
          <p:nvPr>
            <p:ph idx="1"/>
          </p:nvPr>
        </p:nvSpPr>
        <p:spPr/>
        <p:txBody>
          <a:bodyPr/>
          <a:lstStyle/>
          <a:p>
            <a:r>
              <a:rPr lang="en-US" dirty="0"/>
              <a:t>Potential/Exchangeable Acidity</a:t>
            </a:r>
          </a:p>
          <a:p>
            <a:pPr lvl="1"/>
            <a:r>
              <a:rPr lang="en-US" dirty="0"/>
              <a:t>H</a:t>
            </a:r>
            <a:r>
              <a:rPr lang="en-US" baseline="30000" dirty="0"/>
              <a:t>+</a:t>
            </a:r>
            <a:r>
              <a:rPr lang="en-US" dirty="0"/>
              <a:t> and Al</a:t>
            </a:r>
            <a:r>
              <a:rPr lang="en-US" baseline="30000" dirty="0"/>
              <a:t>3+</a:t>
            </a:r>
            <a:r>
              <a:rPr lang="en-US" dirty="0"/>
              <a:t> in the soil CEC</a:t>
            </a:r>
          </a:p>
          <a:p>
            <a:pPr lvl="1"/>
            <a:r>
              <a:rPr lang="en-US" dirty="0"/>
              <a:t>Requires titration with a base</a:t>
            </a:r>
          </a:p>
          <a:p>
            <a:pPr lvl="1"/>
            <a:r>
              <a:rPr lang="en-US" dirty="0"/>
              <a:t>Related to active acidity and CEC</a:t>
            </a:r>
          </a:p>
          <a:p>
            <a:pPr lvl="1"/>
            <a:r>
              <a:rPr lang="en-US" dirty="0"/>
              <a:t>Higher clay/ OM -&gt; Higher lime requirement</a:t>
            </a:r>
          </a:p>
          <a:p>
            <a:pPr lvl="1"/>
            <a:r>
              <a:rPr lang="en-US" dirty="0"/>
              <a:t>Lower Clay/OM -&gt; lower Lime requirement</a:t>
            </a:r>
          </a:p>
        </p:txBody>
      </p:sp>
      <p:sp>
        <p:nvSpPr>
          <p:cNvPr id="4" name="Slide Number Placeholder 3">
            <a:extLst>
              <a:ext uri="{FF2B5EF4-FFF2-40B4-BE49-F238E27FC236}">
                <a16:creationId xmlns:a16="http://schemas.microsoft.com/office/drawing/2014/main" id="{1F034B7F-5141-52E7-9949-F29C1E1A3960}"/>
              </a:ext>
            </a:extLst>
          </p:cNvPr>
          <p:cNvSpPr>
            <a:spLocks noGrp="1"/>
          </p:cNvSpPr>
          <p:nvPr>
            <p:ph type="sldNum" sz="quarter" idx="12"/>
          </p:nvPr>
        </p:nvSpPr>
        <p:spPr/>
        <p:txBody>
          <a:bodyPr/>
          <a:lstStyle/>
          <a:p>
            <a:fld id="{7E2D3A1E-CB0F-4795-A138-5B7BBEFF6EA2}" type="slidenum">
              <a:rPr lang="en-US" smtClean="0"/>
              <a:t>24</a:t>
            </a:fld>
            <a:endParaRPr lang="en-US"/>
          </a:p>
        </p:txBody>
      </p:sp>
    </p:spTree>
    <p:extLst>
      <p:ext uri="{BB962C8B-B14F-4D97-AF65-F5344CB8AC3E}">
        <p14:creationId xmlns:p14="http://schemas.microsoft.com/office/powerpoint/2010/main" val="4183587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DCC8-7DF3-CC5F-7979-665631F816F7}"/>
              </a:ext>
            </a:extLst>
          </p:cNvPr>
          <p:cNvSpPr>
            <a:spLocks noGrp="1"/>
          </p:cNvSpPr>
          <p:nvPr>
            <p:ph type="title"/>
          </p:nvPr>
        </p:nvSpPr>
        <p:spPr/>
        <p:txBody>
          <a:bodyPr/>
          <a:lstStyle/>
          <a:p>
            <a:r>
              <a:rPr lang="en-US" dirty="0"/>
              <a:t>Soil pH Buffering</a:t>
            </a:r>
          </a:p>
        </p:txBody>
      </p:sp>
      <p:sp>
        <p:nvSpPr>
          <p:cNvPr id="3" name="Content Placeholder 2">
            <a:extLst>
              <a:ext uri="{FF2B5EF4-FFF2-40B4-BE49-F238E27FC236}">
                <a16:creationId xmlns:a16="http://schemas.microsoft.com/office/drawing/2014/main" id="{5F785A5E-520C-A22A-C657-5D6D445FF96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8A9824D-F18D-D393-1F81-F6126563F666}"/>
              </a:ext>
            </a:extLst>
          </p:cNvPr>
          <p:cNvPicPr>
            <a:picLocks noChangeAspect="1"/>
          </p:cNvPicPr>
          <p:nvPr/>
        </p:nvPicPr>
        <p:blipFill>
          <a:blip r:embed="rId2"/>
          <a:stretch>
            <a:fillRect/>
          </a:stretch>
        </p:blipFill>
        <p:spPr>
          <a:xfrm>
            <a:off x="3179206" y="1756888"/>
            <a:ext cx="5833587" cy="4488812"/>
          </a:xfrm>
          <a:prstGeom prst="rect">
            <a:avLst/>
          </a:prstGeom>
        </p:spPr>
      </p:pic>
      <p:sp>
        <p:nvSpPr>
          <p:cNvPr id="4" name="Slide Number Placeholder 3">
            <a:extLst>
              <a:ext uri="{FF2B5EF4-FFF2-40B4-BE49-F238E27FC236}">
                <a16:creationId xmlns:a16="http://schemas.microsoft.com/office/drawing/2014/main" id="{C29B39ED-E2F4-FE14-9C15-7D4579426B03}"/>
              </a:ext>
            </a:extLst>
          </p:cNvPr>
          <p:cNvSpPr>
            <a:spLocks noGrp="1"/>
          </p:cNvSpPr>
          <p:nvPr>
            <p:ph type="sldNum" sz="quarter" idx="12"/>
          </p:nvPr>
        </p:nvSpPr>
        <p:spPr/>
        <p:txBody>
          <a:bodyPr/>
          <a:lstStyle/>
          <a:p>
            <a:fld id="{7E2D3A1E-CB0F-4795-A138-5B7BBEFF6EA2}" type="slidenum">
              <a:rPr lang="en-US" smtClean="0"/>
              <a:t>25</a:t>
            </a:fld>
            <a:endParaRPr lang="en-US"/>
          </a:p>
        </p:txBody>
      </p:sp>
    </p:spTree>
    <p:extLst>
      <p:ext uri="{BB962C8B-B14F-4D97-AF65-F5344CB8AC3E}">
        <p14:creationId xmlns:p14="http://schemas.microsoft.com/office/powerpoint/2010/main" val="1999483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BC7A-B126-C26A-7366-DB47DCBBE977}"/>
              </a:ext>
            </a:extLst>
          </p:cNvPr>
          <p:cNvSpPr>
            <a:spLocks noGrp="1"/>
          </p:cNvSpPr>
          <p:nvPr>
            <p:ph type="title"/>
          </p:nvPr>
        </p:nvSpPr>
        <p:spPr/>
        <p:txBody>
          <a:bodyPr/>
          <a:lstStyle/>
          <a:p>
            <a:r>
              <a:rPr lang="en-US" dirty="0"/>
              <a:t>Soil pH Buffering</a:t>
            </a:r>
          </a:p>
        </p:txBody>
      </p:sp>
      <p:pic>
        <p:nvPicPr>
          <p:cNvPr id="4" name="Picture 4">
            <a:extLst>
              <a:ext uri="{FF2B5EF4-FFF2-40B4-BE49-F238E27FC236}">
                <a16:creationId xmlns:a16="http://schemas.microsoft.com/office/drawing/2014/main" id="{AE0E0F72-1F75-C439-A8E8-E54E86F66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985" y="363537"/>
            <a:ext cx="6553200" cy="6129338"/>
          </a:xfrm>
          <a:prstGeom prst="rect">
            <a:avLst/>
          </a:prstGeom>
          <a:solidFill>
            <a:srgbClr val="FFCC66"/>
          </a:solidFill>
          <a:ln w="15875">
            <a:solidFill>
              <a:srgbClr val="000000"/>
            </a:solidFill>
            <a:miter lim="800000"/>
            <a:headEnd/>
            <a:tailEnd/>
          </a:ln>
        </p:spPr>
      </p:pic>
      <p:sp>
        <p:nvSpPr>
          <p:cNvPr id="5" name="Text Box 5">
            <a:extLst>
              <a:ext uri="{FF2B5EF4-FFF2-40B4-BE49-F238E27FC236}">
                <a16:creationId xmlns:a16="http://schemas.microsoft.com/office/drawing/2014/main" id="{040E8A7C-70F3-BCB0-B974-A077950656CA}"/>
              </a:ext>
            </a:extLst>
          </p:cNvPr>
          <p:cNvSpPr txBox="1">
            <a:spLocks noChangeArrowheads="1"/>
          </p:cNvSpPr>
          <p:nvPr/>
        </p:nvSpPr>
        <p:spPr bwMode="auto">
          <a:xfrm>
            <a:off x="3624873" y="4396154"/>
            <a:ext cx="160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600" dirty="0"/>
              <a:t>Amount of potential acidity that needs to be neutralized</a:t>
            </a:r>
          </a:p>
        </p:txBody>
      </p:sp>
      <p:sp>
        <p:nvSpPr>
          <p:cNvPr id="3" name="Slide Number Placeholder 2">
            <a:extLst>
              <a:ext uri="{FF2B5EF4-FFF2-40B4-BE49-F238E27FC236}">
                <a16:creationId xmlns:a16="http://schemas.microsoft.com/office/drawing/2014/main" id="{60152E61-58A0-40C9-BDB2-27641D653B7D}"/>
              </a:ext>
            </a:extLst>
          </p:cNvPr>
          <p:cNvSpPr>
            <a:spLocks noGrp="1"/>
          </p:cNvSpPr>
          <p:nvPr>
            <p:ph type="sldNum" sz="quarter" idx="12"/>
          </p:nvPr>
        </p:nvSpPr>
        <p:spPr/>
        <p:txBody>
          <a:bodyPr/>
          <a:lstStyle/>
          <a:p>
            <a:fld id="{7E2D3A1E-CB0F-4795-A138-5B7BBEFF6EA2}" type="slidenum">
              <a:rPr lang="en-US" smtClean="0"/>
              <a:t>26</a:t>
            </a:fld>
            <a:endParaRPr lang="en-US"/>
          </a:p>
        </p:txBody>
      </p:sp>
    </p:spTree>
    <p:extLst>
      <p:ext uri="{BB962C8B-B14F-4D97-AF65-F5344CB8AC3E}">
        <p14:creationId xmlns:p14="http://schemas.microsoft.com/office/powerpoint/2010/main" val="1042955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1E38-D9A9-84A5-23F7-E2EACA046FB8}"/>
              </a:ext>
            </a:extLst>
          </p:cNvPr>
          <p:cNvSpPr>
            <a:spLocks noGrp="1"/>
          </p:cNvSpPr>
          <p:nvPr>
            <p:ph type="title"/>
          </p:nvPr>
        </p:nvSpPr>
        <p:spPr/>
        <p:txBody>
          <a:bodyPr/>
          <a:lstStyle/>
          <a:p>
            <a:r>
              <a:rPr lang="en-US" dirty="0"/>
              <a:t>Effect of Soil Acidity on Plants</a:t>
            </a:r>
          </a:p>
        </p:txBody>
      </p:sp>
      <p:sp>
        <p:nvSpPr>
          <p:cNvPr id="3" name="Content Placeholder 2">
            <a:extLst>
              <a:ext uri="{FF2B5EF4-FFF2-40B4-BE49-F238E27FC236}">
                <a16:creationId xmlns:a16="http://schemas.microsoft.com/office/drawing/2014/main" id="{496BD690-FBDA-8ED3-D8CB-BF3245FD7BE1}"/>
              </a:ext>
            </a:extLst>
          </p:cNvPr>
          <p:cNvSpPr>
            <a:spLocks noGrp="1"/>
          </p:cNvSpPr>
          <p:nvPr>
            <p:ph idx="1"/>
          </p:nvPr>
        </p:nvSpPr>
        <p:spPr/>
        <p:txBody>
          <a:bodyPr>
            <a:normAutofit lnSpcReduction="10000"/>
          </a:bodyPr>
          <a:lstStyle/>
          <a:p>
            <a:r>
              <a:rPr lang="en-US" dirty="0"/>
              <a:t>Plant species vary in their response to acidic soil conditions. </a:t>
            </a:r>
          </a:p>
          <a:p>
            <a:pPr lvl="1"/>
            <a:r>
              <a:rPr lang="en-US" dirty="0"/>
              <a:t>Those evolved and cultivated in humid regions tolerate acidic soils better than other species grown in arid and semiarid climates</a:t>
            </a:r>
          </a:p>
          <a:p>
            <a:pPr lvl="1"/>
            <a:r>
              <a:rPr lang="en-US" dirty="0"/>
              <a:t>Fescue/Blueberries/Azalea vs. Bermudagrass/wheat</a:t>
            </a:r>
          </a:p>
          <a:p>
            <a:pPr lvl="1"/>
            <a:r>
              <a:rPr lang="en-US" dirty="0"/>
              <a:t>Non-legumes require soil pH &gt; 5.5 because of toxic levels of Mn and Al</a:t>
            </a:r>
          </a:p>
          <a:p>
            <a:pPr lvl="1"/>
            <a:r>
              <a:rPr lang="en-US" dirty="0"/>
              <a:t>Legumes usually grow best at soil pH &gt; 6.0 due to rhizobium involved in fixing atmospheric N</a:t>
            </a:r>
            <a:r>
              <a:rPr lang="en-US" baseline="-25000" dirty="0"/>
              <a:t>2</a:t>
            </a:r>
            <a:r>
              <a:rPr lang="en-US" dirty="0"/>
              <a:t> seem to thrive in an environment rich in basic cations</a:t>
            </a:r>
          </a:p>
          <a:p>
            <a:pPr lvl="1"/>
            <a:r>
              <a:rPr lang="en-US" dirty="0"/>
              <a:t>Crops which grow well in acidic soils can tolerate metal ions (Mn, Al), and perhaps have harder time getting Fe in more basic soils</a:t>
            </a:r>
          </a:p>
          <a:p>
            <a:r>
              <a:rPr lang="en-US" dirty="0"/>
              <a:t>Primary Problems</a:t>
            </a:r>
          </a:p>
          <a:p>
            <a:pPr lvl="1"/>
            <a:r>
              <a:rPr lang="en-US" dirty="0"/>
              <a:t>Acid toxicity effects on root growth</a:t>
            </a:r>
          </a:p>
          <a:p>
            <a:pPr lvl="1"/>
            <a:r>
              <a:rPr lang="en-US" dirty="0"/>
              <a:t>Reduced nutrient availability </a:t>
            </a:r>
          </a:p>
        </p:txBody>
      </p:sp>
      <p:sp>
        <p:nvSpPr>
          <p:cNvPr id="4" name="Slide Number Placeholder 3">
            <a:extLst>
              <a:ext uri="{FF2B5EF4-FFF2-40B4-BE49-F238E27FC236}">
                <a16:creationId xmlns:a16="http://schemas.microsoft.com/office/drawing/2014/main" id="{0DE9594B-6C61-558C-16D2-688C3D2AA6BA}"/>
              </a:ext>
            </a:extLst>
          </p:cNvPr>
          <p:cNvSpPr>
            <a:spLocks noGrp="1"/>
          </p:cNvSpPr>
          <p:nvPr>
            <p:ph type="sldNum" sz="quarter" idx="12"/>
          </p:nvPr>
        </p:nvSpPr>
        <p:spPr/>
        <p:txBody>
          <a:bodyPr/>
          <a:lstStyle/>
          <a:p>
            <a:fld id="{7E2D3A1E-CB0F-4795-A138-5B7BBEFF6EA2}" type="slidenum">
              <a:rPr lang="en-US" smtClean="0"/>
              <a:t>27</a:t>
            </a:fld>
            <a:endParaRPr lang="en-US"/>
          </a:p>
        </p:txBody>
      </p:sp>
    </p:spTree>
    <p:extLst>
      <p:ext uri="{BB962C8B-B14F-4D97-AF65-F5344CB8AC3E}">
        <p14:creationId xmlns:p14="http://schemas.microsoft.com/office/powerpoint/2010/main" val="210923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1E74-C5BE-210E-D81A-FEEE9A51E2D6}"/>
              </a:ext>
            </a:extLst>
          </p:cNvPr>
          <p:cNvSpPr>
            <a:spLocks noGrp="1"/>
          </p:cNvSpPr>
          <p:nvPr>
            <p:ph type="title"/>
          </p:nvPr>
        </p:nvSpPr>
        <p:spPr/>
        <p:txBody>
          <a:bodyPr/>
          <a:lstStyle/>
          <a:p>
            <a:r>
              <a:rPr lang="en-US" dirty="0"/>
              <a:t>Acid Toxicity</a:t>
            </a:r>
          </a:p>
        </p:txBody>
      </p:sp>
      <p:sp>
        <p:nvSpPr>
          <p:cNvPr id="3" name="Content Placeholder 2">
            <a:extLst>
              <a:ext uri="{FF2B5EF4-FFF2-40B4-BE49-F238E27FC236}">
                <a16:creationId xmlns:a16="http://schemas.microsoft.com/office/drawing/2014/main" id="{63738F65-035A-0F3B-CA63-82464321A5ED}"/>
              </a:ext>
            </a:extLst>
          </p:cNvPr>
          <p:cNvSpPr>
            <a:spLocks noGrp="1"/>
          </p:cNvSpPr>
          <p:nvPr>
            <p:ph idx="1"/>
          </p:nvPr>
        </p:nvSpPr>
        <p:spPr>
          <a:xfrm>
            <a:off x="838200" y="1825625"/>
            <a:ext cx="4991100" cy="4351338"/>
          </a:xfrm>
        </p:spPr>
        <p:txBody>
          <a:bodyPr/>
          <a:lstStyle/>
          <a:p>
            <a:r>
              <a:rPr lang="en-US" dirty="0"/>
              <a:t>Al, Mn, H toxicity pH &lt; 5.5</a:t>
            </a:r>
          </a:p>
          <a:p>
            <a:pPr lvl="1"/>
            <a:r>
              <a:rPr lang="en-US" dirty="0"/>
              <a:t>Stunted Growth</a:t>
            </a:r>
          </a:p>
          <a:p>
            <a:pPr lvl="1"/>
            <a:r>
              <a:rPr lang="en-US" dirty="0"/>
              <a:t>Reduced root growth (rapid)</a:t>
            </a:r>
          </a:p>
          <a:p>
            <a:pPr lvl="1"/>
            <a:r>
              <a:rPr lang="en-US" dirty="0"/>
              <a:t>Root discoloration</a:t>
            </a:r>
          </a:p>
          <a:p>
            <a:r>
              <a:rPr lang="en-US" dirty="0"/>
              <a:t>H</a:t>
            </a:r>
            <a:r>
              <a:rPr lang="en-US" baseline="30000" dirty="0"/>
              <a:t>+</a:t>
            </a:r>
            <a:r>
              <a:rPr lang="en-US" dirty="0"/>
              <a:t> toxicity pH &lt; 4.0</a:t>
            </a:r>
          </a:p>
          <a:p>
            <a:pPr lvl="1"/>
            <a:r>
              <a:rPr lang="en-US" dirty="0"/>
              <a:t>Same as above</a:t>
            </a:r>
          </a:p>
          <a:p>
            <a:pPr lvl="1"/>
            <a:r>
              <a:rPr lang="en-US" dirty="0"/>
              <a:t>Deteriorates root membrane causing loss of material and functionality</a:t>
            </a:r>
          </a:p>
        </p:txBody>
      </p:sp>
      <p:pic>
        <p:nvPicPr>
          <p:cNvPr id="4" name="Picture 2">
            <a:extLst>
              <a:ext uri="{FF2B5EF4-FFF2-40B4-BE49-F238E27FC236}">
                <a16:creationId xmlns:a16="http://schemas.microsoft.com/office/drawing/2014/main" id="{FEC2BE37-09B5-42E3-4C08-3D7088899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128" y="3946685"/>
            <a:ext cx="3960740" cy="25461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relationship between pH and Aluminum species">
            <a:extLst>
              <a:ext uri="{FF2B5EF4-FFF2-40B4-BE49-F238E27FC236}">
                <a16:creationId xmlns:a16="http://schemas.microsoft.com/office/drawing/2014/main" id="{65C8DB25-C31A-E100-7CF4-4B1FB37A7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052" y="882788"/>
            <a:ext cx="3971925" cy="238315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C749E96-5056-D43C-06FC-07286A822C5A}"/>
              </a:ext>
            </a:extLst>
          </p:cNvPr>
          <p:cNvSpPr>
            <a:spLocks noGrp="1"/>
          </p:cNvSpPr>
          <p:nvPr>
            <p:ph type="sldNum" sz="quarter" idx="12"/>
          </p:nvPr>
        </p:nvSpPr>
        <p:spPr/>
        <p:txBody>
          <a:bodyPr/>
          <a:lstStyle/>
          <a:p>
            <a:fld id="{7E2D3A1E-CB0F-4795-A138-5B7BBEFF6EA2}" type="slidenum">
              <a:rPr lang="en-US" smtClean="0"/>
              <a:t>28</a:t>
            </a:fld>
            <a:endParaRPr lang="en-US"/>
          </a:p>
        </p:txBody>
      </p:sp>
    </p:spTree>
    <p:extLst>
      <p:ext uri="{BB962C8B-B14F-4D97-AF65-F5344CB8AC3E}">
        <p14:creationId xmlns:p14="http://schemas.microsoft.com/office/powerpoint/2010/main" val="246361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A69E-DA2B-98C7-1CA7-3D6F20BC9994}"/>
              </a:ext>
            </a:extLst>
          </p:cNvPr>
          <p:cNvSpPr>
            <a:spLocks noGrp="1"/>
          </p:cNvSpPr>
          <p:nvPr>
            <p:ph type="title"/>
          </p:nvPr>
        </p:nvSpPr>
        <p:spPr/>
        <p:txBody>
          <a:bodyPr/>
          <a:lstStyle/>
          <a:p>
            <a:r>
              <a:rPr lang="en-US" dirty="0"/>
              <a:t>Reduced Nutrient Availability</a:t>
            </a:r>
          </a:p>
        </p:txBody>
      </p:sp>
      <p:sp>
        <p:nvSpPr>
          <p:cNvPr id="3" name="Content Placeholder 2">
            <a:extLst>
              <a:ext uri="{FF2B5EF4-FFF2-40B4-BE49-F238E27FC236}">
                <a16:creationId xmlns:a16="http://schemas.microsoft.com/office/drawing/2014/main" id="{80ECD492-EBA6-AA50-4C81-2BC619EDFE3C}"/>
              </a:ext>
            </a:extLst>
          </p:cNvPr>
          <p:cNvSpPr>
            <a:spLocks noGrp="1"/>
          </p:cNvSpPr>
          <p:nvPr>
            <p:ph idx="1"/>
          </p:nvPr>
        </p:nvSpPr>
        <p:spPr>
          <a:xfrm>
            <a:off x="6374422" y="1825625"/>
            <a:ext cx="4979377" cy="4351338"/>
          </a:xfrm>
        </p:spPr>
        <p:txBody>
          <a:bodyPr>
            <a:normAutofit/>
          </a:bodyPr>
          <a:lstStyle/>
          <a:p>
            <a:r>
              <a:rPr lang="en-US" dirty="0"/>
              <a:t>Ca</a:t>
            </a:r>
            <a:r>
              <a:rPr lang="en-US" baseline="30000" dirty="0"/>
              <a:t>2+</a:t>
            </a:r>
            <a:r>
              <a:rPr lang="en-US" dirty="0"/>
              <a:t>, Mg</a:t>
            </a:r>
            <a:r>
              <a:rPr lang="en-US" baseline="30000" dirty="0"/>
              <a:t>2+</a:t>
            </a:r>
            <a:r>
              <a:rPr lang="en-US" dirty="0"/>
              <a:t>, P deficiency</a:t>
            </a:r>
          </a:p>
          <a:p>
            <a:pPr lvl="1"/>
            <a:r>
              <a:rPr lang="en-US" dirty="0"/>
              <a:t>Result of high Al in solution</a:t>
            </a:r>
          </a:p>
          <a:p>
            <a:pPr lvl="1"/>
            <a:r>
              <a:rPr lang="en-US" dirty="0"/>
              <a:t>Ca</a:t>
            </a:r>
            <a:r>
              <a:rPr lang="en-US" baseline="30000" dirty="0"/>
              <a:t>2+</a:t>
            </a:r>
            <a:r>
              <a:rPr lang="en-US" dirty="0"/>
              <a:t>, Mg</a:t>
            </a:r>
            <a:r>
              <a:rPr lang="en-US" baseline="30000" dirty="0"/>
              <a:t>2+</a:t>
            </a:r>
            <a:r>
              <a:rPr lang="en-US" dirty="0"/>
              <a:t> uptake inhibited</a:t>
            </a:r>
          </a:p>
          <a:p>
            <a:pPr lvl="1"/>
            <a:r>
              <a:rPr lang="en-US" dirty="0"/>
              <a:t>P complexation (talk more in P)</a:t>
            </a:r>
          </a:p>
          <a:p>
            <a:r>
              <a:rPr lang="en-US" dirty="0"/>
              <a:t>Others</a:t>
            </a:r>
          </a:p>
          <a:p>
            <a:pPr lvl="1"/>
            <a:r>
              <a:rPr lang="en-US" dirty="0"/>
              <a:t>N deficiency</a:t>
            </a:r>
          </a:p>
          <a:p>
            <a:pPr lvl="1"/>
            <a:r>
              <a:rPr lang="en-US" dirty="0"/>
              <a:t>Mo deficiency</a:t>
            </a:r>
          </a:p>
          <a:p>
            <a:pPr lvl="1"/>
            <a:r>
              <a:rPr lang="en-US" dirty="0"/>
              <a:t>K deficiency</a:t>
            </a:r>
          </a:p>
        </p:txBody>
      </p:sp>
      <p:pic>
        <p:nvPicPr>
          <p:cNvPr id="5" name="Picture 2" descr="http://www.avocadosource.com/tools/FertCalc_files/pH_file/pH.jpg">
            <a:extLst>
              <a:ext uri="{FF2B5EF4-FFF2-40B4-BE49-F238E27FC236}">
                <a16:creationId xmlns:a16="http://schemas.microsoft.com/office/drawing/2014/main" id="{84E82A63-791A-030E-4F17-544B2240F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57" y="2228575"/>
            <a:ext cx="5610222" cy="341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CD87E7C-D497-5996-F3A4-E3D520CE6E55}"/>
              </a:ext>
            </a:extLst>
          </p:cNvPr>
          <p:cNvSpPr>
            <a:spLocks noGrp="1"/>
          </p:cNvSpPr>
          <p:nvPr>
            <p:ph type="sldNum" sz="quarter" idx="12"/>
          </p:nvPr>
        </p:nvSpPr>
        <p:spPr/>
        <p:txBody>
          <a:bodyPr/>
          <a:lstStyle/>
          <a:p>
            <a:fld id="{7E2D3A1E-CB0F-4795-A138-5B7BBEFF6EA2}" type="slidenum">
              <a:rPr lang="en-US" smtClean="0"/>
              <a:t>29</a:t>
            </a:fld>
            <a:endParaRPr lang="en-US"/>
          </a:p>
        </p:txBody>
      </p:sp>
    </p:spTree>
    <p:extLst>
      <p:ext uri="{BB962C8B-B14F-4D97-AF65-F5344CB8AC3E}">
        <p14:creationId xmlns:p14="http://schemas.microsoft.com/office/powerpoint/2010/main" val="71802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FBBF-740A-B976-E0C1-6804F316B7F8}"/>
              </a:ext>
            </a:extLst>
          </p:cNvPr>
          <p:cNvSpPr>
            <a:spLocks noGrp="1"/>
          </p:cNvSpPr>
          <p:nvPr>
            <p:ph type="title"/>
          </p:nvPr>
        </p:nvSpPr>
        <p:spPr/>
        <p:txBody>
          <a:bodyPr/>
          <a:lstStyle/>
          <a:p>
            <a:r>
              <a:rPr lang="en-US" dirty="0"/>
              <a:t>Why study acid, alkaline, saline, and sodic soils?</a:t>
            </a:r>
          </a:p>
        </p:txBody>
      </p:sp>
      <p:sp>
        <p:nvSpPr>
          <p:cNvPr id="3" name="Content Placeholder 2">
            <a:extLst>
              <a:ext uri="{FF2B5EF4-FFF2-40B4-BE49-F238E27FC236}">
                <a16:creationId xmlns:a16="http://schemas.microsoft.com/office/drawing/2014/main" id="{5FB6BD67-9B8C-EBB5-4841-E843B02A2FC4}"/>
              </a:ext>
            </a:extLst>
          </p:cNvPr>
          <p:cNvSpPr>
            <a:spLocks noGrp="1"/>
          </p:cNvSpPr>
          <p:nvPr>
            <p:ph idx="1"/>
          </p:nvPr>
        </p:nvSpPr>
        <p:spPr/>
        <p:txBody>
          <a:bodyPr/>
          <a:lstStyle/>
          <a:p>
            <a:r>
              <a:rPr lang="en-US" dirty="0"/>
              <a:t>These soils have unique chemical and physical properties that influence how plants grow</a:t>
            </a:r>
          </a:p>
          <a:p>
            <a:r>
              <a:rPr lang="en-US" dirty="0"/>
              <a:t>Since availability of nutrient ions is determined by their chemistry, it is important to understand how nutrient availability will be influenced by the special chemical properties of these soils</a:t>
            </a:r>
          </a:p>
        </p:txBody>
      </p:sp>
      <p:sp>
        <p:nvSpPr>
          <p:cNvPr id="4" name="Slide Number Placeholder 3">
            <a:extLst>
              <a:ext uri="{FF2B5EF4-FFF2-40B4-BE49-F238E27FC236}">
                <a16:creationId xmlns:a16="http://schemas.microsoft.com/office/drawing/2014/main" id="{9BF13A68-63C5-4EDD-B18F-BC6CD0E82154}"/>
              </a:ext>
            </a:extLst>
          </p:cNvPr>
          <p:cNvSpPr>
            <a:spLocks noGrp="1"/>
          </p:cNvSpPr>
          <p:nvPr>
            <p:ph type="sldNum" sz="quarter" idx="12"/>
          </p:nvPr>
        </p:nvSpPr>
        <p:spPr/>
        <p:txBody>
          <a:bodyPr/>
          <a:lstStyle/>
          <a:p>
            <a:fld id="{7E2D3A1E-CB0F-4795-A138-5B7BBEFF6EA2}" type="slidenum">
              <a:rPr lang="en-US" smtClean="0"/>
              <a:t>3</a:t>
            </a:fld>
            <a:endParaRPr lang="en-US"/>
          </a:p>
        </p:txBody>
      </p:sp>
    </p:spTree>
    <p:extLst>
      <p:ext uri="{BB962C8B-B14F-4D97-AF65-F5344CB8AC3E}">
        <p14:creationId xmlns:p14="http://schemas.microsoft.com/office/powerpoint/2010/main" val="332377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579A-311C-3A0F-645F-75AF2D3E3B4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E967669-E892-C092-48A2-F13DABFC54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799078-9DA4-3AA1-6B0D-FE17B0A39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490" y="365125"/>
            <a:ext cx="9365020" cy="6090378"/>
          </a:xfrm>
          <a:prstGeom prst="rect">
            <a:avLst/>
          </a:prstGeom>
        </p:spPr>
      </p:pic>
      <p:sp>
        <p:nvSpPr>
          <p:cNvPr id="4" name="Slide Number Placeholder 3">
            <a:extLst>
              <a:ext uri="{FF2B5EF4-FFF2-40B4-BE49-F238E27FC236}">
                <a16:creationId xmlns:a16="http://schemas.microsoft.com/office/drawing/2014/main" id="{65BF280F-73B3-6D73-1477-A962F475722D}"/>
              </a:ext>
            </a:extLst>
          </p:cNvPr>
          <p:cNvSpPr>
            <a:spLocks noGrp="1"/>
          </p:cNvSpPr>
          <p:nvPr>
            <p:ph type="sldNum" sz="quarter" idx="12"/>
          </p:nvPr>
        </p:nvSpPr>
        <p:spPr/>
        <p:txBody>
          <a:bodyPr/>
          <a:lstStyle/>
          <a:p>
            <a:fld id="{7E2D3A1E-CB0F-4795-A138-5B7BBEFF6EA2}" type="slidenum">
              <a:rPr lang="en-US" smtClean="0"/>
              <a:t>30</a:t>
            </a:fld>
            <a:endParaRPr lang="en-US"/>
          </a:p>
        </p:txBody>
      </p:sp>
    </p:spTree>
    <p:extLst>
      <p:ext uri="{BB962C8B-B14F-4D97-AF65-F5344CB8AC3E}">
        <p14:creationId xmlns:p14="http://schemas.microsoft.com/office/powerpoint/2010/main" val="399247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B22A-17A8-5B75-7B5B-2D0CB8B148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1B170B-A1C4-7495-B211-451E3D17C42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5269BCF-B0B0-4A75-0C0D-89E513C1F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36" y="85830"/>
            <a:ext cx="4457560" cy="3343170"/>
          </a:xfrm>
          <a:prstGeom prst="rect">
            <a:avLst/>
          </a:prstGeom>
        </p:spPr>
      </p:pic>
      <p:pic>
        <p:nvPicPr>
          <p:cNvPr id="5" name="Picture 4">
            <a:extLst>
              <a:ext uri="{FF2B5EF4-FFF2-40B4-BE49-F238E27FC236}">
                <a16:creationId xmlns:a16="http://schemas.microsoft.com/office/drawing/2014/main" id="{E47BB2E2-B635-23AD-678B-A8A3CA218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405" y="85830"/>
            <a:ext cx="4457560" cy="3343170"/>
          </a:xfrm>
          <a:prstGeom prst="rect">
            <a:avLst/>
          </a:prstGeom>
        </p:spPr>
      </p:pic>
      <p:pic>
        <p:nvPicPr>
          <p:cNvPr id="6" name="Picture 5">
            <a:extLst>
              <a:ext uri="{FF2B5EF4-FFF2-40B4-BE49-F238E27FC236}">
                <a16:creationId xmlns:a16="http://schemas.microsoft.com/office/drawing/2014/main" id="{5F54E24E-7415-0A28-2083-3D3D8D5CE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4060" y="3362273"/>
            <a:ext cx="4457560" cy="3343170"/>
          </a:xfrm>
          <a:prstGeom prst="rect">
            <a:avLst/>
          </a:prstGeom>
        </p:spPr>
      </p:pic>
      <p:sp>
        <p:nvSpPr>
          <p:cNvPr id="7" name="Slide Number Placeholder 6">
            <a:extLst>
              <a:ext uri="{FF2B5EF4-FFF2-40B4-BE49-F238E27FC236}">
                <a16:creationId xmlns:a16="http://schemas.microsoft.com/office/drawing/2014/main" id="{AB24CDA0-1134-CCA2-7697-05587A0FB1AC}"/>
              </a:ext>
            </a:extLst>
          </p:cNvPr>
          <p:cNvSpPr>
            <a:spLocks noGrp="1"/>
          </p:cNvSpPr>
          <p:nvPr>
            <p:ph type="sldNum" sz="quarter" idx="12"/>
          </p:nvPr>
        </p:nvSpPr>
        <p:spPr/>
        <p:txBody>
          <a:bodyPr/>
          <a:lstStyle/>
          <a:p>
            <a:fld id="{7E2D3A1E-CB0F-4795-A138-5B7BBEFF6EA2}" type="slidenum">
              <a:rPr lang="en-US" smtClean="0"/>
              <a:t>31</a:t>
            </a:fld>
            <a:endParaRPr lang="en-US"/>
          </a:p>
        </p:txBody>
      </p:sp>
    </p:spTree>
    <p:extLst>
      <p:ext uri="{BB962C8B-B14F-4D97-AF65-F5344CB8AC3E}">
        <p14:creationId xmlns:p14="http://schemas.microsoft.com/office/powerpoint/2010/main" val="1660276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6F4E-CE94-B8F8-5F13-BA6F05B7055A}"/>
              </a:ext>
            </a:extLst>
          </p:cNvPr>
          <p:cNvSpPr>
            <a:spLocks noGrp="1"/>
          </p:cNvSpPr>
          <p:nvPr>
            <p:ph type="title"/>
          </p:nvPr>
        </p:nvSpPr>
        <p:spPr/>
        <p:txBody>
          <a:bodyPr/>
          <a:lstStyle/>
          <a:p>
            <a:r>
              <a:rPr lang="en-US" dirty="0"/>
              <a:t>Other issues with soil pH</a:t>
            </a:r>
          </a:p>
        </p:txBody>
      </p:sp>
      <p:sp>
        <p:nvSpPr>
          <p:cNvPr id="3" name="Content Placeholder 2">
            <a:extLst>
              <a:ext uri="{FF2B5EF4-FFF2-40B4-BE49-F238E27FC236}">
                <a16:creationId xmlns:a16="http://schemas.microsoft.com/office/drawing/2014/main" id="{F8F3C738-869B-4A8D-DB59-B4AE99268034}"/>
              </a:ext>
            </a:extLst>
          </p:cNvPr>
          <p:cNvSpPr>
            <a:spLocks noGrp="1"/>
          </p:cNvSpPr>
          <p:nvPr>
            <p:ph idx="1"/>
          </p:nvPr>
        </p:nvSpPr>
        <p:spPr/>
        <p:txBody>
          <a:bodyPr/>
          <a:lstStyle/>
          <a:p>
            <a:r>
              <a:rPr lang="en-US" dirty="0"/>
              <a:t>Some herbicides are pH resistant</a:t>
            </a:r>
          </a:p>
        </p:txBody>
      </p:sp>
      <p:sp>
        <p:nvSpPr>
          <p:cNvPr id="4" name="Slide Number Placeholder 3">
            <a:extLst>
              <a:ext uri="{FF2B5EF4-FFF2-40B4-BE49-F238E27FC236}">
                <a16:creationId xmlns:a16="http://schemas.microsoft.com/office/drawing/2014/main" id="{E9DD1C35-E706-BFA7-5789-89D3B39E70E0}"/>
              </a:ext>
            </a:extLst>
          </p:cNvPr>
          <p:cNvSpPr>
            <a:spLocks noGrp="1"/>
          </p:cNvSpPr>
          <p:nvPr>
            <p:ph type="sldNum" sz="quarter" idx="12"/>
          </p:nvPr>
        </p:nvSpPr>
        <p:spPr/>
        <p:txBody>
          <a:bodyPr/>
          <a:lstStyle/>
          <a:p>
            <a:fld id="{7E2D3A1E-CB0F-4795-A138-5B7BBEFF6EA2}" type="slidenum">
              <a:rPr lang="en-US" smtClean="0"/>
              <a:t>32</a:t>
            </a:fld>
            <a:endParaRPr lang="en-US"/>
          </a:p>
        </p:txBody>
      </p:sp>
    </p:spTree>
    <p:extLst>
      <p:ext uri="{BB962C8B-B14F-4D97-AF65-F5344CB8AC3E}">
        <p14:creationId xmlns:p14="http://schemas.microsoft.com/office/powerpoint/2010/main" val="4247567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CD0F-B86D-DB6E-B24E-0C0C82BE8C48}"/>
              </a:ext>
            </a:extLst>
          </p:cNvPr>
          <p:cNvSpPr>
            <a:spLocks noGrp="1"/>
          </p:cNvSpPr>
          <p:nvPr>
            <p:ph type="title"/>
          </p:nvPr>
        </p:nvSpPr>
        <p:spPr/>
        <p:txBody>
          <a:bodyPr/>
          <a:lstStyle/>
          <a:p>
            <a:r>
              <a:rPr lang="en-US" dirty="0"/>
              <a:t>ALS Inhibitors – Group 2 Herbicides</a:t>
            </a:r>
          </a:p>
        </p:txBody>
      </p:sp>
      <p:sp>
        <p:nvSpPr>
          <p:cNvPr id="3" name="Content Placeholder 2">
            <a:extLst>
              <a:ext uri="{FF2B5EF4-FFF2-40B4-BE49-F238E27FC236}">
                <a16:creationId xmlns:a16="http://schemas.microsoft.com/office/drawing/2014/main" id="{62A1BC4C-BC53-9033-E12E-D23C86D68C49}"/>
              </a:ext>
            </a:extLst>
          </p:cNvPr>
          <p:cNvSpPr>
            <a:spLocks noGrp="1"/>
          </p:cNvSpPr>
          <p:nvPr>
            <p:ph idx="1"/>
          </p:nvPr>
        </p:nvSpPr>
        <p:spPr/>
        <p:txBody>
          <a:bodyPr/>
          <a:lstStyle/>
          <a:p>
            <a:endParaRPr lang="en-US" dirty="0"/>
          </a:p>
        </p:txBody>
      </p:sp>
      <p:sp>
        <p:nvSpPr>
          <p:cNvPr id="4" name="Content Placeholder 4">
            <a:extLst>
              <a:ext uri="{FF2B5EF4-FFF2-40B4-BE49-F238E27FC236}">
                <a16:creationId xmlns:a16="http://schemas.microsoft.com/office/drawing/2014/main" id="{651D1099-D775-7102-BAAE-20C528784E5E}"/>
              </a:ext>
            </a:extLst>
          </p:cNvPr>
          <p:cNvSpPr txBox="1">
            <a:spLocks/>
          </p:cNvSpPr>
          <p:nvPr/>
        </p:nvSpPr>
        <p:spPr>
          <a:xfrm>
            <a:off x="2019300" y="1571992"/>
            <a:ext cx="4038600"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013" indent="-227013">
              <a:defRPr/>
            </a:pPr>
            <a:r>
              <a:rPr lang="en-US" sz="4000" b="1" i="1" u="sng" dirty="0" err="1">
                <a:solidFill>
                  <a:srgbClr val="C00000"/>
                </a:solidFill>
              </a:rPr>
              <a:t>Imi</a:t>
            </a:r>
            <a:r>
              <a:rPr lang="en-US" sz="4000" b="1" dirty="0" err="1"/>
              <a:t>dazolinones</a:t>
            </a:r>
            <a:endParaRPr lang="en-US" sz="4000" b="1" dirty="0"/>
          </a:p>
          <a:p>
            <a:pPr marL="627063" lvl="1" indent="-227013">
              <a:buFont typeface="Arial" panose="020B0604020202020204" pitchFamily="34" charset="0"/>
              <a:buChar char="–"/>
              <a:defRPr/>
            </a:pPr>
            <a:r>
              <a:rPr lang="en-US" sz="3800" dirty="0"/>
              <a:t>Pursuit</a:t>
            </a:r>
          </a:p>
          <a:p>
            <a:pPr marL="627063" lvl="1" indent="-227013">
              <a:buFont typeface="Arial" panose="020B0604020202020204" pitchFamily="34" charset="0"/>
              <a:buChar char="–"/>
              <a:defRPr/>
            </a:pPr>
            <a:r>
              <a:rPr lang="en-US" sz="3800" dirty="0"/>
              <a:t>Raptor/Beyond</a:t>
            </a:r>
          </a:p>
        </p:txBody>
      </p:sp>
      <p:sp>
        <p:nvSpPr>
          <p:cNvPr id="5" name="Content Placeholder 5">
            <a:extLst>
              <a:ext uri="{FF2B5EF4-FFF2-40B4-BE49-F238E27FC236}">
                <a16:creationId xmlns:a16="http://schemas.microsoft.com/office/drawing/2014/main" id="{60993F1C-AA64-5009-E932-2A7FEC5759D8}"/>
              </a:ext>
            </a:extLst>
          </p:cNvPr>
          <p:cNvSpPr txBox="1">
            <a:spLocks/>
          </p:cNvSpPr>
          <p:nvPr/>
        </p:nvSpPr>
        <p:spPr>
          <a:xfrm>
            <a:off x="7239000" y="1545615"/>
            <a:ext cx="4114800" cy="2514600"/>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013" indent="-227013">
              <a:defRPr/>
            </a:pPr>
            <a:r>
              <a:rPr lang="en-US" sz="4000" b="1" i="1" u="sng" dirty="0">
                <a:solidFill>
                  <a:srgbClr val="C00000"/>
                </a:solidFill>
              </a:rPr>
              <a:t>S</a:t>
            </a:r>
            <a:r>
              <a:rPr lang="en-US" sz="4000" b="1" dirty="0"/>
              <a:t>ulfonyl</a:t>
            </a:r>
            <a:r>
              <a:rPr lang="en-US" sz="4000" b="1" i="1" u="sng" dirty="0">
                <a:solidFill>
                  <a:srgbClr val="C00000"/>
                </a:solidFill>
              </a:rPr>
              <a:t>u</a:t>
            </a:r>
            <a:r>
              <a:rPr lang="en-US" sz="4000" b="1" dirty="0"/>
              <a:t>reas</a:t>
            </a:r>
          </a:p>
          <a:p>
            <a:pPr marL="627063" lvl="1" indent="-227013">
              <a:defRPr/>
            </a:pPr>
            <a:r>
              <a:rPr lang="en-US" sz="3800" dirty="0"/>
              <a:t>Maverick</a:t>
            </a:r>
          </a:p>
          <a:p>
            <a:pPr marL="627063" lvl="1" indent="-227013">
              <a:defRPr/>
            </a:pPr>
            <a:r>
              <a:rPr lang="en-US" sz="3800" dirty="0"/>
              <a:t>Osprey</a:t>
            </a:r>
          </a:p>
          <a:p>
            <a:pPr marL="627063" lvl="1" indent="-227013">
              <a:defRPr/>
            </a:pPr>
            <a:r>
              <a:rPr lang="en-US" sz="3800" dirty="0"/>
              <a:t>Classic</a:t>
            </a:r>
          </a:p>
          <a:p>
            <a:pPr marL="627063" lvl="1" indent="-227013">
              <a:defRPr/>
            </a:pPr>
            <a:endParaRPr lang="en-US" sz="3200" dirty="0"/>
          </a:p>
        </p:txBody>
      </p:sp>
      <p:sp>
        <p:nvSpPr>
          <p:cNvPr id="6" name="Content Placeholder 4">
            <a:extLst>
              <a:ext uri="{FF2B5EF4-FFF2-40B4-BE49-F238E27FC236}">
                <a16:creationId xmlns:a16="http://schemas.microsoft.com/office/drawing/2014/main" id="{F3919082-AB9A-210F-0876-F6F89FD362F7}"/>
              </a:ext>
            </a:extLst>
          </p:cNvPr>
          <p:cNvSpPr txBox="1">
            <a:spLocks/>
          </p:cNvSpPr>
          <p:nvPr/>
        </p:nvSpPr>
        <p:spPr>
          <a:xfrm>
            <a:off x="2895600" y="4222750"/>
            <a:ext cx="4038600" cy="2362200"/>
          </a:xfrm>
          <a:prstGeom prst="rect">
            <a:avLst/>
          </a:prstGeom>
        </p:spPr>
        <p:txBody>
          <a:bodyPr>
            <a:normAutofit fontScale="92500" lnSpcReduction="10000"/>
          </a:bodyPr>
          <a:lstStyle/>
          <a:p>
            <a:pPr marL="227013" indent="-227013" fontAlgn="auto">
              <a:spcBef>
                <a:spcPct val="20000"/>
              </a:spcBef>
              <a:spcAft>
                <a:spcPts val="0"/>
              </a:spcAft>
              <a:buFont typeface="Arial" pitchFamily="34" charset="0"/>
              <a:buChar char="•"/>
              <a:defRPr/>
            </a:pPr>
            <a:r>
              <a:rPr lang="en-US" sz="4000" b="1" dirty="0" err="1">
                <a:latin typeface="+mn-lt"/>
              </a:rPr>
              <a:t>Sulfonanilides</a:t>
            </a:r>
            <a:endParaRPr lang="en-US" sz="4000" b="1" dirty="0">
              <a:latin typeface="+mn-lt"/>
            </a:endParaRPr>
          </a:p>
          <a:p>
            <a:pPr marL="627063" lvl="1" indent="-227013" fontAlgn="auto">
              <a:spcBef>
                <a:spcPct val="20000"/>
              </a:spcBef>
              <a:spcAft>
                <a:spcPts val="0"/>
              </a:spcAft>
              <a:buFont typeface="Arial" pitchFamily="34" charset="0"/>
              <a:buChar char="–"/>
              <a:defRPr/>
            </a:pPr>
            <a:r>
              <a:rPr lang="en-US" sz="3800" dirty="0" err="1">
                <a:latin typeface="+mn-lt"/>
              </a:rPr>
              <a:t>PowerFlex</a:t>
            </a:r>
            <a:endParaRPr lang="en-US" sz="3800" dirty="0">
              <a:latin typeface="+mn-lt"/>
            </a:endParaRPr>
          </a:p>
          <a:p>
            <a:pPr marL="627063" lvl="1" indent="-227013" fontAlgn="auto">
              <a:spcBef>
                <a:spcPct val="20000"/>
              </a:spcBef>
              <a:spcAft>
                <a:spcPts val="0"/>
              </a:spcAft>
              <a:buFont typeface="Arial" pitchFamily="34" charset="0"/>
              <a:buChar char="–"/>
              <a:defRPr/>
            </a:pPr>
            <a:r>
              <a:rPr lang="en-US" sz="3800" dirty="0" err="1">
                <a:latin typeface="+mn-lt"/>
              </a:rPr>
              <a:t>FirstRate</a:t>
            </a:r>
            <a:endParaRPr lang="en-US" sz="3800" dirty="0">
              <a:latin typeface="+mn-lt"/>
            </a:endParaRPr>
          </a:p>
          <a:p>
            <a:pPr marL="627063" lvl="1" indent="-227013" fontAlgn="auto">
              <a:spcBef>
                <a:spcPct val="20000"/>
              </a:spcBef>
              <a:spcAft>
                <a:spcPts val="0"/>
              </a:spcAft>
              <a:buFont typeface="Arial" pitchFamily="34" charset="0"/>
              <a:buChar char="–"/>
              <a:defRPr/>
            </a:pPr>
            <a:r>
              <a:rPr lang="en-US" sz="3800" dirty="0"/>
              <a:t>Python</a:t>
            </a:r>
            <a:endParaRPr lang="en-US" sz="3800" dirty="0">
              <a:latin typeface="+mn-lt"/>
            </a:endParaRPr>
          </a:p>
        </p:txBody>
      </p:sp>
      <p:sp>
        <p:nvSpPr>
          <p:cNvPr id="7" name="Content Placeholder 5">
            <a:extLst>
              <a:ext uri="{FF2B5EF4-FFF2-40B4-BE49-F238E27FC236}">
                <a16:creationId xmlns:a16="http://schemas.microsoft.com/office/drawing/2014/main" id="{92DA5AAF-D17E-1BB5-87A2-FFDCFE2AABB3}"/>
              </a:ext>
            </a:extLst>
          </p:cNvPr>
          <p:cNvSpPr txBox="1">
            <a:spLocks/>
          </p:cNvSpPr>
          <p:nvPr/>
        </p:nvSpPr>
        <p:spPr>
          <a:xfrm>
            <a:off x="6934200" y="4168775"/>
            <a:ext cx="4800600" cy="2362200"/>
          </a:xfrm>
          <a:prstGeom prst="rect">
            <a:avLst/>
          </a:prstGeom>
        </p:spPr>
        <p:txBody>
          <a:bodyPr>
            <a:normAutofit lnSpcReduction="10000"/>
          </a:bodyPr>
          <a:lstStyle/>
          <a:p>
            <a:pPr marL="227013" indent="-227013" fontAlgn="auto">
              <a:spcBef>
                <a:spcPct val="20000"/>
              </a:spcBef>
              <a:spcAft>
                <a:spcPts val="0"/>
              </a:spcAft>
              <a:buFont typeface="Arial" pitchFamily="34" charset="0"/>
              <a:buChar char="•"/>
              <a:defRPr/>
            </a:pPr>
            <a:r>
              <a:rPr lang="en-US" sz="3200" b="1" dirty="0" err="1">
                <a:latin typeface="+mn-lt"/>
              </a:rPr>
              <a:t>Sulfonylaminocarbonyl</a:t>
            </a:r>
            <a:r>
              <a:rPr lang="en-US" sz="3600" b="1" dirty="0" err="1">
                <a:latin typeface="+mn-lt"/>
              </a:rPr>
              <a:t>-triazolinones</a:t>
            </a:r>
            <a:endParaRPr lang="en-US" sz="3600" b="1" dirty="0">
              <a:latin typeface="+mn-lt"/>
            </a:endParaRPr>
          </a:p>
          <a:p>
            <a:pPr marL="627063" lvl="1" indent="-227013" fontAlgn="auto">
              <a:spcBef>
                <a:spcPct val="20000"/>
              </a:spcBef>
              <a:spcAft>
                <a:spcPts val="0"/>
              </a:spcAft>
              <a:buFont typeface="Arial" pitchFamily="34" charset="0"/>
              <a:buChar char="–"/>
              <a:defRPr/>
            </a:pPr>
            <a:r>
              <a:rPr lang="en-US" sz="3500" dirty="0">
                <a:latin typeface="+mn-lt"/>
              </a:rPr>
              <a:t>Olympus</a:t>
            </a:r>
          </a:p>
          <a:p>
            <a:pPr marL="627063" lvl="1" indent="-227013" fontAlgn="auto">
              <a:spcBef>
                <a:spcPct val="20000"/>
              </a:spcBef>
              <a:spcAft>
                <a:spcPts val="0"/>
              </a:spcAft>
              <a:buFont typeface="Arial" pitchFamily="34" charset="0"/>
              <a:buChar char="–"/>
              <a:defRPr/>
            </a:pPr>
            <a:r>
              <a:rPr lang="en-US" sz="3500" dirty="0">
                <a:latin typeface="+mn-lt"/>
              </a:rPr>
              <a:t>Everest</a:t>
            </a:r>
          </a:p>
        </p:txBody>
      </p:sp>
      <p:sp>
        <p:nvSpPr>
          <p:cNvPr id="8" name="Slide Number Placeholder 7">
            <a:extLst>
              <a:ext uri="{FF2B5EF4-FFF2-40B4-BE49-F238E27FC236}">
                <a16:creationId xmlns:a16="http://schemas.microsoft.com/office/drawing/2014/main" id="{DCCF6307-15AF-BF8C-1AF4-3C9FECF9CCCE}"/>
              </a:ext>
            </a:extLst>
          </p:cNvPr>
          <p:cNvSpPr>
            <a:spLocks noGrp="1"/>
          </p:cNvSpPr>
          <p:nvPr>
            <p:ph type="sldNum" sz="quarter" idx="12"/>
          </p:nvPr>
        </p:nvSpPr>
        <p:spPr/>
        <p:txBody>
          <a:bodyPr/>
          <a:lstStyle/>
          <a:p>
            <a:fld id="{7E2D3A1E-CB0F-4795-A138-5B7BBEFF6EA2}" type="slidenum">
              <a:rPr lang="en-US" smtClean="0"/>
              <a:t>33</a:t>
            </a:fld>
            <a:endParaRPr lang="en-US"/>
          </a:p>
        </p:txBody>
      </p:sp>
    </p:spTree>
    <p:extLst>
      <p:ext uri="{BB962C8B-B14F-4D97-AF65-F5344CB8AC3E}">
        <p14:creationId xmlns:p14="http://schemas.microsoft.com/office/powerpoint/2010/main" val="21508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A8D1-CE1D-C8E0-C062-40B46D1032BC}"/>
              </a:ext>
            </a:extLst>
          </p:cNvPr>
          <p:cNvSpPr>
            <a:spLocks noGrp="1"/>
          </p:cNvSpPr>
          <p:nvPr>
            <p:ph type="title"/>
          </p:nvPr>
        </p:nvSpPr>
        <p:spPr/>
        <p:txBody>
          <a:bodyPr/>
          <a:lstStyle/>
          <a:p>
            <a:r>
              <a:rPr lang="en-US" dirty="0"/>
              <a:t>Sus are more persistent at </a:t>
            </a:r>
            <a:r>
              <a:rPr lang="en-US" u="sng" dirty="0"/>
              <a:t>higher</a:t>
            </a:r>
            <a:r>
              <a:rPr lang="en-US" dirty="0"/>
              <a:t> soil pH</a:t>
            </a:r>
          </a:p>
        </p:txBody>
      </p:sp>
      <p:sp>
        <p:nvSpPr>
          <p:cNvPr id="3" name="Content Placeholder 2">
            <a:extLst>
              <a:ext uri="{FF2B5EF4-FFF2-40B4-BE49-F238E27FC236}">
                <a16:creationId xmlns:a16="http://schemas.microsoft.com/office/drawing/2014/main" id="{43019653-B904-24B5-8DD5-3323BA976B50}"/>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DB28120D-F106-A5D0-B5A2-861F609E0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79"/>
          <a:stretch>
            <a:fillRect/>
          </a:stretch>
        </p:blipFill>
        <p:spPr bwMode="auto">
          <a:xfrm>
            <a:off x="4000500" y="1997075"/>
            <a:ext cx="419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AF718D4-4DE4-8225-6684-ADA3F8C2030F}"/>
              </a:ext>
            </a:extLst>
          </p:cNvPr>
          <p:cNvSpPr txBox="1"/>
          <p:nvPr/>
        </p:nvSpPr>
        <p:spPr>
          <a:xfrm>
            <a:off x="3538537" y="2136646"/>
            <a:ext cx="461665" cy="3276600"/>
          </a:xfrm>
          <a:prstGeom prst="rect">
            <a:avLst/>
          </a:prstGeom>
          <a:noFill/>
        </p:spPr>
        <p:txBody>
          <a:bodyPr vert="vert270">
            <a:spAutoFit/>
          </a:bodyPr>
          <a:lstStyle/>
          <a:p>
            <a:pPr fontAlgn="auto">
              <a:spcBef>
                <a:spcPts val="0"/>
              </a:spcBef>
              <a:spcAft>
                <a:spcPts val="0"/>
              </a:spcAft>
              <a:defRPr/>
            </a:pPr>
            <a:r>
              <a:rPr lang="en-US" b="1" dirty="0">
                <a:latin typeface="Tahoma" pitchFamily="34" charset="0"/>
                <a:cs typeface="Tahoma" pitchFamily="34" charset="0"/>
              </a:rPr>
              <a:t>Herbicide concentration</a:t>
            </a:r>
          </a:p>
        </p:txBody>
      </p:sp>
      <p:sp>
        <p:nvSpPr>
          <p:cNvPr id="6" name="TextBox 5">
            <a:extLst>
              <a:ext uri="{FF2B5EF4-FFF2-40B4-BE49-F238E27FC236}">
                <a16:creationId xmlns:a16="http://schemas.microsoft.com/office/drawing/2014/main" id="{3031B26A-0FC7-C393-6407-5FC5312F1A86}"/>
              </a:ext>
            </a:extLst>
          </p:cNvPr>
          <p:cNvSpPr txBox="1"/>
          <p:nvPr/>
        </p:nvSpPr>
        <p:spPr>
          <a:xfrm>
            <a:off x="3462337" y="1463675"/>
            <a:ext cx="5486400" cy="708025"/>
          </a:xfrm>
          <a:prstGeom prst="rect">
            <a:avLst/>
          </a:prstGeom>
          <a:noFill/>
        </p:spPr>
        <p:txBody>
          <a:bodyPr>
            <a:spAutoFit/>
          </a:bodyP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mn-lt"/>
              </a:rPr>
              <a:t>Glean (chlorsulfuron)</a:t>
            </a:r>
          </a:p>
        </p:txBody>
      </p:sp>
      <p:sp>
        <p:nvSpPr>
          <p:cNvPr id="7" name="Rectangle 6">
            <a:extLst>
              <a:ext uri="{FF2B5EF4-FFF2-40B4-BE49-F238E27FC236}">
                <a16:creationId xmlns:a16="http://schemas.microsoft.com/office/drawing/2014/main" id="{592A2B20-3B0C-CE77-1B16-3CF170558940}"/>
              </a:ext>
            </a:extLst>
          </p:cNvPr>
          <p:cNvSpPr/>
          <p:nvPr/>
        </p:nvSpPr>
        <p:spPr>
          <a:xfrm>
            <a:off x="6129337" y="2530475"/>
            <a:ext cx="1371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F780E845-2C70-C228-0DB3-CF3EF0F95CCD}"/>
              </a:ext>
            </a:extLst>
          </p:cNvPr>
          <p:cNvSpPr/>
          <p:nvPr/>
        </p:nvSpPr>
        <p:spPr>
          <a:xfrm>
            <a:off x="7043737" y="2108200"/>
            <a:ext cx="3505200" cy="1146175"/>
          </a:xfrm>
          <a:prstGeom prst="rect">
            <a:avLst/>
          </a:prstGeom>
          <a:ln>
            <a:solidFill>
              <a:schemeClr val="tx1">
                <a:lumMod val="95000"/>
                <a:lumOff val="5000"/>
              </a:schemeClr>
            </a:solidFill>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4000" b="1" dirty="0">
                <a:solidFill>
                  <a:schemeClr val="bg1"/>
                </a:solidFill>
                <a:effectLst>
                  <a:outerShdw blurRad="38100" dist="38100" dir="2700000" algn="tl">
                    <a:srgbClr val="000000">
                      <a:alpha val="43137"/>
                    </a:srgbClr>
                  </a:outerShdw>
                </a:effectLst>
              </a:rPr>
              <a:t>Soil pH 7.5</a:t>
            </a:r>
          </a:p>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Half-life </a:t>
            </a:r>
            <a:r>
              <a:rPr lang="en-US" sz="2800" b="1" dirty="0">
                <a:solidFill>
                  <a:schemeClr val="bg1"/>
                </a:solidFill>
                <a:effectLst>
                  <a:outerShdw blurRad="38100" dist="38100" dir="2700000" algn="tl">
                    <a:srgbClr val="000000">
                      <a:alpha val="43137"/>
                    </a:srgbClr>
                  </a:outerShdw>
                </a:effectLst>
                <a:latin typeface="Arial"/>
                <a:cs typeface="Arial"/>
              </a:rPr>
              <a:t>≈</a:t>
            </a:r>
            <a:r>
              <a:rPr lang="en-US" sz="3200" b="1" dirty="0">
                <a:solidFill>
                  <a:schemeClr val="bg1"/>
                </a:solidFill>
                <a:effectLst>
                  <a:outerShdw blurRad="38100" dist="38100" dir="2700000" algn="tl">
                    <a:srgbClr val="000000">
                      <a:alpha val="43137"/>
                    </a:srgbClr>
                  </a:outerShdw>
                </a:effectLst>
              </a:rPr>
              <a:t> 10 weeks</a:t>
            </a:r>
          </a:p>
        </p:txBody>
      </p:sp>
      <p:sp>
        <p:nvSpPr>
          <p:cNvPr id="9" name="Rectangle 8">
            <a:extLst>
              <a:ext uri="{FF2B5EF4-FFF2-40B4-BE49-F238E27FC236}">
                <a16:creationId xmlns:a16="http://schemas.microsoft.com/office/drawing/2014/main" id="{B8AA05F2-4D6C-E349-9512-A463D50FA11D}"/>
              </a:ext>
            </a:extLst>
          </p:cNvPr>
          <p:cNvSpPr/>
          <p:nvPr/>
        </p:nvSpPr>
        <p:spPr>
          <a:xfrm>
            <a:off x="5824537" y="4587875"/>
            <a:ext cx="1371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id="{B928B997-DB93-EB94-7AC7-1F7E2DF23D2E}"/>
              </a:ext>
            </a:extLst>
          </p:cNvPr>
          <p:cNvSpPr/>
          <p:nvPr/>
        </p:nvSpPr>
        <p:spPr>
          <a:xfrm>
            <a:off x="6053137" y="4283075"/>
            <a:ext cx="3502025" cy="1143000"/>
          </a:xfrm>
          <a:prstGeom prst="rect">
            <a:avLst/>
          </a:prstGeom>
          <a:ln>
            <a:solidFill>
              <a:schemeClr val="tx1">
                <a:lumMod val="95000"/>
                <a:lumOff val="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4000" b="1" dirty="0">
                <a:solidFill>
                  <a:schemeClr val="bg1"/>
                </a:solidFill>
                <a:effectLst>
                  <a:outerShdw blurRad="38100" dist="38100" dir="2700000" algn="tl">
                    <a:srgbClr val="000000">
                      <a:alpha val="43137"/>
                    </a:srgbClr>
                  </a:outerShdw>
                </a:effectLst>
              </a:rPr>
              <a:t>Soil ph 5.6</a:t>
            </a:r>
          </a:p>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Half-life </a:t>
            </a:r>
            <a:r>
              <a:rPr lang="en-US" sz="2800" b="1" dirty="0">
                <a:solidFill>
                  <a:schemeClr val="bg1"/>
                </a:solidFill>
                <a:effectLst>
                  <a:outerShdw blurRad="38100" dist="38100" dir="2700000" algn="tl">
                    <a:srgbClr val="000000">
                      <a:alpha val="43137"/>
                    </a:srgbClr>
                  </a:outerShdw>
                </a:effectLst>
                <a:latin typeface="Arial"/>
                <a:cs typeface="Arial"/>
              </a:rPr>
              <a:t>≈</a:t>
            </a:r>
            <a:r>
              <a:rPr lang="en-US" sz="3200" b="1" dirty="0">
                <a:solidFill>
                  <a:schemeClr val="bg1"/>
                </a:solidFill>
                <a:effectLst>
                  <a:outerShdw blurRad="38100" dist="38100" dir="2700000" algn="tl">
                    <a:srgbClr val="000000">
                      <a:alpha val="43137"/>
                    </a:srgbClr>
                  </a:outerShdw>
                </a:effectLst>
              </a:rPr>
              <a:t> 2 weeks</a:t>
            </a:r>
          </a:p>
        </p:txBody>
      </p:sp>
      <p:sp>
        <p:nvSpPr>
          <p:cNvPr id="11" name="Slide Number Placeholder 10">
            <a:extLst>
              <a:ext uri="{FF2B5EF4-FFF2-40B4-BE49-F238E27FC236}">
                <a16:creationId xmlns:a16="http://schemas.microsoft.com/office/drawing/2014/main" id="{7A1951EF-4A21-6860-8F3F-58E58D3DBE25}"/>
              </a:ext>
            </a:extLst>
          </p:cNvPr>
          <p:cNvSpPr>
            <a:spLocks noGrp="1"/>
          </p:cNvSpPr>
          <p:nvPr>
            <p:ph type="sldNum" sz="quarter" idx="12"/>
          </p:nvPr>
        </p:nvSpPr>
        <p:spPr/>
        <p:txBody>
          <a:bodyPr/>
          <a:lstStyle/>
          <a:p>
            <a:fld id="{7E2D3A1E-CB0F-4795-A138-5B7BBEFF6EA2}" type="slidenum">
              <a:rPr lang="en-US" smtClean="0"/>
              <a:t>34</a:t>
            </a:fld>
            <a:endParaRPr lang="en-US"/>
          </a:p>
        </p:txBody>
      </p:sp>
    </p:spTree>
    <p:extLst>
      <p:ext uri="{BB962C8B-B14F-4D97-AF65-F5344CB8AC3E}">
        <p14:creationId xmlns:p14="http://schemas.microsoft.com/office/powerpoint/2010/main" val="12178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C7DB8-384C-59F6-345A-F5B863ADF304}"/>
              </a:ext>
            </a:extLst>
          </p:cNvPr>
          <p:cNvSpPr>
            <a:spLocks noGrp="1"/>
          </p:cNvSpPr>
          <p:nvPr>
            <p:ph type="title"/>
          </p:nvPr>
        </p:nvSpPr>
        <p:spPr/>
        <p:txBody>
          <a:bodyPr/>
          <a:lstStyle/>
          <a:p>
            <a:r>
              <a:rPr lang="en-US" dirty="0"/>
              <a:t>IMIs are more persistent at </a:t>
            </a:r>
            <a:r>
              <a:rPr lang="en-US" u="sng" dirty="0"/>
              <a:t>lower</a:t>
            </a:r>
            <a:r>
              <a:rPr lang="en-US" dirty="0"/>
              <a:t> soil pH</a:t>
            </a:r>
          </a:p>
        </p:txBody>
      </p:sp>
      <p:sp>
        <p:nvSpPr>
          <p:cNvPr id="3" name="Content Placeholder 2">
            <a:extLst>
              <a:ext uri="{FF2B5EF4-FFF2-40B4-BE49-F238E27FC236}">
                <a16:creationId xmlns:a16="http://schemas.microsoft.com/office/drawing/2014/main" id="{1E51ECAE-EAA1-9833-76C7-A2F532B7DBBC}"/>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544AFE5E-0217-43C0-446D-FBBF1DA86DE4}"/>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3250223" y="1902191"/>
            <a:ext cx="4900613"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1 9">
            <a:extLst>
              <a:ext uri="{FF2B5EF4-FFF2-40B4-BE49-F238E27FC236}">
                <a16:creationId xmlns:a16="http://schemas.microsoft.com/office/drawing/2014/main" id="{DC83DF7A-F5AD-C8A3-7C95-AF179184A4B3}"/>
              </a:ext>
            </a:extLst>
          </p:cNvPr>
          <p:cNvSpPr/>
          <p:nvPr/>
        </p:nvSpPr>
        <p:spPr>
          <a:xfrm>
            <a:off x="6777648" y="4053253"/>
            <a:ext cx="2439988" cy="758825"/>
          </a:xfrm>
          <a:prstGeom prst="borderCallout1">
            <a:avLst>
              <a:gd name="adj1" fmla="val 48708"/>
              <a:gd name="adj2" fmla="val -5744"/>
              <a:gd name="adj3" fmla="val 178638"/>
              <a:gd name="adj4" fmla="val -66196"/>
            </a:avLst>
          </a:prstGeom>
          <a:ln w="381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100" b="1" dirty="0">
                <a:solidFill>
                  <a:schemeClr val="bg1"/>
                </a:solidFill>
                <a:effectLst>
                  <a:outerShdw blurRad="38100" dist="38100" dir="2700000" algn="tl">
                    <a:srgbClr val="000000">
                      <a:alpha val="43137"/>
                    </a:srgbClr>
                  </a:outerShdw>
                </a:effectLst>
              </a:rPr>
              <a:t>Soil ph 5.6</a:t>
            </a:r>
          </a:p>
        </p:txBody>
      </p:sp>
      <p:sp>
        <p:nvSpPr>
          <p:cNvPr id="6" name="Line Callout 1 10">
            <a:extLst>
              <a:ext uri="{FF2B5EF4-FFF2-40B4-BE49-F238E27FC236}">
                <a16:creationId xmlns:a16="http://schemas.microsoft.com/office/drawing/2014/main" id="{1A3309C8-CA7D-305C-42C7-D4F28F894590}"/>
              </a:ext>
            </a:extLst>
          </p:cNvPr>
          <p:cNvSpPr/>
          <p:nvPr/>
        </p:nvSpPr>
        <p:spPr>
          <a:xfrm>
            <a:off x="7615848" y="4967653"/>
            <a:ext cx="2439988" cy="758825"/>
          </a:xfrm>
          <a:prstGeom prst="borderCallout1">
            <a:avLst>
              <a:gd name="adj1" fmla="val 48708"/>
              <a:gd name="adj2" fmla="val -5744"/>
              <a:gd name="adj3" fmla="val 123548"/>
              <a:gd name="adj4" fmla="val -101426"/>
            </a:avLst>
          </a:prstGeom>
          <a:ln w="38100"/>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4100" b="1" dirty="0">
                <a:solidFill>
                  <a:schemeClr val="bg1"/>
                </a:solidFill>
                <a:effectLst>
                  <a:outerShdw blurRad="38100" dist="38100" dir="2700000" algn="tl">
                    <a:srgbClr val="000000">
                      <a:alpha val="43137"/>
                    </a:srgbClr>
                  </a:outerShdw>
                </a:effectLst>
              </a:rPr>
              <a:t>Soil ph 6.5</a:t>
            </a:r>
          </a:p>
        </p:txBody>
      </p:sp>
      <p:sp>
        <p:nvSpPr>
          <p:cNvPr id="7" name="Rectangle 6">
            <a:extLst>
              <a:ext uri="{FF2B5EF4-FFF2-40B4-BE49-F238E27FC236}">
                <a16:creationId xmlns:a16="http://schemas.microsoft.com/office/drawing/2014/main" id="{8E4689CD-39BB-1102-12D8-71233AF792A0}"/>
              </a:ext>
            </a:extLst>
          </p:cNvPr>
          <p:cNvSpPr/>
          <p:nvPr/>
        </p:nvSpPr>
        <p:spPr>
          <a:xfrm>
            <a:off x="5558448" y="2224453"/>
            <a:ext cx="152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a:extLst>
              <a:ext uri="{FF2B5EF4-FFF2-40B4-BE49-F238E27FC236}">
                <a16:creationId xmlns:a16="http://schemas.microsoft.com/office/drawing/2014/main" id="{22BAD5E3-3672-067D-6A92-76FF6B655646}"/>
              </a:ext>
            </a:extLst>
          </p:cNvPr>
          <p:cNvSpPr txBox="1"/>
          <p:nvPr/>
        </p:nvSpPr>
        <p:spPr>
          <a:xfrm>
            <a:off x="3326423" y="1462453"/>
            <a:ext cx="5486400" cy="708025"/>
          </a:xfrm>
          <a:prstGeom prst="rect">
            <a:avLst/>
          </a:prstGeom>
          <a:noFill/>
        </p:spPr>
        <p:txBody>
          <a:bodyPr>
            <a:spAutoFit/>
          </a:bodyP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mn-lt"/>
              </a:rPr>
              <a:t>Pursuit (imazethapyr)</a:t>
            </a:r>
          </a:p>
        </p:txBody>
      </p:sp>
      <p:sp>
        <p:nvSpPr>
          <p:cNvPr id="9" name="Line Callout 1 8">
            <a:extLst>
              <a:ext uri="{FF2B5EF4-FFF2-40B4-BE49-F238E27FC236}">
                <a16:creationId xmlns:a16="http://schemas.microsoft.com/office/drawing/2014/main" id="{E423D6BA-A1DE-EDF0-92A5-1679DB3E7FCD}"/>
              </a:ext>
            </a:extLst>
          </p:cNvPr>
          <p:cNvSpPr/>
          <p:nvPr/>
        </p:nvSpPr>
        <p:spPr>
          <a:xfrm>
            <a:off x="6168048" y="3138853"/>
            <a:ext cx="2438400" cy="762000"/>
          </a:xfrm>
          <a:prstGeom prst="borderCallout1">
            <a:avLst>
              <a:gd name="adj1" fmla="val 48708"/>
              <a:gd name="adj2" fmla="val -5744"/>
              <a:gd name="adj3" fmla="val 217936"/>
              <a:gd name="adj4" fmla="val -30847"/>
            </a:avLst>
          </a:prstGeom>
          <a:ln w="38100"/>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4100" b="1" dirty="0">
                <a:solidFill>
                  <a:schemeClr val="bg1"/>
                </a:solidFill>
                <a:effectLst>
                  <a:outerShdw blurRad="38100" dist="38100" dir="2700000" algn="tl">
                    <a:srgbClr val="000000">
                      <a:alpha val="43137"/>
                    </a:srgbClr>
                  </a:outerShdw>
                </a:effectLst>
              </a:rPr>
              <a:t>Soil ph 4.6</a:t>
            </a:r>
          </a:p>
        </p:txBody>
      </p:sp>
      <p:sp>
        <p:nvSpPr>
          <p:cNvPr id="10" name="Slide Number Placeholder 9">
            <a:extLst>
              <a:ext uri="{FF2B5EF4-FFF2-40B4-BE49-F238E27FC236}">
                <a16:creationId xmlns:a16="http://schemas.microsoft.com/office/drawing/2014/main" id="{B67173DB-3163-6781-71C5-8333C3FACD0C}"/>
              </a:ext>
            </a:extLst>
          </p:cNvPr>
          <p:cNvSpPr>
            <a:spLocks noGrp="1"/>
          </p:cNvSpPr>
          <p:nvPr>
            <p:ph type="sldNum" sz="quarter" idx="12"/>
          </p:nvPr>
        </p:nvSpPr>
        <p:spPr/>
        <p:txBody>
          <a:bodyPr/>
          <a:lstStyle/>
          <a:p>
            <a:fld id="{7E2D3A1E-CB0F-4795-A138-5B7BBEFF6EA2}" type="slidenum">
              <a:rPr lang="en-US" smtClean="0"/>
              <a:t>35</a:t>
            </a:fld>
            <a:endParaRPr lang="en-US"/>
          </a:p>
        </p:txBody>
      </p:sp>
    </p:spTree>
    <p:extLst>
      <p:ext uri="{BB962C8B-B14F-4D97-AF65-F5344CB8AC3E}">
        <p14:creationId xmlns:p14="http://schemas.microsoft.com/office/powerpoint/2010/main" val="88364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8BDE-4533-85F4-41B6-8BD4199BB054}"/>
              </a:ext>
            </a:extLst>
          </p:cNvPr>
          <p:cNvSpPr>
            <a:spLocks noGrp="1"/>
          </p:cNvSpPr>
          <p:nvPr>
            <p:ph type="title"/>
          </p:nvPr>
        </p:nvSpPr>
        <p:spPr/>
        <p:txBody>
          <a:bodyPr/>
          <a:lstStyle/>
          <a:p>
            <a:r>
              <a:rPr lang="en-US" dirty="0"/>
              <a:t>PSII inhibitors – atrazine, </a:t>
            </a:r>
            <a:r>
              <a:rPr lang="en-US" dirty="0" err="1"/>
              <a:t>sencor</a:t>
            </a:r>
            <a:endParaRPr lang="en-US" dirty="0"/>
          </a:p>
        </p:txBody>
      </p:sp>
      <p:sp>
        <p:nvSpPr>
          <p:cNvPr id="3" name="Content Placeholder 2">
            <a:extLst>
              <a:ext uri="{FF2B5EF4-FFF2-40B4-BE49-F238E27FC236}">
                <a16:creationId xmlns:a16="http://schemas.microsoft.com/office/drawing/2014/main" id="{04D7B6F8-407F-A609-2C9D-30A24C2F68DF}"/>
              </a:ext>
            </a:extLst>
          </p:cNvPr>
          <p:cNvSpPr>
            <a:spLocks noGrp="1"/>
          </p:cNvSpPr>
          <p:nvPr>
            <p:ph idx="1"/>
          </p:nvPr>
        </p:nvSpPr>
        <p:spPr>
          <a:xfrm>
            <a:off x="838200" y="2734321"/>
            <a:ext cx="1948962" cy="3442641"/>
          </a:xfrm>
        </p:spPr>
        <p:txBody>
          <a:bodyPr/>
          <a:lstStyle/>
          <a:p>
            <a:r>
              <a:rPr lang="en-US" dirty="0"/>
              <a:t>More persistent at </a:t>
            </a:r>
            <a:r>
              <a:rPr lang="en-US" u="sng" dirty="0"/>
              <a:t>higher </a:t>
            </a:r>
            <a:r>
              <a:rPr lang="en-US" dirty="0"/>
              <a:t>pH</a:t>
            </a:r>
          </a:p>
        </p:txBody>
      </p:sp>
      <p:sp>
        <p:nvSpPr>
          <p:cNvPr id="4" name="TextBox 4">
            <a:extLst>
              <a:ext uri="{FF2B5EF4-FFF2-40B4-BE49-F238E27FC236}">
                <a16:creationId xmlns:a16="http://schemas.microsoft.com/office/drawing/2014/main" id="{31D17429-8A28-D5BE-0239-C7A4F1E92CF5}"/>
              </a:ext>
            </a:extLst>
          </p:cNvPr>
          <p:cNvSpPr txBox="1">
            <a:spLocks noChangeArrowheads="1"/>
          </p:cNvSpPr>
          <p:nvPr/>
        </p:nvSpPr>
        <p:spPr bwMode="auto">
          <a:xfrm>
            <a:off x="1960685" y="621665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a:latin typeface="Calibri" panose="020F0502020204030204" pitchFamily="34" charset="0"/>
              </a:rPr>
              <a:t>Hiltbold and Buchanan, Weed Sci. 25:515-520</a:t>
            </a:r>
          </a:p>
        </p:txBody>
      </p:sp>
      <p:sp>
        <p:nvSpPr>
          <p:cNvPr id="5" name="Rectangle 4">
            <a:extLst>
              <a:ext uri="{FF2B5EF4-FFF2-40B4-BE49-F238E27FC236}">
                <a16:creationId xmlns:a16="http://schemas.microsoft.com/office/drawing/2014/main" id="{5334117A-8C73-0DDA-CE5E-B81D781AC5C3}"/>
              </a:ext>
            </a:extLst>
          </p:cNvPr>
          <p:cNvSpPr/>
          <p:nvPr/>
        </p:nvSpPr>
        <p:spPr>
          <a:xfrm>
            <a:off x="5770685" y="1920875"/>
            <a:ext cx="152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2">
            <a:extLst>
              <a:ext uri="{FF2B5EF4-FFF2-40B4-BE49-F238E27FC236}">
                <a16:creationId xmlns:a16="http://schemas.microsoft.com/office/drawing/2014/main" id="{6D129E00-F859-C6F9-A924-4C287099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298" y="1311275"/>
            <a:ext cx="498157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EBCA88D-62B3-A691-CDBC-DBCBC190BF00}"/>
              </a:ext>
            </a:extLst>
          </p:cNvPr>
          <p:cNvSpPr txBox="1"/>
          <p:nvPr/>
        </p:nvSpPr>
        <p:spPr>
          <a:xfrm>
            <a:off x="2951285" y="2301875"/>
            <a:ext cx="553998" cy="3276600"/>
          </a:xfrm>
          <a:prstGeom prst="rect">
            <a:avLst/>
          </a:prstGeom>
          <a:noFill/>
        </p:spPr>
        <p:txBody>
          <a:bodyPr vert="vert270">
            <a:spAutoFit/>
          </a:bodyPr>
          <a:lstStyle/>
          <a:p>
            <a:pPr algn="ctr" fontAlgn="auto">
              <a:spcBef>
                <a:spcPts val="0"/>
              </a:spcBef>
              <a:spcAft>
                <a:spcPts val="0"/>
              </a:spcAft>
              <a:defRPr/>
            </a:pPr>
            <a:r>
              <a:rPr lang="en-US" sz="2400" b="1" dirty="0">
                <a:latin typeface="Tahoma" pitchFamily="34" charset="0"/>
                <a:cs typeface="Tahoma" pitchFamily="34" charset="0"/>
              </a:rPr>
              <a:t>Weed growth</a:t>
            </a:r>
          </a:p>
        </p:txBody>
      </p:sp>
      <p:sp>
        <p:nvSpPr>
          <p:cNvPr id="8" name="Line Callout 1 7">
            <a:extLst>
              <a:ext uri="{FF2B5EF4-FFF2-40B4-BE49-F238E27FC236}">
                <a16:creationId xmlns:a16="http://schemas.microsoft.com/office/drawing/2014/main" id="{730B19D2-AE43-EE25-52AA-8094803F1C36}"/>
              </a:ext>
            </a:extLst>
          </p:cNvPr>
          <p:cNvSpPr/>
          <p:nvPr/>
        </p:nvSpPr>
        <p:spPr>
          <a:xfrm>
            <a:off x="8209085" y="2225675"/>
            <a:ext cx="2746375" cy="1216025"/>
          </a:xfrm>
          <a:prstGeom prst="borderCallout1">
            <a:avLst>
              <a:gd name="adj1" fmla="val 49862"/>
              <a:gd name="adj2" fmla="val -2299"/>
              <a:gd name="adj3" fmla="val 42872"/>
              <a:gd name="adj4" fmla="val -49052"/>
            </a:avLst>
          </a:prstGeom>
          <a:solidFill>
            <a:schemeClr val="accent2">
              <a:lumMod val="75000"/>
            </a:schemeClr>
          </a:solidFill>
          <a:ln w="38100">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rPr>
              <a:t>10% control after 2 months</a:t>
            </a:r>
          </a:p>
        </p:txBody>
      </p:sp>
      <p:sp>
        <p:nvSpPr>
          <p:cNvPr id="9" name="Line Callout 1 8">
            <a:extLst>
              <a:ext uri="{FF2B5EF4-FFF2-40B4-BE49-F238E27FC236}">
                <a16:creationId xmlns:a16="http://schemas.microsoft.com/office/drawing/2014/main" id="{0601F321-32A9-01CD-378E-746B4E9306AC}"/>
              </a:ext>
            </a:extLst>
          </p:cNvPr>
          <p:cNvSpPr/>
          <p:nvPr/>
        </p:nvSpPr>
        <p:spPr>
          <a:xfrm>
            <a:off x="8209085" y="4054475"/>
            <a:ext cx="2743200" cy="1219200"/>
          </a:xfrm>
          <a:prstGeom prst="borderCallout1">
            <a:avLst>
              <a:gd name="adj1" fmla="val 49861"/>
              <a:gd name="adj2" fmla="val -1337"/>
              <a:gd name="adj3" fmla="val 94294"/>
              <a:gd name="adj4" fmla="val -48255"/>
            </a:avLst>
          </a:prstGeom>
          <a:solidFill>
            <a:schemeClr val="accent3">
              <a:lumMod val="75000"/>
            </a:schemeClr>
          </a:solidFill>
          <a:ln w="38100">
            <a:solidFill>
              <a:schemeClr val="accent3">
                <a:lumMod val="50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90% control after 2 months</a:t>
            </a:r>
          </a:p>
        </p:txBody>
      </p:sp>
      <p:sp>
        <p:nvSpPr>
          <p:cNvPr id="10" name="Rectangle 9">
            <a:extLst>
              <a:ext uri="{FF2B5EF4-FFF2-40B4-BE49-F238E27FC236}">
                <a16:creationId xmlns:a16="http://schemas.microsoft.com/office/drawing/2014/main" id="{888A755D-02BC-8FC5-40DE-E3954B20D3FA}"/>
              </a:ext>
            </a:extLst>
          </p:cNvPr>
          <p:cNvSpPr/>
          <p:nvPr/>
        </p:nvSpPr>
        <p:spPr>
          <a:xfrm>
            <a:off x="6456485" y="2257425"/>
            <a:ext cx="609600" cy="273050"/>
          </a:xfrm>
          <a:prstGeom prst="rect">
            <a:avLst/>
          </a:prstGeom>
          <a:solidFill>
            <a:srgbClr val="D99694">
              <a:alpha val="50196"/>
            </a:srgb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a:extLst>
              <a:ext uri="{FF2B5EF4-FFF2-40B4-BE49-F238E27FC236}">
                <a16:creationId xmlns:a16="http://schemas.microsoft.com/office/drawing/2014/main" id="{046E5398-282F-BC6B-D473-30BC0B0F30C4}"/>
              </a:ext>
            </a:extLst>
          </p:cNvPr>
          <p:cNvSpPr/>
          <p:nvPr/>
        </p:nvSpPr>
        <p:spPr>
          <a:xfrm>
            <a:off x="6480298" y="4543425"/>
            <a:ext cx="609600" cy="273050"/>
          </a:xfrm>
          <a:prstGeom prst="rect">
            <a:avLst/>
          </a:prstGeom>
          <a:solidFill>
            <a:srgbClr val="77933C">
              <a:alpha val="40000"/>
            </a:srgb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a:extLst>
              <a:ext uri="{FF2B5EF4-FFF2-40B4-BE49-F238E27FC236}">
                <a16:creationId xmlns:a16="http://schemas.microsoft.com/office/drawing/2014/main" id="{172AB0B4-E946-0C6A-05C0-875EDF0EE088}"/>
              </a:ext>
            </a:extLst>
          </p:cNvPr>
          <p:cNvSpPr/>
          <p:nvPr/>
        </p:nvSpPr>
        <p:spPr>
          <a:xfrm>
            <a:off x="3484685" y="1409700"/>
            <a:ext cx="1371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a:extLst>
              <a:ext uri="{FF2B5EF4-FFF2-40B4-BE49-F238E27FC236}">
                <a16:creationId xmlns:a16="http://schemas.microsoft.com/office/drawing/2014/main" id="{609C6856-D2A5-0589-AF64-497CD3A61639}"/>
              </a:ext>
            </a:extLst>
          </p:cNvPr>
          <p:cNvSpPr txBox="1"/>
          <p:nvPr/>
        </p:nvSpPr>
        <p:spPr>
          <a:xfrm>
            <a:off x="2017835" y="5426075"/>
            <a:ext cx="1752600" cy="254000"/>
          </a:xfrm>
          <a:prstGeom prst="rect">
            <a:avLst/>
          </a:prstGeom>
          <a:noFill/>
        </p:spPr>
        <p:txBody>
          <a:bodyPr>
            <a:spAutoFit/>
          </a:bodyPr>
          <a:lstStyle/>
          <a:p>
            <a:pPr algn="r">
              <a:defRPr/>
            </a:pPr>
            <a:r>
              <a:rPr lang="en-US" sz="1050" b="1" dirty="0">
                <a:latin typeface="Tahoma" pitchFamily="34" charset="0"/>
                <a:cs typeface="Tahoma" pitchFamily="34" charset="0"/>
              </a:rPr>
              <a:t>Complete weed control</a:t>
            </a:r>
          </a:p>
        </p:txBody>
      </p:sp>
      <p:sp>
        <p:nvSpPr>
          <p:cNvPr id="15" name="TextBox 15">
            <a:extLst>
              <a:ext uri="{FF2B5EF4-FFF2-40B4-BE49-F238E27FC236}">
                <a16:creationId xmlns:a16="http://schemas.microsoft.com/office/drawing/2014/main" id="{CBC422E6-AA02-62A3-E989-8C40FED60F0B}"/>
              </a:ext>
            </a:extLst>
          </p:cNvPr>
          <p:cNvSpPr txBox="1">
            <a:spLocks noChangeArrowheads="1"/>
          </p:cNvSpPr>
          <p:nvPr/>
        </p:nvSpPr>
        <p:spPr bwMode="auto">
          <a:xfrm>
            <a:off x="1844736" y="2249487"/>
            <a:ext cx="175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a:r>
              <a:rPr lang="en-US" altLang="en-US" sz="1200" b="1">
                <a:latin typeface="Tahoma" panose="020B0604030504040204" pitchFamily="34" charset="0"/>
                <a:cs typeface="Tahoma" panose="020B0604030504040204" pitchFamily="34" charset="0"/>
              </a:rPr>
              <a:t>No weed control</a:t>
            </a:r>
          </a:p>
        </p:txBody>
      </p:sp>
      <p:sp>
        <p:nvSpPr>
          <p:cNvPr id="14" name="Slide Number Placeholder 13">
            <a:extLst>
              <a:ext uri="{FF2B5EF4-FFF2-40B4-BE49-F238E27FC236}">
                <a16:creationId xmlns:a16="http://schemas.microsoft.com/office/drawing/2014/main" id="{C5188D1C-7026-CF88-49BC-DA519259376B}"/>
              </a:ext>
            </a:extLst>
          </p:cNvPr>
          <p:cNvSpPr>
            <a:spLocks noGrp="1"/>
          </p:cNvSpPr>
          <p:nvPr>
            <p:ph type="sldNum" sz="quarter" idx="12"/>
          </p:nvPr>
        </p:nvSpPr>
        <p:spPr/>
        <p:txBody>
          <a:bodyPr/>
          <a:lstStyle/>
          <a:p>
            <a:fld id="{7E2D3A1E-CB0F-4795-A138-5B7BBEFF6EA2}" type="slidenum">
              <a:rPr lang="en-US" smtClean="0"/>
              <a:t>36</a:t>
            </a:fld>
            <a:endParaRPr lang="en-US"/>
          </a:p>
        </p:txBody>
      </p:sp>
    </p:spTree>
    <p:extLst>
      <p:ext uri="{BB962C8B-B14F-4D97-AF65-F5344CB8AC3E}">
        <p14:creationId xmlns:p14="http://schemas.microsoft.com/office/powerpoint/2010/main" val="19363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BD03-5F4D-866A-2495-2E8F10E424B6}"/>
              </a:ext>
            </a:extLst>
          </p:cNvPr>
          <p:cNvSpPr>
            <a:spLocks noGrp="1"/>
          </p:cNvSpPr>
          <p:nvPr>
            <p:ph type="title"/>
          </p:nvPr>
        </p:nvSpPr>
        <p:spPr/>
        <p:txBody>
          <a:bodyPr/>
          <a:lstStyle/>
          <a:p>
            <a:r>
              <a:rPr lang="en-US" dirty="0"/>
              <a:t>How do we measure soil pH?</a:t>
            </a:r>
          </a:p>
        </p:txBody>
      </p:sp>
      <p:pic>
        <p:nvPicPr>
          <p:cNvPr id="1026" name="Picture 2" descr="Litmus pH Test Strips ph Paper| (pH 1-14),2 Packs of 160 Strips. Bonus 1 x  0.2ml Plastic Eye Dropper， Test and Track Your Water, Diet, Pool, Aquarium  and Soil: Amazon.com: Industrial &amp; Scientific">
            <a:extLst>
              <a:ext uri="{FF2B5EF4-FFF2-40B4-BE49-F238E27FC236}">
                <a16:creationId xmlns:a16="http://schemas.microsoft.com/office/drawing/2014/main" id="{89DA9406-A892-F301-7FC8-0CCC48211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2189" y="0"/>
            <a:ext cx="2577934" cy="257793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8">
            <a:extLst>
              <a:ext uri="{FF2B5EF4-FFF2-40B4-BE49-F238E27FC236}">
                <a16:creationId xmlns:a16="http://schemas.microsoft.com/office/drawing/2014/main" id="{C5024AFD-0C96-11E0-73DE-F1844C417565}"/>
              </a:ext>
            </a:extLst>
          </p:cNvPr>
          <p:cNvPicPr>
            <a:picLocks noGrp="1" noChangeAspect="1"/>
          </p:cNvPicPr>
          <p:nvPr>
            <p:ph idx="1"/>
          </p:nvPr>
        </p:nvPicPr>
        <p:blipFill>
          <a:blip r:embed="rId3"/>
          <a:stretch>
            <a:fillRect/>
          </a:stretch>
        </p:blipFill>
        <p:spPr>
          <a:xfrm>
            <a:off x="7426307" y="1690688"/>
            <a:ext cx="2694573" cy="2694573"/>
          </a:xfrm>
          <a:prstGeom prst="rect">
            <a:avLst/>
          </a:prstGeom>
        </p:spPr>
      </p:pic>
      <p:sp>
        <p:nvSpPr>
          <p:cNvPr id="5" name="TextBox 4">
            <a:extLst>
              <a:ext uri="{FF2B5EF4-FFF2-40B4-BE49-F238E27FC236}">
                <a16:creationId xmlns:a16="http://schemas.microsoft.com/office/drawing/2014/main" id="{97949CF5-3195-084C-0E17-3424CB17189F}"/>
              </a:ext>
            </a:extLst>
          </p:cNvPr>
          <p:cNvSpPr txBox="1"/>
          <p:nvPr/>
        </p:nvSpPr>
        <p:spPr>
          <a:xfrm>
            <a:off x="396815" y="1535502"/>
            <a:ext cx="7029492" cy="5109091"/>
          </a:xfrm>
          <a:prstGeom prst="rect">
            <a:avLst/>
          </a:prstGeom>
          <a:noFill/>
        </p:spPr>
        <p:txBody>
          <a:bodyPr wrap="square" rtlCol="0">
            <a:spAutoFit/>
          </a:bodyPr>
          <a:lstStyle/>
          <a:p>
            <a:pPr marL="285750" indent="-285750">
              <a:buFont typeface="Arial" panose="020B0604020202020204" pitchFamily="34" charset="0"/>
              <a:buChar char="•"/>
            </a:pPr>
            <a:r>
              <a:rPr lang="en-US" sz="2800" dirty="0"/>
              <a:t>Remember, we are measuring H</a:t>
            </a:r>
            <a:r>
              <a:rPr lang="en-US" sz="2800" baseline="30000" dirty="0"/>
              <a:t>+</a:t>
            </a:r>
            <a:r>
              <a:rPr lang="en-US" sz="2800" dirty="0"/>
              <a:t> concentration</a:t>
            </a:r>
          </a:p>
          <a:p>
            <a:pPr marL="285750" indent="-285750">
              <a:buFont typeface="Arial" panose="020B0604020202020204" pitchFamily="34" charset="0"/>
              <a:buChar char="•"/>
            </a:pPr>
            <a:r>
              <a:rPr lang="en-US" sz="2800" dirty="0"/>
              <a:t>pH paper</a:t>
            </a:r>
          </a:p>
          <a:p>
            <a:pPr marL="742950" lvl="1" indent="-285750">
              <a:buFont typeface="Arial" panose="020B0604020202020204" pitchFamily="34" charset="0"/>
              <a:buChar char="•"/>
            </a:pPr>
            <a:r>
              <a:rPr lang="en-US" sz="2800" dirty="0"/>
              <a:t>Paper treated with H</a:t>
            </a:r>
            <a:r>
              <a:rPr lang="en-US" sz="2800" baseline="30000" dirty="0"/>
              <a:t>+</a:t>
            </a:r>
            <a:r>
              <a:rPr lang="en-US" sz="2800" dirty="0"/>
              <a:t> sensitive chemicals, that change color to reflect soil pH</a:t>
            </a:r>
          </a:p>
          <a:p>
            <a:pPr marL="742950" lvl="1" indent="-285750">
              <a:buFont typeface="Arial" panose="020B0604020202020204" pitchFamily="34" charset="0"/>
              <a:buChar char="•"/>
            </a:pPr>
            <a:r>
              <a:rPr lang="en-US" sz="2800" dirty="0"/>
              <a:t>Very coarse reading, but good for fast measurement</a:t>
            </a:r>
          </a:p>
          <a:p>
            <a:pPr marL="285750" indent="-285750">
              <a:buFont typeface="Arial" panose="020B0604020202020204" pitchFamily="34" charset="0"/>
              <a:buChar char="•"/>
            </a:pPr>
            <a:r>
              <a:rPr lang="en-US" sz="2800" dirty="0"/>
              <a:t>pH probe/meter</a:t>
            </a:r>
          </a:p>
          <a:p>
            <a:pPr marL="742950" lvl="1" indent="-285750">
              <a:buFont typeface="Arial" panose="020B0604020202020204" pitchFamily="34" charset="0"/>
              <a:buChar char="•"/>
            </a:pPr>
            <a:r>
              <a:rPr lang="en-US" sz="2800" dirty="0"/>
              <a:t>Reads electrical potential from solution, compares to a known standard, to give a accurate estimation of soil pH</a:t>
            </a:r>
          </a:p>
          <a:p>
            <a:pPr marL="742950" lvl="1" indent="-285750">
              <a:buFont typeface="Arial" panose="020B0604020202020204" pitchFamily="34" charset="0"/>
              <a:buChar char="•"/>
            </a:pPr>
            <a:endParaRPr lang="en-US" dirty="0"/>
          </a:p>
        </p:txBody>
      </p:sp>
      <p:pic>
        <p:nvPicPr>
          <p:cNvPr id="1028" name="Picture 4" descr="How a pH probe works - YouTube">
            <a:extLst>
              <a:ext uri="{FF2B5EF4-FFF2-40B4-BE49-F238E27FC236}">
                <a16:creationId xmlns:a16="http://schemas.microsoft.com/office/drawing/2014/main" id="{9D093DF3-E666-C81D-7307-65CDA481B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439"/>
          <a:stretch/>
        </p:blipFill>
        <p:spPr bwMode="auto">
          <a:xfrm>
            <a:off x="8881544" y="4036628"/>
            <a:ext cx="3004634" cy="257793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24B5B4F-4C9B-6DE1-821C-29B9DED20B2A}"/>
              </a:ext>
            </a:extLst>
          </p:cNvPr>
          <p:cNvSpPr>
            <a:spLocks noGrp="1"/>
          </p:cNvSpPr>
          <p:nvPr>
            <p:ph type="sldNum" sz="quarter" idx="12"/>
          </p:nvPr>
        </p:nvSpPr>
        <p:spPr/>
        <p:txBody>
          <a:bodyPr/>
          <a:lstStyle/>
          <a:p>
            <a:fld id="{7E2D3A1E-CB0F-4795-A138-5B7BBEFF6EA2}" type="slidenum">
              <a:rPr lang="en-US" smtClean="0"/>
              <a:t>37</a:t>
            </a:fld>
            <a:endParaRPr lang="en-US"/>
          </a:p>
        </p:txBody>
      </p:sp>
    </p:spTree>
    <p:extLst>
      <p:ext uri="{BB962C8B-B14F-4D97-AF65-F5344CB8AC3E}">
        <p14:creationId xmlns:p14="http://schemas.microsoft.com/office/powerpoint/2010/main" val="3404470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BC3B-DF77-8DFB-8E1E-666D1D8D8CCC}"/>
              </a:ext>
            </a:extLst>
          </p:cNvPr>
          <p:cNvSpPr>
            <a:spLocks noGrp="1"/>
          </p:cNvSpPr>
          <p:nvPr>
            <p:ph type="title"/>
          </p:nvPr>
        </p:nvSpPr>
        <p:spPr/>
        <p:txBody>
          <a:bodyPr/>
          <a:lstStyle/>
          <a:p>
            <a:r>
              <a:rPr lang="en-US" dirty="0"/>
              <a:t>How to we handle Soil Acidity issues?</a:t>
            </a:r>
          </a:p>
        </p:txBody>
      </p:sp>
      <p:sp>
        <p:nvSpPr>
          <p:cNvPr id="3" name="Content Placeholder 2">
            <a:extLst>
              <a:ext uri="{FF2B5EF4-FFF2-40B4-BE49-F238E27FC236}">
                <a16:creationId xmlns:a16="http://schemas.microsoft.com/office/drawing/2014/main" id="{8C93AF1F-4F65-BE81-8BBD-43080C4CF0EC}"/>
              </a:ext>
            </a:extLst>
          </p:cNvPr>
          <p:cNvSpPr>
            <a:spLocks noGrp="1"/>
          </p:cNvSpPr>
          <p:nvPr>
            <p:ph idx="1"/>
          </p:nvPr>
        </p:nvSpPr>
        <p:spPr/>
        <p:txBody>
          <a:bodyPr/>
          <a:lstStyle/>
          <a:p>
            <a:r>
              <a:rPr lang="en-US" dirty="0"/>
              <a:t>Genetics</a:t>
            </a:r>
          </a:p>
          <a:p>
            <a:pPr lvl="1"/>
            <a:r>
              <a:rPr lang="en-US" dirty="0"/>
              <a:t>Al tolerant varieties</a:t>
            </a:r>
          </a:p>
          <a:p>
            <a:r>
              <a:rPr lang="en-US" dirty="0"/>
              <a:t>Plant a different crop</a:t>
            </a:r>
          </a:p>
          <a:p>
            <a:r>
              <a:rPr lang="en-US" dirty="0"/>
              <a:t>Neutralize Soil Acidity</a:t>
            </a:r>
          </a:p>
        </p:txBody>
      </p:sp>
      <p:sp>
        <p:nvSpPr>
          <p:cNvPr id="4" name="Slide Number Placeholder 3">
            <a:extLst>
              <a:ext uri="{FF2B5EF4-FFF2-40B4-BE49-F238E27FC236}">
                <a16:creationId xmlns:a16="http://schemas.microsoft.com/office/drawing/2014/main" id="{6BC9F268-1A4F-3ED3-36D1-E9E3215A7895}"/>
              </a:ext>
            </a:extLst>
          </p:cNvPr>
          <p:cNvSpPr>
            <a:spLocks noGrp="1"/>
          </p:cNvSpPr>
          <p:nvPr>
            <p:ph type="sldNum" sz="quarter" idx="12"/>
          </p:nvPr>
        </p:nvSpPr>
        <p:spPr/>
        <p:txBody>
          <a:bodyPr/>
          <a:lstStyle/>
          <a:p>
            <a:fld id="{7E2D3A1E-CB0F-4795-A138-5B7BBEFF6EA2}" type="slidenum">
              <a:rPr lang="en-US" smtClean="0"/>
              <a:t>38</a:t>
            </a:fld>
            <a:endParaRPr lang="en-US"/>
          </a:p>
        </p:txBody>
      </p:sp>
    </p:spTree>
    <p:extLst>
      <p:ext uri="{BB962C8B-B14F-4D97-AF65-F5344CB8AC3E}">
        <p14:creationId xmlns:p14="http://schemas.microsoft.com/office/powerpoint/2010/main" val="39769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2F50-7C9B-E447-0481-9BD3D3AAD7B6}"/>
              </a:ext>
            </a:extLst>
          </p:cNvPr>
          <p:cNvSpPr>
            <a:spLocks noGrp="1"/>
          </p:cNvSpPr>
          <p:nvPr>
            <p:ph type="title"/>
          </p:nvPr>
        </p:nvSpPr>
        <p:spPr/>
        <p:txBody>
          <a:bodyPr/>
          <a:lstStyle/>
          <a:p>
            <a:r>
              <a:rPr lang="en-US" dirty="0"/>
              <a:t>Neutralizing Soil Acidity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13C9F2-46B3-F68A-9CBB-BAE1C324A1F8}"/>
                  </a:ext>
                </a:extLst>
              </p:cNvPr>
              <p:cNvSpPr>
                <a:spLocks noGrp="1"/>
              </p:cNvSpPr>
              <p:nvPr>
                <p:ph idx="1"/>
              </p:nvPr>
            </p:nvSpPr>
            <p:spPr/>
            <p:txBody>
              <a:bodyPr>
                <a:normAutofit lnSpcReduction="10000"/>
              </a:bodyPr>
              <a:lstStyle/>
              <a:p>
                <a:r>
                  <a:rPr lang="en-US" dirty="0"/>
                  <a:t>To neutralize acidity, we have to tie up the free H</a:t>
                </a:r>
                <a:r>
                  <a:rPr lang="en-US" baseline="30000" dirty="0"/>
                  <a:t>+</a:t>
                </a:r>
                <a:r>
                  <a:rPr lang="en-US" dirty="0"/>
                  <a:t> with a base (generally OH</a:t>
                </a:r>
                <a:r>
                  <a:rPr lang="en-US" baseline="30000" dirty="0"/>
                  <a:t>-</a:t>
                </a:r>
                <a:r>
                  <a:rPr lang="en-US" dirty="0"/>
                  <a:t> or CO</a:t>
                </a:r>
                <a:r>
                  <a:rPr lang="en-US" baseline="-25000" dirty="0"/>
                  <a:t>3</a:t>
                </a:r>
                <a:r>
                  <a:rPr lang="en-US" baseline="30000" dirty="0"/>
                  <a:t>2-</a:t>
                </a:r>
                <a:r>
                  <a:rPr lang="en-US" dirty="0"/>
                  <a:t>)</a:t>
                </a:r>
                <a:br>
                  <a:rPr lang="en-US" dirty="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𝐶𝑎𝐶𝑂</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𝐶𝑂</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𝑂</m:t>
                    </m:r>
                  </m:oMath>
                </a14:m>
                <a:endParaRPr lang="en-US" dirty="0"/>
              </a:p>
              <a:p>
                <a:endParaRPr lang="en-US" dirty="0"/>
              </a:p>
              <a:p>
                <a:endParaRPr lang="en-US" dirty="0"/>
              </a:p>
              <a:p>
                <a:endParaRPr lang="en-US" dirty="0"/>
              </a:p>
              <a:p>
                <a:endParaRPr lang="en-US" dirty="0"/>
              </a:p>
              <a:p>
                <a:r>
                  <a:rPr lang="en-US" dirty="0"/>
                  <a:t>Increase in Ca</a:t>
                </a:r>
                <a:r>
                  <a:rPr lang="en-US" baseline="30000" dirty="0"/>
                  <a:t>2+</a:t>
                </a:r>
                <a:r>
                  <a:rPr lang="en-US" dirty="0"/>
                  <a:t> causes Al</a:t>
                </a:r>
                <a:r>
                  <a:rPr lang="en-US" baseline="30000" dirty="0"/>
                  <a:t>3+</a:t>
                </a:r>
                <a:r>
                  <a:rPr lang="en-US" dirty="0"/>
                  <a:t> to exchange from CEC (3 Ca</a:t>
                </a:r>
                <a:r>
                  <a:rPr lang="en-US" baseline="30000" dirty="0"/>
                  <a:t>2+</a:t>
                </a:r>
                <a:r>
                  <a:rPr lang="en-US" dirty="0"/>
                  <a:t> for 2 Al</a:t>
                </a:r>
                <a:r>
                  <a:rPr lang="en-US" baseline="30000" dirty="0"/>
                  <a:t>3+</a:t>
                </a:r>
                <a:r>
                  <a:rPr lang="en-US" dirty="0"/>
                  <a:t>)</a:t>
                </a:r>
              </a:p>
              <a:p>
                <a:r>
                  <a:rPr lang="en-US" dirty="0"/>
                  <a:t>Release of Al</a:t>
                </a:r>
                <a:r>
                  <a:rPr lang="en-US" baseline="30000" dirty="0"/>
                  <a:t>3+ </a:t>
                </a:r>
                <a:r>
                  <a:rPr lang="en-US" dirty="0"/>
                  <a:t>in solution hydrolyzes to create H</a:t>
                </a:r>
                <a:r>
                  <a:rPr lang="en-US" baseline="30000" dirty="0"/>
                  <a:t>+</a:t>
                </a:r>
                <a:r>
                  <a:rPr lang="en-US" dirty="0"/>
                  <a:t>, which is then neutralized by CO</a:t>
                </a:r>
                <a:r>
                  <a:rPr lang="en-US" baseline="-25000" dirty="0"/>
                  <a:t>3</a:t>
                </a:r>
                <a:r>
                  <a:rPr lang="en-US" baseline="30000" dirty="0"/>
                  <a:t>2-</a:t>
                </a:r>
                <a:endParaRPr lang="en-US" dirty="0"/>
              </a:p>
            </p:txBody>
          </p:sp>
        </mc:Choice>
        <mc:Fallback xmlns="">
          <p:sp>
            <p:nvSpPr>
              <p:cNvPr id="3" name="Content Placeholder 2">
                <a:extLst>
                  <a:ext uri="{FF2B5EF4-FFF2-40B4-BE49-F238E27FC236}">
                    <a16:creationId xmlns:a16="http://schemas.microsoft.com/office/drawing/2014/main" id="{E513C9F2-46B3-F68A-9CBB-BAE1C324A1F8}"/>
                  </a:ext>
                </a:extLst>
              </p:cNvPr>
              <p:cNvSpPr>
                <a:spLocks noGrp="1" noRot="1" noChangeAspect="1" noMove="1" noResize="1" noEditPoints="1" noAdjustHandles="1" noChangeArrowheads="1" noChangeShapeType="1" noTextEdit="1"/>
              </p:cNvSpPr>
              <p:nvPr>
                <p:ph idx="1"/>
              </p:nvPr>
            </p:nvSpPr>
            <p:spPr>
              <a:blipFill>
                <a:blip r:embed="rId2"/>
                <a:stretch>
                  <a:fillRect l="-1043" t="-3081" b="-2241"/>
                </a:stretch>
              </a:blipFill>
            </p:spPr>
            <p:txBody>
              <a:bodyPr/>
              <a:lstStyle/>
              <a:p>
                <a:r>
                  <a:rPr lang="en-US">
                    <a:noFill/>
                  </a:rPr>
                  <a:t> </a:t>
                </a:r>
              </a:p>
            </p:txBody>
          </p:sp>
        </mc:Fallback>
      </mc:AlternateContent>
      <p:pic>
        <p:nvPicPr>
          <p:cNvPr id="4" name="Picture 4">
            <a:extLst>
              <a:ext uri="{FF2B5EF4-FFF2-40B4-BE49-F238E27FC236}">
                <a16:creationId xmlns:a16="http://schemas.microsoft.com/office/drawing/2014/main" id="{EFE05131-6B70-EE63-B18E-0957D7DB8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903253"/>
            <a:ext cx="7543800" cy="185102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33B8692-E826-EABE-4F6E-2CA501CFFDCD}"/>
              </a:ext>
            </a:extLst>
          </p:cNvPr>
          <p:cNvSpPr>
            <a:spLocks noGrp="1"/>
          </p:cNvSpPr>
          <p:nvPr>
            <p:ph type="sldNum" sz="quarter" idx="12"/>
          </p:nvPr>
        </p:nvSpPr>
        <p:spPr/>
        <p:txBody>
          <a:bodyPr/>
          <a:lstStyle/>
          <a:p>
            <a:fld id="{7E2D3A1E-CB0F-4795-A138-5B7BBEFF6EA2}" type="slidenum">
              <a:rPr lang="en-US" smtClean="0"/>
              <a:t>39</a:t>
            </a:fld>
            <a:endParaRPr lang="en-US"/>
          </a:p>
        </p:txBody>
      </p:sp>
    </p:spTree>
    <p:extLst>
      <p:ext uri="{BB962C8B-B14F-4D97-AF65-F5344CB8AC3E}">
        <p14:creationId xmlns:p14="http://schemas.microsoft.com/office/powerpoint/2010/main" val="4047248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76D6DC-13F3-BB7E-34DF-4E5A313ED5C4}"/>
              </a:ext>
            </a:extLst>
          </p:cNvPr>
          <p:cNvSpPr>
            <a:spLocks noGrp="1"/>
          </p:cNvSpPr>
          <p:nvPr>
            <p:ph type="sldNum" sz="quarter" idx="12"/>
          </p:nvPr>
        </p:nvSpPr>
        <p:spPr/>
        <p:txBody>
          <a:bodyPr/>
          <a:lstStyle/>
          <a:p>
            <a:fld id="{7E2D3A1E-CB0F-4795-A138-5B7BBEFF6EA2}" type="slidenum">
              <a:rPr lang="en-US" smtClean="0"/>
              <a:t>4</a:t>
            </a:fld>
            <a:endParaRPr lang="en-US"/>
          </a:p>
        </p:txBody>
      </p:sp>
      <p:grpSp>
        <p:nvGrpSpPr>
          <p:cNvPr id="12" name="Group 10">
            <a:extLst>
              <a:ext uri="{FF2B5EF4-FFF2-40B4-BE49-F238E27FC236}">
                <a16:creationId xmlns:a16="http://schemas.microsoft.com/office/drawing/2014/main" id="{D687541D-86F2-7950-E350-AD8E000F8CA9}"/>
              </a:ext>
            </a:extLst>
          </p:cNvPr>
          <p:cNvGrpSpPr/>
          <p:nvPr/>
        </p:nvGrpSpPr>
        <p:grpSpPr>
          <a:xfrm>
            <a:off x="2542792" y="826044"/>
            <a:ext cx="7106415" cy="5205912"/>
            <a:chOff x="3514932" y="1843003"/>
            <a:chExt cx="4838016" cy="4762500"/>
          </a:xfrm>
        </p:grpSpPr>
        <p:pic>
          <p:nvPicPr>
            <p:cNvPr id="13" name="Picture 2" descr="http://dclips.fundraw.com/zobo500dir/johnny_automatic_ladder.jpg">
              <a:extLst>
                <a:ext uri="{FF2B5EF4-FFF2-40B4-BE49-F238E27FC236}">
                  <a16:creationId xmlns:a16="http://schemas.microsoft.com/office/drawing/2014/main" id="{7A8BBED9-43B5-E90C-9C08-4358ED643909}"/>
                </a:ext>
              </a:extLst>
            </p:cNvPr>
            <p:cNvPicPr>
              <a:picLocks noChangeAspect="1" noChangeArrowheads="1"/>
            </p:cNvPicPr>
            <p:nvPr/>
          </p:nvPicPr>
          <p:blipFill rotWithShape="1">
            <a:blip r:embed="rId2" cstate="print">
              <a:clrChange>
                <a:clrFrom>
                  <a:srgbClr val="FFFFFF"/>
                </a:clrFrom>
                <a:clrTo>
                  <a:srgbClr val="FFFFFF">
                    <a:alpha val="0"/>
                  </a:srgbClr>
                </a:clrTo>
              </a:clrChange>
            </a:blip>
            <a:srcRect l="16233" r="12829"/>
            <a:stretch/>
          </p:blipFill>
          <p:spPr bwMode="auto">
            <a:xfrm>
              <a:off x="4974547" y="1843003"/>
              <a:ext cx="3378401" cy="4762500"/>
            </a:xfrm>
            <a:prstGeom prst="rect">
              <a:avLst/>
            </a:prstGeom>
            <a:noFill/>
          </p:spPr>
        </p:pic>
        <p:sp>
          <p:nvSpPr>
            <p:cNvPr id="14" name="TextBox 13">
              <a:extLst>
                <a:ext uri="{FF2B5EF4-FFF2-40B4-BE49-F238E27FC236}">
                  <a16:creationId xmlns:a16="http://schemas.microsoft.com/office/drawing/2014/main" id="{F48804DC-A5C7-236F-A4ED-D03CB3B23BC8}"/>
                </a:ext>
              </a:extLst>
            </p:cNvPr>
            <p:cNvSpPr txBox="1"/>
            <p:nvPr/>
          </p:nvSpPr>
          <p:spPr>
            <a:xfrm>
              <a:off x="3514932" y="5407591"/>
              <a:ext cx="1254176" cy="564753"/>
            </a:xfrm>
            <a:prstGeom prst="rect">
              <a:avLst/>
            </a:prstGeom>
            <a:noFill/>
          </p:spPr>
          <p:txBody>
            <a:bodyPr wrap="none" rtlCol="0">
              <a:spAutoFit/>
            </a:bodyPr>
            <a:lstStyle/>
            <a:p>
              <a:r>
                <a:rPr lang="en-US" sz="2800" dirty="0">
                  <a:latin typeface="Arial" pitchFamily="34" charset="0"/>
                  <a:ea typeface="BatangChe" pitchFamily="49" charset="-127"/>
                  <a:cs typeface="Arial" pitchFamily="34" charset="0"/>
                </a:rPr>
                <a:t>Soil Test</a:t>
              </a:r>
            </a:p>
          </p:txBody>
        </p:sp>
        <p:sp>
          <p:nvSpPr>
            <p:cNvPr id="15" name="TextBox 14">
              <a:extLst>
                <a:ext uri="{FF2B5EF4-FFF2-40B4-BE49-F238E27FC236}">
                  <a16:creationId xmlns:a16="http://schemas.microsoft.com/office/drawing/2014/main" id="{BEE5497E-D66C-AA0C-DD90-B9CADDA43CF9}"/>
                </a:ext>
              </a:extLst>
            </p:cNvPr>
            <p:cNvSpPr txBox="1"/>
            <p:nvPr/>
          </p:nvSpPr>
          <p:spPr>
            <a:xfrm>
              <a:off x="4305740" y="3906717"/>
              <a:ext cx="892758" cy="564753"/>
            </a:xfrm>
            <a:prstGeom prst="rect">
              <a:avLst/>
            </a:prstGeom>
            <a:noFill/>
          </p:spPr>
          <p:txBody>
            <a:bodyPr wrap="none" rtlCol="0">
              <a:spAutoFit/>
            </a:bodyPr>
            <a:lstStyle/>
            <a:p>
              <a:r>
                <a:rPr lang="en-US" sz="2800" dirty="0">
                  <a:latin typeface="Arial" pitchFamily="34" charset="0"/>
                  <a:ea typeface="BatangChe" pitchFamily="49" charset="-127"/>
                  <a:cs typeface="Arial" pitchFamily="34" charset="0"/>
                </a:rPr>
                <a:t>P &amp; K</a:t>
              </a:r>
            </a:p>
          </p:txBody>
        </p:sp>
        <p:sp>
          <p:nvSpPr>
            <p:cNvPr id="16" name="TextBox 15">
              <a:extLst>
                <a:ext uri="{FF2B5EF4-FFF2-40B4-BE49-F238E27FC236}">
                  <a16:creationId xmlns:a16="http://schemas.microsoft.com/office/drawing/2014/main" id="{89A7F4DD-1950-EA68-EA1E-E8C1AE450A29}"/>
                </a:ext>
              </a:extLst>
            </p:cNvPr>
            <p:cNvSpPr txBox="1"/>
            <p:nvPr/>
          </p:nvSpPr>
          <p:spPr>
            <a:xfrm>
              <a:off x="4017897" y="4657156"/>
              <a:ext cx="1096972" cy="564753"/>
            </a:xfrm>
            <a:prstGeom prst="rect">
              <a:avLst/>
            </a:prstGeom>
            <a:noFill/>
          </p:spPr>
          <p:txBody>
            <a:bodyPr wrap="none" rtlCol="0">
              <a:spAutoFit/>
            </a:bodyPr>
            <a:lstStyle/>
            <a:p>
              <a:pPr algn="ctr"/>
              <a:r>
                <a:rPr lang="en-US" sz="2800" dirty="0">
                  <a:latin typeface="Arial" pitchFamily="34" charset="0"/>
                  <a:ea typeface="BatangChe" pitchFamily="49" charset="-127"/>
                  <a:cs typeface="Arial" pitchFamily="34" charset="0"/>
                </a:rPr>
                <a:t>Soil pH</a:t>
              </a:r>
            </a:p>
          </p:txBody>
        </p:sp>
        <p:sp>
          <p:nvSpPr>
            <p:cNvPr id="17" name="TextBox 16">
              <a:extLst>
                <a:ext uri="{FF2B5EF4-FFF2-40B4-BE49-F238E27FC236}">
                  <a16:creationId xmlns:a16="http://schemas.microsoft.com/office/drawing/2014/main" id="{D09F46A5-A172-BEB8-926C-8F58C8FF2C1F}"/>
                </a:ext>
              </a:extLst>
            </p:cNvPr>
            <p:cNvSpPr txBox="1"/>
            <p:nvPr/>
          </p:nvSpPr>
          <p:spPr>
            <a:xfrm>
              <a:off x="4399406" y="3136614"/>
              <a:ext cx="1102208" cy="498312"/>
            </a:xfrm>
            <a:prstGeom prst="rect">
              <a:avLst/>
            </a:prstGeom>
            <a:noFill/>
          </p:spPr>
          <p:txBody>
            <a:bodyPr wrap="none" rtlCol="0">
              <a:spAutoFit/>
            </a:bodyPr>
            <a:lstStyle/>
            <a:p>
              <a:r>
                <a:rPr lang="en-US" sz="2400" dirty="0">
                  <a:latin typeface="Arial" pitchFamily="34" charset="0"/>
                  <a:ea typeface="BatangChe" pitchFamily="49" charset="-127"/>
                  <a:cs typeface="Arial" pitchFamily="34" charset="0"/>
                </a:rPr>
                <a:t>Nitrogen</a:t>
              </a:r>
            </a:p>
          </p:txBody>
        </p:sp>
        <p:sp>
          <p:nvSpPr>
            <p:cNvPr id="18" name="TextBox 17">
              <a:extLst>
                <a:ext uri="{FF2B5EF4-FFF2-40B4-BE49-F238E27FC236}">
                  <a16:creationId xmlns:a16="http://schemas.microsoft.com/office/drawing/2014/main" id="{28B2FF7B-E071-6C21-D80D-07907E1A74D8}"/>
                </a:ext>
              </a:extLst>
            </p:cNvPr>
            <p:cNvSpPr txBox="1"/>
            <p:nvPr/>
          </p:nvSpPr>
          <p:spPr>
            <a:xfrm>
              <a:off x="4524025" y="2148075"/>
              <a:ext cx="1464723" cy="764078"/>
            </a:xfrm>
            <a:prstGeom prst="rect">
              <a:avLst/>
            </a:prstGeom>
            <a:noFill/>
          </p:spPr>
          <p:txBody>
            <a:bodyPr wrap="none" rtlCol="0">
              <a:spAutoFit/>
            </a:bodyPr>
            <a:lstStyle/>
            <a:p>
              <a:pPr algn="ctr"/>
              <a:r>
                <a:rPr lang="en-US" sz="2000" dirty="0">
                  <a:latin typeface="Arial" pitchFamily="34" charset="0"/>
                  <a:ea typeface="BatangChe" pitchFamily="49" charset="-127"/>
                  <a:cs typeface="Arial" pitchFamily="34" charset="0"/>
                </a:rPr>
                <a:t>Secondary/</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Micronutrients</a:t>
              </a:r>
            </a:p>
          </p:txBody>
        </p:sp>
      </p:grpSp>
    </p:spTree>
    <p:extLst>
      <p:ext uri="{BB962C8B-B14F-4D97-AF65-F5344CB8AC3E}">
        <p14:creationId xmlns:p14="http://schemas.microsoft.com/office/powerpoint/2010/main" val="599840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8BC8-BED0-47B3-00B6-C60377135E1C}"/>
              </a:ext>
            </a:extLst>
          </p:cNvPr>
          <p:cNvSpPr>
            <a:spLocks noGrp="1"/>
          </p:cNvSpPr>
          <p:nvPr>
            <p:ph type="title"/>
          </p:nvPr>
        </p:nvSpPr>
        <p:spPr/>
        <p:txBody>
          <a:bodyPr/>
          <a:lstStyle/>
          <a:p>
            <a:r>
              <a:rPr lang="en-US" dirty="0"/>
              <a:t>Neutralizing Soil Acidity</a:t>
            </a:r>
          </a:p>
        </p:txBody>
      </p:sp>
      <p:sp>
        <p:nvSpPr>
          <p:cNvPr id="3" name="Content Placeholder 2">
            <a:extLst>
              <a:ext uri="{FF2B5EF4-FFF2-40B4-BE49-F238E27FC236}">
                <a16:creationId xmlns:a16="http://schemas.microsoft.com/office/drawing/2014/main" id="{C43EBEE2-E399-CA92-13B6-72EB3F490595}"/>
              </a:ext>
            </a:extLst>
          </p:cNvPr>
          <p:cNvSpPr>
            <a:spLocks noGrp="1"/>
          </p:cNvSpPr>
          <p:nvPr>
            <p:ph idx="1"/>
          </p:nvPr>
        </p:nvSpPr>
        <p:spPr/>
        <p:txBody>
          <a:bodyPr/>
          <a:lstStyle/>
          <a:p>
            <a:r>
              <a:rPr lang="en-US" dirty="0"/>
              <a:t>Ca containing Carbonates (CaCO</a:t>
            </a:r>
            <a:r>
              <a:rPr lang="en-US" baseline="-25000" dirty="0"/>
              <a:t>3</a:t>
            </a:r>
            <a:r>
              <a:rPr lang="en-US" dirty="0"/>
              <a:t>, </a:t>
            </a:r>
            <a:r>
              <a:rPr lang="en-US" dirty="0" err="1"/>
              <a:t>CaMg</a:t>
            </a:r>
            <a:r>
              <a:rPr lang="en-US" dirty="0"/>
              <a:t>(CO</a:t>
            </a:r>
            <a:r>
              <a:rPr lang="en-US" baseline="-25000" dirty="0"/>
              <a:t>3</a:t>
            </a:r>
            <a:r>
              <a:rPr lang="en-US" dirty="0"/>
              <a:t>)</a:t>
            </a:r>
            <a:r>
              <a:rPr lang="en-US" baseline="-25000" dirty="0"/>
              <a:t>2</a:t>
            </a:r>
            <a:r>
              <a:rPr lang="en-US" dirty="0"/>
              <a:t>)</a:t>
            </a:r>
          </a:p>
          <a:p>
            <a:pPr lvl="1"/>
            <a:r>
              <a:rPr lang="en-US" dirty="0"/>
              <a:t>Calcium is </a:t>
            </a:r>
            <a:r>
              <a:rPr lang="en-US" b="1" i="1" u="sng" dirty="0"/>
              <a:t>NOT</a:t>
            </a:r>
            <a:r>
              <a:rPr lang="en-US" dirty="0"/>
              <a:t> the neutralizing factor</a:t>
            </a:r>
          </a:p>
          <a:p>
            <a:pPr lvl="1"/>
            <a:r>
              <a:rPr lang="en-US" dirty="0"/>
              <a:t>CO</a:t>
            </a:r>
            <a:r>
              <a:rPr lang="en-US" baseline="-25000" dirty="0"/>
              <a:t>3</a:t>
            </a:r>
            <a:r>
              <a:rPr lang="en-US" dirty="0"/>
              <a:t> is!</a:t>
            </a:r>
          </a:p>
          <a:p>
            <a:pPr lvl="1"/>
            <a:r>
              <a:rPr lang="en-US" dirty="0"/>
              <a:t>Calcium can exchange on sites, but does nothing for acidity</a:t>
            </a:r>
          </a:p>
          <a:p>
            <a:r>
              <a:rPr lang="en-US" dirty="0"/>
              <a:t>NaOH could be used to neutralize </a:t>
            </a:r>
            <a:r>
              <a:rPr lang="en-US" i="1" dirty="0"/>
              <a:t>solution</a:t>
            </a:r>
            <a:r>
              <a:rPr lang="en-US" dirty="0"/>
              <a:t> H</a:t>
            </a:r>
            <a:r>
              <a:rPr lang="en-US" baseline="30000" dirty="0"/>
              <a:t>+</a:t>
            </a:r>
          </a:p>
          <a:p>
            <a:pPr lvl="1"/>
            <a:r>
              <a:rPr lang="en-US" dirty="0"/>
              <a:t>What is the biggest source of soil acidity?</a:t>
            </a:r>
            <a:br>
              <a:rPr lang="en-US" dirty="0"/>
            </a:br>
            <a:r>
              <a:rPr lang="en-US" i="1" dirty="0"/>
              <a:t>Potential</a:t>
            </a:r>
            <a:r>
              <a:rPr lang="en-US" dirty="0"/>
              <a:t>/</a:t>
            </a:r>
            <a:r>
              <a:rPr lang="en-US" i="1" dirty="0"/>
              <a:t>Exchangeable</a:t>
            </a:r>
            <a:endParaRPr lang="en-US" dirty="0"/>
          </a:p>
          <a:p>
            <a:r>
              <a:rPr lang="en-US" dirty="0"/>
              <a:t>Exchangeable/Potential acidity accounts for 99% of the soil acidity</a:t>
            </a:r>
          </a:p>
          <a:p>
            <a:pPr lvl="1"/>
            <a:r>
              <a:rPr lang="en-US" dirty="0"/>
              <a:t>Buffer Index</a:t>
            </a:r>
          </a:p>
          <a:p>
            <a:pPr lvl="1"/>
            <a:endParaRPr lang="en-US" dirty="0"/>
          </a:p>
        </p:txBody>
      </p:sp>
      <p:sp>
        <p:nvSpPr>
          <p:cNvPr id="4" name="Slide Number Placeholder 3">
            <a:extLst>
              <a:ext uri="{FF2B5EF4-FFF2-40B4-BE49-F238E27FC236}">
                <a16:creationId xmlns:a16="http://schemas.microsoft.com/office/drawing/2014/main" id="{E6107B55-D189-6CB6-FB46-D7FE3C3BB482}"/>
              </a:ext>
            </a:extLst>
          </p:cNvPr>
          <p:cNvSpPr>
            <a:spLocks noGrp="1"/>
          </p:cNvSpPr>
          <p:nvPr>
            <p:ph type="sldNum" sz="quarter" idx="12"/>
          </p:nvPr>
        </p:nvSpPr>
        <p:spPr/>
        <p:txBody>
          <a:bodyPr/>
          <a:lstStyle/>
          <a:p>
            <a:fld id="{7E2D3A1E-CB0F-4795-A138-5B7BBEFF6EA2}" type="slidenum">
              <a:rPr lang="en-US" smtClean="0"/>
              <a:t>40</a:t>
            </a:fld>
            <a:endParaRPr lang="en-US"/>
          </a:p>
        </p:txBody>
      </p:sp>
    </p:spTree>
    <p:extLst>
      <p:ext uri="{BB962C8B-B14F-4D97-AF65-F5344CB8AC3E}">
        <p14:creationId xmlns:p14="http://schemas.microsoft.com/office/powerpoint/2010/main" val="733282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8815-52BE-E9F8-FC75-252A88975B5D}"/>
              </a:ext>
            </a:extLst>
          </p:cNvPr>
          <p:cNvSpPr>
            <a:spLocks noGrp="1"/>
          </p:cNvSpPr>
          <p:nvPr>
            <p:ph type="title"/>
          </p:nvPr>
        </p:nvSpPr>
        <p:spPr/>
        <p:txBody>
          <a:bodyPr/>
          <a:lstStyle/>
          <a:p>
            <a:r>
              <a:rPr lang="en-US" dirty="0"/>
              <a:t>How do we determine lime requirements?</a:t>
            </a:r>
          </a:p>
        </p:txBody>
      </p:sp>
      <p:sp>
        <p:nvSpPr>
          <p:cNvPr id="3" name="Content Placeholder 2">
            <a:extLst>
              <a:ext uri="{FF2B5EF4-FFF2-40B4-BE49-F238E27FC236}">
                <a16:creationId xmlns:a16="http://schemas.microsoft.com/office/drawing/2014/main" id="{5EC3003F-D3D2-6B30-16C4-A13E2D8AA42F}"/>
              </a:ext>
            </a:extLst>
          </p:cNvPr>
          <p:cNvSpPr>
            <a:spLocks noGrp="1"/>
          </p:cNvSpPr>
          <p:nvPr>
            <p:ph idx="1"/>
          </p:nvPr>
        </p:nvSpPr>
        <p:spPr/>
        <p:txBody>
          <a:bodyPr/>
          <a:lstStyle/>
          <a:p>
            <a:r>
              <a:rPr lang="en-US" dirty="0"/>
              <a:t>Lime Requirements can be determined directly in a laboratory by quantitatively adding small amounts of a solution of known strength base (e.g. 0.1 normal NaOH) to a known amount of acid soil mixed with water</a:t>
            </a:r>
          </a:p>
          <a:p>
            <a:r>
              <a:rPr lang="en-US" dirty="0"/>
              <a:t>By measuring pH as the base is added, the amount of base required to obtain any pH can be estimated</a:t>
            </a:r>
          </a:p>
          <a:p>
            <a:r>
              <a:rPr lang="en-US" dirty="0"/>
              <a:t>Titration</a:t>
            </a:r>
          </a:p>
          <a:p>
            <a:endParaRPr lang="en-US" dirty="0"/>
          </a:p>
        </p:txBody>
      </p:sp>
      <p:pic>
        <p:nvPicPr>
          <p:cNvPr id="4" name="Picture 4">
            <a:extLst>
              <a:ext uri="{FF2B5EF4-FFF2-40B4-BE49-F238E27FC236}">
                <a16:creationId xmlns:a16="http://schemas.microsoft.com/office/drawing/2014/main" id="{434586DF-5843-5E3C-730B-F9008C46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675" y="4001294"/>
            <a:ext cx="48101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0A8621D-1684-A27F-667B-6B75DCA392EF}"/>
              </a:ext>
            </a:extLst>
          </p:cNvPr>
          <p:cNvSpPr>
            <a:spLocks noGrp="1"/>
          </p:cNvSpPr>
          <p:nvPr>
            <p:ph type="sldNum" sz="quarter" idx="12"/>
          </p:nvPr>
        </p:nvSpPr>
        <p:spPr/>
        <p:txBody>
          <a:bodyPr/>
          <a:lstStyle/>
          <a:p>
            <a:fld id="{7E2D3A1E-CB0F-4795-A138-5B7BBEFF6EA2}" type="slidenum">
              <a:rPr lang="en-US" smtClean="0"/>
              <a:t>41</a:t>
            </a:fld>
            <a:endParaRPr lang="en-US"/>
          </a:p>
        </p:txBody>
      </p:sp>
    </p:spTree>
    <p:extLst>
      <p:ext uri="{BB962C8B-B14F-4D97-AF65-F5344CB8AC3E}">
        <p14:creationId xmlns:p14="http://schemas.microsoft.com/office/powerpoint/2010/main" val="386048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966F-4A48-7C9C-39E1-F8537289E522}"/>
              </a:ext>
            </a:extLst>
          </p:cNvPr>
          <p:cNvSpPr>
            <a:spLocks noGrp="1"/>
          </p:cNvSpPr>
          <p:nvPr>
            <p:ph type="title"/>
          </p:nvPr>
        </p:nvSpPr>
        <p:spPr/>
        <p:txBody>
          <a:bodyPr/>
          <a:lstStyle/>
          <a:p>
            <a:r>
              <a:rPr lang="en-US" dirty="0"/>
              <a:t>How do we determine lime requirements?</a:t>
            </a:r>
          </a:p>
        </p:txBody>
      </p:sp>
      <p:sp>
        <p:nvSpPr>
          <p:cNvPr id="3" name="Content Placeholder 2">
            <a:extLst>
              <a:ext uri="{FF2B5EF4-FFF2-40B4-BE49-F238E27FC236}">
                <a16:creationId xmlns:a16="http://schemas.microsoft.com/office/drawing/2014/main" id="{35C9F79B-4485-D159-3497-61F301E4E034}"/>
              </a:ext>
            </a:extLst>
          </p:cNvPr>
          <p:cNvSpPr>
            <a:spLocks noGrp="1"/>
          </p:cNvSpPr>
          <p:nvPr>
            <p:ph idx="1"/>
          </p:nvPr>
        </p:nvSpPr>
        <p:spPr/>
        <p:txBody>
          <a:bodyPr/>
          <a:lstStyle/>
          <a:p>
            <a:r>
              <a:rPr lang="en-US" dirty="0"/>
              <a:t>Direct Determination</a:t>
            </a:r>
          </a:p>
          <a:p>
            <a:pPr lvl="1"/>
            <a:r>
              <a:rPr lang="en-US" dirty="0"/>
              <a:t>Most time consuming, theoretically most accurate, but has drawbacks. Therefore, rarely done.</a:t>
            </a:r>
          </a:p>
          <a:p>
            <a:pPr lvl="1"/>
            <a:r>
              <a:rPr lang="en-US" dirty="0"/>
              <a:t>Identifies the amount of base, such as CaCO</a:t>
            </a:r>
            <a:r>
              <a:rPr lang="en-US" baseline="-25000" dirty="0"/>
              <a:t>3</a:t>
            </a:r>
            <a:r>
              <a:rPr lang="en-US" dirty="0"/>
              <a:t>, that must be applied if all the acidity is able to react with the base that is added</a:t>
            </a:r>
          </a:p>
          <a:p>
            <a:pPr lvl="1"/>
            <a:r>
              <a:rPr lang="en-US" dirty="0"/>
              <a:t>In practice, this is virtually impossible because of size differences between clay and organic matter colloids (very small) and the finely ground (relatively large) lime particles</a:t>
            </a:r>
          </a:p>
          <a:p>
            <a:pPr lvl="1"/>
            <a:r>
              <a:rPr lang="en-US" dirty="0"/>
              <a:t>Field studies (calibration) can be conducted to develop the relationship between amounts of lime identified by direct laboratory titration and crop response</a:t>
            </a:r>
          </a:p>
        </p:txBody>
      </p:sp>
      <p:sp>
        <p:nvSpPr>
          <p:cNvPr id="4" name="Slide Number Placeholder 3">
            <a:extLst>
              <a:ext uri="{FF2B5EF4-FFF2-40B4-BE49-F238E27FC236}">
                <a16:creationId xmlns:a16="http://schemas.microsoft.com/office/drawing/2014/main" id="{F5F3B5A8-569D-3588-C455-77206E4161DD}"/>
              </a:ext>
            </a:extLst>
          </p:cNvPr>
          <p:cNvSpPr>
            <a:spLocks noGrp="1"/>
          </p:cNvSpPr>
          <p:nvPr>
            <p:ph type="sldNum" sz="quarter" idx="12"/>
          </p:nvPr>
        </p:nvSpPr>
        <p:spPr/>
        <p:txBody>
          <a:bodyPr/>
          <a:lstStyle/>
          <a:p>
            <a:fld id="{7E2D3A1E-CB0F-4795-A138-5B7BBEFF6EA2}" type="slidenum">
              <a:rPr lang="en-US" smtClean="0"/>
              <a:t>42</a:t>
            </a:fld>
            <a:endParaRPr lang="en-US"/>
          </a:p>
        </p:txBody>
      </p:sp>
    </p:spTree>
    <p:extLst>
      <p:ext uri="{BB962C8B-B14F-4D97-AF65-F5344CB8AC3E}">
        <p14:creationId xmlns:p14="http://schemas.microsoft.com/office/powerpoint/2010/main" val="2468936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30FB-E092-3A1D-0BA2-8B1CB8E50E29}"/>
              </a:ext>
            </a:extLst>
          </p:cNvPr>
          <p:cNvSpPr>
            <a:spLocks noGrp="1"/>
          </p:cNvSpPr>
          <p:nvPr>
            <p:ph type="title"/>
          </p:nvPr>
        </p:nvSpPr>
        <p:spPr/>
        <p:txBody>
          <a:bodyPr/>
          <a:lstStyle/>
          <a:p>
            <a:r>
              <a:rPr lang="en-US" dirty="0"/>
              <a:t>How do we determine lime requirements?</a:t>
            </a:r>
          </a:p>
        </p:txBody>
      </p:sp>
      <p:sp>
        <p:nvSpPr>
          <p:cNvPr id="3" name="Content Placeholder 2">
            <a:extLst>
              <a:ext uri="{FF2B5EF4-FFF2-40B4-BE49-F238E27FC236}">
                <a16:creationId xmlns:a16="http://schemas.microsoft.com/office/drawing/2014/main" id="{28F4195F-AAE8-FC79-3377-D32CA1FD0371}"/>
              </a:ext>
            </a:extLst>
          </p:cNvPr>
          <p:cNvSpPr>
            <a:spLocks noGrp="1"/>
          </p:cNvSpPr>
          <p:nvPr>
            <p:ph idx="1"/>
          </p:nvPr>
        </p:nvSpPr>
        <p:spPr/>
        <p:txBody>
          <a:bodyPr/>
          <a:lstStyle/>
          <a:p>
            <a:r>
              <a:rPr lang="en-US" dirty="0"/>
              <a:t>Indirect Determination</a:t>
            </a:r>
          </a:p>
          <a:p>
            <a:pPr lvl="1"/>
            <a:r>
              <a:rPr lang="en-US" dirty="0"/>
              <a:t>Most labs use this</a:t>
            </a:r>
          </a:p>
          <a:p>
            <a:pPr lvl="1"/>
            <a:r>
              <a:rPr lang="en-US" dirty="0"/>
              <a:t>Involves adding a known quantity of a lime-like chemical solution (i.e. buffer solution of pH 7.2) to an acid soil and water mixture</a:t>
            </a:r>
          </a:p>
          <a:p>
            <a:pPr lvl="1"/>
            <a:r>
              <a:rPr lang="en-US" dirty="0"/>
              <a:t>After equilibrium has been obtained (about 2 hours) the pH is measured</a:t>
            </a:r>
          </a:p>
          <a:p>
            <a:pPr lvl="1"/>
            <a:r>
              <a:rPr lang="en-US" dirty="0"/>
              <a:t>This pH is often called the “buffer pH” or “buffer index”. The buffer index, by itself, does not identify how much lime must be added to neutralize an acid soil</a:t>
            </a:r>
          </a:p>
          <a:p>
            <a:pPr lvl="1"/>
            <a:r>
              <a:rPr lang="en-US" dirty="0"/>
              <a:t>Field studies relating lime additions to soil pH are required to calibrate the buffer index, just as they would be in a direct titration approach</a:t>
            </a:r>
          </a:p>
        </p:txBody>
      </p:sp>
      <p:sp>
        <p:nvSpPr>
          <p:cNvPr id="4" name="Slide Number Placeholder 3">
            <a:extLst>
              <a:ext uri="{FF2B5EF4-FFF2-40B4-BE49-F238E27FC236}">
                <a16:creationId xmlns:a16="http://schemas.microsoft.com/office/drawing/2014/main" id="{6315CDFC-256C-4C20-0246-3C8A15F26E5A}"/>
              </a:ext>
            </a:extLst>
          </p:cNvPr>
          <p:cNvSpPr>
            <a:spLocks noGrp="1"/>
          </p:cNvSpPr>
          <p:nvPr>
            <p:ph type="sldNum" sz="quarter" idx="12"/>
          </p:nvPr>
        </p:nvSpPr>
        <p:spPr/>
        <p:txBody>
          <a:bodyPr/>
          <a:lstStyle/>
          <a:p>
            <a:fld id="{7E2D3A1E-CB0F-4795-A138-5B7BBEFF6EA2}" type="slidenum">
              <a:rPr lang="en-US" smtClean="0"/>
              <a:t>43</a:t>
            </a:fld>
            <a:endParaRPr lang="en-US"/>
          </a:p>
        </p:txBody>
      </p:sp>
    </p:spTree>
    <p:extLst>
      <p:ext uri="{BB962C8B-B14F-4D97-AF65-F5344CB8AC3E}">
        <p14:creationId xmlns:p14="http://schemas.microsoft.com/office/powerpoint/2010/main" val="2412640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13F84-2A01-635E-148F-895D656EB6E2}"/>
              </a:ext>
            </a:extLst>
          </p:cNvPr>
          <p:cNvSpPr>
            <a:spLocks noGrp="1"/>
          </p:cNvSpPr>
          <p:nvPr>
            <p:ph type="title"/>
          </p:nvPr>
        </p:nvSpPr>
        <p:spPr/>
        <p:txBody>
          <a:bodyPr/>
          <a:lstStyle/>
          <a:p>
            <a:r>
              <a:rPr lang="en-US" dirty="0"/>
              <a:t>How do we determine lime requirements</a:t>
            </a:r>
          </a:p>
        </p:txBody>
      </p:sp>
      <p:sp>
        <p:nvSpPr>
          <p:cNvPr id="3" name="Content Placeholder 2">
            <a:extLst>
              <a:ext uri="{FF2B5EF4-FFF2-40B4-BE49-F238E27FC236}">
                <a16:creationId xmlns:a16="http://schemas.microsoft.com/office/drawing/2014/main" id="{B00BA23D-CA03-4D4B-007A-FABB98A1E234}"/>
              </a:ext>
            </a:extLst>
          </p:cNvPr>
          <p:cNvSpPr>
            <a:spLocks noGrp="1"/>
          </p:cNvSpPr>
          <p:nvPr>
            <p:ph idx="1"/>
          </p:nvPr>
        </p:nvSpPr>
        <p:spPr/>
        <p:txBody>
          <a:bodyPr/>
          <a:lstStyle/>
          <a:p>
            <a:r>
              <a:rPr lang="en-US" dirty="0"/>
              <a:t>Indirect Determination</a:t>
            </a:r>
          </a:p>
          <a:p>
            <a:pPr lvl="1"/>
            <a:r>
              <a:rPr lang="en-US" dirty="0"/>
              <a:t>Buffer Methods</a:t>
            </a:r>
          </a:p>
          <a:p>
            <a:pPr marL="914400" lvl="2" indent="0">
              <a:buNone/>
            </a:pPr>
            <a:endParaRPr lang="en-US" dirty="0"/>
          </a:p>
        </p:txBody>
      </p:sp>
      <p:graphicFrame>
        <p:nvGraphicFramePr>
          <p:cNvPr id="5" name="Table 5">
            <a:extLst>
              <a:ext uri="{FF2B5EF4-FFF2-40B4-BE49-F238E27FC236}">
                <a16:creationId xmlns:a16="http://schemas.microsoft.com/office/drawing/2014/main" id="{301F40F0-2ADA-0FF8-FADA-CE8615108DEB}"/>
              </a:ext>
            </a:extLst>
          </p:cNvPr>
          <p:cNvGraphicFramePr>
            <a:graphicFrameLocks noGrp="1"/>
          </p:cNvGraphicFramePr>
          <p:nvPr>
            <p:extLst>
              <p:ext uri="{D42A27DB-BD31-4B8C-83A1-F6EECF244321}">
                <p14:modId xmlns:p14="http://schemas.microsoft.com/office/powerpoint/2010/main" val="1815330552"/>
              </p:ext>
            </p:extLst>
          </p:nvPr>
        </p:nvGraphicFramePr>
        <p:xfrm>
          <a:off x="1122630" y="2711253"/>
          <a:ext cx="9824291" cy="3683000"/>
        </p:xfrm>
        <a:graphic>
          <a:graphicData uri="http://schemas.openxmlformats.org/drawingml/2006/table">
            <a:tbl>
              <a:tblPr firstRow="1" bandRow="1">
                <a:tableStyleId>{5C22544A-7EE6-4342-B048-85BDC9FD1C3A}</a:tableStyleId>
              </a:tblPr>
              <a:tblGrid>
                <a:gridCol w="2064190">
                  <a:extLst>
                    <a:ext uri="{9D8B030D-6E8A-4147-A177-3AD203B41FA5}">
                      <a16:colId xmlns:a16="http://schemas.microsoft.com/office/drawing/2014/main" val="4250996053"/>
                    </a:ext>
                  </a:extLst>
                </a:gridCol>
                <a:gridCol w="1176950">
                  <a:extLst>
                    <a:ext uri="{9D8B030D-6E8A-4147-A177-3AD203B41FA5}">
                      <a16:colId xmlns:a16="http://schemas.microsoft.com/office/drawing/2014/main" val="3853934123"/>
                    </a:ext>
                  </a:extLst>
                </a:gridCol>
                <a:gridCol w="1385180">
                  <a:extLst>
                    <a:ext uri="{9D8B030D-6E8A-4147-A177-3AD203B41FA5}">
                      <a16:colId xmlns:a16="http://schemas.microsoft.com/office/drawing/2014/main" val="628986767"/>
                    </a:ext>
                  </a:extLst>
                </a:gridCol>
                <a:gridCol w="2652045">
                  <a:extLst>
                    <a:ext uri="{9D8B030D-6E8A-4147-A177-3AD203B41FA5}">
                      <a16:colId xmlns:a16="http://schemas.microsoft.com/office/drawing/2014/main" val="3226086302"/>
                    </a:ext>
                  </a:extLst>
                </a:gridCol>
                <a:gridCol w="2545926">
                  <a:extLst>
                    <a:ext uri="{9D8B030D-6E8A-4147-A177-3AD203B41FA5}">
                      <a16:colId xmlns:a16="http://schemas.microsoft.com/office/drawing/2014/main" val="1068951105"/>
                    </a:ext>
                  </a:extLst>
                </a:gridCol>
              </a:tblGrid>
              <a:tr h="370840">
                <a:tc>
                  <a:txBody>
                    <a:bodyPr/>
                    <a:lstStyle/>
                    <a:p>
                      <a:pPr algn="ctr"/>
                      <a:r>
                        <a:rPr lang="en-US" dirty="0"/>
                        <a:t>Method</a:t>
                      </a:r>
                    </a:p>
                  </a:txBody>
                  <a:tcPr anchor="ctr"/>
                </a:tc>
                <a:tc>
                  <a:txBody>
                    <a:bodyPr/>
                    <a:lstStyle/>
                    <a:p>
                      <a:pPr algn="ctr"/>
                      <a:r>
                        <a:rPr lang="en-US" dirty="0"/>
                        <a:t>Buffer pH</a:t>
                      </a:r>
                    </a:p>
                  </a:txBody>
                  <a:tcPr anchor="ctr"/>
                </a:tc>
                <a:tc>
                  <a:txBody>
                    <a:bodyPr/>
                    <a:lstStyle/>
                    <a:p>
                      <a:pPr algn="ctr"/>
                      <a:r>
                        <a:rPr lang="en-US" dirty="0"/>
                        <a:t>Target pH</a:t>
                      </a:r>
                    </a:p>
                  </a:txBody>
                  <a:tcPr anchor="ctr"/>
                </a:tc>
                <a:tc>
                  <a:txBody>
                    <a:bodyPr/>
                    <a:lstStyle/>
                    <a:p>
                      <a:pPr algn="ctr"/>
                      <a:r>
                        <a:rPr lang="en-US" dirty="0"/>
                        <a:t>Intended Use</a:t>
                      </a:r>
                    </a:p>
                  </a:txBody>
                  <a:tcPr anchor="ctr"/>
                </a:tc>
                <a:tc>
                  <a:txBody>
                    <a:bodyPr/>
                    <a:lstStyle/>
                    <a:p>
                      <a:pPr algn="ctr"/>
                      <a:r>
                        <a:rPr lang="en-US" dirty="0"/>
                        <a:t>CaCO</a:t>
                      </a:r>
                      <a:r>
                        <a:rPr lang="en-US" baseline="-25000" dirty="0"/>
                        <a:t>3</a:t>
                      </a:r>
                      <a:r>
                        <a:rPr lang="en-US" baseline="0" dirty="0"/>
                        <a:t> Required/0.1 Decrease in Buffer pH</a:t>
                      </a:r>
                    </a:p>
                    <a:p>
                      <a:pPr algn="ctr"/>
                      <a:r>
                        <a:rPr lang="en-US" baseline="0" dirty="0"/>
                        <a:t>(ton/ac)</a:t>
                      </a:r>
                      <a:endParaRPr lang="en-US" dirty="0"/>
                    </a:p>
                  </a:txBody>
                  <a:tcPr anchor="ctr"/>
                </a:tc>
                <a:extLst>
                  <a:ext uri="{0D108BD9-81ED-4DB2-BD59-A6C34878D82A}">
                    <a16:rowId xmlns:a16="http://schemas.microsoft.com/office/drawing/2014/main" val="1791175986"/>
                  </a:ext>
                </a:extLst>
              </a:tr>
              <a:tr h="370840">
                <a:tc>
                  <a:txBody>
                    <a:bodyPr/>
                    <a:lstStyle/>
                    <a:p>
                      <a:pPr algn="ctr"/>
                      <a:r>
                        <a:rPr lang="en-US" dirty="0"/>
                        <a:t>SMP</a:t>
                      </a:r>
                    </a:p>
                  </a:txBody>
                  <a:tcPr anchor="ctr"/>
                </a:tc>
                <a:tc>
                  <a:txBody>
                    <a:bodyPr/>
                    <a:lstStyle/>
                    <a:p>
                      <a:pPr algn="ctr"/>
                      <a:r>
                        <a:rPr lang="en-US" dirty="0"/>
                        <a:t>6.8</a:t>
                      </a:r>
                    </a:p>
                  </a:txBody>
                  <a:tcPr anchor="ctr"/>
                </a:tc>
                <a:tc>
                  <a:txBody>
                    <a:bodyPr/>
                    <a:lstStyle/>
                    <a:p>
                      <a:pPr algn="ctr"/>
                      <a:r>
                        <a:rPr lang="en-US" dirty="0"/>
                        <a:t>6.8</a:t>
                      </a:r>
                    </a:p>
                    <a:p>
                      <a:pPr algn="ctr"/>
                      <a:r>
                        <a:rPr lang="en-US" dirty="0"/>
                        <a:t>6.4</a:t>
                      </a:r>
                    </a:p>
                    <a:p>
                      <a:pPr algn="ctr"/>
                      <a:r>
                        <a:rPr lang="en-US" dirty="0"/>
                        <a:t>6.0</a:t>
                      </a:r>
                    </a:p>
                  </a:txBody>
                  <a:tcPr anchor="ctr"/>
                </a:tc>
                <a:tc>
                  <a:txBody>
                    <a:bodyPr/>
                    <a:lstStyle/>
                    <a:p>
                      <a:pPr algn="ctr"/>
                      <a:r>
                        <a:rPr lang="en-US" dirty="0"/>
                        <a:t>Exchangeable Al-</a:t>
                      </a:r>
                      <a:r>
                        <a:rPr lang="en-US" dirty="0" err="1"/>
                        <a:t>alfisols</a:t>
                      </a:r>
                      <a:endParaRPr lang="en-US" dirty="0"/>
                    </a:p>
                  </a:txBody>
                  <a:tcPr anchor="ctr"/>
                </a:tc>
                <a:tc>
                  <a:txBody>
                    <a:bodyPr/>
                    <a:lstStyle/>
                    <a:p>
                      <a:pPr algn="ctr"/>
                      <a:r>
                        <a:rPr lang="en-US" dirty="0"/>
                        <a:t>0.27</a:t>
                      </a:r>
                    </a:p>
                    <a:p>
                      <a:pPr algn="ctr"/>
                      <a:r>
                        <a:rPr lang="en-US" dirty="0"/>
                        <a:t>0.22</a:t>
                      </a:r>
                    </a:p>
                    <a:p>
                      <a:pPr algn="ctr"/>
                      <a:r>
                        <a:rPr lang="en-US" dirty="0"/>
                        <a:t>0.18</a:t>
                      </a:r>
                    </a:p>
                  </a:txBody>
                  <a:tcPr anchor="ctr"/>
                </a:tc>
                <a:extLst>
                  <a:ext uri="{0D108BD9-81ED-4DB2-BD59-A6C34878D82A}">
                    <a16:rowId xmlns:a16="http://schemas.microsoft.com/office/drawing/2014/main" val="2972865847"/>
                  </a:ext>
                </a:extLst>
              </a:tr>
              <a:tr h="370840">
                <a:tc>
                  <a:txBody>
                    <a:bodyPr/>
                    <a:lstStyle/>
                    <a:p>
                      <a:pPr algn="ctr"/>
                      <a:r>
                        <a:rPr lang="en-US" dirty="0"/>
                        <a:t>Woodruff</a:t>
                      </a:r>
                    </a:p>
                  </a:txBody>
                  <a:tcPr anchor="ctr"/>
                </a:tc>
                <a:tc>
                  <a:txBody>
                    <a:bodyPr/>
                    <a:lstStyle/>
                    <a:p>
                      <a:pPr algn="ctr"/>
                      <a:r>
                        <a:rPr lang="en-US" dirty="0"/>
                        <a:t>7.0</a:t>
                      </a:r>
                    </a:p>
                  </a:txBody>
                  <a:tcPr anchor="ctr"/>
                </a:tc>
                <a:tc>
                  <a:txBody>
                    <a:bodyPr/>
                    <a:lstStyle/>
                    <a:p>
                      <a:pPr algn="ctr"/>
                      <a:r>
                        <a:rPr lang="en-US" dirty="0"/>
                        <a:t>6.5-7.0</a:t>
                      </a:r>
                    </a:p>
                  </a:txBody>
                  <a:tcPr anchor="ctr"/>
                </a:tc>
                <a:tc>
                  <a:txBody>
                    <a:bodyPr/>
                    <a:lstStyle/>
                    <a:p>
                      <a:pPr algn="ctr"/>
                      <a:r>
                        <a:rPr lang="en-US" dirty="0" err="1"/>
                        <a:t>Mollisols</a:t>
                      </a:r>
                      <a:endParaRPr lang="en-US" dirty="0"/>
                    </a:p>
                  </a:txBody>
                  <a:tcPr anchor="ctr"/>
                </a:tc>
                <a:tc>
                  <a:txBody>
                    <a:bodyPr/>
                    <a:lstStyle/>
                    <a:p>
                      <a:pPr algn="ctr"/>
                      <a:r>
                        <a:rPr lang="en-US" dirty="0"/>
                        <a:t>0.22</a:t>
                      </a:r>
                    </a:p>
                  </a:txBody>
                  <a:tcPr anchor="ctr"/>
                </a:tc>
                <a:extLst>
                  <a:ext uri="{0D108BD9-81ED-4DB2-BD59-A6C34878D82A}">
                    <a16:rowId xmlns:a16="http://schemas.microsoft.com/office/drawing/2014/main" val="2819847366"/>
                  </a:ext>
                </a:extLst>
              </a:tr>
              <a:tr h="370840">
                <a:tc>
                  <a:txBody>
                    <a:bodyPr/>
                    <a:lstStyle/>
                    <a:p>
                      <a:pPr algn="ctr"/>
                      <a:r>
                        <a:rPr lang="en-US" dirty="0"/>
                        <a:t>Modified Woodruff</a:t>
                      </a:r>
                    </a:p>
                  </a:txBody>
                  <a:tcPr anchor="ctr"/>
                </a:tc>
                <a:tc>
                  <a:txBody>
                    <a:bodyPr/>
                    <a:lstStyle/>
                    <a:p>
                      <a:pPr algn="ctr"/>
                      <a:r>
                        <a:rPr lang="en-US" dirty="0"/>
                        <a:t>7.2</a:t>
                      </a:r>
                    </a:p>
                  </a:txBody>
                  <a:tcPr anchor="ctr"/>
                </a:tc>
                <a:tc>
                  <a:txBody>
                    <a:bodyPr/>
                    <a:lstStyle/>
                    <a:p>
                      <a:pPr algn="ctr"/>
                      <a:r>
                        <a:rPr lang="en-US" dirty="0"/>
                        <a:t>6.5-7.0</a:t>
                      </a:r>
                    </a:p>
                  </a:txBody>
                  <a:tcPr anchor="ctr"/>
                </a:tc>
                <a:tc>
                  <a:txBody>
                    <a:bodyPr/>
                    <a:lstStyle/>
                    <a:p>
                      <a:pPr algn="ctr"/>
                      <a:r>
                        <a:rPr lang="en-US" dirty="0" err="1"/>
                        <a:t>Mollisols</a:t>
                      </a:r>
                      <a:endParaRPr lang="en-US" dirty="0"/>
                    </a:p>
                  </a:txBody>
                  <a:tcPr anchor="ctr"/>
                </a:tc>
                <a:tc>
                  <a:txBody>
                    <a:bodyPr/>
                    <a:lstStyle/>
                    <a:p>
                      <a:pPr algn="ctr"/>
                      <a:r>
                        <a:rPr lang="en-US"/>
                        <a:t>0.22</a:t>
                      </a:r>
                      <a:endParaRPr lang="en-US" dirty="0"/>
                    </a:p>
                  </a:txBody>
                  <a:tcPr anchor="ctr"/>
                </a:tc>
                <a:extLst>
                  <a:ext uri="{0D108BD9-81ED-4DB2-BD59-A6C34878D82A}">
                    <a16:rowId xmlns:a16="http://schemas.microsoft.com/office/drawing/2014/main" val="2144592402"/>
                  </a:ext>
                </a:extLst>
              </a:tr>
              <a:tr h="370840">
                <a:tc>
                  <a:txBody>
                    <a:bodyPr/>
                    <a:lstStyle/>
                    <a:p>
                      <a:pPr algn="ctr"/>
                      <a:r>
                        <a:rPr lang="en-US" dirty="0"/>
                        <a:t>Adams-Evans</a:t>
                      </a:r>
                    </a:p>
                  </a:txBody>
                  <a:tcPr anchor="ctr"/>
                </a:tc>
                <a:tc>
                  <a:txBody>
                    <a:bodyPr/>
                    <a:lstStyle/>
                    <a:p>
                      <a:pPr algn="ctr"/>
                      <a:r>
                        <a:rPr lang="en-US" dirty="0"/>
                        <a:t>8.0</a:t>
                      </a:r>
                    </a:p>
                  </a:txBody>
                  <a:tcPr anchor="ctr"/>
                </a:tc>
                <a:tc>
                  <a:txBody>
                    <a:bodyPr/>
                    <a:lstStyle/>
                    <a:p>
                      <a:pPr algn="ctr"/>
                      <a:r>
                        <a:rPr lang="en-US" dirty="0"/>
                        <a:t>6.5</a:t>
                      </a:r>
                    </a:p>
                  </a:txBody>
                  <a:tcPr anchor="ctr"/>
                </a:tc>
                <a:tc>
                  <a:txBody>
                    <a:bodyPr/>
                    <a:lstStyle/>
                    <a:p>
                      <a:pPr algn="ctr"/>
                      <a:r>
                        <a:rPr lang="en-US" dirty="0"/>
                        <a:t>Low CEC – </a:t>
                      </a:r>
                      <a:r>
                        <a:rPr lang="en-US" dirty="0" err="1"/>
                        <a:t>ultisols</a:t>
                      </a:r>
                      <a:endParaRPr lang="en-US" dirty="0"/>
                    </a:p>
                  </a:txBody>
                  <a:tcPr anchor="ctr"/>
                </a:tc>
                <a:tc>
                  <a:txBody>
                    <a:bodyPr/>
                    <a:lstStyle/>
                    <a:p>
                      <a:pPr algn="ctr"/>
                      <a:r>
                        <a:rPr lang="en-US" dirty="0"/>
                        <a:t>0.04</a:t>
                      </a:r>
                    </a:p>
                  </a:txBody>
                  <a:tcPr anchor="ctr"/>
                </a:tc>
                <a:extLst>
                  <a:ext uri="{0D108BD9-81ED-4DB2-BD59-A6C34878D82A}">
                    <a16:rowId xmlns:a16="http://schemas.microsoft.com/office/drawing/2014/main" val="2081154682"/>
                  </a:ext>
                </a:extLst>
              </a:tr>
              <a:tr h="370840">
                <a:tc>
                  <a:txBody>
                    <a:bodyPr/>
                    <a:lstStyle/>
                    <a:p>
                      <a:pPr algn="ctr"/>
                      <a:r>
                        <a:rPr lang="en-US" dirty="0"/>
                        <a:t>Mehlich</a:t>
                      </a:r>
                    </a:p>
                  </a:txBody>
                  <a:tcPr anchor="ctr"/>
                </a:tc>
                <a:tc>
                  <a:txBody>
                    <a:bodyPr/>
                    <a:lstStyle/>
                    <a:p>
                      <a:pPr algn="ctr"/>
                      <a:r>
                        <a:rPr lang="en-US" dirty="0"/>
                        <a:t>6.6</a:t>
                      </a:r>
                    </a:p>
                  </a:txBody>
                  <a:tcPr anchor="ctr"/>
                </a:tc>
                <a:tc>
                  <a:txBody>
                    <a:bodyPr/>
                    <a:lstStyle/>
                    <a:p>
                      <a:pPr algn="ctr"/>
                      <a:r>
                        <a:rPr lang="en-US" dirty="0"/>
                        <a:t>6.0</a:t>
                      </a:r>
                    </a:p>
                  </a:txBody>
                  <a:tcPr anchor="ctr"/>
                </a:tc>
                <a:tc>
                  <a:txBody>
                    <a:bodyPr/>
                    <a:lstStyle/>
                    <a:p>
                      <a:pPr algn="ctr"/>
                      <a:r>
                        <a:rPr lang="en-US" dirty="0"/>
                        <a:t>Exchangeable Al-</a:t>
                      </a:r>
                      <a:r>
                        <a:rPr lang="en-US" dirty="0" err="1"/>
                        <a:t>ultisols</a:t>
                      </a:r>
                      <a:endParaRPr lang="en-US" dirty="0"/>
                    </a:p>
                  </a:txBody>
                  <a:tcPr anchor="ctr"/>
                </a:tc>
                <a:tc>
                  <a:txBody>
                    <a:bodyPr/>
                    <a:lstStyle/>
                    <a:p>
                      <a:pPr algn="ctr"/>
                      <a:r>
                        <a:rPr lang="en-US" dirty="0"/>
                        <a:t>0.07</a:t>
                      </a:r>
                    </a:p>
                  </a:txBody>
                  <a:tcPr anchor="ctr"/>
                </a:tc>
                <a:extLst>
                  <a:ext uri="{0D108BD9-81ED-4DB2-BD59-A6C34878D82A}">
                    <a16:rowId xmlns:a16="http://schemas.microsoft.com/office/drawing/2014/main" val="1481931556"/>
                  </a:ext>
                </a:extLst>
              </a:tr>
              <a:tr h="370840">
                <a:tc>
                  <a:txBody>
                    <a:bodyPr/>
                    <a:lstStyle/>
                    <a:p>
                      <a:pPr algn="ctr"/>
                      <a:r>
                        <a:rPr lang="en-US" dirty="0"/>
                        <a:t>Sikora</a:t>
                      </a:r>
                    </a:p>
                  </a:txBody>
                  <a:tcPr anchor="ctr"/>
                </a:tc>
                <a:tc>
                  <a:txBody>
                    <a:bodyPr/>
                    <a:lstStyle/>
                    <a:p>
                      <a:pPr algn="ctr"/>
                      <a:r>
                        <a:rPr lang="en-US" dirty="0"/>
                        <a:t>8.0</a:t>
                      </a:r>
                    </a:p>
                  </a:txBody>
                  <a:tcPr anchor="ctr"/>
                </a:tc>
                <a:tc>
                  <a:txBody>
                    <a:bodyPr/>
                    <a:lstStyle/>
                    <a:p>
                      <a:pPr algn="ctr"/>
                      <a:r>
                        <a:rPr lang="en-US" dirty="0"/>
                        <a:t>6.5</a:t>
                      </a:r>
                    </a:p>
                  </a:txBody>
                  <a:tcPr anchor="ctr"/>
                </a:tc>
                <a:tc>
                  <a:txBody>
                    <a:bodyPr/>
                    <a:lstStyle/>
                    <a:p>
                      <a:pPr algn="ctr"/>
                      <a:r>
                        <a:rPr lang="en-US" dirty="0"/>
                        <a:t>Low CEC – </a:t>
                      </a:r>
                      <a:r>
                        <a:rPr lang="en-US" dirty="0" err="1"/>
                        <a:t>ultisols</a:t>
                      </a:r>
                      <a:endParaRPr lang="en-US" dirty="0"/>
                    </a:p>
                  </a:txBody>
                  <a:tcPr anchor="ctr"/>
                </a:tc>
                <a:tc>
                  <a:txBody>
                    <a:bodyPr/>
                    <a:lstStyle/>
                    <a:p>
                      <a:pPr algn="ctr"/>
                      <a:r>
                        <a:rPr lang="en-US" dirty="0"/>
                        <a:t>0.23</a:t>
                      </a:r>
                    </a:p>
                  </a:txBody>
                  <a:tcPr anchor="ctr"/>
                </a:tc>
                <a:extLst>
                  <a:ext uri="{0D108BD9-81ED-4DB2-BD59-A6C34878D82A}">
                    <a16:rowId xmlns:a16="http://schemas.microsoft.com/office/drawing/2014/main" val="2941628109"/>
                  </a:ext>
                </a:extLst>
              </a:tr>
            </a:tbl>
          </a:graphicData>
        </a:graphic>
      </p:graphicFrame>
      <p:sp>
        <p:nvSpPr>
          <p:cNvPr id="4" name="Slide Number Placeholder 3">
            <a:extLst>
              <a:ext uri="{FF2B5EF4-FFF2-40B4-BE49-F238E27FC236}">
                <a16:creationId xmlns:a16="http://schemas.microsoft.com/office/drawing/2014/main" id="{8ECF85CA-1714-6994-92F8-C14A9F47E71D}"/>
              </a:ext>
            </a:extLst>
          </p:cNvPr>
          <p:cNvSpPr>
            <a:spLocks noGrp="1"/>
          </p:cNvSpPr>
          <p:nvPr>
            <p:ph type="sldNum" sz="quarter" idx="12"/>
          </p:nvPr>
        </p:nvSpPr>
        <p:spPr/>
        <p:txBody>
          <a:bodyPr/>
          <a:lstStyle/>
          <a:p>
            <a:fld id="{7E2D3A1E-CB0F-4795-A138-5B7BBEFF6EA2}" type="slidenum">
              <a:rPr lang="en-US" smtClean="0"/>
              <a:t>44</a:t>
            </a:fld>
            <a:endParaRPr lang="en-US"/>
          </a:p>
        </p:txBody>
      </p:sp>
    </p:spTree>
    <p:extLst>
      <p:ext uri="{BB962C8B-B14F-4D97-AF65-F5344CB8AC3E}">
        <p14:creationId xmlns:p14="http://schemas.microsoft.com/office/powerpoint/2010/main" val="766474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67AF-CFF9-6A71-26B8-EF6DA274A054}"/>
              </a:ext>
            </a:extLst>
          </p:cNvPr>
          <p:cNvSpPr>
            <a:spLocks noGrp="1"/>
          </p:cNvSpPr>
          <p:nvPr>
            <p:ph type="title"/>
          </p:nvPr>
        </p:nvSpPr>
        <p:spPr/>
        <p:txBody>
          <a:bodyPr/>
          <a:lstStyle/>
          <a:p>
            <a:r>
              <a:rPr lang="en-US" dirty="0"/>
              <a:t>How does MSU determine lime requirements?</a:t>
            </a:r>
          </a:p>
        </p:txBody>
      </p:sp>
      <p:sp>
        <p:nvSpPr>
          <p:cNvPr id="3" name="Content Placeholder 2">
            <a:extLst>
              <a:ext uri="{FF2B5EF4-FFF2-40B4-BE49-F238E27FC236}">
                <a16:creationId xmlns:a16="http://schemas.microsoft.com/office/drawing/2014/main" id="{F3C9A83B-EE9B-35CE-55FF-88CE3D0A5C9F}"/>
              </a:ext>
            </a:extLst>
          </p:cNvPr>
          <p:cNvSpPr>
            <a:spLocks noGrp="1"/>
          </p:cNvSpPr>
          <p:nvPr>
            <p:ph idx="1"/>
          </p:nvPr>
        </p:nvSpPr>
        <p:spPr/>
        <p:txBody>
          <a:bodyPr/>
          <a:lstStyle/>
          <a:p>
            <a:r>
              <a:rPr lang="en-US" dirty="0"/>
              <a:t>Soil pH</a:t>
            </a:r>
          </a:p>
          <a:p>
            <a:r>
              <a:rPr lang="en-US" dirty="0"/>
              <a:t>Buffer pH</a:t>
            </a:r>
          </a:p>
          <a:p>
            <a:pPr lvl="1"/>
            <a:r>
              <a:rPr lang="en-US" dirty="0"/>
              <a:t>Modified Woodruff Buffer</a:t>
            </a:r>
          </a:p>
          <a:p>
            <a:r>
              <a:rPr lang="en-US" dirty="0"/>
              <a:t>CEC</a:t>
            </a:r>
          </a:p>
        </p:txBody>
      </p:sp>
      <p:sp>
        <p:nvSpPr>
          <p:cNvPr id="4" name="Slide Number Placeholder 3">
            <a:extLst>
              <a:ext uri="{FF2B5EF4-FFF2-40B4-BE49-F238E27FC236}">
                <a16:creationId xmlns:a16="http://schemas.microsoft.com/office/drawing/2014/main" id="{CB328B58-C043-CD08-6847-FB32419833FC}"/>
              </a:ext>
            </a:extLst>
          </p:cNvPr>
          <p:cNvSpPr>
            <a:spLocks noGrp="1"/>
          </p:cNvSpPr>
          <p:nvPr>
            <p:ph type="sldNum" sz="quarter" idx="12"/>
          </p:nvPr>
        </p:nvSpPr>
        <p:spPr/>
        <p:txBody>
          <a:bodyPr/>
          <a:lstStyle/>
          <a:p>
            <a:fld id="{7E2D3A1E-CB0F-4795-A138-5B7BBEFF6EA2}" type="slidenum">
              <a:rPr lang="en-US" smtClean="0"/>
              <a:t>45</a:t>
            </a:fld>
            <a:endParaRPr lang="en-US"/>
          </a:p>
        </p:txBody>
      </p:sp>
      <p:pic>
        <p:nvPicPr>
          <p:cNvPr id="6" name="Picture 5">
            <a:extLst>
              <a:ext uri="{FF2B5EF4-FFF2-40B4-BE49-F238E27FC236}">
                <a16:creationId xmlns:a16="http://schemas.microsoft.com/office/drawing/2014/main" id="{8A8122EA-AC79-D02C-82EF-E674B1938C5C}"/>
              </a:ext>
            </a:extLst>
          </p:cNvPr>
          <p:cNvPicPr>
            <a:picLocks noChangeAspect="1"/>
          </p:cNvPicPr>
          <p:nvPr/>
        </p:nvPicPr>
        <p:blipFill>
          <a:blip r:embed="rId2"/>
          <a:stretch>
            <a:fillRect/>
          </a:stretch>
        </p:blipFill>
        <p:spPr>
          <a:xfrm>
            <a:off x="5538359" y="1266523"/>
            <a:ext cx="6144482" cy="4324954"/>
          </a:xfrm>
          <a:prstGeom prst="rect">
            <a:avLst/>
          </a:prstGeom>
        </p:spPr>
      </p:pic>
    </p:spTree>
    <p:extLst>
      <p:ext uri="{BB962C8B-B14F-4D97-AF65-F5344CB8AC3E}">
        <p14:creationId xmlns:p14="http://schemas.microsoft.com/office/powerpoint/2010/main" val="2788223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AF4B-64C7-3642-8530-B116271DF5AD}"/>
              </a:ext>
            </a:extLst>
          </p:cNvPr>
          <p:cNvSpPr>
            <a:spLocks noGrp="1"/>
          </p:cNvSpPr>
          <p:nvPr>
            <p:ph type="title"/>
          </p:nvPr>
        </p:nvSpPr>
        <p:spPr/>
        <p:txBody>
          <a:bodyPr/>
          <a:lstStyle/>
          <a:p>
            <a:r>
              <a:rPr lang="en-US" dirty="0"/>
              <a:t>How does MSU determine lime requirements?</a:t>
            </a:r>
          </a:p>
        </p:txBody>
      </p:sp>
      <p:sp>
        <p:nvSpPr>
          <p:cNvPr id="3" name="Content Placeholder 2">
            <a:extLst>
              <a:ext uri="{FF2B5EF4-FFF2-40B4-BE49-F238E27FC236}">
                <a16:creationId xmlns:a16="http://schemas.microsoft.com/office/drawing/2014/main" id="{B81395CC-6C1A-73F6-1CBC-F8B9A56577E4}"/>
              </a:ext>
            </a:extLst>
          </p:cNvPr>
          <p:cNvSpPr>
            <a:spLocks noGrp="1"/>
          </p:cNvSpPr>
          <p:nvPr>
            <p:ph idx="1"/>
          </p:nvPr>
        </p:nvSpPr>
        <p:spPr/>
        <p:txBody>
          <a:bodyPr/>
          <a:lstStyle/>
          <a:p>
            <a:r>
              <a:rPr lang="en-US" dirty="0"/>
              <a:t>Based on 100% CCE</a:t>
            </a:r>
          </a:p>
          <a:p>
            <a:pPr lvl="1"/>
            <a:r>
              <a:rPr lang="en-US" b="1" dirty="0"/>
              <a:t>C</a:t>
            </a:r>
            <a:r>
              <a:rPr lang="en-US" dirty="0"/>
              <a:t>alcium </a:t>
            </a:r>
            <a:r>
              <a:rPr lang="en-US" b="1" dirty="0"/>
              <a:t>C</a:t>
            </a:r>
            <a:r>
              <a:rPr lang="en-US" dirty="0"/>
              <a:t>arbonate </a:t>
            </a:r>
            <a:r>
              <a:rPr lang="en-US" b="1" dirty="0"/>
              <a:t>E</a:t>
            </a:r>
            <a:r>
              <a:rPr lang="en-US" dirty="0"/>
              <a:t>quivalent (CaCO</a:t>
            </a:r>
            <a:r>
              <a:rPr lang="en-US" baseline="-25000" dirty="0"/>
              <a:t>3</a:t>
            </a:r>
            <a:r>
              <a:rPr lang="en-US" dirty="0"/>
              <a:t>)</a:t>
            </a:r>
            <a:endParaRPr lang="en-US" b="1" dirty="0"/>
          </a:p>
        </p:txBody>
      </p:sp>
      <p:sp>
        <p:nvSpPr>
          <p:cNvPr id="4" name="Slide Number Placeholder 3">
            <a:extLst>
              <a:ext uri="{FF2B5EF4-FFF2-40B4-BE49-F238E27FC236}">
                <a16:creationId xmlns:a16="http://schemas.microsoft.com/office/drawing/2014/main" id="{DD1FF57E-0B41-ECCF-DA90-50C0BD7CD3EB}"/>
              </a:ext>
            </a:extLst>
          </p:cNvPr>
          <p:cNvSpPr>
            <a:spLocks noGrp="1"/>
          </p:cNvSpPr>
          <p:nvPr>
            <p:ph type="sldNum" sz="quarter" idx="12"/>
          </p:nvPr>
        </p:nvSpPr>
        <p:spPr/>
        <p:txBody>
          <a:bodyPr/>
          <a:lstStyle/>
          <a:p>
            <a:fld id="{7E2D3A1E-CB0F-4795-A138-5B7BBEFF6EA2}" type="slidenum">
              <a:rPr lang="en-US" smtClean="0"/>
              <a:t>46</a:t>
            </a:fld>
            <a:endParaRPr lang="en-US"/>
          </a:p>
        </p:txBody>
      </p:sp>
    </p:spTree>
    <p:extLst>
      <p:ext uri="{BB962C8B-B14F-4D97-AF65-F5344CB8AC3E}">
        <p14:creationId xmlns:p14="http://schemas.microsoft.com/office/powerpoint/2010/main" val="1915392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8B28-2DE6-D24B-99EA-E673CF1088FE}"/>
              </a:ext>
            </a:extLst>
          </p:cNvPr>
          <p:cNvSpPr>
            <a:spLocks noGrp="1"/>
          </p:cNvSpPr>
          <p:nvPr>
            <p:ph type="title"/>
          </p:nvPr>
        </p:nvSpPr>
        <p:spPr/>
        <p:txBody>
          <a:bodyPr/>
          <a:lstStyle/>
          <a:p>
            <a:r>
              <a:rPr lang="en-US" dirty="0"/>
              <a:t>Liming Materials</a:t>
            </a:r>
          </a:p>
        </p:txBody>
      </p:sp>
      <p:sp>
        <p:nvSpPr>
          <p:cNvPr id="3" name="Content Placeholder 2">
            <a:extLst>
              <a:ext uri="{FF2B5EF4-FFF2-40B4-BE49-F238E27FC236}">
                <a16:creationId xmlns:a16="http://schemas.microsoft.com/office/drawing/2014/main" id="{E0306AEF-22D8-DD11-5D66-943F5935F405}"/>
              </a:ext>
            </a:extLst>
          </p:cNvPr>
          <p:cNvSpPr>
            <a:spLocks noGrp="1"/>
          </p:cNvSpPr>
          <p:nvPr>
            <p:ph idx="1"/>
          </p:nvPr>
        </p:nvSpPr>
        <p:spPr>
          <a:xfrm>
            <a:off x="838200" y="1825625"/>
            <a:ext cx="8047008" cy="4351338"/>
          </a:xfrm>
        </p:spPr>
        <p:txBody>
          <a:bodyPr>
            <a:normAutofit fontScale="92500" lnSpcReduction="10000"/>
          </a:bodyPr>
          <a:lstStyle/>
          <a:p>
            <a:r>
              <a:rPr lang="en-US" dirty="0"/>
              <a:t>Use CO</a:t>
            </a:r>
            <a:r>
              <a:rPr lang="en-US" baseline="-25000" dirty="0"/>
              <a:t>3</a:t>
            </a:r>
            <a:r>
              <a:rPr lang="en-US" baseline="30000" dirty="0"/>
              <a:t>-</a:t>
            </a:r>
            <a:r>
              <a:rPr lang="en-US" dirty="0"/>
              <a:t>, OH</a:t>
            </a:r>
            <a:r>
              <a:rPr lang="en-US" baseline="30000" dirty="0"/>
              <a:t>-</a:t>
            </a:r>
            <a:r>
              <a:rPr lang="en-US" dirty="0"/>
              <a:t>, or O</a:t>
            </a:r>
            <a:r>
              <a:rPr lang="en-US" baseline="30000" dirty="0"/>
              <a:t>2-</a:t>
            </a:r>
            <a:r>
              <a:rPr lang="en-US" dirty="0"/>
              <a:t> to consume active acidity (solution)</a:t>
            </a:r>
          </a:p>
          <a:p>
            <a:r>
              <a:rPr lang="en-US" dirty="0"/>
              <a:t>Have Ca to help release potential acidity</a:t>
            </a:r>
          </a:p>
          <a:p>
            <a:r>
              <a:rPr lang="en-US" dirty="0"/>
              <a:t>Ag Lime</a:t>
            </a:r>
          </a:p>
          <a:p>
            <a:pPr lvl="1"/>
            <a:r>
              <a:rPr lang="en-US" dirty="0"/>
              <a:t>Mainly CaCO</a:t>
            </a:r>
            <a:r>
              <a:rPr lang="en-US" baseline="-25000" dirty="0"/>
              <a:t>3</a:t>
            </a:r>
            <a:r>
              <a:rPr lang="en-US" dirty="0"/>
              <a:t> and </a:t>
            </a:r>
            <a:r>
              <a:rPr lang="en-US" dirty="0" err="1"/>
              <a:t>CaMg</a:t>
            </a:r>
            <a:r>
              <a:rPr lang="en-US" dirty="0"/>
              <a:t>(CO</a:t>
            </a:r>
            <a:r>
              <a:rPr lang="en-US" baseline="-25000" dirty="0"/>
              <a:t>3</a:t>
            </a:r>
            <a:r>
              <a:rPr lang="en-US" dirty="0"/>
              <a:t>)</a:t>
            </a:r>
            <a:r>
              <a:rPr lang="en-US" baseline="-25000" dirty="0"/>
              <a:t>2</a:t>
            </a:r>
            <a:r>
              <a:rPr lang="en-US" dirty="0"/>
              <a:t> (dolomite)</a:t>
            </a:r>
          </a:p>
          <a:p>
            <a:pPr lvl="1"/>
            <a:r>
              <a:rPr lang="en-US" dirty="0"/>
              <a:t>Pelletized lime</a:t>
            </a:r>
          </a:p>
          <a:p>
            <a:pPr lvl="2"/>
            <a:r>
              <a:rPr lang="en-US" dirty="0"/>
              <a:t>Fine powder mixed with a water-soluble binding agent</a:t>
            </a:r>
          </a:p>
          <a:p>
            <a:pPr lvl="2"/>
            <a:r>
              <a:rPr lang="en-US" dirty="0"/>
              <a:t>Easy to broadcast, but more expensive</a:t>
            </a:r>
          </a:p>
          <a:p>
            <a:pPr lvl="1"/>
            <a:r>
              <a:rPr lang="en-US" dirty="0"/>
              <a:t>Fluid or suspension lime</a:t>
            </a:r>
          </a:p>
          <a:p>
            <a:pPr lvl="2"/>
            <a:r>
              <a:rPr lang="en-US" dirty="0"/>
              <a:t>50/50 mix of Ag-Lime and water plus suspending agents</a:t>
            </a:r>
          </a:p>
          <a:p>
            <a:pPr lvl="2"/>
            <a:r>
              <a:rPr lang="en-US" dirty="0"/>
              <a:t>Can be applied with UAN</a:t>
            </a:r>
          </a:p>
          <a:p>
            <a:pPr lvl="2"/>
            <a:r>
              <a:rPr lang="en-US" dirty="0"/>
              <a:t>Single pass application rates &lt;500 </a:t>
            </a:r>
            <a:r>
              <a:rPr lang="en-US" dirty="0" err="1"/>
              <a:t>lbs</a:t>
            </a:r>
            <a:r>
              <a:rPr lang="en-US" dirty="0"/>
              <a:t>/ac</a:t>
            </a:r>
          </a:p>
          <a:p>
            <a:pPr lvl="2"/>
            <a:r>
              <a:rPr lang="en-US" dirty="0"/>
              <a:t>Easy use, but also more expensive</a:t>
            </a:r>
          </a:p>
        </p:txBody>
      </p:sp>
      <p:sp>
        <p:nvSpPr>
          <p:cNvPr id="4" name="Slide Number Placeholder 3">
            <a:extLst>
              <a:ext uri="{FF2B5EF4-FFF2-40B4-BE49-F238E27FC236}">
                <a16:creationId xmlns:a16="http://schemas.microsoft.com/office/drawing/2014/main" id="{368A8474-A8DD-700A-0026-BE32784CEAE2}"/>
              </a:ext>
            </a:extLst>
          </p:cNvPr>
          <p:cNvSpPr>
            <a:spLocks noGrp="1"/>
          </p:cNvSpPr>
          <p:nvPr>
            <p:ph type="sldNum" sz="quarter" idx="12"/>
          </p:nvPr>
        </p:nvSpPr>
        <p:spPr/>
        <p:txBody>
          <a:bodyPr/>
          <a:lstStyle/>
          <a:p>
            <a:fld id="{7E2D3A1E-CB0F-4795-A138-5B7BBEFF6EA2}" type="slidenum">
              <a:rPr lang="en-US" smtClean="0"/>
              <a:t>47</a:t>
            </a:fld>
            <a:endParaRPr lang="en-US"/>
          </a:p>
        </p:txBody>
      </p:sp>
      <p:pic>
        <p:nvPicPr>
          <p:cNvPr id="1028" name="Picture 4" descr="Benefits of Pelletizing Limestone">
            <a:extLst>
              <a:ext uri="{FF2B5EF4-FFF2-40B4-BE49-F238E27FC236}">
                <a16:creationId xmlns:a16="http://schemas.microsoft.com/office/drawing/2014/main" id="{73FDC020-2257-9AA7-8A35-5066B3318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93561" y="2036079"/>
            <a:ext cx="5740988" cy="283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23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9780-FFD5-F9D6-260D-449F5659C0E9}"/>
              </a:ext>
            </a:extLst>
          </p:cNvPr>
          <p:cNvSpPr>
            <a:spLocks noGrp="1"/>
          </p:cNvSpPr>
          <p:nvPr>
            <p:ph type="title"/>
          </p:nvPr>
        </p:nvSpPr>
        <p:spPr/>
        <p:txBody>
          <a:bodyPr/>
          <a:lstStyle/>
          <a:p>
            <a:r>
              <a:rPr lang="en-US" dirty="0"/>
              <a:t>Liming Materials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E3E7A3-DE05-D665-4ECE-954A66DCA368}"/>
                  </a:ext>
                </a:extLst>
              </p:cNvPr>
              <p:cNvSpPr>
                <a:spLocks noGrp="1"/>
              </p:cNvSpPr>
              <p:nvPr>
                <p:ph idx="1"/>
              </p:nvPr>
            </p:nvSpPr>
            <p:spPr/>
            <p:txBody>
              <a:bodyPr>
                <a:normAutofit lnSpcReduction="10000"/>
              </a:bodyPr>
              <a:lstStyle/>
              <a:p>
                <a:r>
                  <a:rPr lang="en-US" dirty="0"/>
                  <a:t>Oxides (Quick Lime, burned lime) (most effective)</a:t>
                </a:r>
              </a:p>
              <a:p>
                <a:pPr lvl="1"/>
                <a14:m>
                  <m:oMath xmlns:m="http://schemas.openxmlformats.org/officeDocument/2006/math">
                    <m:r>
                      <a:rPr lang="en-US" b="0" i="1" smtClean="0">
                        <a:latin typeface="Cambria Math" panose="02040503050406030204" pitchFamily="18" charset="0"/>
                      </a:rPr>
                      <m:t>𝐶𝑎𝐶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h𝑒𝑎𝑡</m:t>
                    </m:r>
                    <m:r>
                      <a:rPr lang="en-US" b="0" i="1" smtClean="0">
                        <a:latin typeface="Cambria Math" panose="02040503050406030204" pitchFamily="18" charset="0"/>
                      </a:rPr>
                      <m:t> →</m:t>
                    </m:r>
                    <m:r>
                      <a:rPr lang="en-US" b="0" i="1" smtClean="0">
                        <a:latin typeface="Cambria Math" panose="02040503050406030204" pitchFamily="18" charset="0"/>
                      </a:rPr>
                      <m:t>𝐶𝑎𝑂</m:t>
                    </m:r>
                    <m:r>
                      <a:rPr lang="en-US" b="0" i="1" smtClean="0">
                        <a:latin typeface="Cambria Math" panose="02040503050406030204" pitchFamily="18" charset="0"/>
                      </a:rPr>
                      <m:t>+</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oMath>
                </a14:m>
                <a:endParaRPr lang="en-US" b="0" dirty="0"/>
              </a:p>
              <a:p>
                <a:pPr lvl="1"/>
                <a:r>
                  <a:rPr lang="en-US" dirty="0"/>
                  <a:t>Considerably more caustic and expensive</a:t>
                </a:r>
              </a:p>
              <a:p>
                <a:pPr lvl="1"/>
                <a:r>
                  <a:rPr lang="en-US" dirty="0"/>
                  <a:t>Reacts much faster</a:t>
                </a:r>
              </a:p>
              <a:p>
                <a:pPr lvl="1"/>
                <a:r>
                  <a:rPr lang="en-US" dirty="0"/>
                  <a:t>Generally used in chemical production/steel mill</a:t>
                </a:r>
              </a:p>
              <a:p>
                <a:r>
                  <a:rPr lang="en-US" dirty="0"/>
                  <a:t>Hydroxides (hydrated lime)</a:t>
                </a:r>
              </a:p>
              <a:p>
                <a:pPr lvl="1"/>
                <a14:m>
                  <m:oMath xmlns:m="http://schemas.openxmlformats.org/officeDocument/2006/math">
                    <m:r>
                      <a:rPr lang="en-US" b="0" i="1" smtClean="0">
                        <a:latin typeface="Cambria Math" panose="02040503050406030204" pitchFamily="18" charset="0"/>
                      </a:rPr>
                      <m:t>𝐶𝑎𝑂</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𝐶𝑎</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𝑂𝐻</m:t>
                            </m:r>
                          </m:e>
                        </m:d>
                      </m:e>
                      <m:sub>
                        <m:r>
                          <a:rPr lang="en-US" b="0" i="1" smtClean="0">
                            <a:latin typeface="Cambria Math" panose="02040503050406030204" pitchFamily="18" charset="0"/>
                          </a:rPr>
                          <m:t>2</m:t>
                        </m:r>
                      </m:sub>
                    </m:sSub>
                  </m:oMath>
                </a14:m>
                <a:endParaRPr lang="en-US" dirty="0"/>
              </a:p>
              <a:p>
                <a:pPr lvl="1"/>
                <a:r>
                  <a:rPr lang="en-US" dirty="0"/>
                  <a:t>Add water to burned lime</a:t>
                </a:r>
              </a:p>
              <a:p>
                <a:pPr lvl="1"/>
                <a:r>
                  <a:rPr lang="en-US" dirty="0"/>
                  <a:t>More caustic and expensive than the oxides</a:t>
                </a:r>
              </a:p>
              <a:p>
                <a:pPr lvl="1"/>
                <a:r>
                  <a:rPr lang="en-US" dirty="0"/>
                  <a:t>Reaction rate is very rapid</a:t>
                </a:r>
              </a:p>
              <a:p>
                <a:pPr lvl="1"/>
                <a:r>
                  <a:rPr lang="en-US" dirty="0"/>
                  <a:t>Sold as a white powder</a:t>
                </a:r>
              </a:p>
            </p:txBody>
          </p:sp>
        </mc:Choice>
        <mc:Fallback xmlns="">
          <p:sp>
            <p:nvSpPr>
              <p:cNvPr id="3" name="Content Placeholder 2">
                <a:extLst>
                  <a:ext uri="{FF2B5EF4-FFF2-40B4-BE49-F238E27FC236}">
                    <a16:creationId xmlns:a16="http://schemas.microsoft.com/office/drawing/2014/main" id="{A6E3E7A3-DE05-D665-4ECE-954A66DCA368}"/>
                  </a:ext>
                </a:extLst>
              </p:cNvPr>
              <p:cNvSpPr>
                <a:spLocks noGrp="1" noRot="1" noChangeAspect="1" noMove="1" noResize="1" noEditPoints="1" noAdjustHandles="1" noChangeArrowheads="1" noChangeShapeType="1" noTextEdit="1"/>
              </p:cNvSpPr>
              <p:nvPr>
                <p:ph idx="1"/>
              </p:nvPr>
            </p:nvSpPr>
            <p:spPr>
              <a:blipFill>
                <a:blip r:embed="rId2"/>
                <a:stretch>
                  <a:fillRect l="-1043" t="-30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E03A049-4A0E-336E-BFAF-DDD60CA35E27}"/>
              </a:ext>
            </a:extLst>
          </p:cNvPr>
          <p:cNvSpPr>
            <a:spLocks noGrp="1"/>
          </p:cNvSpPr>
          <p:nvPr>
            <p:ph type="sldNum" sz="quarter" idx="12"/>
          </p:nvPr>
        </p:nvSpPr>
        <p:spPr/>
        <p:txBody>
          <a:bodyPr/>
          <a:lstStyle/>
          <a:p>
            <a:fld id="{7E2D3A1E-CB0F-4795-A138-5B7BBEFF6EA2}" type="slidenum">
              <a:rPr lang="en-US" smtClean="0"/>
              <a:t>48</a:t>
            </a:fld>
            <a:endParaRPr lang="en-US"/>
          </a:p>
        </p:txBody>
      </p:sp>
      <p:pic>
        <p:nvPicPr>
          <p:cNvPr id="5" name="Picture 2" descr="Calcium Hydroxide - Assignment Point">
            <a:extLst>
              <a:ext uri="{FF2B5EF4-FFF2-40B4-BE49-F238E27FC236}">
                <a16:creationId xmlns:a16="http://schemas.microsoft.com/office/drawing/2014/main" id="{7C63297C-E0E3-3CE1-0050-96B9B7F93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073" y="4001294"/>
            <a:ext cx="4762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590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3AFF-6E74-825D-259E-4B94A2E8D740}"/>
              </a:ext>
            </a:extLst>
          </p:cNvPr>
          <p:cNvSpPr>
            <a:spLocks noGrp="1"/>
          </p:cNvSpPr>
          <p:nvPr>
            <p:ph type="title"/>
          </p:nvPr>
        </p:nvSpPr>
        <p:spPr/>
        <p:txBody>
          <a:bodyPr/>
          <a:lstStyle/>
          <a:p>
            <a:r>
              <a:rPr lang="en-US" dirty="0"/>
              <a:t>Liming Materials</a:t>
            </a:r>
          </a:p>
        </p:txBody>
      </p:sp>
      <p:sp>
        <p:nvSpPr>
          <p:cNvPr id="3" name="Content Placeholder 2">
            <a:extLst>
              <a:ext uri="{FF2B5EF4-FFF2-40B4-BE49-F238E27FC236}">
                <a16:creationId xmlns:a16="http://schemas.microsoft.com/office/drawing/2014/main" id="{ABB4D31C-875D-315D-491A-820CA69C6568}"/>
              </a:ext>
            </a:extLst>
          </p:cNvPr>
          <p:cNvSpPr>
            <a:spLocks noGrp="1"/>
          </p:cNvSpPr>
          <p:nvPr>
            <p:ph idx="1"/>
          </p:nvPr>
        </p:nvSpPr>
        <p:spPr/>
        <p:txBody>
          <a:bodyPr>
            <a:normAutofit lnSpcReduction="10000"/>
          </a:bodyPr>
          <a:lstStyle/>
          <a:p>
            <a:r>
              <a:rPr lang="en-US" dirty="0"/>
              <a:t>Marl</a:t>
            </a:r>
          </a:p>
          <a:p>
            <a:pPr lvl="1"/>
            <a:r>
              <a:rPr lang="en-US" dirty="0"/>
              <a:t>Soft deposits of CaCO</a:t>
            </a:r>
            <a:r>
              <a:rPr lang="en-US" baseline="-25000" dirty="0"/>
              <a:t>3</a:t>
            </a:r>
            <a:endParaRPr lang="en-US" dirty="0"/>
          </a:p>
          <a:p>
            <a:pPr lvl="1"/>
            <a:r>
              <a:rPr lang="en-US" dirty="0"/>
              <a:t>Generally has a lot of impurities</a:t>
            </a:r>
          </a:p>
          <a:p>
            <a:pPr lvl="1"/>
            <a:r>
              <a:rPr lang="en-US" dirty="0"/>
              <a:t>Generally very moist</a:t>
            </a:r>
          </a:p>
          <a:p>
            <a:r>
              <a:rPr lang="en-US" dirty="0"/>
              <a:t>Calcium Silicate/slag</a:t>
            </a:r>
          </a:p>
          <a:p>
            <a:pPr lvl="1"/>
            <a:r>
              <a:rPr lang="en-US" dirty="0"/>
              <a:t>Surface mined</a:t>
            </a:r>
          </a:p>
          <a:p>
            <a:pPr lvl="1"/>
            <a:r>
              <a:rPr lang="en-US" dirty="0"/>
              <a:t>Byproduct of Fe manufacturing</a:t>
            </a:r>
          </a:p>
          <a:p>
            <a:pPr lvl="2"/>
            <a:r>
              <a:rPr lang="en-US" dirty="0"/>
              <a:t>Generally high in Ca, Mg, and P</a:t>
            </a:r>
          </a:p>
          <a:p>
            <a:r>
              <a:rPr lang="en-US" dirty="0"/>
              <a:t>Ash Products</a:t>
            </a:r>
          </a:p>
          <a:p>
            <a:pPr lvl="1"/>
            <a:r>
              <a:rPr lang="en-US" dirty="0"/>
              <a:t>Neutralizing ability is highly variable</a:t>
            </a:r>
          </a:p>
          <a:p>
            <a:pPr lvl="1"/>
            <a:r>
              <a:rPr lang="en-US" dirty="0"/>
              <a:t>May have heavy metals</a:t>
            </a:r>
          </a:p>
        </p:txBody>
      </p:sp>
      <p:sp>
        <p:nvSpPr>
          <p:cNvPr id="4" name="Slide Number Placeholder 3">
            <a:extLst>
              <a:ext uri="{FF2B5EF4-FFF2-40B4-BE49-F238E27FC236}">
                <a16:creationId xmlns:a16="http://schemas.microsoft.com/office/drawing/2014/main" id="{995E9623-7000-EF91-6846-49B3E0DB86FA}"/>
              </a:ext>
            </a:extLst>
          </p:cNvPr>
          <p:cNvSpPr>
            <a:spLocks noGrp="1"/>
          </p:cNvSpPr>
          <p:nvPr>
            <p:ph type="sldNum" sz="quarter" idx="12"/>
          </p:nvPr>
        </p:nvSpPr>
        <p:spPr/>
        <p:txBody>
          <a:bodyPr/>
          <a:lstStyle/>
          <a:p>
            <a:fld id="{7E2D3A1E-CB0F-4795-A138-5B7BBEFF6EA2}" type="slidenum">
              <a:rPr lang="en-US" smtClean="0"/>
              <a:t>49</a:t>
            </a:fld>
            <a:endParaRPr lang="en-US"/>
          </a:p>
        </p:txBody>
      </p:sp>
      <p:pic>
        <p:nvPicPr>
          <p:cNvPr id="5" name="Picture 2" descr="Marl - Wikipedia">
            <a:extLst>
              <a:ext uri="{FF2B5EF4-FFF2-40B4-BE49-F238E27FC236}">
                <a16:creationId xmlns:a16="http://schemas.microsoft.com/office/drawing/2014/main" id="{59B39313-24A3-BD37-4ED8-F0F1FF069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434" y="1388854"/>
            <a:ext cx="3986485" cy="298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28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208A-78EE-4E18-F535-3EFF28BF1E0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6497A6A-B9AD-E45B-6D32-227207DE19A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221478-8092-8FAF-8D68-B1E8F31847B5}"/>
              </a:ext>
            </a:extLst>
          </p:cNvPr>
          <p:cNvPicPr>
            <a:picLocks noChangeAspect="1"/>
          </p:cNvPicPr>
          <p:nvPr/>
        </p:nvPicPr>
        <p:blipFill>
          <a:blip r:embed="rId2"/>
          <a:stretch>
            <a:fillRect/>
          </a:stretch>
        </p:blipFill>
        <p:spPr>
          <a:xfrm>
            <a:off x="6978344" y="1604516"/>
            <a:ext cx="5114193" cy="3802752"/>
          </a:xfrm>
          <a:prstGeom prst="rect">
            <a:avLst/>
          </a:prstGeom>
        </p:spPr>
      </p:pic>
      <p:pic>
        <p:nvPicPr>
          <p:cNvPr id="6" name="Picture 5">
            <a:extLst>
              <a:ext uri="{FF2B5EF4-FFF2-40B4-BE49-F238E27FC236}">
                <a16:creationId xmlns:a16="http://schemas.microsoft.com/office/drawing/2014/main" id="{FF451B23-646E-9E6C-F06E-C8F021D215B5}"/>
              </a:ext>
            </a:extLst>
          </p:cNvPr>
          <p:cNvPicPr>
            <a:picLocks noChangeAspect="1"/>
          </p:cNvPicPr>
          <p:nvPr/>
        </p:nvPicPr>
        <p:blipFill>
          <a:blip r:embed="rId3"/>
          <a:stretch>
            <a:fillRect/>
          </a:stretch>
        </p:blipFill>
        <p:spPr>
          <a:xfrm>
            <a:off x="202223" y="1604516"/>
            <a:ext cx="6776121" cy="3802752"/>
          </a:xfrm>
          <a:prstGeom prst="rect">
            <a:avLst/>
          </a:prstGeom>
        </p:spPr>
      </p:pic>
      <p:sp>
        <p:nvSpPr>
          <p:cNvPr id="4" name="Slide Number Placeholder 3">
            <a:extLst>
              <a:ext uri="{FF2B5EF4-FFF2-40B4-BE49-F238E27FC236}">
                <a16:creationId xmlns:a16="http://schemas.microsoft.com/office/drawing/2014/main" id="{F6FD52F5-49F1-DC5D-C563-6E83F5133155}"/>
              </a:ext>
            </a:extLst>
          </p:cNvPr>
          <p:cNvSpPr>
            <a:spLocks noGrp="1"/>
          </p:cNvSpPr>
          <p:nvPr>
            <p:ph type="sldNum" sz="quarter" idx="12"/>
          </p:nvPr>
        </p:nvSpPr>
        <p:spPr/>
        <p:txBody>
          <a:bodyPr/>
          <a:lstStyle/>
          <a:p>
            <a:fld id="{7E2D3A1E-CB0F-4795-A138-5B7BBEFF6EA2}" type="slidenum">
              <a:rPr lang="en-US" smtClean="0"/>
              <a:t>5</a:t>
            </a:fld>
            <a:endParaRPr lang="en-US"/>
          </a:p>
        </p:txBody>
      </p:sp>
    </p:spTree>
    <p:extLst>
      <p:ext uri="{BB962C8B-B14F-4D97-AF65-F5344CB8AC3E}">
        <p14:creationId xmlns:p14="http://schemas.microsoft.com/office/powerpoint/2010/main" val="313552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8AE-9564-1009-D88C-C28843DCBEA1}"/>
              </a:ext>
            </a:extLst>
          </p:cNvPr>
          <p:cNvSpPr>
            <a:spLocks noGrp="1"/>
          </p:cNvSpPr>
          <p:nvPr>
            <p:ph type="title"/>
          </p:nvPr>
        </p:nvSpPr>
        <p:spPr/>
        <p:txBody>
          <a:bodyPr/>
          <a:lstStyle/>
          <a:p>
            <a:r>
              <a:rPr lang="en-US" dirty="0"/>
              <a:t>Lime Requirements – CCE </a:t>
            </a:r>
          </a:p>
        </p:txBody>
      </p:sp>
      <p:sp>
        <p:nvSpPr>
          <p:cNvPr id="3" name="Content Placeholder 2">
            <a:extLst>
              <a:ext uri="{FF2B5EF4-FFF2-40B4-BE49-F238E27FC236}">
                <a16:creationId xmlns:a16="http://schemas.microsoft.com/office/drawing/2014/main" id="{3211DB38-8A7D-1A19-9E9C-01D4AFE42737}"/>
              </a:ext>
            </a:extLst>
          </p:cNvPr>
          <p:cNvSpPr>
            <a:spLocks noGrp="1"/>
          </p:cNvSpPr>
          <p:nvPr>
            <p:ph idx="1"/>
          </p:nvPr>
        </p:nvSpPr>
        <p:spPr/>
        <p:txBody>
          <a:bodyPr/>
          <a:lstStyle/>
          <a:p>
            <a:r>
              <a:rPr lang="en-US" dirty="0"/>
              <a:t>Based on CaCO</a:t>
            </a:r>
            <a:r>
              <a:rPr lang="en-US" baseline="-25000" dirty="0"/>
              <a:t>3</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92AC257-1BED-D37C-8DE4-6C7E3774B096}"/>
              </a:ext>
            </a:extLst>
          </p:cNvPr>
          <p:cNvSpPr>
            <a:spLocks noGrp="1"/>
          </p:cNvSpPr>
          <p:nvPr>
            <p:ph type="sldNum" sz="quarter" idx="12"/>
          </p:nvPr>
        </p:nvSpPr>
        <p:spPr/>
        <p:txBody>
          <a:bodyPr/>
          <a:lstStyle/>
          <a:p>
            <a:fld id="{7E2D3A1E-CB0F-4795-A138-5B7BBEFF6EA2}" type="slidenum">
              <a:rPr lang="en-US" smtClean="0"/>
              <a:t>50</a:t>
            </a:fld>
            <a:endParaRPr lang="en-US"/>
          </a:p>
        </p:txBody>
      </p:sp>
      <p:pic>
        <p:nvPicPr>
          <p:cNvPr id="6" name="Picture 5" descr="Diagram, schematic&#10;&#10;Description automatically generated">
            <a:extLst>
              <a:ext uri="{FF2B5EF4-FFF2-40B4-BE49-F238E27FC236}">
                <a16:creationId xmlns:a16="http://schemas.microsoft.com/office/drawing/2014/main" id="{8231DAC2-B472-3FCB-923E-422CC0E86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99509" y="2192845"/>
            <a:ext cx="3276726" cy="4882262"/>
          </a:xfrm>
          <a:prstGeom prst="rect">
            <a:avLst/>
          </a:prstGeom>
        </p:spPr>
      </p:pic>
    </p:spTree>
    <p:extLst>
      <p:ext uri="{BB962C8B-B14F-4D97-AF65-F5344CB8AC3E}">
        <p14:creationId xmlns:p14="http://schemas.microsoft.com/office/powerpoint/2010/main" val="2137783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E1D4-C438-8EBF-87D5-892EA3BD4F43}"/>
              </a:ext>
            </a:extLst>
          </p:cNvPr>
          <p:cNvSpPr>
            <a:spLocks noGrp="1"/>
          </p:cNvSpPr>
          <p:nvPr>
            <p:ph type="title"/>
          </p:nvPr>
        </p:nvSpPr>
        <p:spPr/>
        <p:txBody>
          <a:bodyPr/>
          <a:lstStyle/>
          <a:p>
            <a:r>
              <a:rPr lang="en-US" dirty="0"/>
              <a:t>How to calculate CCE?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602AC5-402B-7F0D-3D19-06649CB7D681}"/>
                  </a:ext>
                </a:extLst>
              </p:cNvPr>
              <p:cNvSpPr>
                <a:spLocks noGrp="1"/>
              </p:cNvSpPr>
              <p:nvPr>
                <p:ph idx="1"/>
              </p:nvPr>
            </p:nvSpPr>
            <p:spPr/>
            <p:txBody>
              <a:bodyPr>
                <a:normAutofit fontScale="92500"/>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𝐶𝑎𝐶𝑂</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𝐶𝑂</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𝑂</m:t>
                    </m:r>
                  </m:oMath>
                </a14:m>
                <a:endParaRPr lang="en-US" dirty="0"/>
              </a:p>
              <a:p>
                <a14:m>
                  <m:oMath xmlns:m="http://schemas.openxmlformats.org/officeDocument/2006/math">
                    <m:r>
                      <a:rPr lang="en-US" b="0" i="1" smtClean="0">
                        <a:latin typeface="Cambria Math" panose="02040503050406030204" pitchFamily="18" charset="0"/>
                      </a:rPr>
                      <m:t>𝐶𝑎𝑂</m:t>
                    </m:r>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𝐶𝑎</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𝑂𝐻</m:t>
                            </m:r>
                          </m:e>
                        </m:d>
                      </m:e>
                      <m:sub>
                        <m:r>
                          <a:rPr lang="en-US" b="0" i="1" smtClean="0">
                            <a:latin typeface="Cambria Math" panose="02040503050406030204" pitchFamily="18" charset="0"/>
                          </a:rPr>
                          <m:t>2</m:t>
                        </m:r>
                      </m:sub>
                    </m:sSub>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b="0"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𝑀𝑔𝐶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3</m:t>
                        </m:r>
                      </m:sub>
                    </m:sSub>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b="0" i="1" dirty="0">
                  <a:latin typeface="Cambria Math" panose="02040503050406030204" pitchFamily="18" charset="0"/>
                </a:endParaRPr>
              </a:p>
              <a:p>
                <a:r>
                  <a:rPr lang="en-US" dirty="0"/>
                  <a:t>Take molecular weight of CaCO</a:t>
                </a:r>
                <a:r>
                  <a:rPr lang="en-US" baseline="-25000" dirty="0"/>
                  <a:t>3</a:t>
                </a:r>
                <a:r>
                  <a:rPr lang="en-US" dirty="0"/>
                  <a:t>, divide by molecular weight of other material :</a:t>
                </a:r>
              </a:p>
              <a:p>
                <a:pPr lvl="1"/>
                <a:r>
                  <a:rPr lang="en-US" dirty="0"/>
                  <a:t>CaCO</a:t>
                </a:r>
                <a:r>
                  <a:rPr lang="en-US" baseline="-25000" dirty="0"/>
                  <a:t>3</a:t>
                </a:r>
                <a:r>
                  <a:rPr lang="en-US" dirty="0"/>
                  <a:t> / </a:t>
                </a:r>
                <a:r>
                  <a:rPr lang="en-US" dirty="0" err="1"/>
                  <a:t>CaO</a:t>
                </a:r>
                <a:r>
                  <a:rPr lang="en-US" dirty="0"/>
                  <a:t> = 100/56 = 178.6% CCE</a:t>
                </a:r>
              </a:p>
              <a:p>
                <a:r>
                  <a:rPr lang="en-US" dirty="0" err="1"/>
                  <a:t>CaO</a:t>
                </a:r>
                <a:r>
                  <a:rPr lang="en-US" dirty="0"/>
                  <a:t> will neutralize 179% acid compared to CaCO</a:t>
                </a:r>
                <a:r>
                  <a:rPr lang="en-US" baseline="-25000" dirty="0"/>
                  <a:t>3</a:t>
                </a:r>
                <a:endParaRPr lang="en-US" dirty="0"/>
              </a:p>
              <a:p>
                <a:pPr lvl="1"/>
                <a:r>
                  <a:rPr lang="en-US" dirty="0"/>
                  <a:t>100 kg </a:t>
                </a:r>
                <a:r>
                  <a:rPr lang="en-US" dirty="0" err="1"/>
                  <a:t>CaO</a:t>
                </a:r>
                <a:r>
                  <a:rPr lang="en-US" dirty="0"/>
                  <a:t> x 1.79 CaCO</a:t>
                </a:r>
                <a:r>
                  <a:rPr lang="en-US" baseline="-25000" dirty="0"/>
                  <a:t>3</a:t>
                </a:r>
                <a:r>
                  <a:rPr lang="en-US" dirty="0"/>
                  <a:t> / </a:t>
                </a:r>
                <a:r>
                  <a:rPr lang="en-US" dirty="0" err="1"/>
                  <a:t>CaO</a:t>
                </a:r>
                <a:r>
                  <a:rPr lang="en-US" dirty="0"/>
                  <a:t> = 179 kg CaCO</a:t>
                </a:r>
                <a:r>
                  <a:rPr lang="en-US" baseline="-25000" dirty="0"/>
                  <a:t>3</a:t>
                </a:r>
                <a:endParaRPr lang="en-US" dirty="0"/>
              </a:p>
              <a:p>
                <a:pPr marL="457200" lvl="1" indent="0">
                  <a:buNone/>
                </a:pPr>
                <a:r>
                  <a:rPr lang="en-US" dirty="0"/>
                  <a:t>	</a:t>
                </a:r>
              </a:p>
              <a:p>
                <a:pPr marL="457200" lvl="1" indent="0">
                  <a:buNone/>
                </a:pPr>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2E602AC5-402B-7F0D-3D19-06649CB7D681}"/>
                  </a:ext>
                </a:extLst>
              </p:cNvPr>
              <p:cNvSpPr>
                <a:spLocks noGrp="1" noRot="1" noChangeAspect="1" noMove="1" noResize="1" noEditPoints="1" noAdjustHandles="1" noChangeArrowheads="1" noChangeShapeType="1" noTextEdit="1"/>
              </p:cNvSpPr>
              <p:nvPr>
                <p:ph idx="1"/>
              </p:nvPr>
            </p:nvSpPr>
            <p:spPr>
              <a:blipFill>
                <a:blip r:embed="rId2"/>
                <a:stretch>
                  <a:fillRect l="-9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A55C17D-B8E3-4B7D-EC2E-F4388536BA90}"/>
              </a:ext>
            </a:extLst>
          </p:cNvPr>
          <p:cNvSpPr>
            <a:spLocks noGrp="1"/>
          </p:cNvSpPr>
          <p:nvPr>
            <p:ph type="sldNum" sz="quarter" idx="12"/>
          </p:nvPr>
        </p:nvSpPr>
        <p:spPr/>
        <p:txBody>
          <a:bodyPr/>
          <a:lstStyle/>
          <a:p>
            <a:fld id="{7E2D3A1E-CB0F-4795-A138-5B7BBEFF6EA2}" type="slidenum">
              <a:rPr lang="en-US" smtClean="0"/>
              <a:t>51</a:t>
            </a:fld>
            <a:endParaRPr lang="en-US"/>
          </a:p>
        </p:txBody>
      </p:sp>
      <p:sp>
        <p:nvSpPr>
          <p:cNvPr id="5" name="Oval 4">
            <a:extLst>
              <a:ext uri="{FF2B5EF4-FFF2-40B4-BE49-F238E27FC236}">
                <a16:creationId xmlns:a16="http://schemas.microsoft.com/office/drawing/2014/main" id="{32BB7B5D-D5A4-C11D-A815-E3B5B133F84F}"/>
              </a:ext>
            </a:extLst>
          </p:cNvPr>
          <p:cNvSpPr/>
          <p:nvPr/>
        </p:nvSpPr>
        <p:spPr>
          <a:xfrm>
            <a:off x="2078967" y="1613140"/>
            <a:ext cx="1388510" cy="22074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6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A41A-001A-AD22-BAF6-8D6DD707357C}"/>
              </a:ext>
            </a:extLst>
          </p:cNvPr>
          <p:cNvSpPr>
            <a:spLocks noGrp="1"/>
          </p:cNvSpPr>
          <p:nvPr>
            <p:ph type="title"/>
          </p:nvPr>
        </p:nvSpPr>
        <p:spPr/>
        <p:txBody>
          <a:bodyPr/>
          <a:lstStyle/>
          <a:p>
            <a:r>
              <a:rPr lang="en-US" dirty="0"/>
              <a:t>How to calculate CCE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3126BE-F9CE-758B-A77C-3E7C3840B325}"/>
                  </a:ext>
                </a:extLst>
              </p:cNvPr>
              <p:cNvSpPr>
                <a:spLocks noGrp="1"/>
              </p:cNvSpPr>
              <p:nvPr>
                <p:ph idx="1"/>
              </p:nvPr>
            </p:nvSpPr>
            <p:spPr/>
            <p:txBody>
              <a:bodyPr/>
              <a:lstStyle/>
              <a:p>
                <a:r>
                  <a:rPr lang="en-US" dirty="0"/>
                  <a:t>Dolomite</a:t>
                </a:r>
              </a:p>
              <a:p>
                <a:pPr lvl="1"/>
                <a:r>
                  <a:rPr lang="en-US" dirty="0" err="1"/>
                  <a:t>CaMg</a:t>
                </a:r>
                <a:r>
                  <a:rPr lang="en-US" dirty="0"/>
                  <a:t>(CO</a:t>
                </a:r>
                <a:r>
                  <a:rPr lang="en-US" baseline="-25000" dirty="0"/>
                  <a:t>3</a:t>
                </a:r>
                <a:r>
                  <a:rPr lang="en-US" dirty="0"/>
                  <a:t>)</a:t>
                </a:r>
                <a:r>
                  <a:rPr lang="en-US" baseline="-25000" dirty="0"/>
                  <a:t>2</a:t>
                </a:r>
                <a:endParaRPr lang="en-US" dirty="0"/>
              </a:p>
              <a:p>
                <a:pPr lvl="1"/>
                <a14:m>
                  <m:oMath xmlns:m="http://schemas.openxmlformats.org/officeDocument/2006/math">
                    <m:r>
                      <a:rPr lang="en-US" b="0" i="1" smtClean="0">
                        <a:latin typeface="Cambria Math" panose="02040503050406030204" pitchFamily="18" charset="0"/>
                      </a:rPr>
                      <m:t>𝐶𝑎𝑀𝑔</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3</m:t>
                                </m:r>
                              </m:sub>
                            </m:sSub>
                          </m:e>
                        </m:d>
                      </m:e>
                      <m:sub>
                        <m:r>
                          <a:rPr lang="en-US" b="0" i="1" smtClean="0">
                            <a:latin typeface="Cambria Math" panose="02040503050406030204" pitchFamily="18" charset="0"/>
                          </a:rPr>
                          <m:t>2</m:t>
                        </m:r>
                      </m:sub>
                    </m:sSub>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dirty="0"/>
              </a:p>
              <a:p>
                <a:pPr lvl="1"/>
                <a14:m>
                  <m:oMath xmlns:m="http://schemas.openxmlformats.org/officeDocument/2006/math">
                    <m:f>
                      <m:fPr>
                        <m:ctrlPr>
                          <a:rPr lang="en-US" altLang="en-US" i="1" smtClean="0">
                            <a:latin typeface="Cambria Math" panose="02040503050406030204" pitchFamily="18" charset="0"/>
                          </a:rPr>
                        </m:ctrlPr>
                      </m:fPr>
                      <m:num>
                        <m:r>
                          <a:rPr lang="en-US" altLang="en-US" b="0" i="1" smtClean="0">
                            <a:latin typeface="Cambria Math" panose="02040503050406030204" pitchFamily="18" charset="0"/>
                          </a:rPr>
                          <m:t>100</m:t>
                        </m:r>
                        <m:r>
                          <a:rPr lang="en-US" altLang="en-US" b="0" i="1" smtClean="0">
                            <a:latin typeface="Cambria Math" panose="02040503050406030204" pitchFamily="18" charset="0"/>
                          </a:rPr>
                          <m:t>𝑔</m:t>
                        </m:r>
                        <m:r>
                          <a:rPr lang="en-US" altLang="en-US" b="0" i="1" smtClean="0">
                            <a:latin typeface="Cambria Math" panose="02040503050406030204" pitchFamily="18" charset="0"/>
                          </a:rPr>
                          <m:t> </m:t>
                        </m:r>
                        <m:r>
                          <a:rPr lang="en-US" altLang="en-US" b="0" i="1" smtClean="0">
                            <a:latin typeface="Cambria Math" panose="02040503050406030204" pitchFamily="18" charset="0"/>
                          </a:rPr>
                          <m:t>𝐶𝑎𝐶</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𝑂</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𝑚𝑜𝑙𝑒</m:t>
                        </m:r>
                      </m:num>
                      <m:den>
                        <m:r>
                          <a:rPr lang="en-US" altLang="en-US" i="1">
                            <a:latin typeface="Cambria Math" panose="02040503050406030204" pitchFamily="18" charset="0"/>
                          </a:rPr>
                          <m:t>0.5 </m:t>
                        </m:r>
                        <m:r>
                          <a:rPr lang="en-US" altLang="en-US" i="1">
                            <a:latin typeface="Cambria Math" panose="02040503050406030204" pitchFamily="18" charset="0"/>
                          </a:rPr>
                          <m:t>𝑥</m:t>
                        </m:r>
                        <m:r>
                          <a:rPr lang="en-US" altLang="en-US" i="1">
                            <a:latin typeface="Cambria Math" panose="02040503050406030204" pitchFamily="18" charset="0"/>
                          </a:rPr>
                          <m:t> 184 </m:t>
                        </m:r>
                        <m:r>
                          <a:rPr lang="en-US" altLang="en-US" i="1">
                            <a:latin typeface="Cambria Math" panose="02040503050406030204" pitchFamily="18" charset="0"/>
                          </a:rPr>
                          <m:t>𝑔𝐶𝑎𝑀𝑔</m:t>
                        </m:r>
                        <m:r>
                          <a:rPr lang="en-US" altLang="en-US" i="1">
                            <a:latin typeface="Cambria Math" panose="02040503050406030204" pitchFamily="18" charset="0"/>
                          </a:rPr>
                          <m:t>(</m:t>
                        </m:r>
                        <m:r>
                          <a:rPr lang="en-US" altLang="en-US" i="1">
                            <a:latin typeface="Cambria Math" panose="02040503050406030204" pitchFamily="18" charset="0"/>
                          </a:rPr>
                          <m:t>𝐶𝑂</m:t>
                        </m:r>
                        <m:sSub>
                          <m:sSubPr>
                            <m:ctrlPr>
                              <a:rPr lang="en-US" altLang="en-US" i="1">
                                <a:latin typeface="Cambria Math" panose="02040503050406030204" pitchFamily="18" charset="0"/>
                              </a:rPr>
                            </m:ctrlPr>
                          </m:sSubPr>
                          <m:e>
                            <m:r>
                              <a:rPr lang="en-US" altLang="en-US" i="1">
                                <a:latin typeface="Cambria Math" panose="02040503050406030204" pitchFamily="18" charset="0"/>
                              </a:rPr>
                              <m:t>)</m:t>
                            </m:r>
                          </m:e>
                          <m:sub>
                            <m:r>
                              <a:rPr lang="en-US" altLang="en-US" i="1">
                                <a:latin typeface="Cambria Math" panose="02040503050406030204" pitchFamily="18" charset="0"/>
                              </a:rPr>
                              <m:t>2</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𝑚𝑜𝑙𝑒</m:t>
                        </m:r>
                      </m:den>
                    </m:f>
                    <m:r>
                      <a:rPr lang="en-US" altLang="en-US" b="0" i="1" smtClean="0">
                        <a:latin typeface="Cambria Math" panose="02040503050406030204" pitchFamily="18" charset="0"/>
                      </a:rPr>
                      <m:t>=1.09 </m:t>
                    </m:r>
                    <m:r>
                      <a:rPr lang="en-US" altLang="en-US" b="0" i="1" smtClean="0">
                        <a:latin typeface="Cambria Math" panose="02040503050406030204" pitchFamily="18" charset="0"/>
                      </a:rPr>
                      <m:t>𝐶𝐶𝐸</m:t>
                    </m:r>
                  </m:oMath>
                </a14:m>
                <a:endParaRPr lang="en-US" altLang="en-US" dirty="0"/>
              </a:p>
            </p:txBody>
          </p:sp>
        </mc:Choice>
        <mc:Fallback xmlns="">
          <p:sp>
            <p:nvSpPr>
              <p:cNvPr id="3" name="Content Placeholder 2">
                <a:extLst>
                  <a:ext uri="{FF2B5EF4-FFF2-40B4-BE49-F238E27FC236}">
                    <a16:creationId xmlns:a16="http://schemas.microsoft.com/office/drawing/2014/main" id="{593126BE-F9CE-758B-A77C-3E7C3840B325}"/>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9C69B46-DA60-A928-0A4E-762F262C6DFF}"/>
              </a:ext>
            </a:extLst>
          </p:cNvPr>
          <p:cNvSpPr>
            <a:spLocks noGrp="1"/>
          </p:cNvSpPr>
          <p:nvPr>
            <p:ph type="sldNum" sz="quarter" idx="12"/>
          </p:nvPr>
        </p:nvSpPr>
        <p:spPr/>
        <p:txBody>
          <a:bodyPr/>
          <a:lstStyle/>
          <a:p>
            <a:fld id="{7E2D3A1E-CB0F-4795-A138-5B7BBEFF6EA2}" type="slidenum">
              <a:rPr lang="en-US" smtClean="0"/>
              <a:t>52</a:t>
            </a:fld>
            <a:endParaRPr lang="en-US"/>
          </a:p>
        </p:txBody>
      </p:sp>
    </p:spTree>
    <p:extLst>
      <p:ext uri="{BB962C8B-B14F-4D97-AF65-F5344CB8AC3E}">
        <p14:creationId xmlns:p14="http://schemas.microsoft.com/office/powerpoint/2010/main" val="3674234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555B-1F67-361D-629F-B4375C362227}"/>
              </a:ext>
            </a:extLst>
          </p:cNvPr>
          <p:cNvSpPr>
            <a:spLocks noGrp="1"/>
          </p:cNvSpPr>
          <p:nvPr>
            <p:ph type="title"/>
          </p:nvPr>
        </p:nvSpPr>
        <p:spPr/>
        <p:txBody>
          <a:bodyPr/>
          <a:lstStyle/>
          <a:p>
            <a:r>
              <a:rPr lang="en-US" dirty="0"/>
              <a:t>Lime Requirements - Purity</a:t>
            </a:r>
          </a:p>
        </p:txBody>
      </p:sp>
      <p:sp>
        <p:nvSpPr>
          <p:cNvPr id="3" name="Content Placeholder 2">
            <a:extLst>
              <a:ext uri="{FF2B5EF4-FFF2-40B4-BE49-F238E27FC236}">
                <a16:creationId xmlns:a16="http://schemas.microsoft.com/office/drawing/2014/main" id="{FE4814A2-59D8-BDC3-91DA-4F5CAB5D2395}"/>
              </a:ext>
            </a:extLst>
          </p:cNvPr>
          <p:cNvSpPr>
            <a:spLocks noGrp="1"/>
          </p:cNvSpPr>
          <p:nvPr>
            <p:ph idx="1"/>
          </p:nvPr>
        </p:nvSpPr>
        <p:spPr/>
        <p:txBody>
          <a:bodyPr/>
          <a:lstStyle/>
          <a:p>
            <a:r>
              <a:rPr lang="en-US" dirty="0"/>
              <a:t>Rarely are all products pure, depending on their source</a:t>
            </a:r>
          </a:p>
          <a:p>
            <a:r>
              <a:rPr lang="en-US" dirty="0"/>
              <a:t>If </a:t>
            </a:r>
            <a:r>
              <a:rPr lang="en-US" dirty="0" err="1"/>
              <a:t>CaO</a:t>
            </a:r>
            <a:r>
              <a:rPr lang="en-US" dirty="0"/>
              <a:t> from earlier example is only 95% pure, then 100 kg would only supply 95 kg of </a:t>
            </a:r>
            <a:r>
              <a:rPr lang="en-US" dirty="0" err="1"/>
              <a:t>CaO</a:t>
            </a:r>
            <a:r>
              <a:rPr lang="en-US" dirty="0"/>
              <a:t> </a:t>
            </a:r>
          </a:p>
          <a:p>
            <a:r>
              <a:rPr lang="en-US" dirty="0"/>
              <a:t>So = 100 kg of 95% Cao x 1.79 CaCO</a:t>
            </a:r>
            <a:r>
              <a:rPr lang="en-US" baseline="-25000" dirty="0"/>
              <a:t>3</a:t>
            </a:r>
            <a:r>
              <a:rPr lang="en-US" dirty="0"/>
              <a:t>/</a:t>
            </a:r>
            <a:r>
              <a:rPr lang="en-US" dirty="0" err="1"/>
              <a:t>CaO</a:t>
            </a:r>
            <a:r>
              <a:rPr lang="en-US" dirty="0"/>
              <a:t> = 169 kg of CaCO</a:t>
            </a:r>
            <a:r>
              <a:rPr lang="en-US" baseline="-25000" dirty="0"/>
              <a:t>3</a:t>
            </a:r>
            <a:endParaRPr lang="en-US" dirty="0"/>
          </a:p>
        </p:txBody>
      </p:sp>
      <p:sp>
        <p:nvSpPr>
          <p:cNvPr id="4" name="Slide Number Placeholder 3">
            <a:extLst>
              <a:ext uri="{FF2B5EF4-FFF2-40B4-BE49-F238E27FC236}">
                <a16:creationId xmlns:a16="http://schemas.microsoft.com/office/drawing/2014/main" id="{C9463D52-CF45-E0F6-6096-D2C3CA7A9C01}"/>
              </a:ext>
            </a:extLst>
          </p:cNvPr>
          <p:cNvSpPr>
            <a:spLocks noGrp="1"/>
          </p:cNvSpPr>
          <p:nvPr>
            <p:ph type="sldNum" sz="quarter" idx="12"/>
          </p:nvPr>
        </p:nvSpPr>
        <p:spPr/>
        <p:txBody>
          <a:bodyPr/>
          <a:lstStyle/>
          <a:p>
            <a:fld id="{7E2D3A1E-CB0F-4795-A138-5B7BBEFF6EA2}" type="slidenum">
              <a:rPr lang="en-US" smtClean="0"/>
              <a:t>53</a:t>
            </a:fld>
            <a:endParaRPr lang="en-US"/>
          </a:p>
        </p:txBody>
      </p:sp>
    </p:spTree>
    <p:extLst>
      <p:ext uri="{BB962C8B-B14F-4D97-AF65-F5344CB8AC3E}">
        <p14:creationId xmlns:p14="http://schemas.microsoft.com/office/powerpoint/2010/main" val="4031836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68721-3999-9B45-41AE-18BDD34A6269}"/>
              </a:ext>
            </a:extLst>
          </p:cNvPr>
          <p:cNvSpPr>
            <a:spLocks noGrp="1"/>
          </p:cNvSpPr>
          <p:nvPr>
            <p:ph type="title"/>
          </p:nvPr>
        </p:nvSpPr>
        <p:spPr/>
        <p:txBody>
          <a:bodyPr/>
          <a:lstStyle/>
          <a:p>
            <a:r>
              <a:rPr lang="en-US" dirty="0"/>
              <a:t>Lime Requirements - Fineness</a:t>
            </a:r>
          </a:p>
        </p:txBody>
      </p:sp>
      <p:sp>
        <p:nvSpPr>
          <p:cNvPr id="3" name="Content Placeholder 2">
            <a:extLst>
              <a:ext uri="{FF2B5EF4-FFF2-40B4-BE49-F238E27FC236}">
                <a16:creationId xmlns:a16="http://schemas.microsoft.com/office/drawing/2014/main" id="{2DCC7C28-9F4A-66B0-40BF-C61CB17AC964}"/>
              </a:ext>
            </a:extLst>
          </p:cNvPr>
          <p:cNvSpPr>
            <a:spLocks noGrp="1"/>
          </p:cNvSpPr>
          <p:nvPr>
            <p:ph idx="1"/>
          </p:nvPr>
        </p:nvSpPr>
        <p:spPr>
          <a:xfrm>
            <a:off x="838200" y="1825625"/>
            <a:ext cx="7255598" cy="4351338"/>
          </a:xfrm>
        </p:spPr>
        <p:txBody>
          <a:bodyPr/>
          <a:lstStyle/>
          <a:p>
            <a:r>
              <a:rPr lang="en-US" dirty="0"/>
              <a:t>Also require certain fineness</a:t>
            </a:r>
          </a:p>
          <a:p>
            <a:r>
              <a:rPr lang="en-US" dirty="0"/>
              <a:t>Fineness impacts neutralizing value</a:t>
            </a:r>
          </a:p>
          <a:p>
            <a:pPr lvl="1"/>
            <a:r>
              <a:rPr lang="en-US" dirty="0"/>
              <a:t>Finer Material reacts faster</a:t>
            </a:r>
          </a:p>
          <a:p>
            <a:pPr lvl="1"/>
            <a:r>
              <a:rPr lang="en-US" dirty="0"/>
              <a:t>Ag – Lime &lt; 200 mesh</a:t>
            </a:r>
          </a:p>
          <a:p>
            <a:pPr lvl="1"/>
            <a:r>
              <a:rPr lang="en-US" dirty="0"/>
              <a:t>Pell lime is still at that mesh, just bound</a:t>
            </a:r>
          </a:p>
          <a:p>
            <a:r>
              <a:rPr lang="en-US" dirty="0"/>
              <a:t>Fineness of limestone is measured by passing the material through a series of sieves. 50 mesh and 10 mesh sieves are generally used in MS</a:t>
            </a:r>
          </a:p>
        </p:txBody>
      </p:sp>
      <p:sp>
        <p:nvSpPr>
          <p:cNvPr id="4" name="Slide Number Placeholder 3">
            <a:extLst>
              <a:ext uri="{FF2B5EF4-FFF2-40B4-BE49-F238E27FC236}">
                <a16:creationId xmlns:a16="http://schemas.microsoft.com/office/drawing/2014/main" id="{49F1B05C-67D6-DAA9-8637-D47F58EBD221}"/>
              </a:ext>
            </a:extLst>
          </p:cNvPr>
          <p:cNvSpPr>
            <a:spLocks noGrp="1"/>
          </p:cNvSpPr>
          <p:nvPr>
            <p:ph type="sldNum" sz="quarter" idx="12"/>
          </p:nvPr>
        </p:nvSpPr>
        <p:spPr/>
        <p:txBody>
          <a:bodyPr/>
          <a:lstStyle/>
          <a:p>
            <a:fld id="{7E2D3A1E-CB0F-4795-A138-5B7BBEFF6EA2}" type="slidenum">
              <a:rPr lang="en-US" smtClean="0"/>
              <a:t>54</a:t>
            </a:fld>
            <a:endParaRPr lang="en-US"/>
          </a:p>
        </p:txBody>
      </p:sp>
      <p:pic>
        <p:nvPicPr>
          <p:cNvPr id="5" name="Picture 5">
            <a:extLst>
              <a:ext uri="{FF2B5EF4-FFF2-40B4-BE49-F238E27FC236}">
                <a16:creationId xmlns:a16="http://schemas.microsoft.com/office/drawing/2014/main" id="{26147735-1D89-653B-4B28-5EA671CA8977}"/>
              </a:ext>
            </a:extLst>
          </p:cNvPr>
          <p:cNvPicPr>
            <a:picLocks noChangeAspect="1"/>
          </p:cNvPicPr>
          <p:nvPr/>
        </p:nvPicPr>
        <p:blipFill>
          <a:blip r:embed="rId2">
            <a:extLst>
              <a:ext uri="{28A0092B-C50C-407E-A947-70E740481C1C}">
                <a14:useLocalDpi xmlns:a14="http://schemas.microsoft.com/office/drawing/2010/main" val="0"/>
              </a:ext>
            </a:extLst>
          </a:blip>
          <a:srcRect l="19084" t="3416" r="48030" b="69698"/>
          <a:stretch>
            <a:fillRect/>
          </a:stretch>
        </p:blipFill>
        <p:spPr bwMode="auto">
          <a:xfrm>
            <a:off x="8185998" y="1825625"/>
            <a:ext cx="3765331" cy="423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632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5DC5-9939-01E8-5D71-B1968BC9B104}"/>
              </a:ext>
            </a:extLst>
          </p:cNvPr>
          <p:cNvSpPr>
            <a:spLocks noGrp="1"/>
          </p:cNvSpPr>
          <p:nvPr>
            <p:ph type="title"/>
          </p:nvPr>
        </p:nvSpPr>
        <p:spPr/>
        <p:txBody>
          <a:bodyPr/>
          <a:lstStyle/>
          <a:p>
            <a:r>
              <a:rPr lang="en-US" dirty="0"/>
              <a:t>Lime Requirements - Fineness</a:t>
            </a:r>
          </a:p>
        </p:txBody>
      </p:sp>
      <p:sp>
        <p:nvSpPr>
          <p:cNvPr id="3" name="Content Placeholder 2">
            <a:extLst>
              <a:ext uri="{FF2B5EF4-FFF2-40B4-BE49-F238E27FC236}">
                <a16:creationId xmlns:a16="http://schemas.microsoft.com/office/drawing/2014/main" id="{5E3FCB1E-E2FA-7D67-E020-C77EDEB8AC21}"/>
              </a:ext>
            </a:extLst>
          </p:cNvPr>
          <p:cNvSpPr>
            <a:spLocks noGrp="1"/>
          </p:cNvSpPr>
          <p:nvPr>
            <p:ph idx="1"/>
          </p:nvPr>
        </p:nvSpPr>
        <p:spPr/>
        <p:txBody>
          <a:bodyPr>
            <a:normAutofit lnSpcReduction="10000"/>
          </a:bodyPr>
          <a:lstStyle/>
          <a:p>
            <a:r>
              <a:rPr lang="en-US" dirty="0"/>
              <a:t>Evaluation of Mississippi liming materials</a:t>
            </a:r>
          </a:p>
          <a:p>
            <a:pPr lvl="1"/>
            <a:r>
              <a:rPr lang="en-US" dirty="0"/>
              <a:t>Passes a 50 mesh sieve			100% efficiency</a:t>
            </a:r>
          </a:p>
          <a:p>
            <a:pPr lvl="1"/>
            <a:r>
              <a:rPr lang="en-US" dirty="0"/>
              <a:t>Passes a 10 mesh sieve, but not 50	50% sufficiency</a:t>
            </a:r>
          </a:p>
          <a:p>
            <a:r>
              <a:rPr lang="en-US" dirty="0"/>
              <a:t>This can be extrapolated once you know how much passed through each sieve</a:t>
            </a:r>
          </a:p>
          <a:p>
            <a:r>
              <a:rPr lang="en-US" dirty="0"/>
              <a:t>37% passes through a 50 m sieve, and 51% passes through a 10 m sieve</a:t>
            </a:r>
          </a:p>
          <a:p>
            <a:pPr lvl="1"/>
            <a:r>
              <a:rPr lang="en-US" dirty="0"/>
              <a:t>0.37*100% = 37%</a:t>
            </a:r>
          </a:p>
          <a:p>
            <a:pPr lvl="1"/>
            <a:r>
              <a:rPr lang="en-US" dirty="0"/>
              <a:t>(51%-37%)*50% = 7%</a:t>
            </a:r>
          </a:p>
          <a:p>
            <a:pPr lvl="1"/>
            <a:r>
              <a:rPr lang="en-US" dirty="0"/>
              <a:t>Sum		= 44%</a:t>
            </a:r>
          </a:p>
          <a:p>
            <a:pPr lvl="1"/>
            <a:r>
              <a:rPr lang="en-US" dirty="0"/>
              <a:t>44% effectiveness</a:t>
            </a:r>
          </a:p>
        </p:txBody>
      </p:sp>
      <p:sp>
        <p:nvSpPr>
          <p:cNvPr id="4" name="Slide Number Placeholder 3">
            <a:extLst>
              <a:ext uri="{FF2B5EF4-FFF2-40B4-BE49-F238E27FC236}">
                <a16:creationId xmlns:a16="http://schemas.microsoft.com/office/drawing/2014/main" id="{15AF2D30-B288-8F0F-DCD0-D6BE1D074F5B}"/>
              </a:ext>
            </a:extLst>
          </p:cNvPr>
          <p:cNvSpPr>
            <a:spLocks noGrp="1"/>
          </p:cNvSpPr>
          <p:nvPr>
            <p:ph type="sldNum" sz="quarter" idx="12"/>
          </p:nvPr>
        </p:nvSpPr>
        <p:spPr/>
        <p:txBody>
          <a:bodyPr/>
          <a:lstStyle/>
          <a:p>
            <a:fld id="{7E2D3A1E-CB0F-4795-A138-5B7BBEFF6EA2}" type="slidenum">
              <a:rPr lang="en-US" smtClean="0"/>
              <a:t>55</a:t>
            </a:fld>
            <a:endParaRPr lang="en-US"/>
          </a:p>
        </p:txBody>
      </p:sp>
    </p:spTree>
    <p:extLst>
      <p:ext uri="{BB962C8B-B14F-4D97-AF65-F5344CB8AC3E}">
        <p14:creationId xmlns:p14="http://schemas.microsoft.com/office/powerpoint/2010/main" val="1362893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6009-1501-06A0-FDFB-50F79A549273}"/>
              </a:ext>
            </a:extLst>
          </p:cNvPr>
          <p:cNvSpPr>
            <a:spLocks noGrp="1"/>
          </p:cNvSpPr>
          <p:nvPr>
            <p:ph type="title"/>
          </p:nvPr>
        </p:nvSpPr>
        <p:spPr/>
        <p:txBody>
          <a:bodyPr/>
          <a:lstStyle/>
          <a:p>
            <a:r>
              <a:rPr lang="en-US" dirty="0"/>
              <a:t>Lime Requirements - RNV</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414E61-E8CA-5A4A-B29B-87FBE9D8EFC9}"/>
                  </a:ext>
                </a:extLst>
              </p:cNvPr>
              <p:cNvSpPr>
                <a:spLocks noGrp="1"/>
              </p:cNvSpPr>
              <p:nvPr>
                <p:ph idx="1"/>
              </p:nvPr>
            </p:nvSpPr>
            <p:spPr/>
            <p:txBody>
              <a:bodyPr/>
              <a:lstStyle/>
              <a:p>
                <a:r>
                  <a:rPr lang="en-US" dirty="0"/>
                  <a:t>You have to keep in mind:</a:t>
                </a:r>
              </a:p>
              <a:p>
                <a:pPr lvl="1"/>
                <a:r>
                  <a:rPr lang="en-US" dirty="0"/>
                  <a:t>Purity</a:t>
                </a:r>
              </a:p>
              <a:p>
                <a:pPr lvl="1"/>
                <a:r>
                  <a:rPr lang="en-US" dirty="0"/>
                  <a:t>Fineness</a:t>
                </a:r>
              </a:p>
              <a:p>
                <a:pPr lvl="1"/>
                <a:r>
                  <a:rPr lang="en-US" dirty="0"/>
                  <a:t>CCE value</a:t>
                </a:r>
              </a:p>
              <a:p>
                <a:r>
                  <a:rPr lang="en-US" dirty="0"/>
                  <a:t>Relative Neutralizing Value (RNV)</a:t>
                </a:r>
              </a:p>
              <a:p>
                <a:pPr lvl="1"/>
                <a:r>
                  <a:rPr lang="en-US" dirty="0"/>
                  <a:t>Overall Effectiveness of lime based on CCE, purity, and fineness</a:t>
                </a:r>
              </a:p>
              <a:p>
                <a:pPr lvl="1"/>
                <a14:m>
                  <m:oMath xmlns:m="http://schemas.openxmlformats.org/officeDocument/2006/math">
                    <m:r>
                      <a:rPr lang="en-US" b="0" i="1" smtClean="0">
                        <a:latin typeface="Cambria Math" panose="02040503050406030204" pitchFamily="18" charset="0"/>
                      </a:rPr>
                      <m:t>𝑅𝑁𝑉</m:t>
                    </m:r>
                    <m:r>
                      <a:rPr lang="en-US" b="0" i="1" smtClean="0">
                        <a:latin typeface="Cambria Math" panose="02040503050406030204" pitchFamily="18" charset="0"/>
                      </a:rPr>
                      <m:t>=</m:t>
                    </m:r>
                    <m:r>
                      <a:rPr lang="en-US" b="0" i="1" smtClean="0">
                        <a:latin typeface="Cambria Math" panose="02040503050406030204" pitchFamily="18" charset="0"/>
                      </a:rPr>
                      <m:t>𝐶𝐶𝐸</m:t>
                    </m:r>
                    <m:r>
                      <a:rPr lang="en-US" b="0" i="1" smtClean="0">
                        <a:latin typeface="Cambria Math" panose="02040503050406030204" pitchFamily="18" charset="0"/>
                      </a:rPr>
                      <m:t>×</m:t>
                    </m:r>
                    <m:r>
                      <a:rPr lang="en-US" b="0" i="1" smtClean="0">
                        <a:latin typeface="Cambria Math" panose="02040503050406030204" pitchFamily="18" charset="0"/>
                      </a:rPr>
                      <m:t>𝑝𝑢𝑟𝑖𝑡𝑦</m:t>
                    </m:r>
                    <m:r>
                      <a:rPr lang="en-US" b="0" i="1" smtClean="0">
                        <a:latin typeface="Cambria Math" panose="02040503050406030204" pitchFamily="18" charset="0"/>
                      </a:rPr>
                      <m:t>×</m:t>
                    </m:r>
                    <m:r>
                      <a:rPr lang="en-US" b="0" i="1" smtClean="0">
                        <a:latin typeface="Cambria Math" panose="02040503050406030204" pitchFamily="18" charset="0"/>
                      </a:rPr>
                      <m:t>𝐹𝑖𝑛𝑒𝑛𝑒𝑠𝑠</m:t>
                    </m:r>
                  </m:oMath>
                </a14:m>
                <a:endParaRPr lang="en-US" b="0" dirty="0"/>
              </a:p>
              <a:p>
                <a:r>
                  <a:rPr lang="en-US" dirty="0"/>
                  <a:t>Manufacturer MUST provide you with CCE, purity, fineness, and/or RNV</a:t>
                </a:r>
                <a:endParaRPr lang="en-US" b="0" dirty="0"/>
              </a:p>
              <a:p>
                <a:endParaRPr lang="en-US" dirty="0"/>
              </a:p>
            </p:txBody>
          </p:sp>
        </mc:Choice>
        <mc:Fallback xmlns="">
          <p:sp>
            <p:nvSpPr>
              <p:cNvPr id="3" name="Content Placeholder 2">
                <a:extLst>
                  <a:ext uri="{FF2B5EF4-FFF2-40B4-BE49-F238E27FC236}">
                    <a16:creationId xmlns:a16="http://schemas.microsoft.com/office/drawing/2014/main" id="{B3414E61-E8CA-5A4A-B29B-87FBE9D8EFC9}"/>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6D72E8E-3E3C-AF27-27B4-32FFFE123A95}"/>
              </a:ext>
            </a:extLst>
          </p:cNvPr>
          <p:cNvSpPr>
            <a:spLocks noGrp="1"/>
          </p:cNvSpPr>
          <p:nvPr>
            <p:ph type="sldNum" sz="quarter" idx="12"/>
          </p:nvPr>
        </p:nvSpPr>
        <p:spPr/>
        <p:txBody>
          <a:bodyPr/>
          <a:lstStyle/>
          <a:p>
            <a:fld id="{7E2D3A1E-CB0F-4795-A138-5B7BBEFF6EA2}" type="slidenum">
              <a:rPr lang="en-US" smtClean="0"/>
              <a:t>56</a:t>
            </a:fld>
            <a:endParaRPr lang="en-US"/>
          </a:p>
        </p:txBody>
      </p:sp>
    </p:spTree>
    <p:extLst>
      <p:ext uri="{BB962C8B-B14F-4D97-AF65-F5344CB8AC3E}">
        <p14:creationId xmlns:p14="http://schemas.microsoft.com/office/powerpoint/2010/main" val="889047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DBC-E025-A4C2-7F94-C02E61AA39EC}"/>
              </a:ext>
            </a:extLst>
          </p:cNvPr>
          <p:cNvSpPr>
            <a:spLocks noGrp="1"/>
          </p:cNvSpPr>
          <p:nvPr>
            <p:ph type="title"/>
          </p:nvPr>
        </p:nvSpPr>
        <p:spPr/>
        <p:txBody>
          <a:bodyPr/>
          <a:lstStyle/>
          <a:p>
            <a:r>
              <a:rPr lang="en-US" dirty="0"/>
              <a:t>Lime Requirements - RNV</a:t>
            </a:r>
          </a:p>
        </p:txBody>
      </p:sp>
      <p:sp>
        <p:nvSpPr>
          <p:cNvPr id="3" name="Content Placeholder 2">
            <a:extLst>
              <a:ext uri="{FF2B5EF4-FFF2-40B4-BE49-F238E27FC236}">
                <a16:creationId xmlns:a16="http://schemas.microsoft.com/office/drawing/2014/main" id="{01DE6DBF-8C88-5B8E-9838-32E4E7DD24FF}"/>
              </a:ext>
            </a:extLst>
          </p:cNvPr>
          <p:cNvSpPr>
            <a:spLocks noGrp="1"/>
          </p:cNvSpPr>
          <p:nvPr>
            <p:ph idx="1"/>
          </p:nvPr>
        </p:nvSpPr>
        <p:spPr/>
        <p:txBody>
          <a:bodyPr/>
          <a:lstStyle/>
          <a:p>
            <a:r>
              <a:rPr lang="en-US" dirty="0"/>
              <a:t>Source: </a:t>
            </a:r>
            <a:r>
              <a:rPr lang="en-US" dirty="0" err="1"/>
              <a:t>CaMg</a:t>
            </a:r>
            <a:r>
              <a:rPr lang="en-US" dirty="0"/>
              <a:t>(CO</a:t>
            </a:r>
            <a:r>
              <a:rPr lang="en-US" baseline="-25000" dirty="0"/>
              <a:t>3</a:t>
            </a:r>
            <a:r>
              <a:rPr lang="en-US" dirty="0"/>
              <a:t>)</a:t>
            </a:r>
            <a:r>
              <a:rPr lang="en-US" baseline="-25000" dirty="0"/>
              <a:t>2</a:t>
            </a:r>
            <a:endParaRPr lang="en-US" dirty="0"/>
          </a:p>
          <a:p>
            <a:r>
              <a:rPr lang="en-US" dirty="0"/>
              <a:t>Purity: 85%</a:t>
            </a:r>
          </a:p>
          <a:p>
            <a:r>
              <a:rPr lang="en-US" dirty="0"/>
              <a:t>Fineness: 65%</a:t>
            </a:r>
          </a:p>
          <a:p>
            <a:r>
              <a:rPr lang="en-US" dirty="0"/>
              <a:t>Calculate RNV</a:t>
            </a:r>
          </a:p>
        </p:txBody>
      </p:sp>
      <p:sp>
        <p:nvSpPr>
          <p:cNvPr id="4" name="Slide Number Placeholder 3">
            <a:extLst>
              <a:ext uri="{FF2B5EF4-FFF2-40B4-BE49-F238E27FC236}">
                <a16:creationId xmlns:a16="http://schemas.microsoft.com/office/drawing/2014/main" id="{C51EEA02-C8D1-402C-A9A8-258D08071D32}"/>
              </a:ext>
            </a:extLst>
          </p:cNvPr>
          <p:cNvSpPr>
            <a:spLocks noGrp="1"/>
          </p:cNvSpPr>
          <p:nvPr>
            <p:ph type="sldNum" sz="quarter" idx="12"/>
          </p:nvPr>
        </p:nvSpPr>
        <p:spPr/>
        <p:txBody>
          <a:bodyPr/>
          <a:lstStyle/>
          <a:p>
            <a:fld id="{7E2D3A1E-CB0F-4795-A138-5B7BBEFF6EA2}" type="slidenum">
              <a:rPr lang="en-US" smtClean="0"/>
              <a:t>57</a:t>
            </a:fld>
            <a:endParaRPr lang="en-US"/>
          </a:p>
        </p:txBody>
      </p:sp>
    </p:spTree>
    <p:extLst>
      <p:ext uri="{BB962C8B-B14F-4D97-AF65-F5344CB8AC3E}">
        <p14:creationId xmlns:p14="http://schemas.microsoft.com/office/powerpoint/2010/main" val="2648661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DBC-E025-A4C2-7F94-C02E61AA39EC}"/>
              </a:ext>
            </a:extLst>
          </p:cNvPr>
          <p:cNvSpPr>
            <a:spLocks noGrp="1"/>
          </p:cNvSpPr>
          <p:nvPr>
            <p:ph type="title"/>
          </p:nvPr>
        </p:nvSpPr>
        <p:spPr/>
        <p:txBody>
          <a:bodyPr/>
          <a:lstStyle/>
          <a:p>
            <a:r>
              <a:rPr lang="en-US" dirty="0"/>
              <a:t>Lime Requirements - RNV</a:t>
            </a:r>
          </a:p>
        </p:txBody>
      </p:sp>
      <p:sp>
        <p:nvSpPr>
          <p:cNvPr id="3" name="Content Placeholder 2">
            <a:extLst>
              <a:ext uri="{FF2B5EF4-FFF2-40B4-BE49-F238E27FC236}">
                <a16:creationId xmlns:a16="http://schemas.microsoft.com/office/drawing/2014/main" id="{01DE6DBF-8C88-5B8E-9838-32E4E7DD24FF}"/>
              </a:ext>
            </a:extLst>
          </p:cNvPr>
          <p:cNvSpPr>
            <a:spLocks noGrp="1"/>
          </p:cNvSpPr>
          <p:nvPr>
            <p:ph idx="1"/>
          </p:nvPr>
        </p:nvSpPr>
        <p:spPr/>
        <p:txBody>
          <a:bodyPr/>
          <a:lstStyle/>
          <a:p>
            <a:r>
              <a:rPr lang="en-US" dirty="0"/>
              <a:t>Source: </a:t>
            </a:r>
            <a:r>
              <a:rPr lang="en-US" dirty="0" err="1"/>
              <a:t>CaO</a:t>
            </a:r>
            <a:endParaRPr lang="en-US" dirty="0"/>
          </a:p>
          <a:p>
            <a:r>
              <a:rPr lang="en-US" dirty="0"/>
              <a:t>Purity: 95%</a:t>
            </a:r>
          </a:p>
          <a:p>
            <a:r>
              <a:rPr lang="en-US"/>
              <a:t>Fineness: 95% </a:t>
            </a:r>
            <a:endParaRPr lang="en-US" dirty="0"/>
          </a:p>
          <a:p>
            <a:r>
              <a:rPr lang="en-US" dirty="0"/>
              <a:t>Calculate RNV</a:t>
            </a:r>
          </a:p>
        </p:txBody>
      </p:sp>
      <p:sp>
        <p:nvSpPr>
          <p:cNvPr id="4" name="Slide Number Placeholder 3">
            <a:extLst>
              <a:ext uri="{FF2B5EF4-FFF2-40B4-BE49-F238E27FC236}">
                <a16:creationId xmlns:a16="http://schemas.microsoft.com/office/drawing/2014/main" id="{C51EEA02-C8D1-402C-A9A8-258D08071D32}"/>
              </a:ext>
            </a:extLst>
          </p:cNvPr>
          <p:cNvSpPr>
            <a:spLocks noGrp="1"/>
          </p:cNvSpPr>
          <p:nvPr>
            <p:ph type="sldNum" sz="quarter" idx="12"/>
          </p:nvPr>
        </p:nvSpPr>
        <p:spPr/>
        <p:txBody>
          <a:bodyPr/>
          <a:lstStyle/>
          <a:p>
            <a:fld id="{7E2D3A1E-CB0F-4795-A138-5B7BBEFF6EA2}" type="slidenum">
              <a:rPr lang="en-US" smtClean="0"/>
              <a:t>58</a:t>
            </a:fld>
            <a:endParaRPr lang="en-US"/>
          </a:p>
        </p:txBody>
      </p:sp>
    </p:spTree>
    <p:extLst>
      <p:ext uri="{BB962C8B-B14F-4D97-AF65-F5344CB8AC3E}">
        <p14:creationId xmlns:p14="http://schemas.microsoft.com/office/powerpoint/2010/main" val="1261685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38E69-F7D4-A1B3-C970-1AD35BEEF8D5}"/>
              </a:ext>
            </a:extLst>
          </p:cNvPr>
          <p:cNvSpPr>
            <a:spLocks noGrp="1"/>
          </p:cNvSpPr>
          <p:nvPr>
            <p:ph type="title"/>
          </p:nvPr>
        </p:nvSpPr>
        <p:spPr/>
        <p:txBody>
          <a:bodyPr/>
          <a:lstStyle/>
          <a:p>
            <a:r>
              <a:rPr lang="en-US" dirty="0"/>
              <a:t>Considerations for Lime Application</a:t>
            </a:r>
          </a:p>
        </p:txBody>
      </p:sp>
      <p:sp>
        <p:nvSpPr>
          <p:cNvPr id="3" name="Content Placeholder 2">
            <a:extLst>
              <a:ext uri="{FF2B5EF4-FFF2-40B4-BE49-F238E27FC236}">
                <a16:creationId xmlns:a16="http://schemas.microsoft.com/office/drawing/2014/main" id="{B30DF0CF-D429-EDC2-4F25-F1C556928A17}"/>
              </a:ext>
            </a:extLst>
          </p:cNvPr>
          <p:cNvSpPr>
            <a:spLocks noGrp="1"/>
          </p:cNvSpPr>
          <p:nvPr>
            <p:ph idx="1"/>
          </p:nvPr>
        </p:nvSpPr>
        <p:spPr/>
        <p:txBody>
          <a:bodyPr/>
          <a:lstStyle/>
          <a:p>
            <a:r>
              <a:rPr lang="en-US" dirty="0"/>
              <a:t>Soil Testing is extremely important</a:t>
            </a:r>
          </a:p>
          <a:p>
            <a:pPr lvl="1"/>
            <a:r>
              <a:rPr lang="en-US" dirty="0"/>
              <a:t>Must be reliable, and representative</a:t>
            </a:r>
          </a:p>
          <a:p>
            <a:pPr lvl="1"/>
            <a:r>
              <a:rPr lang="en-US" dirty="0"/>
              <a:t>Keep in mind your timing</a:t>
            </a:r>
          </a:p>
          <a:p>
            <a:pPr lvl="2"/>
            <a:r>
              <a:rPr lang="en-US" dirty="0"/>
              <a:t>3-6 months to see any large scale impact</a:t>
            </a:r>
          </a:p>
          <a:p>
            <a:pPr lvl="1"/>
            <a:r>
              <a:rPr lang="en-US" dirty="0"/>
              <a:t>Generally recommend lime application every 3-4 years for locations with soil acidity issues</a:t>
            </a:r>
          </a:p>
          <a:p>
            <a:r>
              <a:rPr lang="en-US" dirty="0"/>
              <a:t>Incorporation speeds up the process</a:t>
            </a:r>
          </a:p>
          <a:p>
            <a:r>
              <a:rPr lang="en-US" dirty="0"/>
              <a:t>Amount of lime depends on the crop you are growing</a:t>
            </a:r>
          </a:p>
          <a:p>
            <a:pPr lvl="1"/>
            <a:r>
              <a:rPr lang="en-US" dirty="0"/>
              <a:t>Applying 3 tons of lime on pH 5.0 for blueberries is dumb</a:t>
            </a:r>
          </a:p>
          <a:p>
            <a:pPr lvl="1"/>
            <a:r>
              <a:rPr lang="en-US" dirty="0"/>
              <a:t>Applying 0.5 tons of lime on pH 4.5 for soybeans is just as dumb</a:t>
            </a:r>
          </a:p>
          <a:p>
            <a:endParaRPr lang="en-US" dirty="0"/>
          </a:p>
        </p:txBody>
      </p:sp>
      <p:sp>
        <p:nvSpPr>
          <p:cNvPr id="4" name="Slide Number Placeholder 3">
            <a:extLst>
              <a:ext uri="{FF2B5EF4-FFF2-40B4-BE49-F238E27FC236}">
                <a16:creationId xmlns:a16="http://schemas.microsoft.com/office/drawing/2014/main" id="{D68A2AF6-4D25-267D-A1E2-D4DB20EFE52F}"/>
              </a:ext>
            </a:extLst>
          </p:cNvPr>
          <p:cNvSpPr>
            <a:spLocks noGrp="1"/>
          </p:cNvSpPr>
          <p:nvPr>
            <p:ph type="sldNum" sz="quarter" idx="12"/>
          </p:nvPr>
        </p:nvSpPr>
        <p:spPr/>
        <p:txBody>
          <a:bodyPr/>
          <a:lstStyle/>
          <a:p>
            <a:fld id="{7E2D3A1E-CB0F-4795-A138-5B7BBEFF6EA2}" type="slidenum">
              <a:rPr lang="en-US" smtClean="0"/>
              <a:t>59</a:t>
            </a:fld>
            <a:endParaRPr lang="en-US"/>
          </a:p>
        </p:txBody>
      </p:sp>
    </p:spTree>
    <p:extLst>
      <p:ext uri="{BB962C8B-B14F-4D97-AF65-F5344CB8AC3E}">
        <p14:creationId xmlns:p14="http://schemas.microsoft.com/office/powerpoint/2010/main" val="1640154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8435-95A6-B1CA-14A2-A176EC2AC8D3}"/>
              </a:ext>
            </a:extLst>
          </p:cNvPr>
          <p:cNvSpPr>
            <a:spLocks noGrp="1"/>
          </p:cNvSpPr>
          <p:nvPr>
            <p:ph type="title"/>
          </p:nvPr>
        </p:nvSpPr>
        <p:spPr/>
        <p:txBody>
          <a:bodyPr/>
          <a:lstStyle/>
          <a:p>
            <a:r>
              <a:rPr lang="en-US" dirty="0"/>
              <a:t>Acid/alkaline soils</a:t>
            </a:r>
          </a:p>
        </p:txBody>
      </p:sp>
      <p:sp>
        <p:nvSpPr>
          <p:cNvPr id="3" name="Content Placeholder 2">
            <a:extLst>
              <a:ext uri="{FF2B5EF4-FFF2-40B4-BE49-F238E27FC236}">
                <a16:creationId xmlns:a16="http://schemas.microsoft.com/office/drawing/2014/main" id="{7952B217-E61F-BCA1-325A-1BC3B1FB66CA}"/>
              </a:ext>
            </a:extLst>
          </p:cNvPr>
          <p:cNvSpPr>
            <a:spLocks noGrp="1"/>
          </p:cNvSpPr>
          <p:nvPr>
            <p:ph idx="1"/>
          </p:nvPr>
        </p:nvSpPr>
        <p:spPr/>
        <p:txBody>
          <a:bodyPr/>
          <a:lstStyle/>
          <a:p>
            <a:r>
              <a:rPr lang="en-US" dirty="0"/>
              <a:t>Acid soils are a natural phenomenon related to soil parent material and rainfall conditions under which the soil developed</a:t>
            </a:r>
          </a:p>
          <a:p>
            <a:r>
              <a:rPr lang="en-US" dirty="0"/>
              <a:t>Soils developed from limestone parent material, for example, will often be neutral or alkaline in their pH (pH &gt; 7)</a:t>
            </a:r>
          </a:p>
          <a:p>
            <a:r>
              <a:rPr lang="en-US" dirty="0"/>
              <a:t>Granitic parent material will favor development of an acid soil</a:t>
            </a:r>
          </a:p>
          <a:p>
            <a:endParaRPr lang="en-US" dirty="0"/>
          </a:p>
          <a:p>
            <a:r>
              <a:rPr lang="en-US" dirty="0"/>
              <a:t>In Mississippi, &gt;50% of samples have a pH &lt; 6.0</a:t>
            </a:r>
          </a:p>
        </p:txBody>
      </p:sp>
      <p:sp>
        <p:nvSpPr>
          <p:cNvPr id="4" name="Slide Number Placeholder 3">
            <a:extLst>
              <a:ext uri="{FF2B5EF4-FFF2-40B4-BE49-F238E27FC236}">
                <a16:creationId xmlns:a16="http://schemas.microsoft.com/office/drawing/2014/main" id="{90B24A32-A957-9A43-C5FB-2F9EA4C80A27}"/>
              </a:ext>
            </a:extLst>
          </p:cNvPr>
          <p:cNvSpPr>
            <a:spLocks noGrp="1"/>
          </p:cNvSpPr>
          <p:nvPr>
            <p:ph type="sldNum" sz="quarter" idx="12"/>
          </p:nvPr>
        </p:nvSpPr>
        <p:spPr/>
        <p:txBody>
          <a:bodyPr/>
          <a:lstStyle/>
          <a:p>
            <a:fld id="{7E2D3A1E-CB0F-4795-A138-5B7BBEFF6EA2}" type="slidenum">
              <a:rPr lang="en-US" smtClean="0"/>
              <a:t>6</a:t>
            </a:fld>
            <a:endParaRPr lang="en-US"/>
          </a:p>
        </p:txBody>
      </p:sp>
    </p:spTree>
    <p:extLst>
      <p:ext uri="{BB962C8B-B14F-4D97-AF65-F5344CB8AC3E}">
        <p14:creationId xmlns:p14="http://schemas.microsoft.com/office/powerpoint/2010/main" val="962851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25FE-0B32-F60D-C687-9E31B73FAE06}"/>
              </a:ext>
            </a:extLst>
          </p:cNvPr>
          <p:cNvSpPr>
            <a:spLocks noGrp="1"/>
          </p:cNvSpPr>
          <p:nvPr>
            <p:ph type="title"/>
          </p:nvPr>
        </p:nvSpPr>
        <p:spPr/>
        <p:txBody>
          <a:bodyPr/>
          <a:lstStyle/>
          <a:p>
            <a:r>
              <a:rPr lang="en-US" dirty="0"/>
              <a:t>Considerations for Lime Application</a:t>
            </a:r>
          </a:p>
        </p:txBody>
      </p:sp>
      <p:sp>
        <p:nvSpPr>
          <p:cNvPr id="4" name="Slide Number Placeholder 3">
            <a:extLst>
              <a:ext uri="{FF2B5EF4-FFF2-40B4-BE49-F238E27FC236}">
                <a16:creationId xmlns:a16="http://schemas.microsoft.com/office/drawing/2014/main" id="{F5456D77-AA7F-9F50-C9CF-E00E9967ED0F}"/>
              </a:ext>
            </a:extLst>
          </p:cNvPr>
          <p:cNvSpPr>
            <a:spLocks noGrp="1"/>
          </p:cNvSpPr>
          <p:nvPr>
            <p:ph type="sldNum" sz="quarter" idx="12"/>
          </p:nvPr>
        </p:nvSpPr>
        <p:spPr/>
        <p:txBody>
          <a:bodyPr/>
          <a:lstStyle/>
          <a:p>
            <a:fld id="{7E2D3A1E-CB0F-4795-A138-5B7BBEFF6EA2}" type="slidenum">
              <a:rPr lang="en-US" smtClean="0"/>
              <a:t>60</a:t>
            </a:fld>
            <a:endParaRPr lang="en-US"/>
          </a:p>
        </p:txBody>
      </p:sp>
      <p:sp>
        <p:nvSpPr>
          <p:cNvPr id="7" name="Content Placeholder 6">
            <a:extLst>
              <a:ext uri="{FF2B5EF4-FFF2-40B4-BE49-F238E27FC236}">
                <a16:creationId xmlns:a16="http://schemas.microsoft.com/office/drawing/2014/main" id="{A44CCDFD-7FE2-A518-9DC5-6F44DDE3255C}"/>
              </a:ext>
            </a:extLst>
          </p:cNvPr>
          <p:cNvSpPr>
            <a:spLocks noGrp="1"/>
          </p:cNvSpPr>
          <p:nvPr>
            <p:ph idx="1"/>
          </p:nvPr>
        </p:nvSpPr>
        <p:spPr/>
        <p:txBody>
          <a:bodyPr/>
          <a:lstStyle/>
          <a:p>
            <a:endParaRPr lang="en-US"/>
          </a:p>
        </p:txBody>
      </p:sp>
      <p:graphicFrame>
        <p:nvGraphicFramePr>
          <p:cNvPr id="8" name="Object 4">
            <a:extLst>
              <a:ext uri="{FF2B5EF4-FFF2-40B4-BE49-F238E27FC236}">
                <a16:creationId xmlns:a16="http://schemas.microsoft.com/office/drawing/2014/main" id="{6B1CEE99-A882-1839-03DB-0A00704DE2D8}"/>
              </a:ext>
            </a:extLst>
          </p:cNvPr>
          <p:cNvGraphicFramePr>
            <a:graphicFrameLocks noChangeAspect="1"/>
          </p:cNvGraphicFramePr>
          <p:nvPr>
            <p:extLst>
              <p:ext uri="{D42A27DB-BD31-4B8C-83A1-F6EECF244321}">
                <p14:modId xmlns:p14="http://schemas.microsoft.com/office/powerpoint/2010/main" val="3040389771"/>
              </p:ext>
            </p:extLst>
          </p:nvPr>
        </p:nvGraphicFramePr>
        <p:xfrm>
          <a:off x="2965764" y="1160149"/>
          <a:ext cx="7450138" cy="5399087"/>
        </p:xfrm>
        <a:graphic>
          <a:graphicData uri="http://schemas.openxmlformats.org/presentationml/2006/ole">
            <mc:AlternateContent xmlns:mc="http://schemas.openxmlformats.org/markup-compatibility/2006">
              <mc:Choice xmlns:v="urn:schemas-microsoft-com:vml" Requires="v">
                <p:oleObj name="Chart" r:id="rId2" imgW="3871265" imgH="2141565" progId="Excel.Chart.8">
                  <p:embed/>
                </p:oleObj>
              </mc:Choice>
              <mc:Fallback>
                <p:oleObj name="Chart" r:id="rId2" imgW="3871265" imgH="2141565" progId="Excel.Chart.8">
                  <p:embed/>
                  <p:pic>
                    <p:nvPicPr>
                      <p:cNvPr id="8" name="Object 4">
                        <a:extLst>
                          <a:ext uri="{FF2B5EF4-FFF2-40B4-BE49-F238E27FC236}">
                            <a16:creationId xmlns:a16="http://schemas.microsoft.com/office/drawing/2014/main" id="{6B1CEE99-A882-1839-03DB-0A00704DE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764" y="1160149"/>
                        <a:ext cx="7450138"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Freeform 5">
            <a:extLst>
              <a:ext uri="{FF2B5EF4-FFF2-40B4-BE49-F238E27FC236}">
                <a16:creationId xmlns:a16="http://schemas.microsoft.com/office/drawing/2014/main" id="{6B5C0EC4-9AED-0686-8A74-ED4D582E76BB}"/>
              </a:ext>
            </a:extLst>
          </p:cNvPr>
          <p:cNvSpPr>
            <a:spLocks/>
          </p:cNvSpPr>
          <p:nvPr/>
        </p:nvSpPr>
        <p:spPr bwMode="auto">
          <a:xfrm>
            <a:off x="4159564" y="2673036"/>
            <a:ext cx="158750" cy="431800"/>
          </a:xfrm>
          <a:custGeom>
            <a:avLst/>
            <a:gdLst>
              <a:gd name="T0" fmla="*/ 0 w 112"/>
              <a:gd name="T1" fmla="*/ 0 h 272"/>
              <a:gd name="T2" fmla="*/ 2147483646 w 112"/>
              <a:gd name="T3" fmla="*/ 2147483646 h 272"/>
              <a:gd name="T4" fmla="*/ 2147483646 w 112"/>
              <a:gd name="T5" fmla="*/ 2147483646 h 272"/>
              <a:gd name="T6" fmla="*/ 2147483646 w 112"/>
              <a:gd name="T7" fmla="*/ 2147483646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 h="272">
                <a:moveTo>
                  <a:pt x="0" y="0"/>
                </a:moveTo>
                <a:cubicBezTo>
                  <a:pt x="40" y="104"/>
                  <a:pt x="80" y="208"/>
                  <a:pt x="96" y="240"/>
                </a:cubicBezTo>
                <a:cubicBezTo>
                  <a:pt x="112" y="272"/>
                  <a:pt x="96" y="192"/>
                  <a:pt x="96" y="192"/>
                </a:cubicBezTo>
                <a:cubicBezTo>
                  <a:pt x="96" y="192"/>
                  <a:pt x="104" y="240"/>
                  <a:pt x="96" y="240"/>
                </a:cubicBezTo>
              </a:path>
            </a:pathLst>
          </a:custGeom>
          <a:noFill/>
          <a:ln w="12699"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6">
            <a:extLst>
              <a:ext uri="{FF2B5EF4-FFF2-40B4-BE49-F238E27FC236}">
                <a16:creationId xmlns:a16="http://schemas.microsoft.com/office/drawing/2014/main" id="{5413A12C-F4C5-77D9-CF54-C0B12E9B7D8E}"/>
              </a:ext>
            </a:extLst>
          </p:cNvPr>
          <p:cNvSpPr>
            <a:spLocks/>
          </p:cNvSpPr>
          <p:nvPr/>
        </p:nvSpPr>
        <p:spPr bwMode="auto">
          <a:xfrm>
            <a:off x="4175439" y="2749236"/>
            <a:ext cx="3303588" cy="1585913"/>
          </a:xfrm>
          <a:custGeom>
            <a:avLst/>
            <a:gdLst>
              <a:gd name="T0" fmla="*/ 0 w 2734"/>
              <a:gd name="T1" fmla="*/ 0 h 1356"/>
              <a:gd name="T2" fmla="*/ 2147483646 w 2734"/>
              <a:gd name="T3" fmla="*/ 2147483646 h 1356"/>
              <a:gd name="T4" fmla="*/ 2147483646 w 2734"/>
              <a:gd name="T5" fmla="*/ 2147483646 h 1356"/>
              <a:gd name="T6" fmla="*/ 2147483646 w 2734"/>
              <a:gd name="T7" fmla="*/ 2147483646 h 1356"/>
              <a:gd name="T8" fmla="*/ 2147483646 w 2734"/>
              <a:gd name="T9" fmla="*/ 2147483646 h 1356"/>
              <a:gd name="T10" fmla="*/ 2147483646 w 2734"/>
              <a:gd name="T11" fmla="*/ 2147483646 h 1356"/>
              <a:gd name="T12" fmla="*/ 2147483646 w 2734"/>
              <a:gd name="T13" fmla="*/ 2147483646 h 1356"/>
              <a:gd name="T14" fmla="*/ 2147483646 w 2734"/>
              <a:gd name="T15" fmla="*/ 2147483646 h 1356"/>
              <a:gd name="T16" fmla="*/ 2147483646 w 2734"/>
              <a:gd name="T17" fmla="*/ 2147483646 h 1356"/>
              <a:gd name="T18" fmla="*/ 2147483646 w 2734"/>
              <a:gd name="T19" fmla="*/ 2147483646 h 1356"/>
              <a:gd name="T20" fmla="*/ 2147483646 w 2734"/>
              <a:gd name="T21" fmla="*/ 2147483646 h 1356"/>
              <a:gd name="T22" fmla="*/ 2147483646 w 2734"/>
              <a:gd name="T23" fmla="*/ 2147483646 h 1356"/>
              <a:gd name="T24" fmla="*/ 2147483646 w 2734"/>
              <a:gd name="T25" fmla="*/ 2147483646 h 1356"/>
              <a:gd name="T26" fmla="*/ 2147483646 w 2734"/>
              <a:gd name="T27" fmla="*/ 2147483646 h 1356"/>
              <a:gd name="T28" fmla="*/ 2147483646 w 2734"/>
              <a:gd name="T29" fmla="*/ 2147483646 h 1356"/>
              <a:gd name="T30" fmla="*/ 2147483646 w 2734"/>
              <a:gd name="T31" fmla="*/ 2147483646 h 1356"/>
              <a:gd name="T32" fmla="*/ 2147483646 w 2734"/>
              <a:gd name="T33" fmla="*/ 2147483646 h 1356"/>
              <a:gd name="T34" fmla="*/ 2147483646 w 2734"/>
              <a:gd name="T35" fmla="*/ 2147483646 h 1356"/>
              <a:gd name="T36" fmla="*/ 2147483646 w 2734"/>
              <a:gd name="T37" fmla="*/ 2147483646 h 13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34" h="1356">
                <a:moveTo>
                  <a:pt x="0" y="0"/>
                </a:moveTo>
                <a:cubicBezTo>
                  <a:pt x="7" y="39"/>
                  <a:pt x="11" y="72"/>
                  <a:pt x="44" y="95"/>
                </a:cubicBezTo>
                <a:cubicBezTo>
                  <a:pt x="97" y="178"/>
                  <a:pt x="225" y="193"/>
                  <a:pt x="313" y="204"/>
                </a:cubicBezTo>
                <a:cubicBezTo>
                  <a:pt x="405" y="237"/>
                  <a:pt x="510" y="229"/>
                  <a:pt x="605" y="233"/>
                </a:cubicBezTo>
                <a:cubicBezTo>
                  <a:pt x="738" y="270"/>
                  <a:pt x="877" y="261"/>
                  <a:pt x="1013" y="270"/>
                </a:cubicBezTo>
                <a:cubicBezTo>
                  <a:pt x="1077" y="290"/>
                  <a:pt x="1133" y="288"/>
                  <a:pt x="1203" y="292"/>
                </a:cubicBezTo>
                <a:cubicBezTo>
                  <a:pt x="1269" y="302"/>
                  <a:pt x="1330" y="323"/>
                  <a:pt x="1393" y="343"/>
                </a:cubicBezTo>
                <a:cubicBezTo>
                  <a:pt x="1475" y="398"/>
                  <a:pt x="1535" y="494"/>
                  <a:pt x="1633" y="525"/>
                </a:cubicBezTo>
                <a:cubicBezTo>
                  <a:pt x="1664" y="545"/>
                  <a:pt x="1708" y="587"/>
                  <a:pt x="1743" y="598"/>
                </a:cubicBezTo>
                <a:cubicBezTo>
                  <a:pt x="1826" y="658"/>
                  <a:pt x="1928" y="726"/>
                  <a:pt x="2027" y="758"/>
                </a:cubicBezTo>
                <a:cubicBezTo>
                  <a:pt x="2058" y="779"/>
                  <a:pt x="2100" y="798"/>
                  <a:pt x="2136" y="809"/>
                </a:cubicBezTo>
                <a:cubicBezTo>
                  <a:pt x="2164" y="828"/>
                  <a:pt x="2194" y="832"/>
                  <a:pt x="2224" y="846"/>
                </a:cubicBezTo>
                <a:cubicBezTo>
                  <a:pt x="2261" y="864"/>
                  <a:pt x="2293" y="891"/>
                  <a:pt x="2333" y="904"/>
                </a:cubicBezTo>
                <a:cubicBezTo>
                  <a:pt x="2353" y="933"/>
                  <a:pt x="2376" y="965"/>
                  <a:pt x="2406" y="984"/>
                </a:cubicBezTo>
                <a:cubicBezTo>
                  <a:pt x="2429" y="1018"/>
                  <a:pt x="2465" y="1063"/>
                  <a:pt x="2501" y="1086"/>
                </a:cubicBezTo>
                <a:cubicBezTo>
                  <a:pt x="2514" y="1128"/>
                  <a:pt x="2497" y="1090"/>
                  <a:pt x="2530" y="1123"/>
                </a:cubicBezTo>
                <a:cubicBezTo>
                  <a:pt x="2562" y="1155"/>
                  <a:pt x="2587" y="1199"/>
                  <a:pt x="2625" y="1225"/>
                </a:cubicBezTo>
                <a:cubicBezTo>
                  <a:pt x="2642" y="1252"/>
                  <a:pt x="2663" y="1266"/>
                  <a:pt x="2690" y="1283"/>
                </a:cubicBezTo>
                <a:cubicBezTo>
                  <a:pt x="2700" y="1310"/>
                  <a:pt x="2734" y="1331"/>
                  <a:pt x="2734" y="1356"/>
                </a:cubicBezTo>
              </a:path>
            </a:pathLst>
          </a:custGeom>
          <a:noFill/>
          <a:ln w="508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7">
            <a:extLst>
              <a:ext uri="{FF2B5EF4-FFF2-40B4-BE49-F238E27FC236}">
                <a16:creationId xmlns:a16="http://schemas.microsoft.com/office/drawing/2014/main" id="{BB18E432-B867-5F04-4F99-D49BF2642AA3}"/>
              </a:ext>
            </a:extLst>
          </p:cNvPr>
          <p:cNvSpPr>
            <a:spLocks/>
          </p:cNvSpPr>
          <p:nvPr/>
        </p:nvSpPr>
        <p:spPr bwMode="auto">
          <a:xfrm>
            <a:off x="7479027" y="4349436"/>
            <a:ext cx="574675" cy="1562100"/>
          </a:xfrm>
          <a:custGeom>
            <a:avLst/>
            <a:gdLst>
              <a:gd name="T0" fmla="*/ 0 w 408"/>
              <a:gd name="T1" fmla="*/ 0 h 984"/>
              <a:gd name="T2" fmla="*/ 2147483646 w 408"/>
              <a:gd name="T3" fmla="*/ 2147483646 h 984"/>
              <a:gd name="T4" fmla="*/ 2147483646 w 408"/>
              <a:gd name="T5" fmla="*/ 2147483646 h 984"/>
              <a:gd name="T6" fmla="*/ 2147483646 w 408"/>
              <a:gd name="T7" fmla="*/ 2147483646 h 984"/>
              <a:gd name="T8" fmla="*/ 2147483646 w 408"/>
              <a:gd name="T9" fmla="*/ 2147483646 h 984"/>
              <a:gd name="T10" fmla="*/ 2147483646 w 408"/>
              <a:gd name="T11" fmla="*/ 2147483646 h 984"/>
              <a:gd name="T12" fmla="*/ 2147483646 w 408"/>
              <a:gd name="T13" fmla="*/ 2147483646 h 984"/>
              <a:gd name="T14" fmla="*/ 2147483646 w 408"/>
              <a:gd name="T15" fmla="*/ 2147483646 h 984"/>
              <a:gd name="T16" fmla="*/ 2147483646 w 408"/>
              <a:gd name="T17" fmla="*/ 2147483646 h 984"/>
              <a:gd name="T18" fmla="*/ 2147483646 w 408"/>
              <a:gd name="T19" fmla="*/ 2147483646 h 984"/>
              <a:gd name="T20" fmla="*/ 2147483646 w 408"/>
              <a:gd name="T21" fmla="*/ 2147483646 h 984"/>
              <a:gd name="T22" fmla="*/ 2147483646 w 408"/>
              <a:gd name="T23" fmla="*/ 2147483646 h 984"/>
              <a:gd name="T24" fmla="*/ 2147483646 w 408"/>
              <a:gd name="T25" fmla="*/ 2147483646 h 9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8" h="984">
                <a:moveTo>
                  <a:pt x="0" y="0"/>
                </a:moveTo>
                <a:cubicBezTo>
                  <a:pt x="17" y="26"/>
                  <a:pt x="17" y="40"/>
                  <a:pt x="43" y="58"/>
                </a:cubicBezTo>
                <a:cubicBezTo>
                  <a:pt x="77" y="109"/>
                  <a:pt x="57" y="93"/>
                  <a:pt x="94" y="116"/>
                </a:cubicBezTo>
                <a:cubicBezTo>
                  <a:pt x="108" y="154"/>
                  <a:pt x="120" y="194"/>
                  <a:pt x="131" y="233"/>
                </a:cubicBezTo>
                <a:cubicBezTo>
                  <a:pt x="143" y="318"/>
                  <a:pt x="162" y="446"/>
                  <a:pt x="211" y="517"/>
                </a:cubicBezTo>
                <a:cubicBezTo>
                  <a:pt x="225" y="562"/>
                  <a:pt x="235" y="610"/>
                  <a:pt x="262" y="648"/>
                </a:cubicBezTo>
                <a:cubicBezTo>
                  <a:pt x="270" y="673"/>
                  <a:pt x="280" y="691"/>
                  <a:pt x="291" y="714"/>
                </a:cubicBezTo>
                <a:cubicBezTo>
                  <a:pt x="299" y="731"/>
                  <a:pt x="296" y="741"/>
                  <a:pt x="306" y="758"/>
                </a:cubicBezTo>
                <a:cubicBezTo>
                  <a:pt x="315" y="773"/>
                  <a:pt x="335" y="802"/>
                  <a:pt x="335" y="802"/>
                </a:cubicBezTo>
                <a:cubicBezTo>
                  <a:pt x="337" y="809"/>
                  <a:pt x="339" y="816"/>
                  <a:pt x="342" y="823"/>
                </a:cubicBezTo>
                <a:cubicBezTo>
                  <a:pt x="346" y="831"/>
                  <a:pt x="353" y="837"/>
                  <a:pt x="357" y="845"/>
                </a:cubicBezTo>
                <a:cubicBezTo>
                  <a:pt x="366" y="866"/>
                  <a:pt x="372" y="889"/>
                  <a:pt x="379" y="911"/>
                </a:cubicBezTo>
                <a:cubicBezTo>
                  <a:pt x="385" y="929"/>
                  <a:pt x="392" y="968"/>
                  <a:pt x="408" y="984"/>
                </a:cubicBezTo>
              </a:path>
            </a:pathLst>
          </a:custGeom>
          <a:noFill/>
          <a:ln w="508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8">
            <a:extLst>
              <a:ext uri="{FF2B5EF4-FFF2-40B4-BE49-F238E27FC236}">
                <a16:creationId xmlns:a16="http://schemas.microsoft.com/office/drawing/2014/main" id="{05F7E35C-4DA6-87B3-BE4F-C737E301CC65}"/>
              </a:ext>
            </a:extLst>
          </p:cNvPr>
          <p:cNvSpPr txBox="1">
            <a:spLocks noChangeArrowheads="1"/>
          </p:cNvSpPr>
          <p:nvPr/>
        </p:nvSpPr>
        <p:spPr bwMode="auto">
          <a:xfrm>
            <a:off x="7342502" y="3282636"/>
            <a:ext cx="1261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400" b="1" dirty="0">
                <a:solidFill>
                  <a:schemeClr val="accent2"/>
                </a:solidFill>
              </a:rPr>
              <a:t>No-till</a:t>
            </a:r>
          </a:p>
        </p:txBody>
      </p:sp>
      <p:sp>
        <p:nvSpPr>
          <p:cNvPr id="13" name="Text Box 9">
            <a:extLst>
              <a:ext uri="{FF2B5EF4-FFF2-40B4-BE49-F238E27FC236}">
                <a16:creationId xmlns:a16="http://schemas.microsoft.com/office/drawing/2014/main" id="{9E28E855-CFF2-CD96-98CA-6E2280EE6C09}"/>
              </a:ext>
            </a:extLst>
          </p:cNvPr>
          <p:cNvSpPr txBox="1">
            <a:spLocks noChangeArrowheads="1"/>
          </p:cNvSpPr>
          <p:nvPr/>
        </p:nvSpPr>
        <p:spPr bwMode="auto">
          <a:xfrm>
            <a:off x="4431027" y="4312924"/>
            <a:ext cx="1954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400" b="1">
                <a:solidFill>
                  <a:srgbClr val="0066CC"/>
                </a:solidFill>
              </a:rPr>
              <a:t>Normal tillage</a:t>
            </a:r>
          </a:p>
        </p:txBody>
      </p:sp>
    </p:spTree>
    <p:extLst>
      <p:ext uri="{BB962C8B-B14F-4D97-AF65-F5344CB8AC3E}">
        <p14:creationId xmlns:p14="http://schemas.microsoft.com/office/powerpoint/2010/main" val="3851159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9B3F-5571-4814-A590-814FD18AA3CB}"/>
              </a:ext>
            </a:extLst>
          </p:cNvPr>
          <p:cNvSpPr>
            <a:spLocks noGrp="1"/>
          </p:cNvSpPr>
          <p:nvPr>
            <p:ph type="title"/>
          </p:nvPr>
        </p:nvSpPr>
        <p:spPr/>
        <p:txBody>
          <a:bodyPr/>
          <a:lstStyle/>
          <a:p>
            <a:r>
              <a:rPr lang="en-US" dirty="0"/>
              <a:t>Remember, Ca IS NOT what impacts pH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1EFBEB-E543-ADB0-079D-5F7E3FA22E88}"/>
                  </a:ext>
                </a:extLst>
              </p:cNvPr>
              <p:cNvSpPr>
                <a:spLocks noGrp="1"/>
              </p:cNvSpPr>
              <p:nvPr>
                <p:ph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𝐶𝑎𝐶𝑂</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𝐶𝑂</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𝑂</m:t>
                    </m:r>
                  </m:oMath>
                </a14:m>
                <a:endParaRPr lang="en-US" dirty="0"/>
              </a:p>
              <a:p>
                <a14:m>
                  <m:oMath xmlns:m="http://schemas.openxmlformats.org/officeDocument/2006/math">
                    <m:r>
                      <a:rPr lang="en-US" b="0" i="1" smtClean="0">
                        <a:latin typeface="Cambria Math" panose="02040503050406030204" pitchFamily="18" charset="0"/>
                      </a:rPr>
                      <m:t>𝐶𝑎𝑂</m:t>
                    </m:r>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𝐶𝑎</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𝑂𝐻</m:t>
                            </m:r>
                          </m:e>
                        </m:d>
                      </m:e>
                      <m:sub>
                        <m:r>
                          <a:rPr lang="en-US" b="0" i="1" smtClean="0">
                            <a:latin typeface="Cambria Math" panose="02040503050406030204" pitchFamily="18" charset="0"/>
                          </a:rPr>
                          <m:t>2</m:t>
                        </m:r>
                      </m:sub>
                    </m:sSub>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b="0" i="1" dirty="0">
                  <a:latin typeface="Cambria Math" panose="02040503050406030204" pitchFamily="18" charset="0"/>
                </a:endParaRPr>
              </a:p>
              <a:p>
                <a:pPr marL="0" indent="0">
                  <a:buNone/>
                </a:pPr>
                <a:endParaRPr lang="en-US" b="0"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𝐶𝑎𝑆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4</m:t>
                        </m:r>
                      </m:sub>
                    </m:sSub>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𝑂</m:t>
                    </m:r>
                    <m:r>
                      <a:rPr lang="en-US" b="0" i="1" smtClean="0">
                        <a:latin typeface="Cambria Math" panose="02040503050406030204" pitchFamily="18" charset="0"/>
                        <a:ea typeface="Cambria Math" panose="02040503050406030204" pitchFamily="18" charset="0"/>
                      </a:rPr>
                      <m:t>+2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𝐻</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𝐶</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𝐻</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𝑂</m:t>
                        </m:r>
                      </m:e>
                      <m:sub>
                        <m:r>
                          <a:rPr lang="en-US" b="0" i="1" smtClean="0">
                            <a:latin typeface="Cambria Math" panose="02040503050406030204" pitchFamily="18" charset="0"/>
                            <a:ea typeface="Cambria Math" panose="02040503050406030204" pitchFamily="18" charset="0"/>
                          </a:rPr>
                          <m:t>4</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𝑂</m:t>
                    </m:r>
                  </m:oMath>
                </a14:m>
                <a:endParaRPr lang="en-US" dirty="0"/>
              </a:p>
              <a:p>
                <a14:m>
                  <m:oMath xmlns:m="http://schemas.openxmlformats.org/officeDocument/2006/math">
                    <m:r>
                      <a:rPr lang="en-US" b="0" i="1" smtClean="0">
                        <a:latin typeface="Cambria Math" panose="02040503050406030204" pitchFamily="18" charset="0"/>
                      </a:rPr>
                      <m:t>𝐶𝑎𝐶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+2</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𝑙</m:t>
                        </m:r>
                      </m:e>
                      <m:sup>
                        <m:r>
                          <a:rPr lang="en-US" b="0" i="1" smtClean="0">
                            <a:latin typeface="Cambria Math" panose="02040503050406030204" pitchFamily="18" charset="0"/>
                          </a:rPr>
                          <m:t>−</m:t>
                        </m:r>
                      </m:sup>
                    </m:sSup>
                  </m:oMath>
                </a14:m>
                <a:endParaRPr lang="en-US" dirty="0"/>
              </a:p>
            </p:txBody>
          </p:sp>
        </mc:Choice>
        <mc:Fallback xmlns="">
          <p:sp>
            <p:nvSpPr>
              <p:cNvPr id="3" name="Content Placeholder 2">
                <a:extLst>
                  <a:ext uri="{FF2B5EF4-FFF2-40B4-BE49-F238E27FC236}">
                    <a16:creationId xmlns:a16="http://schemas.microsoft.com/office/drawing/2014/main" id="{9F1EFBEB-E543-ADB0-079D-5F7E3FA22E88}"/>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59436A2-65E1-9865-0972-3A96F31F4F6E}"/>
              </a:ext>
            </a:extLst>
          </p:cNvPr>
          <p:cNvSpPr>
            <a:spLocks noGrp="1"/>
          </p:cNvSpPr>
          <p:nvPr>
            <p:ph type="sldNum" sz="quarter" idx="12"/>
          </p:nvPr>
        </p:nvSpPr>
        <p:spPr/>
        <p:txBody>
          <a:bodyPr/>
          <a:lstStyle/>
          <a:p>
            <a:fld id="{7E2D3A1E-CB0F-4795-A138-5B7BBEFF6EA2}" type="slidenum">
              <a:rPr lang="en-US" smtClean="0"/>
              <a:t>61</a:t>
            </a:fld>
            <a:endParaRPr lang="en-US"/>
          </a:p>
        </p:txBody>
      </p:sp>
    </p:spTree>
    <p:extLst>
      <p:ext uri="{BB962C8B-B14F-4D97-AF65-F5344CB8AC3E}">
        <p14:creationId xmlns:p14="http://schemas.microsoft.com/office/powerpoint/2010/main" val="796673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267C-6D64-D938-BDF0-F48C5520855C}"/>
              </a:ext>
            </a:extLst>
          </p:cNvPr>
          <p:cNvSpPr>
            <a:spLocks noGrp="1"/>
          </p:cNvSpPr>
          <p:nvPr>
            <p:ph type="title"/>
          </p:nvPr>
        </p:nvSpPr>
        <p:spPr/>
        <p:txBody>
          <a:bodyPr/>
          <a:lstStyle/>
          <a:p>
            <a:r>
              <a:rPr lang="en-US" dirty="0"/>
              <a:t>Calcareous Soils</a:t>
            </a:r>
          </a:p>
        </p:txBody>
      </p:sp>
      <p:sp>
        <p:nvSpPr>
          <p:cNvPr id="3" name="Content Placeholder 2">
            <a:extLst>
              <a:ext uri="{FF2B5EF4-FFF2-40B4-BE49-F238E27FC236}">
                <a16:creationId xmlns:a16="http://schemas.microsoft.com/office/drawing/2014/main" id="{35CD308D-4BD1-7878-4056-E9C13A405EBF}"/>
              </a:ext>
            </a:extLst>
          </p:cNvPr>
          <p:cNvSpPr>
            <a:spLocks noGrp="1"/>
          </p:cNvSpPr>
          <p:nvPr>
            <p:ph idx="1"/>
          </p:nvPr>
        </p:nvSpPr>
        <p:spPr/>
        <p:txBody>
          <a:bodyPr/>
          <a:lstStyle/>
          <a:p>
            <a:r>
              <a:rPr lang="en-US" dirty="0"/>
              <a:t>Calcareous soils are those that contain enough free CaCO</a:t>
            </a:r>
            <a:r>
              <a:rPr lang="en-US" baseline="-25000" dirty="0"/>
              <a:t>3</a:t>
            </a:r>
            <a:r>
              <a:rPr lang="en-US" dirty="0"/>
              <a:t> from parent material that it will even react with an acid.</a:t>
            </a:r>
          </a:p>
          <a:p>
            <a:r>
              <a:rPr lang="en-US" dirty="0"/>
              <a:t>pH is greater than 7.0, and considered a basic soil</a:t>
            </a:r>
          </a:p>
          <a:p>
            <a:r>
              <a:rPr lang="en-US" dirty="0"/>
              <a:t>Calcareous soils can also arise through long term irrigation with water than contains small amounts of dissolved carbonate that can accumulate with time</a:t>
            </a:r>
          </a:p>
          <a:p>
            <a:pPr lvl="1"/>
            <a:r>
              <a:rPr lang="en-US" dirty="0"/>
              <a:t>Calcareous soils can contain from 3% to &gt;25% CaCO</a:t>
            </a:r>
            <a:r>
              <a:rPr lang="en-US" baseline="-25000" dirty="0"/>
              <a:t>3</a:t>
            </a:r>
            <a:r>
              <a:rPr lang="en-US" dirty="0"/>
              <a:t> by weight with pH values with a range of 7.6-8.3</a:t>
            </a:r>
          </a:p>
        </p:txBody>
      </p:sp>
      <p:sp>
        <p:nvSpPr>
          <p:cNvPr id="4" name="Slide Number Placeholder 3">
            <a:extLst>
              <a:ext uri="{FF2B5EF4-FFF2-40B4-BE49-F238E27FC236}">
                <a16:creationId xmlns:a16="http://schemas.microsoft.com/office/drawing/2014/main" id="{2ED22D29-8A3D-FFA4-AEB8-9C6703A92E43}"/>
              </a:ext>
            </a:extLst>
          </p:cNvPr>
          <p:cNvSpPr>
            <a:spLocks noGrp="1"/>
          </p:cNvSpPr>
          <p:nvPr>
            <p:ph type="sldNum" sz="quarter" idx="12"/>
          </p:nvPr>
        </p:nvSpPr>
        <p:spPr/>
        <p:txBody>
          <a:bodyPr/>
          <a:lstStyle/>
          <a:p>
            <a:fld id="{7E2D3A1E-CB0F-4795-A138-5B7BBEFF6EA2}" type="slidenum">
              <a:rPr lang="en-US" smtClean="0"/>
              <a:t>62</a:t>
            </a:fld>
            <a:endParaRPr lang="en-US"/>
          </a:p>
        </p:txBody>
      </p:sp>
    </p:spTree>
    <p:extLst>
      <p:ext uri="{BB962C8B-B14F-4D97-AF65-F5344CB8AC3E}">
        <p14:creationId xmlns:p14="http://schemas.microsoft.com/office/powerpoint/2010/main" val="4038987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5671-698A-8273-3AC5-9C4BCB26FB41}"/>
              </a:ext>
            </a:extLst>
          </p:cNvPr>
          <p:cNvSpPr>
            <a:spLocks noGrp="1"/>
          </p:cNvSpPr>
          <p:nvPr>
            <p:ph type="title"/>
          </p:nvPr>
        </p:nvSpPr>
        <p:spPr/>
        <p:txBody>
          <a:bodyPr/>
          <a:lstStyle/>
          <a:p>
            <a:r>
              <a:rPr lang="en-US" dirty="0"/>
              <a:t>Calcareous soils</a:t>
            </a:r>
          </a:p>
        </p:txBody>
      </p:sp>
      <p:sp>
        <p:nvSpPr>
          <p:cNvPr id="3" name="Content Placeholder 2">
            <a:extLst>
              <a:ext uri="{FF2B5EF4-FFF2-40B4-BE49-F238E27FC236}">
                <a16:creationId xmlns:a16="http://schemas.microsoft.com/office/drawing/2014/main" id="{97A862A0-2824-E4FA-0380-8D3AEC4A36B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31A630A-7563-AD5D-F960-C95EBCA4B1CA}"/>
              </a:ext>
            </a:extLst>
          </p:cNvPr>
          <p:cNvSpPr>
            <a:spLocks noGrp="1"/>
          </p:cNvSpPr>
          <p:nvPr>
            <p:ph type="sldNum" sz="quarter" idx="12"/>
          </p:nvPr>
        </p:nvSpPr>
        <p:spPr/>
        <p:txBody>
          <a:bodyPr/>
          <a:lstStyle/>
          <a:p>
            <a:fld id="{7E2D3A1E-CB0F-4795-A138-5B7BBEFF6EA2}" type="slidenum">
              <a:rPr lang="en-US" smtClean="0"/>
              <a:t>63</a:t>
            </a:fld>
            <a:endParaRPr lang="en-US"/>
          </a:p>
        </p:txBody>
      </p:sp>
      <p:pic>
        <p:nvPicPr>
          <p:cNvPr id="5" name="Picture 3">
            <a:extLst>
              <a:ext uri="{FF2B5EF4-FFF2-40B4-BE49-F238E27FC236}">
                <a16:creationId xmlns:a16="http://schemas.microsoft.com/office/drawing/2014/main" id="{CD57A4D5-5761-0666-9BB9-4880E80002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0481" y="1250949"/>
            <a:ext cx="7031037"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922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DEDA-F1DC-72B6-997C-24F85C9FE883}"/>
              </a:ext>
            </a:extLst>
          </p:cNvPr>
          <p:cNvSpPr>
            <a:spLocks noGrp="1"/>
          </p:cNvSpPr>
          <p:nvPr>
            <p:ph type="title"/>
          </p:nvPr>
        </p:nvSpPr>
        <p:spPr/>
        <p:txBody>
          <a:bodyPr/>
          <a:lstStyle/>
          <a:p>
            <a:r>
              <a:rPr lang="en-US" dirty="0"/>
              <a:t>Iron Deficiency Chlorosis</a:t>
            </a:r>
          </a:p>
        </p:txBody>
      </p:sp>
      <p:sp>
        <p:nvSpPr>
          <p:cNvPr id="3" name="Content Placeholder 2">
            <a:extLst>
              <a:ext uri="{FF2B5EF4-FFF2-40B4-BE49-F238E27FC236}">
                <a16:creationId xmlns:a16="http://schemas.microsoft.com/office/drawing/2014/main" id="{C0CC411B-3745-7D3D-D1C8-904956E83AF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B9A4ECC-922D-9119-B801-377A0BC1CAC9}"/>
              </a:ext>
            </a:extLst>
          </p:cNvPr>
          <p:cNvSpPr>
            <a:spLocks noGrp="1"/>
          </p:cNvSpPr>
          <p:nvPr>
            <p:ph type="sldNum" sz="quarter" idx="12"/>
          </p:nvPr>
        </p:nvSpPr>
        <p:spPr/>
        <p:txBody>
          <a:bodyPr/>
          <a:lstStyle/>
          <a:p>
            <a:fld id="{7E2D3A1E-CB0F-4795-A138-5B7BBEFF6EA2}" type="slidenum">
              <a:rPr lang="en-US" smtClean="0"/>
              <a:t>64</a:t>
            </a:fld>
            <a:endParaRPr lang="en-US"/>
          </a:p>
        </p:txBody>
      </p:sp>
      <p:pic>
        <p:nvPicPr>
          <p:cNvPr id="5" name="Content Placeholder 3">
            <a:extLst>
              <a:ext uri="{FF2B5EF4-FFF2-40B4-BE49-F238E27FC236}">
                <a16:creationId xmlns:a16="http://schemas.microsoft.com/office/drawing/2014/main" id="{989E5BAE-8AFF-DC45-BF85-1F1C32F657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2163889"/>
            <a:ext cx="257175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extLst>
              <a:ext uri="{FF2B5EF4-FFF2-40B4-BE49-F238E27FC236}">
                <a16:creationId xmlns:a16="http://schemas.microsoft.com/office/drawing/2014/main" id="{BFE33B4D-B432-A0E1-8D0C-DACCDC9E2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54" y="1394234"/>
            <a:ext cx="3669035" cy="27522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1FF2F33-DCF5-413F-DFEC-FA2580220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789" y="3234626"/>
            <a:ext cx="4161576" cy="312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05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648B-B178-9E98-67A8-EA707FDEC19F}"/>
              </a:ext>
            </a:extLst>
          </p:cNvPr>
          <p:cNvSpPr>
            <a:spLocks noGrp="1"/>
          </p:cNvSpPr>
          <p:nvPr>
            <p:ph type="title"/>
          </p:nvPr>
        </p:nvSpPr>
        <p:spPr/>
        <p:txBody>
          <a:bodyPr/>
          <a:lstStyle/>
          <a:p>
            <a:r>
              <a:rPr lang="en-US" dirty="0"/>
              <a:t>Iron Deficiency Chlorosis</a:t>
            </a:r>
          </a:p>
        </p:txBody>
      </p:sp>
      <p:sp>
        <p:nvSpPr>
          <p:cNvPr id="3" name="Content Placeholder 2">
            <a:extLst>
              <a:ext uri="{FF2B5EF4-FFF2-40B4-BE49-F238E27FC236}">
                <a16:creationId xmlns:a16="http://schemas.microsoft.com/office/drawing/2014/main" id="{76B05632-5334-F62B-F9A5-62604F0E05A4}"/>
              </a:ext>
            </a:extLst>
          </p:cNvPr>
          <p:cNvSpPr>
            <a:spLocks noGrp="1"/>
          </p:cNvSpPr>
          <p:nvPr>
            <p:ph idx="1"/>
          </p:nvPr>
        </p:nvSpPr>
        <p:spPr>
          <a:xfrm>
            <a:off x="838200" y="1825625"/>
            <a:ext cx="5544493" cy="4351338"/>
          </a:xfrm>
        </p:spPr>
        <p:txBody>
          <a:bodyPr>
            <a:normAutofit fontScale="92500" lnSpcReduction="20000"/>
          </a:bodyPr>
          <a:lstStyle/>
          <a:p>
            <a:r>
              <a:rPr lang="en-US" dirty="0"/>
              <a:t>Research has shown that chlorosis persisting into the fifth and sixth-trifoliate leaf stage will reduce yield. For fields with soybean IDC now, you should take preventative action for following years:</a:t>
            </a:r>
          </a:p>
          <a:p>
            <a:pPr lvl="1"/>
            <a:r>
              <a:rPr lang="en-US" dirty="0"/>
              <a:t>Evaluate which soybean varieties are most tolerant or susceptible to IDC</a:t>
            </a:r>
          </a:p>
          <a:p>
            <a:pPr lvl="1"/>
            <a:r>
              <a:rPr lang="en-US" dirty="0"/>
              <a:t>Identify soybean IDC hotspots on field maps</a:t>
            </a:r>
          </a:p>
          <a:p>
            <a:r>
              <a:rPr lang="en-US" dirty="0"/>
              <a:t>Factors contributing to IDC</a:t>
            </a:r>
          </a:p>
          <a:p>
            <a:pPr lvl="1"/>
            <a:r>
              <a:rPr lang="en-US" dirty="0"/>
              <a:t>High Carbonate Levels</a:t>
            </a:r>
          </a:p>
          <a:p>
            <a:pPr lvl="1"/>
            <a:r>
              <a:rPr lang="en-US" dirty="0"/>
              <a:t>High Salinity Levels</a:t>
            </a:r>
          </a:p>
          <a:p>
            <a:pPr lvl="1"/>
            <a:r>
              <a:rPr lang="en-US" dirty="0"/>
              <a:t>Low Fe </a:t>
            </a:r>
          </a:p>
          <a:p>
            <a:pPr lvl="1"/>
            <a:endParaRPr lang="en-US" dirty="0"/>
          </a:p>
        </p:txBody>
      </p:sp>
      <p:sp>
        <p:nvSpPr>
          <p:cNvPr id="4" name="Slide Number Placeholder 3">
            <a:extLst>
              <a:ext uri="{FF2B5EF4-FFF2-40B4-BE49-F238E27FC236}">
                <a16:creationId xmlns:a16="http://schemas.microsoft.com/office/drawing/2014/main" id="{5AC926C2-0944-EAFF-C0B9-FBD0B6502555}"/>
              </a:ext>
            </a:extLst>
          </p:cNvPr>
          <p:cNvSpPr>
            <a:spLocks noGrp="1"/>
          </p:cNvSpPr>
          <p:nvPr>
            <p:ph type="sldNum" sz="quarter" idx="12"/>
          </p:nvPr>
        </p:nvSpPr>
        <p:spPr/>
        <p:txBody>
          <a:bodyPr/>
          <a:lstStyle/>
          <a:p>
            <a:fld id="{7E2D3A1E-CB0F-4795-A138-5B7BBEFF6EA2}" type="slidenum">
              <a:rPr lang="en-US" smtClean="0"/>
              <a:t>65</a:t>
            </a:fld>
            <a:endParaRPr lang="en-US"/>
          </a:p>
        </p:txBody>
      </p:sp>
      <p:pic>
        <p:nvPicPr>
          <p:cNvPr id="5" name="Content Placeholder 3">
            <a:extLst>
              <a:ext uri="{FF2B5EF4-FFF2-40B4-BE49-F238E27FC236}">
                <a16:creationId xmlns:a16="http://schemas.microsoft.com/office/drawing/2014/main" id="{F7DE0A0A-757D-4D92-2658-A5B483014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8348" y="1591509"/>
            <a:ext cx="4926012"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208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D1FA-6AE6-130C-E192-7DA3E19BF252}"/>
              </a:ext>
            </a:extLst>
          </p:cNvPr>
          <p:cNvSpPr>
            <a:spLocks noGrp="1"/>
          </p:cNvSpPr>
          <p:nvPr>
            <p:ph type="title"/>
          </p:nvPr>
        </p:nvSpPr>
        <p:spPr/>
        <p:txBody>
          <a:bodyPr/>
          <a:lstStyle/>
          <a:p>
            <a:r>
              <a:rPr lang="en-US" dirty="0"/>
              <a:t>IDC Chlorosis</a:t>
            </a:r>
          </a:p>
        </p:txBody>
      </p:sp>
      <p:sp>
        <p:nvSpPr>
          <p:cNvPr id="3" name="Content Placeholder 2">
            <a:extLst>
              <a:ext uri="{FF2B5EF4-FFF2-40B4-BE49-F238E27FC236}">
                <a16:creationId xmlns:a16="http://schemas.microsoft.com/office/drawing/2014/main" id="{C9EEA160-3DD5-A1C7-201D-78025C993E64}"/>
              </a:ext>
            </a:extLst>
          </p:cNvPr>
          <p:cNvSpPr>
            <a:spLocks noGrp="1"/>
          </p:cNvSpPr>
          <p:nvPr>
            <p:ph idx="1"/>
          </p:nvPr>
        </p:nvSpPr>
        <p:spPr/>
        <p:txBody>
          <a:bodyPr/>
          <a:lstStyle/>
          <a:p>
            <a:r>
              <a:rPr lang="en-US" dirty="0"/>
              <a:t>IDC is not correctable with an in-season fertilizer application.</a:t>
            </a:r>
          </a:p>
          <a:p>
            <a:r>
              <a:rPr lang="en-US" dirty="0"/>
              <a:t>Foliar application of iron products may have short-term cosmetic effects, but foliar Fe applications have not consistently increased yield of soybeans affected by IDC</a:t>
            </a:r>
          </a:p>
          <a:p>
            <a:r>
              <a:rPr lang="en-US" dirty="0"/>
              <a:t>Chlorosis symptoms often alleviate naturally as environmental conditions improve (drier, warmer weather), but severe cases can persist and cause yield loss</a:t>
            </a:r>
          </a:p>
          <a:p>
            <a:r>
              <a:rPr lang="en-US" dirty="0"/>
              <a:t>Fertilizer application at planting of some iron chelate containing fertilizer should help</a:t>
            </a:r>
          </a:p>
        </p:txBody>
      </p:sp>
      <p:sp>
        <p:nvSpPr>
          <p:cNvPr id="4" name="Slide Number Placeholder 3">
            <a:extLst>
              <a:ext uri="{FF2B5EF4-FFF2-40B4-BE49-F238E27FC236}">
                <a16:creationId xmlns:a16="http://schemas.microsoft.com/office/drawing/2014/main" id="{01A327EF-6AB3-19DB-51C5-54FE8CD0F920}"/>
              </a:ext>
            </a:extLst>
          </p:cNvPr>
          <p:cNvSpPr>
            <a:spLocks noGrp="1"/>
          </p:cNvSpPr>
          <p:nvPr>
            <p:ph type="sldNum" sz="quarter" idx="12"/>
          </p:nvPr>
        </p:nvSpPr>
        <p:spPr/>
        <p:txBody>
          <a:bodyPr/>
          <a:lstStyle/>
          <a:p>
            <a:fld id="{7E2D3A1E-CB0F-4795-A138-5B7BBEFF6EA2}" type="slidenum">
              <a:rPr lang="en-US" smtClean="0"/>
              <a:t>66</a:t>
            </a:fld>
            <a:endParaRPr lang="en-US"/>
          </a:p>
        </p:txBody>
      </p:sp>
    </p:spTree>
    <p:extLst>
      <p:ext uri="{BB962C8B-B14F-4D97-AF65-F5344CB8AC3E}">
        <p14:creationId xmlns:p14="http://schemas.microsoft.com/office/powerpoint/2010/main" val="4183646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77CB-9DAC-2802-210E-301D955A75FC}"/>
              </a:ext>
            </a:extLst>
          </p:cNvPr>
          <p:cNvSpPr>
            <a:spLocks noGrp="1"/>
          </p:cNvSpPr>
          <p:nvPr>
            <p:ph type="title"/>
          </p:nvPr>
        </p:nvSpPr>
        <p:spPr/>
        <p:txBody>
          <a:bodyPr/>
          <a:lstStyle/>
          <a:p>
            <a:r>
              <a:rPr lang="en-US" dirty="0"/>
              <a:t>Saline Soils</a:t>
            </a:r>
          </a:p>
        </p:txBody>
      </p:sp>
      <p:sp>
        <p:nvSpPr>
          <p:cNvPr id="3" name="Content Placeholder 2">
            <a:extLst>
              <a:ext uri="{FF2B5EF4-FFF2-40B4-BE49-F238E27FC236}">
                <a16:creationId xmlns:a16="http://schemas.microsoft.com/office/drawing/2014/main" id="{E9599ABC-1FDD-C2D0-7E6C-1E196A17DBF8}"/>
              </a:ext>
            </a:extLst>
          </p:cNvPr>
          <p:cNvSpPr>
            <a:spLocks noGrp="1"/>
          </p:cNvSpPr>
          <p:nvPr>
            <p:ph idx="1"/>
          </p:nvPr>
        </p:nvSpPr>
        <p:spPr/>
        <p:txBody>
          <a:bodyPr>
            <a:normAutofit/>
          </a:bodyPr>
          <a:lstStyle/>
          <a:p>
            <a:r>
              <a:rPr lang="en-US" dirty="0"/>
              <a:t>Soil is classified as saline when they contain high enough concentration of soluble salts tot interfere with normal growth and development of salt-sensitive plants</a:t>
            </a:r>
          </a:p>
          <a:p>
            <a:r>
              <a:rPr lang="en-US" dirty="0"/>
              <a:t>Soluble salts, like NaCl, CaCl</a:t>
            </a:r>
            <a:r>
              <a:rPr lang="en-US" baseline="-25000" dirty="0"/>
              <a:t>2</a:t>
            </a:r>
            <a:r>
              <a:rPr lang="en-US" dirty="0"/>
              <a:t>, etc.</a:t>
            </a:r>
          </a:p>
          <a:p>
            <a:r>
              <a:rPr lang="en-US" dirty="0"/>
              <a:t>These ions hold water quite tightly, salty water</a:t>
            </a:r>
          </a:p>
          <a:p>
            <a:pPr lvl="1"/>
            <a:r>
              <a:rPr lang="en-US" dirty="0"/>
              <a:t>Tightly enough by the ions that plants cannot use it (apparent moisture stress)</a:t>
            </a:r>
          </a:p>
        </p:txBody>
      </p:sp>
      <p:sp>
        <p:nvSpPr>
          <p:cNvPr id="4" name="Slide Number Placeholder 3">
            <a:extLst>
              <a:ext uri="{FF2B5EF4-FFF2-40B4-BE49-F238E27FC236}">
                <a16:creationId xmlns:a16="http://schemas.microsoft.com/office/drawing/2014/main" id="{C3D7045F-3C0B-6C06-A578-1CABD13BD807}"/>
              </a:ext>
            </a:extLst>
          </p:cNvPr>
          <p:cNvSpPr>
            <a:spLocks noGrp="1"/>
          </p:cNvSpPr>
          <p:nvPr>
            <p:ph type="sldNum" sz="quarter" idx="12"/>
          </p:nvPr>
        </p:nvSpPr>
        <p:spPr/>
        <p:txBody>
          <a:bodyPr/>
          <a:lstStyle/>
          <a:p>
            <a:fld id="{7E2D3A1E-CB0F-4795-A138-5B7BBEFF6EA2}" type="slidenum">
              <a:rPr lang="en-US" smtClean="0"/>
              <a:t>67</a:t>
            </a:fld>
            <a:endParaRPr lang="en-US"/>
          </a:p>
        </p:txBody>
      </p:sp>
    </p:spTree>
    <p:extLst>
      <p:ext uri="{BB962C8B-B14F-4D97-AF65-F5344CB8AC3E}">
        <p14:creationId xmlns:p14="http://schemas.microsoft.com/office/powerpoint/2010/main" val="895405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E1EF-C4C9-9148-F510-44906F493DEA}"/>
              </a:ext>
            </a:extLst>
          </p:cNvPr>
          <p:cNvSpPr>
            <a:spLocks noGrp="1"/>
          </p:cNvSpPr>
          <p:nvPr>
            <p:ph type="title"/>
          </p:nvPr>
        </p:nvSpPr>
        <p:spPr/>
        <p:txBody>
          <a:bodyPr/>
          <a:lstStyle/>
          <a:p>
            <a:r>
              <a:rPr lang="en-US" dirty="0"/>
              <a:t>Saline Soils</a:t>
            </a:r>
          </a:p>
        </p:txBody>
      </p:sp>
      <p:sp>
        <p:nvSpPr>
          <p:cNvPr id="3" name="Content Placeholder 2">
            <a:extLst>
              <a:ext uri="{FF2B5EF4-FFF2-40B4-BE49-F238E27FC236}">
                <a16:creationId xmlns:a16="http://schemas.microsoft.com/office/drawing/2014/main" id="{EB12634B-FC1E-A1E6-98CE-016E560A1BA0}"/>
              </a:ext>
            </a:extLst>
          </p:cNvPr>
          <p:cNvSpPr>
            <a:spLocks noGrp="1"/>
          </p:cNvSpPr>
          <p:nvPr>
            <p:ph idx="1"/>
          </p:nvPr>
        </p:nvSpPr>
        <p:spPr/>
        <p:txBody>
          <a:bodyPr>
            <a:normAutofit fontScale="92500" lnSpcReduction="10000"/>
          </a:bodyPr>
          <a:lstStyle/>
          <a:p>
            <a:r>
              <a:rPr lang="en-US" dirty="0"/>
              <a:t>Can come from:</a:t>
            </a:r>
          </a:p>
          <a:p>
            <a:pPr lvl="1"/>
            <a:r>
              <a:rPr lang="en-US" dirty="0"/>
              <a:t>Parent material</a:t>
            </a:r>
          </a:p>
          <a:p>
            <a:pPr lvl="1"/>
            <a:r>
              <a:rPr lang="en-US" dirty="0"/>
              <a:t>High water table with high evaporative demand</a:t>
            </a:r>
          </a:p>
          <a:p>
            <a:pPr lvl="1"/>
            <a:r>
              <a:rPr lang="en-US" dirty="0"/>
              <a:t>Exposure to sea water</a:t>
            </a:r>
          </a:p>
          <a:p>
            <a:pPr lvl="1"/>
            <a:r>
              <a:rPr lang="en-US" dirty="0"/>
              <a:t>Poor quality irrigation water</a:t>
            </a:r>
          </a:p>
          <a:p>
            <a:pPr lvl="1"/>
            <a:r>
              <a:rPr lang="en-US" dirty="0"/>
              <a:t>Excessive applications of salts in fertilizer</a:t>
            </a:r>
          </a:p>
          <a:p>
            <a:r>
              <a:rPr lang="en-US" dirty="0"/>
              <a:t>Saline soils characteristically remain moist longer than the rest of the field</a:t>
            </a:r>
          </a:p>
          <a:p>
            <a:pPr lvl="1"/>
            <a:r>
              <a:rPr lang="en-US" dirty="0"/>
              <a:t>Occupy poorly drained areas of the landscape</a:t>
            </a:r>
          </a:p>
          <a:p>
            <a:pPr lvl="1"/>
            <a:r>
              <a:rPr lang="en-US" dirty="0"/>
              <a:t>White surface layer of salt after they become dry</a:t>
            </a:r>
          </a:p>
          <a:p>
            <a:pPr lvl="1"/>
            <a:r>
              <a:rPr lang="en-US" dirty="0"/>
              <a:t>Occur in semi-arid, temperate regions</a:t>
            </a:r>
          </a:p>
          <a:p>
            <a:pPr lvl="1"/>
            <a:r>
              <a:rPr lang="en-US" dirty="0"/>
              <a:t>Saline soils are uncommon in the moisture extremes of deserts and tropical rain forests.</a:t>
            </a:r>
          </a:p>
          <a:p>
            <a:endParaRPr lang="en-US" dirty="0"/>
          </a:p>
        </p:txBody>
      </p:sp>
      <p:sp>
        <p:nvSpPr>
          <p:cNvPr id="4" name="Slide Number Placeholder 3">
            <a:extLst>
              <a:ext uri="{FF2B5EF4-FFF2-40B4-BE49-F238E27FC236}">
                <a16:creationId xmlns:a16="http://schemas.microsoft.com/office/drawing/2014/main" id="{BE6AAFFF-65BD-8C38-8A44-ADE8E4103F04}"/>
              </a:ext>
            </a:extLst>
          </p:cNvPr>
          <p:cNvSpPr>
            <a:spLocks noGrp="1"/>
          </p:cNvSpPr>
          <p:nvPr>
            <p:ph type="sldNum" sz="quarter" idx="12"/>
          </p:nvPr>
        </p:nvSpPr>
        <p:spPr/>
        <p:txBody>
          <a:bodyPr/>
          <a:lstStyle/>
          <a:p>
            <a:fld id="{7E2D3A1E-CB0F-4795-A138-5B7BBEFF6EA2}" type="slidenum">
              <a:rPr lang="en-US" smtClean="0"/>
              <a:t>68</a:t>
            </a:fld>
            <a:endParaRPr lang="en-US"/>
          </a:p>
        </p:txBody>
      </p:sp>
    </p:spTree>
    <p:extLst>
      <p:ext uri="{BB962C8B-B14F-4D97-AF65-F5344CB8AC3E}">
        <p14:creationId xmlns:p14="http://schemas.microsoft.com/office/powerpoint/2010/main" val="4154779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5894-7642-6C93-3FFC-381D9567A6DC}"/>
              </a:ext>
            </a:extLst>
          </p:cNvPr>
          <p:cNvSpPr>
            <a:spLocks noGrp="1"/>
          </p:cNvSpPr>
          <p:nvPr>
            <p:ph type="title"/>
          </p:nvPr>
        </p:nvSpPr>
        <p:spPr/>
        <p:txBody>
          <a:bodyPr/>
          <a:lstStyle/>
          <a:p>
            <a:r>
              <a:rPr lang="en-US" dirty="0"/>
              <a:t>Saline Soils</a:t>
            </a:r>
          </a:p>
        </p:txBody>
      </p:sp>
      <p:sp>
        <p:nvSpPr>
          <p:cNvPr id="3" name="Content Placeholder 2">
            <a:extLst>
              <a:ext uri="{FF2B5EF4-FFF2-40B4-BE49-F238E27FC236}">
                <a16:creationId xmlns:a16="http://schemas.microsoft.com/office/drawing/2014/main" id="{C3CA5EF2-2852-3679-F3C2-5FB913D18C63}"/>
              </a:ext>
            </a:extLst>
          </p:cNvPr>
          <p:cNvSpPr>
            <a:spLocks noGrp="1"/>
          </p:cNvSpPr>
          <p:nvPr>
            <p:ph idx="1"/>
          </p:nvPr>
        </p:nvSpPr>
        <p:spPr/>
        <p:txBody>
          <a:bodyPr/>
          <a:lstStyle/>
          <a:p>
            <a:r>
              <a:rPr lang="en-US" dirty="0"/>
              <a:t>Determined using saturated paste extraction</a:t>
            </a:r>
          </a:p>
          <a:p>
            <a:pPr lvl="1"/>
            <a:r>
              <a:rPr lang="en-US" dirty="0"/>
              <a:t>Saturate soil sample for 4 hours</a:t>
            </a:r>
          </a:p>
          <a:p>
            <a:pPr lvl="1"/>
            <a:r>
              <a:rPr lang="en-US" dirty="0"/>
              <a:t>Extract the water</a:t>
            </a:r>
          </a:p>
          <a:p>
            <a:pPr lvl="1"/>
            <a:r>
              <a:rPr lang="en-US" dirty="0"/>
              <a:t>Measure the solutions ability to conduct electricity using EC meter</a:t>
            </a:r>
          </a:p>
          <a:p>
            <a:pPr lvl="2"/>
            <a:r>
              <a:rPr lang="en-US" dirty="0"/>
              <a:t>The more ions present in the water, the easier electricity is conducted</a:t>
            </a:r>
          </a:p>
          <a:p>
            <a:r>
              <a:rPr lang="en-US" dirty="0"/>
              <a:t>Soils are considered saline if it has an EC greater than or equal to </a:t>
            </a:r>
            <a:r>
              <a:rPr lang="en-US" b="1" dirty="0"/>
              <a:t>4000 micromhos/cm</a:t>
            </a:r>
          </a:p>
          <a:p>
            <a:endParaRPr lang="en-US" dirty="0"/>
          </a:p>
        </p:txBody>
      </p:sp>
      <p:sp>
        <p:nvSpPr>
          <p:cNvPr id="4" name="Slide Number Placeholder 3">
            <a:extLst>
              <a:ext uri="{FF2B5EF4-FFF2-40B4-BE49-F238E27FC236}">
                <a16:creationId xmlns:a16="http://schemas.microsoft.com/office/drawing/2014/main" id="{1DA0E272-63AD-8EAF-4F3E-D7E955AE7551}"/>
              </a:ext>
            </a:extLst>
          </p:cNvPr>
          <p:cNvSpPr>
            <a:spLocks noGrp="1"/>
          </p:cNvSpPr>
          <p:nvPr>
            <p:ph type="sldNum" sz="quarter" idx="12"/>
          </p:nvPr>
        </p:nvSpPr>
        <p:spPr/>
        <p:txBody>
          <a:bodyPr/>
          <a:lstStyle/>
          <a:p>
            <a:fld id="{7E2D3A1E-CB0F-4795-A138-5B7BBEFF6EA2}" type="slidenum">
              <a:rPr lang="en-US" smtClean="0"/>
              <a:t>69</a:t>
            </a:fld>
            <a:endParaRPr lang="en-US"/>
          </a:p>
        </p:txBody>
      </p:sp>
    </p:spTree>
    <p:extLst>
      <p:ext uri="{BB962C8B-B14F-4D97-AF65-F5344CB8AC3E}">
        <p14:creationId xmlns:p14="http://schemas.microsoft.com/office/powerpoint/2010/main" val="373772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EC44-4006-9792-BCCD-AB0B6FA1F4A2}"/>
              </a:ext>
            </a:extLst>
          </p:cNvPr>
          <p:cNvSpPr>
            <a:spLocks noGrp="1"/>
          </p:cNvSpPr>
          <p:nvPr>
            <p:ph type="title"/>
          </p:nvPr>
        </p:nvSpPr>
        <p:spPr/>
        <p:txBody>
          <a:bodyPr/>
          <a:lstStyle/>
          <a:p>
            <a:r>
              <a:rPr lang="en-US" dirty="0"/>
              <a:t>Acidity in water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CB53E6-80D7-9122-B7AC-322F2E3E8746}"/>
                  </a:ext>
                </a:extLst>
              </p:cNvPr>
              <p:cNvSpPr>
                <a:spLocks noGrp="1"/>
              </p:cNvSpPr>
              <p:nvPr>
                <p:ph idx="1"/>
              </p:nvPr>
            </p:nvSpPr>
            <p:spPr/>
            <p:txBody>
              <a:bodyPr>
                <a:normAutofit lnSpcReduction="10000"/>
              </a:bodyPr>
              <a:lstStyle/>
              <a:p>
                <a:r>
                  <a:rPr lang="en-US" dirty="0"/>
                  <a:t>Pure water undergoes slight dissociation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baseline="-25000" smtClean="0">
                          <a:latin typeface="Cambria Math" panose="02040503050406030204" pitchFamily="18" charset="0"/>
                        </a:rPr>
                        <m:t>2</m:t>
                      </m:r>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𝑂𝐻</m:t>
                          </m:r>
                        </m:e>
                        <m:sup>
                          <m:r>
                            <a:rPr lang="en-US" b="0" i="1" smtClean="0">
                              <a:latin typeface="Cambria Math" panose="02040503050406030204" pitchFamily="18" charset="0"/>
                            </a:rPr>
                            <m:t>−</m:t>
                          </m:r>
                        </m:sup>
                      </m:sSup>
                    </m:oMath>
                  </m:oMathPara>
                </a14:m>
                <a:endParaRPr lang="en-US" dirty="0"/>
              </a:p>
              <a:p>
                <a:r>
                  <a:rPr lang="en-US" dirty="0"/>
                  <a:t>H</a:t>
                </a:r>
                <a:r>
                  <a:rPr lang="en-US" baseline="30000" dirty="0"/>
                  <a:t>+</a:t>
                </a:r>
                <a:r>
                  <a:rPr lang="en-US" dirty="0"/>
                  <a:t> then attaches to another H</a:t>
                </a:r>
                <a:r>
                  <a:rPr lang="en-US" baseline="-25000" dirty="0"/>
                  <a:t>2</a:t>
                </a:r>
                <a:r>
                  <a:rPr lang="en-US" dirty="0"/>
                  <a:t>O</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3</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𝑂</m:t>
                          </m:r>
                        </m:e>
                        <m:sup>
                          <m:r>
                            <a:rPr lang="en-US" b="0" i="1" smtClean="0">
                              <a:latin typeface="Cambria Math" panose="02040503050406030204" pitchFamily="18" charset="0"/>
                              <a:ea typeface="Cambria Math" panose="02040503050406030204" pitchFamily="18" charset="0"/>
                            </a:rPr>
                            <m:t>+</m:t>
                          </m:r>
                        </m:sup>
                      </m:sSup>
                    </m:oMath>
                  </m:oMathPara>
                </a14:m>
                <a:endParaRPr lang="en-US" dirty="0"/>
              </a:p>
              <a:p>
                <a:r>
                  <a:rPr lang="en-US" dirty="0"/>
                  <a:t>Since H</a:t>
                </a:r>
                <a:r>
                  <a:rPr lang="en-US" baseline="30000" dirty="0"/>
                  <a:t>+</a:t>
                </a:r>
                <a:r>
                  <a:rPr lang="en-US" dirty="0"/>
                  <a:t> and OH</a:t>
                </a:r>
                <a:r>
                  <a:rPr lang="en-US" baseline="30000" dirty="0"/>
                  <a:t>-</a:t>
                </a:r>
                <a:r>
                  <a:rPr lang="en-US" dirty="0"/>
                  <a:t> produced, H</a:t>
                </a:r>
                <a:r>
                  <a:rPr lang="en-US" baseline="-25000" dirty="0"/>
                  <a:t>2</a:t>
                </a:r>
                <a:r>
                  <a:rPr lang="en-US" dirty="0"/>
                  <a:t>O is a weak acid and a weak base</a:t>
                </a:r>
              </a:p>
              <a:p>
                <a:r>
                  <a:rPr lang="en-US" dirty="0"/>
                  <a:t>H</a:t>
                </a:r>
                <a:r>
                  <a:rPr lang="en-US" baseline="30000" dirty="0"/>
                  <a:t>+</a:t>
                </a:r>
                <a:r>
                  <a:rPr lang="en-US" dirty="0"/>
                  <a:t> (H</a:t>
                </a:r>
                <a:r>
                  <a:rPr lang="en-US" baseline="-25000" dirty="0"/>
                  <a:t>3</a:t>
                </a:r>
                <a:r>
                  <a:rPr lang="en-US" dirty="0"/>
                  <a:t>O</a:t>
                </a:r>
                <a:r>
                  <a:rPr lang="en-US" baseline="30000" dirty="0"/>
                  <a:t>+</a:t>
                </a:r>
                <a:r>
                  <a:rPr lang="en-US" dirty="0"/>
                  <a:t>) and OH</a:t>
                </a:r>
                <a:r>
                  <a:rPr lang="en-US" baseline="30000" dirty="0"/>
                  <a:t>-</a:t>
                </a:r>
                <a:r>
                  <a:rPr lang="en-US" dirty="0"/>
                  <a:t> concentrations in pure H</a:t>
                </a:r>
                <a:r>
                  <a:rPr lang="en-US" baseline="-25000" dirty="0"/>
                  <a:t>2</a:t>
                </a:r>
                <a:r>
                  <a:rPr lang="en-US" dirty="0"/>
                  <a:t>0 are 10</a:t>
                </a:r>
                <a:r>
                  <a:rPr lang="en-US" baseline="30000" dirty="0"/>
                  <a:t>-7 </a:t>
                </a:r>
                <a:r>
                  <a:rPr lang="en-US" dirty="0"/>
                  <a:t>(not in equilibrium with atmospheric CO</a:t>
                </a:r>
                <a:r>
                  <a:rPr lang="en-US" baseline="-25000" dirty="0"/>
                  <a:t>2</a:t>
                </a:r>
                <a:r>
                  <a:rPr lang="en-US" dirty="0"/>
                  <a:t>)</a:t>
                </a:r>
              </a:p>
              <a:p>
                <a:r>
                  <a:rPr lang="en-US" dirty="0"/>
                  <a:t>Dissociation constant (</a:t>
                </a:r>
                <a:r>
                  <a:rPr lang="en-US" dirty="0" err="1"/>
                  <a:t>K</a:t>
                </a:r>
                <a:r>
                  <a:rPr lang="en-US" baseline="-25000" dirty="0" err="1"/>
                  <a:t>sp</a:t>
                </a:r>
                <a:r>
                  <a:rPr lang="en-US" dirty="0"/>
                  <a:t>) = [products]/[reactants]</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𝑂𝐻</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x</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−7</m:t>
                          </m:r>
                        </m:sup>
                      </m:sSup>
                      <m:r>
                        <a:rPr lang="en-US" i="1">
                          <a:latin typeface="Cambria Math" panose="02040503050406030204" pitchFamily="18" charset="0"/>
                        </a:rPr>
                        <m:t>]</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−14</m:t>
                          </m:r>
                        </m:sup>
                      </m:sSup>
                    </m:oMath>
                  </m:oMathPara>
                </a14:m>
                <a:endParaRPr lang="en-US" dirty="0"/>
              </a:p>
            </p:txBody>
          </p:sp>
        </mc:Choice>
        <mc:Fallback xmlns="">
          <p:sp>
            <p:nvSpPr>
              <p:cNvPr id="3" name="Content Placeholder 2">
                <a:extLst>
                  <a:ext uri="{FF2B5EF4-FFF2-40B4-BE49-F238E27FC236}">
                    <a16:creationId xmlns:a16="http://schemas.microsoft.com/office/drawing/2014/main" id="{92CB53E6-80D7-9122-B7AC-322F2E3E8746}"/>
                  </a:ext>
                </a:extLst>
              </p:cNvPr>
              <p:cNvSpPr>
                <a:spLocks noGrp="1" noRot="1" noChangeAspect="1" noMove="1" noResize="1" noEditPoints="1" noAdjustHandles="1" noChangeArrowheads="1" noChangeShapeType="1" noTextEdit="1"/>
              </p:cNvSpPr>
              <p:nvPr>
                <p:ph idx="1"/>
              </p:nvPr>
            </p:nvSpPr>
            <p:spPr>
              <a:blipFill>
                <a:blip r:embed="rId2"/>
                <a:stretch>
                  <a:fillRect l="-1043" t="-30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A7CCDFD-0CEA-F024-DA3D-25129F19E170}"/>
              </a:ext>
            </a:extLst>
          </p:cNvPr>
          <p:cNvSpPr>
            <a:spLocks noGrp="1"/>
          </p:cNvSpPr>
          <p:nvPr>
            <p:ph type="sldNum" sz="quarter" idx="12"/>
          </p:nvPr>
        </p:nvSpPr>
        <p:spPr/>
        <p:txBody>
          <a:bodyPr/>
          <a:lstStyle/>
          <a:p>
            <a:fld id="{7E2D3A1E-CB0F-4795-A138-5B7BBEFF6EA2}" type="slidenum">
              <a:rPr lang="en-US" smtClean="0"/>
              <a:t>7</a:t>
            </a:fld>
            <a:endParaRPr lang="en-US"/>
          </a:p>
        </p:txBody>
      </p:sp>
    </p:spTree>
    <p:extLst>
      <p:ext uri="{BB962C8B-B14F-4D97-AF65-F5344CB8AC3E}">
        <p14:creationId xmlns:p14="http://schemas.microsoft.com/office/powerpoint/2010/main" val="1113581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421A-7643-FA78-3920-4BD58F225277}"/>
              </a:ext>
            </a:extLst>
          </p:cNvPr>
          <p:cNvSpPr>
            <a:spLocks noGrp="1"/>
          </p:cNvSpPr>
          <p:nvPr>
            <p:ph type="title"/>
          </p:nvPr>
        </p:nvSpPr>
        <p:spPr/>
        <p:txBody>
          <a:bodyPr/>
          <a:lstStyle/>
          <a:p>
            <a:r>
              <a:rPr lang="en-US" dirty="0"/>
              <a:t>Saline Soils</a:t>
            </a:r>
          </a:p>
        </p:txBody>
      </p:sp>
      <p:sp>
        <p:nvSpPr>
          <p:cNvPr id="3" name="Content Placeholder 2">
            <a:extLst>
              <a:ext uri="{FF2B5EF4-FFF2-40B4-BE49-F238E27FC236}">
                <a16:creationId xmlns:a16="http://schemas.microsoft.com/office/drawing/2014/main" id="{2F864B2C-6658-9A9D-7E5C-5886FD949FD0}"/>
              </a:ext>
            </a:extLst>
          </p:cNvPr>
          <p:cNvSpPr>
            <a:spLocks noGrp="1"/>
          </p:cNvSpPr>
          <p:nvPr>
            <p:ph idx="1"/>
          </p:nvPr>
        </p:nvSpPr>
        <p:spPr/>
        <p:txBody>
          <a:bodyPr/>
          <a:lstStyle/>
          <a:p>
            <a:r>
              <a:rPr lang="en-US"/>
              <a:t>Reclaimed </a:t>
            </a:r>
            <a:r>
              <a:rPr lang="en-US" dirty="0"/>
              <a:t>by:</a:t>
            </a:r>
          </a:p>
          <a:p>
            <a:pPr lvl="1"/>
            <a:r>
              <a:rPr lang="en-US" dirty="0"/>
              <a:t>Leaching soluble salts out of the soil profile with GOOD QUALITY WATER</a:t>
            </a:r>
          </a:p>
          <a:p>
            <a:pPr lvl="1"/>
            <a:r>
              <a:rPr lang="en-US" dirty="0"/>
              <a:t>Create good surface and internal drainage</a:t>
            </a:r>
          </a:p>
          <a:p>
            <a:pPr lvl="1"/>
            <a:r>
              <a:rPr lang="en-US" dirty="0"/>
              <a:t>Incorporating large amounts of organic matter (create large pores in the surface soil)</a:t>
            </a:r>
          </a:p>
          <a:p>
            <a:pPr lvl="2"/>
            <a:r>
              <a:rPr lang="en-US" dirty="0"/>
              <a:t>If incorporating large amounts of organic matter, deep tillage should be avoided</a:t>
            </a:r>
          </a:p>
          <a:p>
            <a:pPr lvl="1"/>
            <a:r>
              <a:rPr lang="en-US" dirty="0"/>
              <a:t>Salt tolerant species like bermudagrass or barley should be planted to provide a vegetative cover</a:t>
            </a:r>
          </a:p>
          <a:p>
            <a:pPr lvl="2"/>
            <a:r>
              <a:rPr lang="en-US" dirty="0"/>
              <a:t>Reduces surface evaporation (which makes salinity worse)</a:t>
            </a:r>
          </a:p>
          <a:p>
            <a:pPr lvl="2"/>
            <a:r>
              <a:rPr lang="en-US" dirty="0"/>
              <a:t>Encourages water movement</a:t>
            </a:r>
          </a:p>
        </p:txBody>
      </p:sp>
      <p:sp>
        <p:nvSpPr>
          <p:cNvPr id="4" name="Slide Number Placeholder 3">
            <a:extLst>
              <a:ext uri="{FF2B5EF4-FFF2-40B4-BE49-F238E27FC236}">
                <a16:creationId xmlns:a16="http://schemas.microsoft.com/office/drawing/2014/main" id="{F86A5647-4D40-A51C-BBAF-D77D0732AC94}"/>
              </a:ext>
            </a:extLst>
          </p:cNvPr>
          <p:cNvSpPr>
            <a:spLocks noGrp="1"/>
          </p:cNvSpPr>
          <p:nvPr>
            <p:ph type="sldNum" sz="quarter" idx="12"/>
          </p:nvPr>
        </p:nvSpPr>
        <p:spPr/>
        <p:txBody>
          <a:bodyPr/>
          <a:lstStyle/>
          <a:p>
            <a:fld id="{7E2D3A1E-CB0F-4795-A138-5B7BBEFF6EA2}" type="slidenum">
              <a:rPr lang="en-US" smtClean="0"/>
              <a:t>70</a:t>
            </a:fld>
            <a:endParaRPr lang="en-US"/>
          </a:p>
        </p:txBody>
      </p:sp>
    </p:spTree>
    <p:extLst>
      <p:ext uri="{BB962C8B-B14F-4D97-AF65-F5344CB8AC3E}">
        <p14:creationId xmlns:p14="http://schemas.microsoft.com/office/powerpoint/2010/main" val="2702240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F2EC-EC35-7796-5F89-CDC4E108C2CE}"/>
              </a:ext>
            </a:extLst>
          </p:cNvPr>
          <p:cNvSpPr>
            <a:spLocks noGrp="1"/>
          </p:cNvSpPr>
          <p:nvPr>
            <p:ph type="title"/>
          </p:nvPr>
        </p:nvSpPr>
        <p:spPr/>
        <p:txBody>
          <a:bodyPr/>
          <a:lstStyle/>
          <a:p>
            <a:r>
              <a:rPr lang="en-US" dirty="0"/>
              <a:t>Sodic soils</a:t>
            </a:r>
          </a:p>
        </p:txBody>
      </p:sp>
      <p:sp>
        <p:nvSpPr>
          <p:cNvPr id="3" name="Content Placeholder 2">
            <a:extLst>
              <a:ext uri="{FF2B5EF4-FFF2-40B4-BE49-F238E27FC236}">
                <a16:creationId xmlns:a16="http://schemas.microsoft.com/office/drawing/2014/main" id="{27906653-8050-246A-FCEA-50E5243B42DC}"/>
              </a:ext>
            </a:extLst>
          </p:cNvPr>
          <p:cNvSpPr>
            <a:spLocks noGrp="1"/>
          </p:cNvSpPr>
          <p:nvPr>
            <p:ph idx="1"/>
          </p:nvPr>
        </p:nvSpPr>
        <p:spPr/>
        <p:txBody>
          <a:bodyPr>
            <a:normAutofit lnSpcReduction="10000"/>
          </a:bodyPr>
          <a:lstStyle/>
          <a:p>
            <a:r>
              <a:rPr lang="en-US" dirty="0"/>
              <a:t>Abnormally high levels of exchangeable sodium (Na</a:t>
            </a:r>
            <a:r>
              <a:rPr lang="en-US" baseline="30000" dirty="0"/>
              <a:t>+</a:t>
            </a:r>
            <a:r>
              <a:rPr lang="en-US" dirty="0"/>
              <a:t>)</a:t>
            </a:r>
          </a:p>
          <a:p>
            <a:r>
              <a:rPr lang="en-US" dirty="0"/>
              <a:t>When enough Na accumulates, clay particles begin to repel each other</a:t>
            </a:r>
          </a:p>
          <a:p>
            <a:r>
              <a:rPr lang="en-US" dirty="0"/>
              <a:t>Dispersed colloids become oriented as water moves into soil, and eventually they plug soil pores. This causes poor water infiltration and drainage</a:t>
            </a:r>
          </a:p>
          <a:p>
            <a:r>
              <a:rPr lang="en-US" dirty="0"/>
              <a:t>Crops will fail because of excess surface water, or for lack of water, even though there may have been adequate rainfall or irrigation</a:t>
            </a:r>
          </a:p>
          <a:p>
            <a:r>
              <a:rPr lang="en-US" dirty="0"/>
              <a:t>Occurs when the exchangeable sodium percentage </a:t>
            </a:r>
            <a:r>
              <a:rPr lang="en-US" b="1" dirty="0"/>
              <a:t>(ESP) is greater or equal to 15%</a:t>
            </a:r>
            <a:r>
              <a:rPr lang="en-US" dirty="0"/>
              <a:t> (found when determining CEC)</a:t>
            </a:r>
          </a:p>
        </p:txBody>
      </p:sp>
      <p:sp>
        <p:nvSpPr>
          <p:cNvPr id="4" name="Slide Number Placeholder 3">
            <a:extLst>
              <a:ext uri="{FF2B5EF4-FFF2-40B4-BE49-F238E27FC236}">
                <a16:creationId xmlns:a16="http://schemas.microsoft.com/office/drawing/2014/main" id="{5EC5D7A6-117D-F021-1DDD-AC25E3A2B5D8}"/>
              </a:ext>
            </a:extLst>
          </p:cNvPr>
          <p:cNvSpPr>
            <a:spLocks noGrp="1"/>
          </p:cNvSpPr>
          <p:nvPr>
            <p:ph type="sldNum" sz="quarter" idx="12"/>
          </p:nvPr>
        </p:nvSpPr>
        <p:spPr/>
        <p:txBody>
          <a:bodyPr/>
          <a:lstStyle/>
          <a:p>
            <a:fld id="{7E2D3A1E-CB0F-4795-A138-5B7BBEFF6EA2}" type="slidenum">
              <a:rPr lang="en-US" smtClean="0"/>
              <a:t>71</a:t>
            </a:fld>
            <a:endParaRPr lang="en-US"/>
          </a:p>
        </p:txBody>
      </p:sp>
    </p:spTree>
    <p:extLst>
      <p:ext uri="{BB962C8B-B14F-4D97-AF65-F5344CB8AC3E}">
        <p14:creationId xmlns:p14="http://schemas.microsoft.com/office/powerpoint/2010/main" val="15135197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2632-8792-EDC1-21A8-6018C3B94D1D}"/>
              </a:ext>
            </a:extLst>
          </p:cNvPr>
          <p:cNvSpPr>
            <a:spLocks noGrp="1"/>
          </p:cNvSpPr>
          <p:nvPr>
            <p:ph type="title"/>
          </p:nvPr>
        </p:nvSpPr>
        <p:spPr/>
        <p:txBody>
          <a:bodyPr/>
          <a:lstStyle/>
          <a:p>
            <a:r>
              <a:rPr lang="en-US" dirty="0"/>
              <a:t>Sodic soils</a:t>
            </a:r>
          </a:p>
        </p:txBody>
      </p:sp>
      <p:sp>
        <p:nvSpPr>
          <p:cNvPr id="3" name="Content Placeholder 2">
            <a:extLst>
              <a:ext uri="{FF2B5EF4-FFF2-40B4-BE49-F238E27FC236}">
                <a16:creationId xmlns:a16="http://schemas.microsoft.com/office/drawing/2014/main" id="{3E77F212-F7FE-6246-F161-F9F9E8918CB7}"/>
              </a:ext>
            </a:extLst>
          </p:cNvPr>
          <p:cNvSpPr>
            <a:spLocks noGrp="1"/>
          </p:cNvSpPr>
          <p:nvPr>
            <p:ph idx="1"/>
          </p:nvPr>
        </p:nvSpPr>
        <p:spPr/>
        <p:txBody>
          <a:bodyPr/>
          <a:lstStyle/>
          <a:p>
            <a:r>
              <a:rPr lang="en-US" dirty="0"/>
              <a:t>Reclaimed very similarly to saline soil, but:</a:t>
            </a:r>
          </a:p>
          <a:p>
            <a:pPr lvl="1"/>
            <a:r>
              <a:rPr lang="en-US" dirty="0"/>
              <a:t>Incorporating Gypsum (CaSO</a:t>
            </a:r>
            <a:r>
              <a:rPr lang="en-US" baseline="-25000" dirty="0"/>
              <a:t>4</a:t>
            </a:r>
            <a:r>
              <a:rPr lang="en-US" dirty="0"/>
              <a:t>)</a:t>
            </a:r>
          </a:p>
          <a:p>
            <a:pPr lvl="1"/>
            <a:r>
              <a:rPr lang="en-US" dirty="0"/>
              <a:t>Gypsum dissolves to supply a high concentration of Ca</a:t>
            </a:r>
            <a:r>
              <a:rPr lang="en-US" baseline="30000" dirty="0"/>
              <a:t>2+ </a:t>
            </a:r>
            <a:r>
              <a:rPr lang="en-US" dirty="0"/>
              <a:t>in soil solution that replaces exchangeable Na</a:t>
            </a:r>
            <a:r>
              <a:rPr lang="en-US" baseline="30000" dirty="0"/>
              <a:t>+</a:t>
            </a:r>
            <a:r>
              <a:rPr lang="en-US" dirty="0"/>
              <a:t>, freeing it to be washed out of the soil</a:t>
            </a:r>
          </a:p>
          <a:p>
            <a:pPr lvl="1"/>
            <a:r>
              <a:rPr lang="en-US" dirty="0"/>
              <a:t>Ca</a:t>
            </a:r>
            <a:r>
              <a:rPr lang="en-US" baseline="30000" dirty="0"/>
              <a:t>2+</a:t>
            </a:r>
            <a:r>
              <a:rPr lang="en-US" dirty="0"/>
              <a:t> helps bind colloids into aggregates and restore soil permeability.</a:t>
            </a:r>
          </a:p>
          <a:p>
            <a:pPr lvl="1"/>
            <a:endParaRPr lang="en-US" dirty="0"/>
          </a:p>
        </p:txBody>
      </p:sp>
      <p:sp>
        <p:nvSpPr>
          <p:cNvPr id="4" name="Slide Number Placeholder 3">
            <a:extLst>
              <a:ext uri="{FF2B5EF4-FFF2-40B4-BE49-F238E27FC236}">
                <a16:creationId xmlns:a16="http://schemas.microsoft.com/office/drawing/2014/main" id="{E6AF4B68-883C-0F2D-D6B6-7CFB2DD85381}"/>
              </a:ext>
            </a:extLst>
          </p:cNvPr>
          <p:cNvSpPr>
            <a:spLocks noGrp="1"/>
          </p:cNvSpPr>
          <p:nvPr>
            <p:ph type="sldNum" sz="quarter" idx="12"/>
          </p:nvPr>
        </p:nvSpPr>
        <p:spPr/>
        <p:txBody>
          <a:bodyPr/>
          <a:lstStyle/>
          <a:p>
            <a:fld id="{7E2D3A1E-CB0F-4795-A138-5B7BBEFF6EA2}" type="slidenum">
              <a:rPr lang="en-US" smtClean="0"/>
              <a:t>72</a:t>
            </a:fld>
            <a:endParaRPr lang="en-US"/>
          </a:p>
        </p:txBody>
      </p:sp>
    </p:spTree>
    <p:extLst>
      <p:ext uri="{BB962C8B-B14F-4D97-AF65-F5344CB8AC3E}">
        <p14:creationId xmlns:p14="http://schemas.microsoft.com/office/powerpoint/2010/main" val="2411547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DF26-CA0F-6795-FEC5-55780CBE0F30}"/>
              </a:ext>
            </a:extLst>
          </p:cNvPr>
          <p:cNvSpPr>
            <a:spLocks noGrp="1"/>
          </p:cNvSpPr>
          <p:nvPr>
            <p:ph type="title"/>
          </p:nvPr>
        </p:nvSpPr>
        <p:spPr/>
        <p:txBody>
          <a:bodyPr/>
          <a:lstStyle/>
          <a:p>
            <a:r>
              <a:rPr lang="en-US" dirty="0"/>
              <a:t>Saline-Sodic Soils</a:t>
            </a:r>
          </a:p>
        </p:txBody>
      </p:sp>
      <p:sp>
        <p:nvSpPr>
          <p:cNvPr id="3" name="Content Placeholder 2">
            <a:extLst>
              <a:ext uri="{FF2B5EF4-FFF2-40B4-BE49-F238E27FC236}">
                <a16:creationId xmlns:a16="http://schemas.microsoft.com/office/drawing/2014/main" id="{D2BA1B63-D7FD-50B2-D74D-CB71F191B22A}"/>
              </a:ext>
            </a:extLst>
          </p:cNvPr>
          <p:cNvSpPr>
            <a:spLocks noGrp="1"/>
          </p:cNvSpPr>
          <p:nvPr>
            <p:ph idx="1"/>
          </p:nvPr>
        </p:nvSpPr>
        <p:spPr/>
        <p:txBody>
          <a:bodyPr>
            <a:normAutofit fontScale="92500" lnSpcReduction="10000"/>
          </a:bodyPr>
          <a:lstStyle/>
          <a:p>
            <a:r>
              <a:rPr lang="en-US" dirty="0"/>
              <a:t>Often times, will be both</a:t>
            </a:r>
          </a:p>
          <a:p>
            <a:r>
              <a:rPr lang="en-US" dirty="0"/>
              <a:t>Contains salts in excess of </a:t>
            </a:r>
            <a:r>
              <a:rPr lang="en-US" b="1" dirty="0"/>
              <a:t>4000 micromhos/cm </a:t>
            </a:r>
            <a:r>
              <a:rPr lang="en-US" dirty="0"/>
              <a:t>and </a:t>
            </a:r>
            <a:r>
              <a:rPr lang="en-US" b="1" dirty="0"/>
              <a:t>exchangeable Na</a:t>
            </a:r>
            <a:r>
              <a:rPr lang="en-US" b="1" baseline="30000" dirty="0"/>
              <a:t>+</a:t>
            </a:r>
            <a:r>
              <a:rPr lang="en-US" b="1" dirty="0"/>
              <a:t> in excess of 15%</a:t>
            </a:r>
          </a:p>
          <a:p>
            <a:r>
              <a:rPr lang="en-US" dirty="0"/>
              <a:t>Have all the same features of the saline soil, and if reclamation procedures are used that do not include gypsum, they will become sodic soils when the salts are leached out</a:t>
            </a:r>
          </a:p>
          <a:p>
            <a:r>
              <a:rPr lang="en-US" dirty="0"/>
              <a:t>Reclamation takes several years, dependent on time required to get about two pore volumes of good quality water to pass through the soil</a:t>
            </a:r>
          </a:p>
          <a:p>
            <a:r>
              <a:rPr lang="en-US" dirty="0"/>
              <a:t>Most soils are about 50% pore space, and so a “pore volume-depth” for a four-foot profile would be about two feet.</a:t>
            </a:r>
          </a:p>
          <a:p>
            <a:r>
              <a:rPr lang="en-US" dirty="0"/>
              <a:t>Sandy soils may be reclaimed quite rapidly</a:t>
            </a:r>
          </a:p>
        </p:txBody>
      </p:sp>
      <p:sp>
        <p:nvSpPr>
          <p:cNvPr id="4" name="Slide Number Placeholder 3">
            <a:extLst>
              <a:ext uri="{FF2B5EF4-FFF2-40B4-BE49-F238E27FC236}">
                <a16:creationId xmlns:a16="http://schemas.microsoft.com/office/drawing/2014/main" id="{B0C08B13-82CF-F5D0-E943-3EF454FE47CA}"/>
              </a:ext>
            </a:extLst>
          </p:cNvPr>
          <p:cNvSpPr>
            <a:spLocks noGrp="1"/>
          </p:cNvSpPr>
          <p:nvPr>
            <p:ph type="sldNum" sz="quarter" idx="12"/>
          </p:nvPr>
        </p:nvSpPr>
        <p:spPr/>
        <p:txBody>
          <a:bodyPr/>
          <a:lstStyle/>
          <a:p>
            <a:fld id="{7E2D3A1E-CB0F-4795-A138-5B7BBEFF6EA2}" type="slidenum">
              <a:rPr lang="en-US" smtClean="0"/>
              <a:t>73</a:t>
            </a:fld>
            <a:endParaRPr lang="en-US"/>
          </a:p>
        </p:txBody>
      </p:sp>
    </p:spTree>
    <p:extLst>
      <p:ext uri="{BB962C8B-B14F-4D97-AF65-F5344CB8AC3E}">
        <p14:creationId xmlns:p14="http://schemas.microsoft.com/office/powerpoint/2010/main" val="40549481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BECE-05A0-64FA-5498-29F6B6B7A44B}"/>
              </a:ext>
            </a:extLst>
          </p:cNvPr>
          <p:cNvSpPr>
            <a:spLocks noGrp="1"/>
          </p:cNvSpPr>
          <p:nvPr>
            <p:ph type="title"/>
          </p:nvPr>
        </p:nvSpPr>
        <p:spPr/>
        <p:txBody>
          <a:bodyPr/>
          <a:lstStyle/>
          <a:p>
            <a:r>
              <a:rPr lang="en-US" dirty="0"/>
              <a:t>Saline-Sodic Soils</a:t>
            </a:r>
          </a:p>
        </p:txBody>
      </p:sp>
      <p:sp>
        <p:nvSpPr>
          <p:cNvPr id="4" name="Slide Number Placeholder 3">
            <a:extLst>
              <a:ext uri="{FF2B5EF4-FFF2-40B4-BE49-F238E27FC236}">
                <a16:creationId xmlns:a16="http://schemas.microsoft.com/office/drawing/2014/main" id="{BAF5D00D-283D-4653-B253-1FD39B1DF97E}"/>
              </a:ext>
            </a:extLst>
          </p:cNvPr>
          <p:cNvSpPr>
            <a:spLocks noGrp="1"/>
          </p:cNvSpPr>
          <p:nvPr>
            <p:ph type="sldNum" sz="quarter" idx="12"/>
          </p:nvPr>
        </p:nvSpPr>
        <p:spPr/>
        <p:txBody>
          <a:bodyPr/>
          <a:lstStyle/>
          <a:p>
            <a:fld id="{7E2D3A1E-CB0F-4795-A138-5B7BBEFF6EA2}" type="slidenum">
              <a:rPr lang="en-US" smtClean="0"/>
              <a:t>74</a:t>
            </a:fld>
            <a:endParaRPr lang="en-US"/>
          </a:p>
        </p:txBody>
      </p:sp>
      <p:sp>
        <p:nvSpPr>
          <p:cNvPr id="5" name="Content Placeholder 4">
            <a:extLst>
              <a:ext uri="{FF2B5EF4-FFF2-40B4-BE49-F238E27FC236}">
                <a16:creationId xmlns:a16="http://schemas.microsoft.com/office/drawing/2014/main" id="{4D289B5F-42E4-394E-B4DB-5CA40BA30570}"/>
              </a:ext>
            </a:extLst>
          </p:cNvPr>
          <p:cNvSpPr>
            <a:spLocks noGrp="1"/>
          </p:cNvSpPr>
          <p:nvPr>
            <p:ph idx="1"/>
          </p:nvPr>
        </p:nvSpPr>
        <p:spPr/>
        <p:txBody>
          <a:bodyPr/>
          <a:lstStyle/>
          <a:p>
            <a:endParaRPr lang="en-US"/>
          </a:p>
        </p:txBody>
      </p:sp>
      <p:pic>
        <p:nvPicPr>
          <p:cNvPr id="4100" name="Picture 4" descr="Interpreting Soil Salinity Analyses | Oklahoma State University">
            <a:extLst>
              <a:ext uri="{FF2B5EF4-FFF2-40B4-BE49-F238E27FC236}">
                <a16:creationId xmlns:a16="http://schemas.microsoft.com/office/drawing/2014/main" id="{150A5FA1-4CBB-0E4C-E9A4-27A23DA5F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797" y="1825625"/>
            <a:ext cx="5900406" cy="362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73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ECC5-8687-DFD6-794F-4B9C0A3C6F26}"/>
              </a:ext>
            </a:extLst>
          </p:cNvPr>
          <p:cNvSpPr>
            <a:spLocks noGrp="1"/>
          </p:cNvSpPr>
          <p:nvPr>
            <p:ph type="title"/>
          </p:nvPr>
        </p:nvSpPr>
        <p:spPr/>
        <p:txBody>
          <a:bodyPr/>
          <a:lstStyle/>
          <a:p>
            <a:r>
              <a:rPr lang="en-US" dirty="0"/>
              <a:t>Acidity in water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87FAEC-4261-E750-1FB6-A8D3612BFF07}"/>
                  </a:ext>
                </a:extLst>
              </p:cNvPr>
              <p:cNvSpPr>
                <a:spLocks noGrp="1"/>
              </p:cNvSpPr>
              <p:nvPr>
                <p:ph idx="1"/>
              </p:nvPr>
            </p:nvSpPr>
            <p:spPr/>
            <p:txBody>
              <a:bodyPr>
                <a:normAutofit lnSpcReduction="10000"/>
              </a:bodyPr>
              <a:lstStyle/>
              <a:p>
                <a:r>
                  <a:rPr lang="en-US" dirty="0"/>
                  <a:t>In equilibrium with atmospheric CO</a:t>
                </a:r>
                <a:r>
                  <a:rPr lang="en-US" baseline="-25000" dirty="0"/>
                  <a:t>2</a:t>
                </a:r>
                <a:r>
                  <a:rPr lang="en-US" dirty="0"/>
                  <a:t>, water pH ~5.5-5.7</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baseline="-25000" smtClean="0">
                          <a:latin typeface="Cambria Math" panose="02040503050406030204" pitchFamily="18" charset="0"/>
                        </a:rPr>
                        <m:t>2</m:t>
                      </m:r>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𝐶𝑂</m:t>
                      </m:r>
                      <m:r>
                        <a:rPr lang="en-US" b="0" i="1" baseline="-25000" smtClean="0">
                          <a:latin typeface="Cambria Math" panose="02040503050406030204" pitchFamily="18" charset="0"/>
                        </a:rPr>
                        <m:t>2</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𝐻𝐶𝑂</m:t>
                      </m:r>
                      <m:r>
                        <a:rPr lang="en-US" b="0" i="1" baseline="-25000" smtClean="0">
                          <a:latin typeface="Cambria Math" panose="02040503050406030204" pitchFamily="18" charset="0"/>
                        </a:rPr>
                        <m:t>3</m:t>
                      </m:r>
                      <m:r>
                        <a:rPr lang="en-US" b="0" i="1" baseline="30000" smtClean="0">
                          <a:latin typeface="Cambria Math" panose="02040503050406030204" pitchFamily="18" charset="0"/>
                        </a:rPr>
                        <m:t>−</m:t>
                      </m:r>
                    </m:oMath>
                  </m:oMathPara>
                </a14:m>
                <a:endParaRPr lang="en-US" baseline="30000" dirty="0"/>
              </a:p>
              <a:p>
                <a:r>
                  <a:rPr lang="en-US" dirty="0"/>
                  <a:t>From above, rainfall is a source of soil acidity and important in chemical weathering.</a:t>
                </a:r>
              </a:p>
              <a:p>
                <a:r>
                  <a:rPr lang="en-US" dirty="0"/>
                  <a:t>If we add acid to water [H</a:t>
                </a:r>
                <a:r>
                  <a:rPr lang="en-US" baseline="30000" dirty="0"/>
                  <a:t>+</a:t>
                </a:r>
                <a:r>
                  <a:rPr lang="en-US" dirty="0"/>
                  <a:t>] will increase, [OH</a:t>
                </a:r>
                <a:r>
                  <a:rPr lang="en-US" baseline="30000" dirty="0"/>
                  <a:t>-</a:t>
                </a:r>
                <a:r>
                  <a:rPr lang="en-US" dirty="0"/>
                  <a:t>] will decrease (</a:t>
                </a:r>
                <a:r>
                  <a:rPr lang="en-US" dirty="0" err="1"/>
                  <a:t>K</a:t>
                </a:r>
                <a:r>
                  <a:rPr lang="en-US" baseline="-25000" dirty="0" err="1"/>
                  <a:t>sp</a:t>
                </a:r>
                <a:r>
                  <a:rPr lang="en-US" dirty="0"/>
                  <a:t> is constant)</a:t>
                </a:r>
              </a:p>
              <a:p>
                <a:pPr marL="0" indent="0">
                  <a:buNone/>
                </a:pPr>
                <a:r>
                  <a:rPr lang="en-US" dirty="0"/>
                  <a:t>	Ex. What is the pH of a 0.1 M HCl solution</a:t>
                </a:r>
              </a:p>
              <a:p>
                <a:pPr marL="0" indent="0">
                  <a:buNone/>
                </a:pPr>
                <a:r>
                  <a:rPr lang="en-US" dirty="0"/>
                  <a:t> 		</a:t>
                </a:r>
                <a14:m>
                  <m:oMath xmlns:m="http://schemas.openxmlformats.org/officeDocument/2006/math">
                    <m:r>
                      <a:rPr lang="en-US" b="0" i="1" smtClean="0">
                        <a:latin typeface="Cambria Math" panose="02040503050406030204" pitchFamily="18" charset="0"/>
                      </a:rPr>
                      <m:t>𝐾𝑠𝑝</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e>
                    </m:d>
                    <m:r>
                      <m:rPr>
                        <m:sty m:val="p"/>
                      </m:rPr>
                      <a:rPr lang="en-US" b="0" i="0" baseline="0" smtClean="0">
                        <a:latin typeface="Cambria Math" panose="02040503050406030204" pitchFamily="18" charset="0"/>
                      </a:rPr>
                      <m:t>x</m:t>
                    </m:r>
                    <m:d>
                      <m:dPr>
                        <m:begChr m:val="["/>
                        <m:endChr m:val="]"/>
                        <m:ctrlPr>
                          <a:rPr lang="en-US" b="0" i="1" baseline="0" smtClean="0">
                            <a:latin typeface="Cambria Math" panose="02040503050406030204" pitchFamily="18" charset="0"/>
                          </a:rPr>
                        </m:ctrlPr>
                      </m:dPr>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rPr>
                              <m:t>𝑂𝐻</m:t>
                            </m:r>
                          </m:e>
                          <m:sup>
                            <m:r>
                              <a:rPr lang="en-US" b="0" i="1" baseline="0" smtClean="0">
                                <a:latin typeface="Cambria Math" panose="02040503050406030204" pitchFamily="18" charset="0"/>
                              </a:rPr>
                              <m:t>−</m:t>
                            </m:r>
                          </m:sup>
                        </m:sSup>
                      </m:e>
                    </m:d>
                    <m:r>
                      <a:rPr lang="en-US" b="0" i="1" baseline="0" smtClean="0">
                        <a:latin typeface="Cambria Math" panose="02040503050406030204" pitchFamily="18" charset="0"/>
                      </a:rPr>
                      <m:t>=</m:t>
                    </m:r>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rPr>
                          <m:t>10</m:t>
                        </m:r>
                      </m:e>
                      <m:sup>
                        <m:r>
                          <a:rPr lang="en-US" b="0" i="1" baseline="0" smtClean="0">
                            <a:latin typeface="Cambria Math" panose="02040503050406030204" pitchFamily="18" charset="0"/>
                          </a:rPr>
                          <m:t>−14</m:t>
                        </m:r>
                      </m:sup>
                    </m:sSup>
                  </m:oMath>
                </a14:m>
                <a:endParaRPr lang="en-US" dirty="0"/>
              </a:p>
              <a:p>
                <a:pPr marL="0" indent="0">
                  <a:buNone/>
                </a:pPr>
                <a:r>
                  <a:rPr lang="en-US" dirty="0"/>
                  <a:t>			[10</a:t>
                </a:r>
                <a:r>
                  <a:rPr lang="en-US" baseline="30000" dirty="0"/>
                  <a:t>-1</a:t>
                </a:r>
                <a:r>
                  <a:rPr lang="en-US" dirty="0"/>
                  <a:t>M Cl] x [OH</a:t>
                </a:r>
                <a:r>
                  <a:rPr lang="en-US" baseline="30000" dirty="0"/>
                  <a:t>-</a:t>
                </a:r>
                <a:r>
                  <a:rPr lang="en-US" dirty="0"/>
                  <a:t>]=10</a:t>
                </a:r>
                <a:r>
                  <a:rPr lang="en-US" baseline="30000" dirty="0"/>
                  <a:t>-14</a:t>
                </a:r>
              </a:p>
              <a:p>
                <a:pPr marL="0" indent="0">
                  <a:buNone/>
                </a:pPr>
                <a:r>
                  <a:rPr lang="en-US" baseline="30000" dirty="0"/>
                  <a:t>				</a:t>
                </a:r>
                <a:r>
                  <a:rPr lang="en-US" dirty="0"/>
                  <a:t> [OH</a:t>
                </a:r>
                <a:r>
                  <a:rPr lang="en-US" baseline="30000" dirty="0"/>
                  <a:t>-</a:t>
                </a:r>
                <a:r>
                  <a:rPr lang="en-US" dirty="0"/>
                  <a:t>]=10</a:t>
                </a:r>
                <a:r>
                  <a:rPr lang="en-US" baseline="30000" dirty="0"/>
                  <a:t>-13</a:t>
                </a:r>
                <a:endParaRPr lang="en-US" dirty="0"/>
              </a:p>
            </p:txBody>
          </p:sp>
        </mc:Choice>
        <mc:Fallback xmlns="">
          <p:sp>
            <p:nvSpPr>
              <p:cNvPr id="3" name="Content Placeholder 2">
                <a:extLst>
                  <a:ext uri="{FF2B5EF4-FFF2-40B4-BE49-F238E27FC236}">
                    <a16:creationId xmlns:a16="http://schemas.microsoft.com/office/drawing/2014/main" id="{0987FAEC-4261-E750-1FB6-A8D3612BFF07}"/>
                  </a:ext>
                </a:extLst>
              </p:cNvPr>
              <p:cNvSpPr>
                <a:spLocks noGrp="1" noRot="1" noChangeAspect="1" noMove="1" noResize="1" noEditPoints="1" noAdjustHandles="1" noChangeArrowheads="1" noChangeShapeType="1" noTextEdit="1"/>
              </p:cNvSpPr>
              <p:nvPr>
                <p:ph idx="1"/>
              </p:nvPr>
            </p:nvSpPr>
            <p:spPr>
              <a:blipFill>
                <a:blip r:embed="rId2"/>
                <a:stretch>
                  <a:fillRect l="-1043" t="-3081" b="-30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5E1B4CB-6956-EAF7-F598-4CD1DB38140F}"/>
              </a:ext>
            </a:extLst>
          </p:cNvPr>
          <p:cNvSpPr>
            <a:spLocks noGrp="1"/>
          </p:cNvSpPr>
          <p:nvPr>
            <p:ph type="sldNum" sz="quarter" idx="12"/>
          </p:nvPr>
        </p:nvSpPr>
        <p:spPr/>
        <p:txBody>
          <a:bodyPr/>
          <a:lstStyle/>
          <a:p>
            <a:fld id="{7E2D3A1E-CB0F-4795-A138-5B7BBEFF6EA2}" type="slidenum">
              <a:rPr lang="en-US" smtClean="0"/>
              <a:t>8</a:t>
            </a:fld>
            <a:endParaRPr lang="en-US"/>
          </a:p>
        </p:txBody>
      </p:sp>
    </p:spTree>
    <p:extLst>
      <p:ext uri="{BB962C8B-B14F-4D97-AF65-F5344CB8AC3E}">
        <p14:creationId xmlns:p14="http://schemas.microsoft.com/office/powerpoint/2010/main" val="1288874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ADE7-5F20-D797-FC68-71CC90FD814E}"/>
              </a:ext>
            </a:extLst>
          </p:cNvPr>
          <p:cNvSpPr>
            <a:spLocks noGrp="1"/>
          </p:cNvSpPr>
          <p:nvPr>
            <p:ph type="title"/>
          </p:nvPr>
        </p:nvSpPr>
        <p:spPr/>
        <p:txBody>
          <a:bodyPr/>
          <a:lstStyle/>
          <a:p>
            <a:r>
              <a:rPr lang="en-US" dirty="0"/>
              <a:t>Acidity in water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C5879E-5037-5992-14CD-F63D9A182A37}"/>
                  </a:ext>
                </a:extLst>
              </p:cNvPr>
              <p:cNvSpPr>
                <a:spLocks noGrp="1"/>
              </p:cNvSpPr>
              <p:nvPr>
                <p:ph idx="1"/>
              </p:nvPr>
            </p:nvSpPr>
            <p:spPr/>
            <p:txBody>
              <a:bodyPr/>
              <a:lstStyle/>
              <a:p>
                <a:r>
                  <a:rPr lang="en-US" dirty="0"/>
                  <a:t>[H+]can be expressed as the pH</a:t>
                </a:r>
              </a:p>
              <a:p>
                <a:pPr lvl="1"/>
                <a14:m>
                  <m:oMath xmlns:m="http://schemas.openxmlformats.org/officeDocument/2006/math">
                    <m:r>
                      <a:rPr lang="en-US" b="0" i="1" smtClean="0">
                        <a:latin typeface="Cambria Math" panose="02040503050406030204" pitchFamily="18" charset="0"/>
                      </a:rPr>
                      <m:t>𝑝𝐻</m:t>
                    </m:r>
                    <m:r>
                      <a:rPr lang="en-US" b="0" i="1" smtClean="0">
                        <a:latin typeface="Cambria Math" panose="02040503050406030204" pitchFamily="18" charset="0"/>
                      </a:rPr>
                      <m:t>=</m:t>
                    </m:r>
                    <m:r>
                      <a:rPr lang="en-US" b="0" i="1" smtClean="0">
                        <a:latin typeface="Cambria Math" panose="02040503050406030204" pitchFamily="18" charset="0"/>
                      </a:rPr>
                      <m:t>𝑙𝑜𝑔</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e>
                        </m:d>
                      </m:e>
                    </m:func>
                  </m:oMath>
                </a14:m>
                <a:endParaRPr lang="en-US" b="0" dirty="0"/>
              </a:p>
              <a:p>
                <a:pPr lvl="1"/>
                <a:r>
                  <a:rPr lang="en-US" dirty="0"/>
                  <a:t>Ex.</a:t>
                </a:r>
              </a:p>
              <a:p>
                <a:pPr lvl="2"/>
                <a:r>
                  <a:rPr lang="en-US" dirty="0"/>
                  <a:t>A solution with [H</a:t>
                </a:r>
                <a:r>
                  <a:rPr lang="en-US" baseline="30000" dirty="0"/>
                  <a:t>+</a:t>
                </a:r>
                <a:r>
                  <a:rPr lang="en-US" dirty="0"/>
                  <a:t>] =10</a:t>
                </a:r>
                <a:r>
                  <a:rPr lang="en-US" baseline="30000" dirty="0"/>
                  <a:t>-5</a:t>
                </a:r>
                <a:r>
                  <a:rPr lang="en-US" dirty="0"/>
                  <a:t> has a pH of 5.0</a:t>
                </a:r>
              </a:p>
              <a:p>
                <a:pPr marL="914400" lvl="2"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𝑀</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e>
                          </m:d>
                        </m:e>
                      </m:func>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−5</m:t>
                          </m:r>
                        </m:e>
                      </m:d>
                      <m:r>
                        <a:rPr lang="en-US" b="0" i="1" smtClean="0">
                          <a:latin typeface="Cambria Math" panose="02040503050406030204" pitchFamily="18" charset="0"/>
                          <a:ea typeface="Cambria Math" panose="02040503050406030204" pitchFamily="18" charset="0"/>
                        </a:rPr>
                        <m:t>=5</m:t>
                      </m:r>
                    </m:oMath>
                  </m:oMathPara>
                </a14:m>
                <a:endParaRPr lang="en-US" b="0" dirty="0">
                  <a:ea typeface="Cambria Math" panose="02040503050406030204" pitchFamily="18" charset="0"/>
                </a:endParaRPr>
              </a:p>
              <a:p>
                <a:pPr marL="342900" lvl="2" indent="-342900"/>
                <a:r>
                  <a:rPr lang="en-US" sz="2800" dirty="0"/>
                  <a:t>Soil pH is classified like this:</a:t>
                </a:r>
                <a:r>
                  <a:rPr lang="en-US" dirty="0"/>
                  <a:t>					</a:t>
                </a:r>
              </a:p>
              <a:p>
                <a:endParaRPr lang="en-US" dirty="0"/>
              </a:p>
            </p:txBody>
          </p:sp>
        </mc:Choice>
        <mc:Fallback xmlns="">
          <p:sp>
            <p:nvSpPr>
              <p:cNvPr id="3" name="Content Placeholder 2">
                <a:extLst>
                  <a:ext uri="{FF2B5EF4-FFF2-40B4-BE49-F238E27FC236}">
                    <a16:creationId xmlns:a16="http://schemas.microsoft.com/office/drawing/2014/main" id="{F5C5879E-5037-5992-14CD-F63D9A182A37}"/>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graphicFrame>
        <p:nvGraphicFramePr>
          <p:cNvPr id="4" name="Table 4">
            <a:extLst>
              <a:ext uri="{FF2B5EF4-FFF2-40B4-BE49-F238E27FC236}">
                <a16:creationId xmlns:a16="http://schemas.microsoft.com/office/drawing/2014/main" id="{6A53A4FE-5559-051B-87F0-D8A9ED1DC27E}"/>
              </a:ext>
            </a:extLst>
          </p:cNvPr>
          <p:cNvGraphicFramePr>
            <a:graphicFrameLocks noGrp="1"/>
          </p:cNvGraphicFramePr>
          <p:nvPr>
            <p:extLst>
              <p:ext uri="{D42A27DB-BD31-4B8C-83A1-F6EECF244321}">
                <p14:modId xmlns:p14="http://schemas.microsoft.com/office/powerpoint/2010/main" val="2023507323"/>
              </p:ext>
            </p:extLst>
          </p:nvPr>
        </p:nvGraphicFramePr>
        <p:xfrm>
          <a:off x="2032000" y="4322763"/>
          <a:ext cx="8128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52788381"/>
                    </a:ext>
                  </a:extLst>
                </a:gridCol>
                <a:gridCol w="2032000">
                  <a:extLst>
                    <a:ext uri="{9D8B030D-6E8A-4147-A177-3AD203B41FA5}">
                      <a16:colId xmlns:a16="http://schemas.microsoft.com/office/drawing/2014/main" val="2012470810"/>
                    </a:ext>
                  </a:extLst>
                </a:gridCol>
                <a:gridCol w="2032000">
                  <a:extLst>
                    <a:ext uri="{9D8B030D-6E8A-4147-A177-3AD203B41FA5}">
                      <a16:colId xmlns:a16="http://schemas.microsoft.com/office/drawing/2014/main" val="949972197"/>
                    </a:ext>
                  </a:extLst>
                </a:gridCol>
                <a:gridCol w="2032000">
                  <a:extLst>
                    <a:ext uri="{9D8B030D-6E8A-4147-A177-3AD203B41FA5}">
                      <a16:colId xmlns:a16="http://schemas.microsoft.com/office/drawing/2014/main" val="2663668072"/>
                    </a:ext>
                  </a:extLst>
                </a:gridCol>
              </a:tblGrid>
              <a:tr h="370840">
                <a:tc>
                  <a:txBody>
                    <a:bodyPr/>
                    <a:lstStyle/>
                    <a:p>
                      <a:r>
                        <a:rPr lang="en-US" b="0" dirty="0">
                          <a:solidFill>
                            <a:sysClr val="windowText" lastClr="000000"/>
                          </a:solidFill>
                        </a:rPr>
                        <a:t>&lt;4.5</a:t>
                      </a:r>
                    </a:p>
                  </a:txBody>
                  <a:tcPr>
                    <a:noFill/>
                  </a:tcPr>
                </a:tc>
                <a:tc>
                  <a:txBody>
                    <a:bodyPr/>
                    <a:lstStyle/>
                    <a:p>
                      <a:r>
                        <a:rPr lang="en-US" b="0" dirty="0">
                          <a:solidFill>
                            <a:sysClr val="windowText" lastClr="000000"/>
                          </a:solidFill>
                        </a:rPr>
                        <a:t>Extremely acidic</a:t>
                      </a:r>
                    </a:p>
                  </a:txBody>
                  <a:tcPr>
                    <a:noFill/>
                  </a:tcPr>
                </a:tc>
                <a:tc>
                  <a:txBody>
                    <a:bodyPr/>
                    <a:lstStyle/>
                    <a:p>
                      <a:r>
                        <a:rPr lang="en-US" b="0" dirty="0">
                          <a:solidFill>
                            <a:sysClr val="windowText" lastClr="000000"/>
                          </a:solidFill>
                        </a:rPr>
                        <a:t>6.6-7.3</a:t>
                      </a:r>
                    </a:p>
                  </a:txBody>
                  <a:tcPr>
                    <a:noFill/>
                  </a:tcPr>
                </a:tc>
                <a:tc>
                  <a:txBody>
                    <a:bodyPr/>
                    <a:lstStyle/>
                    <a:p>
                      <a:r>
                        <a:rPr lang="en-US" b="0" dirty="0">
                          <a:solidFill>
                            <a:sysClr val="windowText" lastClr="000000"/>
                          </a:solidFill>
                        </a:rPr>
                        <a:t>Neutral</a:t>
                      </a:r>
                    </a:p>
                  </a:txBody>
                  <a:tcPr>
                    <a:noFill/>
                  </a:tcPr>
                </a:tc>
                <a:extLst>
                  <a:ext uri="{0D108BD9-81ED-4DB2-BD59-A6C34878D82A}">
                    <a16:rowId xmlns:a16="http://schemas.microsoft.com/office/drawing/2014/main" val="2149296752"/>
                  </a:ext>
                </a:extLst>
              </a:tr>
              <a:tr h="370840">
                <a:tc>
                  <a:txBody>
                    <a:bodyPr/>
                    <a:lstStyle/>
                    <a:p>
                      <a:r>
                        <a:rPr lang="en-US" dirty="0">
                          <a:solidFill>
                            <a:sysClr val="windowText" lastClr="000000"/>
                          </a:solidFill>
                        </a:rPr>
                        <a:t>4.5-5.0</a:t>
                      </a:r>
                    </a:p>
                  </a:txBody>
                  <a:tcPr>
                    <a:noFill/>
                  </a:tcPr>
                </a:tc>
                <a:tc>
                  <a:txBody>
                    <a:bodyPr/>
                    <a:lstStyle/>
                    <a:p>
                      <a:r>
                        <a:rPr lang="en-US" dirty="0">
                          <a:solidFill>
                            <a:sysClr val="windowText" lastClr="000000"/>
                          </a:solidFill>
                        </a:rPr>
                        <a:t>Very strongly acidic</a:t>
                      </a:r>
                    </a:p>
                  </a:txBody>
                  <a:tcPr>
                    <a:noFill/>
                  </a:tcPr>
                </a:tc>
                <a:tc>
                  <a:txBody>
                    <a:bodyPr/>
                    <a:lstStyle/>
                    <a:p>
                      <a:r>
                        <a:rPr lang="en-US" dirty="0">
                          <a:solidFill>
                            <a:sysClr val="windowText" lastClr="000000"/>
                          </a:solidFill>
                        </a:rPr>
                        <a:t>7.4-7.8</a:t>
                      </a:r>
                    </a:p>
                  </a:txBody>
                  <a:tcPr>
                    <a:noFill/>
                  </a:tcPr>
                </a:tc>
                <a:tc>
                  <a:txBody>
                    <a:bodyPr/>
                    <a:lstStyle/>
                    <a:p>
                      <a:r>
                        <a:rPr lang="en-US" dirty="0">
                          <a:solidFill>
                            <a:sysClr val="windowText" lastClr="000000"/>
                          </a:solidFill>
                        </a:rPr>
                        <a:t>Mildly alkaline</a:t>
                      </a:r>
                    </a:p>
                  </a:txBody>
                  <a:tcPr>
                    <a:noFill/>
                  </a:tcPr>
                </a:tc>
                <a:extLst>
                  <a:ext uri="{0D108BD9-81ED-4DB2-BD59-A6C34878D82A}">
                    <a16:rowId xmlns:a16="http://schemas.microsoft.com/office/drawing/2014/main" val="954243593"/>
                  </a:ext>
                </a:extLst>
              </a:tr>
              <a:tr h="370840">
                <a:tc>
                  <a:txBody>
                    <a:bodyPr/>
                    <a:lstStyle/>
                    <a:p>
                      <a:r>
                        <a:rPr lang="en-US" dirty="0">
                          <a:solidFill>
                            <a:sysClr val="windowText" lastClr="000000"/>
                          </a:solidFill>
                        </a:rPr>
                        <a:t>5.1-5.5</a:t>
                      </a:r>
                    </a:p>
                  </a:txBody>
                  <a:tcPr>
                    <a:noFill/>
                  </a:tcPr>
                </a:tc>
                <a:tc>
                  <a:txBody>
                    <a:bodyPr/>
                    <a:lstStyle/>
                    <a:p>
                      <a:r>
                        <a:rPr lang="en-US" dirty="0">
                          <a:solidFill>
                            <a:sysClr val="windowText" lastClr="000000"/>
                          </a:solidFill>
                        </a:rPr>
                        <a:t>Strongly acidic</a:t>
                      </a:r>
                    </a:p>
                  </a:txBody>
                  <a:tcPr>
                    <a:noFill/>
                  </a:tcPr>
                </a:tc>
                <a:tc>
                  <a:txBody>
                    <a:bodyPr/>
                    <a:lstStyle/>
                    <a:p>
                      <a:r>
                        <a:rPr lang="en-US" dirty="0">
                          <a:solidFill>
                            <a:sysClr val="windowText" lastClr="000000"/>
                          </a:solidFill>
                        </a:rPr>
                        <a:t>7.9-8.4</a:t>
                      </a:r>
                    </a:p>
                  </a:txBody>
                  <a:tcPr>
                    <a:noFill/>
                  </a:tcPr>
                </a:tc>
                <a:tc>
                  <a:txBody>
                    <a:bodyPr/>
                    <a:lstStyle/>
                    <a:p>
                      <a:r>
                        <a:rPr lang="en-US" dirty="0">
                          <a:solidFill>
                            <a:sysClr val="windowText" lastClr="000000"/>
                          </a:solidFill>
                        </a:rPr>
                        <a:t>Moderately alkaline</a:t>
                      </a:r>
                    </a:p>
                  </a:txBody>
                  <a:tcPr>
                    <a:noFill/>
                  </a:tcPr>
                </a:tc>
                <a:extLst>
                  <a:ext uri="{0D108BD9-81ED-4DB2-BD59-A6C34878D82A}">
                    <a16:rowId xmlns:a16="http://schemas.microsoft.com/office/drawing/2014/main" val="4220132597"/>
                  </a:ext>
                </a:extLst>
              </a:tr>
              <a:tr h="370840">
                <a:tc>
                  <a:txBody>
                    <a:bodyPr/>
                    <a:lstStyle/>
                    <a:p>
                      <a:r>
                        <a:rPr lang="en-US" dirty="0">
                          <a:solidFill>
                            <a:sysClr val="windowText" lastClr="000000"/>
                          </a:solidFill>
                        </a:rPr>
                        <a:t>5.6-6.0</a:t>
                      </a:r>
                    </a:p>
                  </a:txBody>
                  <a:tcPr>
                    <a:noFill/>
                  </a:tcPr>
                </a:tc>
                <a:tc>
                  <a:txBody>
                    <a:bodyPr/>
                    <a:lstStyle/>
                    <a:p>
                      <a:r>
                        <a:rPr lang="en-US" dirty="0">
                          <a:solidFill>
                            <a:sysClr val="windowText" lastClr="000000"/>
                          </a:solidFill>
                        </a:rPr>
                        <a:t>Medium acidic</a:t>
                      </a:r>
                    </a:p>
                  </a:txBody>
                  <a:tcPr>
                    <a:noFill/>
                  </a:tcPr>
                </a:tc>
                <a:tc>
                  <a:txBody>
                    <a:bodyPr/>
                    <a:lstStyle/>
                    <a:p>
                      <a:r>
                        <a:rPr lang="en-US" dirty="0">
                          <a:solidFill>
                            <a:sysClr val="windowText" lastClr="000000"/>
                          </a:solidFill>
                        </a:rPr>
                        <a:t>8.5-9.0</a:t>
                      </a:r>
                    </a:p>
                  </a:txBody>
                  <a:tcPr>
                    <a:noFill/>
                  </a:tcPr>
                </a:tc>
                <a:tc>
                  <a:txBody>
                    <a:bodyPr/>
                    <a:lstStyle/>
                    <a:p>
                      <a:r>
                        <a:rPr lang="en-US" dirty="0">
                          <a:solidFill>
                            <a:sysClr val="windowText" lastClr="000000"/>
                          </a:solidFill>
                        </a:rPr>
                        <a:t>Strongly alkaline</a:t>
                      </a:r>
                    </a:p>
                  </a:txBody>
                  <a:tcPr>
                    <a:noFill/>
                  </a:tcPr>
                </a:tc>
                <a:extLst>
                  <a:ext uri="{0D108BD9-81ED-4DB2-BD59-A6C34878D82A}">
                    <a16:rowId xmlns:a16="http://schemas.microsoft.com/office/drawing/2014/main" val="527537411"/>
                  </a:ext>
                </a:extLst>
              </a:tr>
              <a:tr h="370840">
                <a:tc>
                  <a:txBody>
                    <a:bodyPr/>
                    <a:lstStyle/>
                    <a:p>
                      <a:r>
                        <a:rPr lang="en-US" dirty="0">
                          <a:solidFill>
                            <a:sysClr val="windowText" lastClr="000000"/>
                          </a:solidFill>
                        </a:rPr>
                        <a:t>6.1-6.5</a:t>
                      </a:r>
                    </a:p>
                  </a:txBody>
                  <a:tcPr>
                    <a:noFill/>
                  </a:tcPr>
                </a:tc>
                <a:tc>
                  <a:txBody>
                    <a:bodyPr/>
                    <a:lstStyle/>
                    <a:p>
                      <a:r>
                        <a:rPr lang="en-US" dirty="0">
                          <a:solidFill>
                            <a:sysClr val="windowText" lastClr="000000"/>
                          </a:solidFill>
                        </a:rPr>
                        <a:t>Slightly acidic</a:t>
                      </a: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extLst>
                  <a:ext uri="{0D108BD9-81ED-4DB2-BD59-A6C34878D82A}">
                    <a16:rowId xmlns:a16="http://schemas.microsoft.com/office/drawing/2014/main" val="4190225961"/>
                  </a:ext>
                </a:extLst>
              </a:tr>
            </a:tbl>
          </a:graphicData>
        </a:graphic>
      </p:graphicFrame>
      <p:sp>
        <p:nvSpPr>
          <p:cNvPr id="5" name="Slide Number Placeholder 4">
            <a:extLst>
              <a:ext uri="{FF2B5EF4-FFF2-40B4-BE49-F238E27FC236}">
                <a16:creationId xmlns:a16="http://schemas.microsoft.com/office/drawing/2014/main" id="{B128504A-196C-E497-B049-B38D08DC279F}"/>
              </a:ext>
            </a:extLst>
          </p:cNvPr>
          <p:cNvSpPr>
            <a:spLocks noGrp="1"/>
          </p:cNvSpPr>
          <p:nvPr>
            <p:ph type="sldNum" sz="quarter" idx="12"/>
          </p:nvPr>
        </p:nvSpPr>
        <p:spPr/>
        <p:txBody>
          <a:bodyPr/>
          <a:lstStyle/>
          <a:p>
            <a:fld id="{7E2D3A1E-CB0F-4795-A138-5B7BBEFF6EA2}" type="slidenum">
              <a:rPr lang="en-US" smtClean="0"/>
              <a:t>9</a:t>
            </a:fld>
            <a:endParaRPr lang="en-US"/>
          </a:p>
        </p:txBody>
      </p:sp>
    </p:spTree>
    <p:extLst>
      <p:ext uri="{BB962C8B-B14F-4D97-AF65-F5344CB8AC3E}">
        <p14:creationId xmlns:p14="http://schemas.microsoft.com/office/powerpoint/2010/main" val="1448555008"/>
      </p:ext>
    </p:extLst>
  </p:cSld>
  <p:clrMapOvr>
    <a:masterClrMapping/>
  </p:clrMapOvr>
</p:sld>
</file>

<file path=ppt/theme/theme1.xml><?xml version="1.0" encoding="utf-8"?>
<a:theme xmlns:a="http://schemas.openxmlformats.org/drawingml/2006/main" name="MSU_black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U_blackwhite" id="{F483A3BF-935E-495D-8F0B-3FD84450165B}" vid="{67C9EBB3-294F-44EF-9795-7E318333D0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MSU_blackwhite</Template>
  <TotalTime>6557</TotalTime>
  <Words>4200</Words>
  <Application>Microsoft Office PowerPoint</Application>
  <PresentationFormat>Widescreen</PresentationFormat>
  <Paragraphs>668</Paragraphs>
  <Slides>74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4" baseType="lpstr">
      <vt:lpstr>Arial</vt:lpstr>
      <vt:lpstr>Calibri</vt:lpstr>
      <vt:lpstr>Calibri Light</vt:lpstr>
      <vt:lpstr>Cambria Math</vt:lpstr>
      <vt:lpstr>Symbol</vt:lpstr>
      <vt:lpstr>Tahoma</vt:lpstr>
      <vt:lpstr>Times New Roman</vt:lpstr>
      <vt:lpstr>Wingdings 2</vt:lpstr>
      <vt:lpstr>MSU_blackwhite</vt:lpstr>
      <vt:lpstr>Chart</vt:lpstr>
      <vt:lpstr>Problem Soils: Acidity, Alkalinity, Salinity, and Sodicity</vt:lpstr>
      <vt:lpstr>PowerPoint Presentation</vt:lpstr>
      <vt:lpstr>Why study acid, alkaline, saline, and sodic soils?</vt:lpstr>
      <vt:lpstr>PowerPoint Presentation</vt:lpstr>
      <vt:lpstr>PowerPoint Presentation</vt:lpstr>
      <vt:lpstr>Acid/alkaline soils</vt:lpstr>
      <vt:lpstr>Acidity in water</vt:lpstr>
      <vt:lpstr>Acidity in water</vt:lpstr>
      <vt:lpstr>Acidity in water</vt:lpstr>
      <vt:lpstr>Where does H+ come from in soil?</vt:lpstr>
      <vt:lpstr>Where does H+ come from in soil? – Natural </vt:lpstr>
      <vt:lpstr>Where does H+ come from in soil? – Natural </vt:lpstr>
      <vt:lpstr>Loss of Basic Cations</vt:lpstr>
      <vt:lpstr>Removal of Base Cations via hydrolosis</vt:lpstr>
      <vt:lpstr>Where does H+ come from in soil?</vt:lpstr>
      <vt:lpstr>Where does H+ come from - Artificial </vt:lpstr>
      <vt:lpstr>How about inputs?  Artificial</vt:lpstr>
      <vt:lpstr>What’s so special about N and S?</vt:lpstr>
      <vt:lpstr>Soil CEC and Buffer Capacity</vt:lpstr>
      <vt:lpstr>Soil acidity and Soil Buffer Capacity</vt:lpstr>
      <vt:lpstr>Soil pH Buffering</vt:lpstr>
      <vt:lpstr>Active vs Potential/Exchangeable Acidity</vt:lpstr>
      <vt:lpstr>PowerPoint Presentation</vt:lpstr>
      <vt:lpstr>Active vs Potential/Exchangeable Acidity</vt:lpstr>
      <vt:lpstr>Soil pH Buffering</vt:lpstr>
      <vt:lpstr>Soil pH Buffering</vt:lpstr>
      <vt:lpstr>Effect of Soil Acidity on Plants</vt:lpstr>
      <vt:lpstr>Acid Toxicity</vt:lpstr>
      <vt:lpstr>Reduced Nutrient Availability</vt:lpstr>
      <vt:lpstr>PowerPoint Presentation</vt:lpstr>
      <vt:lpstr>PowerPoint Presentation</vt:lpstr>
      <vt:lpstr>Other issues with soil pH</vt:lpstr>
      <vt:lpstr>ALS Inhibitors – Group 2 Herbicides</vt:lpstr>
      <vt:lpstr>Sus are more persistent at higher soil pH</vt:lpstr>
      <vt:lpstr>IMIs are more persistent at lower soil pH</vt:lpstr>
      <vt:lpstr>PSII inhibitors – atrazine, sencor</vt:lpstr>
      <vt:lpstr>How do we measure soil pH?</vt:lpstr>
      <vt:lpstr>How to we handle Soil Acidity issues?</vt:lpstr>
      <vt:lpstr>Neutralizing Soil Acidity</vt:lpstr>
      <vt:lpstr>Neutralizing Soil Acidity</vt:lpstr>
      <vt:lpstr>How do we determine lime requirements?</vt:lpstr>
      <vt:lpstr>How do we determine lime requirements?</vt:lpstr>
      <vt:lpstr>How do we determine lime requirements?</vt:lpstr>
      <vt:lpstr>How do we determine lime requirements</vt:lpstr>
      <vt:lpstr>How does MSU determine lime requirements?</vt:lpstr>
      <vt:lpstr>How does MSU determine lime requirements?</vt:lpstr>
      <vt:lpstr>Liming Materials</vt:lpstr>
      <vt:lpstr>Liming Materials</vt:lpstr>
      <vt:lpstr>Liming Materials</vt:lpstr>
      <vt:lpstr>Lime Requirements – CCE </vt:lpstr>
      <vt:lpstr>How to calculate CCE?</vt:lpstr>
      <vt:lpstr>How to calculate CCE</vt:lpstr>
      <vt:lpstr>Lime Requirements - Purity</vt:lpstr>
      <vt:lpstr>Lime Requirements - Fineness</vt:lpstr>
      <vt:lpstr>Lime Requirements - Fineness</vt:lpstr>
      <vt:lpstr>Lime Requirements - RNV</vt:lpstr>
      <vt:lpstr>Lime Requirements - RNV</vt:lpstr>
      <vt:lpstr>Lime Requirements - RNV</vt:lpstr>
      <vt:lpstr>Considerations for Lime Application</vt:lpstr>
      <vt:lpstr>Considerations for Lime Application</vt:lpstr>
      <vt:lpstr>Remember, Ca IS NOT what impacts pH</vt:lpstr>
      <vt:lpstr>Calcareous Soils</vt:lpstr>
      <vt:lpstr>Calcareous soils</vt:lpstr>
      <vt:lpstr>Iron Deficiency Chlorosis</vt:lpstr>
      <vt:lpstr>Iron Deficiency Chlorosis</vt:lpstr>
      <vt:lpstr>IDC Chlorosis</vt:lpstr>
      <vt:lpstr>Saline Soils</vt:lpstr>
      <vt:lpstr>Saline Soils</vt:lpstr>
      <vt:lpstr>Saline Soils</vt:lpstr>
      <vt:lpstr>Saline Soils</vt:lpstr>
      <vt:lpstr>Sodic soils</vt:lpstr>
      <vt:lpstr>Sodic soils</vt:lpstr>
      <vt:lpstr>Saline-Sodic Soils</vt:lpstr>
      <vt:lpstr>Saline-Sodic Soils</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Acidity, Alkalinity, Saline and Sodic Soils</dc:title>
  <dc:creator>Reed, Vaughn</dc:creator>
  <cp:lastModifiedBy>Reed, Vaughn</cp:lastModifiedBy>
  <cp:revision>3</cp:revision>
  <dcterms:created xsi:type="dcterms:W3CDTF">2022-12-30T20:35:55Z</dcterms:created>
  <dcterms:modified xsi:type="dcterms:W3CDTF">2026-02-12T20:53:26Z</dcterms:modified>
</cp:coreProperties>
</file>