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56" r:id="rId2"/>
    <p:sldId id="291" r:id="rId3"/>
    <p:sldId id="292" r:id="rId4"/>
    <p:sldId id="293" r:id="rId5"/>
    <p:sldId id="294" r:id="rId6"/>
    <p:sldId id="295" r:id="rId7"/>
    <p:sldId id="296" r:id="rId8"/>
    <p:sldId id="316" r:id="rId9"/>
    <p:sldId id="307" r:id="rId10"/>
    <p:sldId id="297" r:id="rId11"/>
    <p:sldId id="298" r:id="rId12"/>
    <p:sldId id="299" r:id="rId13"/>
    <p:sldId id="302" r:id="rId14"/>
    <p:sldId id="300" r:id="rId15"/>
    <p:sldId id="303" r:id="rId16"/>
    <p:sldId id="304" r:id="rId17"/>
    <p:sldId id="305" r:id="rId18"/>
    <p:sldId id="312" r:id="rId19"/>
    <p:sldId id="309" r:id="rId20"/>
    <p:sldId id="310" r:id="rId21"/>
    <p:sldId id="311" r:id="rId22"/>
    <p:sldId id="308" r:id="rId23"/>
    <p:sldId id="313" r:id="rId24"/>
    <p:sldId id="314" r:id="rId25"/>
    <p:sldId id="315" r:id="rId26"/>
    <p:sldId id="317" r:id="rId27"/>
    <p:sldId id="318" r:id="rId28"/>
    <p:sldId id="319" r:id="rId29"/>
    <p:sldId id="322" r:id="rId30"/>
    <p:sldId id="321" r:id="rId31"/>
    <p:sldId id="337" r:id="rId32"/>
    <p:sldId id="323" r:id="rId33"/>
    <p:sldId id="324" r:id="rId34"/>
    <p:sldId id="325" r:id="rId35"/>
    <p:sldId id="326" r:id="rId36"/>
    <p:sldId id="327" r:id="rId37"/>
    <p:sldId id="320" r:id="rId38"/>
    <p:sldId id="328" r:id="rId39"/>
    <p:sldId id="333" r:id="rId40"/>
    <p:sldId id="329" r:id="rId41"/>
    <p:sldId id="330" r:id="rId42"/>
    <p:sldId id="331" r:id="rId43"/>
    <p:sldId id="332" r:id="rId44"/>
    <p:sldId id="334" r:id="rId45"/>
    <p:sldId id="335" r:id="rId46"/>
    <p:sldId id="338"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168FB9F-5AEE-406C-B17B-F1C5D45DD0F9}">
          <p14:sldIdLst>
            <p14:sldId id="256"/>
          </p14:sldIdLst>
        </p14:section>
        <p14:section name="Basic Soil-Plant Relationships" id="{7AC75DAE-CBC7-4B91-B59A-F90E5B7F1C21}">
          <p14:sldIdLst>
            <p14:sldId id="291"/>
            <p14:sldId id="292"/>
            <p14:sldId id="293"/>
            <p14:sldId id="294"/>
            <p14:sldId id="295"/>
            <p14:sldId id="296"/>
            <p14:sldId id="316"/>
            <p14:sldId id="307"/>
            <p14:sldId id="297"/>
            <p14:sldId id="298"/>
            <p14:sldId id="299"/>
            <p14:sldId id="302"/>
            <p14:sldId id="300"/>
            <p14:sldId id="303"/>
            <p14:sldId id="304"/>
            <p14:sldId id="305"/>
            <p14:sldId id="312"/>
            <p14:sldId id="309"/>
            <p14:sldId id="310"/>
            <p14:sldId id="311"/>
            <p14:sldId id="308"/>
            <p14:sldId id="313"/>
            <p14:sldId id="314"/>
            <p14:sldId id="315"/>
            <p14:sldId id="317"/>
            <p14:sldId id="318"/>
            <p14:sldId id="319"/>
            <p14:sldId id="322"/>
            <p14:sldId id="321"/>
            <p14:sldId id="337"/>
            <p14:sldId id="323"/>
            <p14:sldId id="324"/>
            <p14:sldId id="325"/>
            <p14:sldId id="326"/>
            <p14:sldId id="327"/>
            <p14:sldId id="320"/>
            <p14:sldId id="328"/>
            <p14:sldId id="333"/>
            <p14:sldId id="329"/>
            <p14:sldId id="330"/>
            <p14:sldId id="331"/>
            <p14:sldId id="332"/>
            <p14:sldId id="334"/>
            <p14:sldId id="335"/>
            <p14:sldId id="33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247" autoAdjust="0"/>
  </p:normalViewPr>
  <p:slideViewPr>
    <p:cSldViewPr snapToGrid="0">
      <p:cViewPr varScale="1">
        <p:scale>
          <a:sx n="106" d="100"/>
          <a:sy n="106" d="100"/>
        </p:scale>
        <p:origin x="792" y="114"/>
      </p:cViewPr>
      <p:guideLst/>
    </p:cSldViewPr>
  </p:slideViewPr>
  <p:outlineViewPr>
    <p:cViewPr>
      <p:scale>
        <a:sx n="33" d="100"/>
        <a:sy n="33" d="100"/>
      </p:scale>
      <p:origin x="0" y="-1075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ed, Vaughn" userId="8c08aa42-ee24-4557-87bf-78ee5f00a26d" providerId="ADAL" clId="{39BF3AD1-64F0-41FC-A309-52855B97E114}"/>
    <pc:docChg chg="modSld">
      <pc:chgData name="Reed, Vaughn" userId="8c08aa42-ee24-4557-87bf-78ee5f00a26d" providerId="ADAL" clId="{39BF3AD1-64F0-41FC-A309-52855B97E114}" dt="2025-02-26T19:21:08.809" v="74" actId="20577"/>
      <pc:docMkLst>
        <pc:docMk/>
      </pc:docMkLst>
      <pc:sldChg chg="modSp mod">
        <pc:chgData name="Reed, Vaughn" userId="8c08aa42-ee24-4557-87bf-78ee5f00a26d" providerId="ADAL" clId="{39BF3AD1-64F0-41FC-A309-52855B97E114}" dt="2025-02-05T14:06:34.426" v="67" actId="20577"/>
        <pc:sldMkLst>
          <pc:docMk/>
          <pc:sldMk cId="3712269386" sldId="302"/>
        </pc:sldMkLst>
        <pc:spChg chg="mod">
          <ac:chgData name="Reed, Vaughn" userId="8c08aa42-ee24-4557-87bf-78ee5f00a26d" providerId="ADAL" clId="{39BF3AD1-64F0-41FC-A309-52855B97E114}" dt="2025-02-05T14:06:34.426" v="67" actId="20577"/>
          <ac:spMkLst>
            <pc:docMk/>
            <pc:sldMk cId="3712269386" sldId="302"/>
            <ac:spMk id="3" creationId="{D92FD7A2-C49D-A530-F6AC-E3EA8407CA00}"/>
          </ac:spMkLst>
        </pc:spChg>
      </pc:sldChg>
      <pc:sldChg chg="modSp mod">
        <pc:chgData name="Reed, Vaughn" userId="8c08aa42-ee24-4557-87bf-78ee5f00a26d" providerId="ADAL" clId="{39BF3AD1-64F0-41FC-A309-52855B97E114}" dt="2025-02-26T19:21:08.809" v="74" actId="20577"/>
        <pc:sldMkLst>
          <pc:docMk/>
          <pc:sldMk cId="2263367214" sldId="317"/>
        </pc:sldMkLst>
        <pc:spChg chg="mod">
          <ac:chgData name="Reed, Vaughn" userId="8c08aa42-ee24-4557-87bf-78ee5f00a26d" providerId="ADAL" clId="{39BF3AD1-64F0-41FC-A309-52855B97E114}" dt="2025-02-26T19:21:08.809" v="74" actId="20577"/>
          <ac:spMkLst>
            <pc:docMk/>
            <pc:sldMk cId="2263367214" sldId="317"/>
            <ac:spMk id="3" creationId="{3703D35C-B004-9502-ECD2-AE1A94DACE1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D36E42-5073-48BE-B88D-513AE1B510D0}"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AD6763-45CB-4903-9FD0-3F37136EFD05}" type="slidenum">
              <a:rPr lang="en-US" smtClean="0"/>
              <a:t>‹#›</a:t>
            </a:fld>
            <a:endParaRPr lang="en-US"/>
          </a:p>
        </p:txBody>
      </p:sp>
    </p:spTree>
    <p:extLst>
      <p:ext uri="{BB962C8B-B14F-4D97-AF65-F5344CB8AC3E}">
        <p14:creationId xmlns:p14="http://schemas.microsoft.com/office/powerpoint/2010/main" val="719696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979C3-4381-4B45-9DC6-741CEDDC46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0B05DA-428B-40ED-B249-52936E290D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76A7AB-8928-469E-ABF2-65D753A648AF}"/>
              </a:ext>
            </a:extLst>
          </p:cNvPr>
          <p:cNvSpPr>
            <a:spLocks noGrp="1"/>
          </p:cNvSpPr>
          <p:nvPr>
            <p:ph type="dt" sz="half" idx="10"/>
          </p:nvPr>
        </p:nvSpPr>
        <p:spPr/>
        <p:txBody>
          <a:bodyPr/>
          <a:lstStyle/>
          <a:p>
            <a:fld id="{77193A6A-4C34-4C55-ACAC-7EA70F08693A}" type="datetime1">
              <a:rPr lang="en-US" smtClean="0"/>
              <a:t>2/26/2025</a:t>
            </a:fld>
            <a:endParaRPr lang="en-US"/>
          </a:p>
        </p:txBody>
      </p:sp>
      <p:sp>
        <p:nvSpPr>
          <p:cNvPr id="5" name="Footer Placeholder 4">
            <a:extLst>
              <a:ext uri="{FF2B5EF4-FFF2-40B4-BE49-F238E27FC236}">
                <a16:creationId xmlns:a16="http://schemas.microsoft.com/office/drawing/2014/main" id="{923A33DF-3EE8-4C3D-90E0-9E6B1E3AF1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705274-F66E-463E-8A67-BC449F244CEA}"/>
              </a:ext>
            </a:extLst>
          </p:cNvPr>
          <p:cNvSpPr>
            <a:spLocks noGrp="1"/>
          </p:cNvSpPr>
          <p:nvPr>
            <p:ph type="sldNum" sz="quarter" idx="12"/>
          </p:nvPr>
        </p:nvSpPr>
        <p:spPr/>
        <p:txBody>
          <a:bodyPr/>
          <a:lstStyle/>
          <a:p>
            <a:fld id="{DF3020E6-9C94-4E39-B339-D5A7500101A0}" type="slidenum">
              <a:rPr lang="en-US" smtClean="0"/>
              <a:t>‹#›</a:t>
            </a:fld>
            <a:endParaRPr lang="en-US"/>
          </a:p>
        </p:txBody>
      </p:sp>
    </p:spTree>
    <p:extLst>
      <p:ext uri="{BB962C8B-B14F-4D97-AF65-F5344CB8AC3E}">
        <p14:creationId xmlns:p14="http://schemas.microsoft.com/office/powerpoint/2010/main" val="1367196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AE6C2-BD22-4F70-B87D-9C48681644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272D84-5249-4C82-A49C-73D2BBFCF6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7F37CE-47FA-45D5-B206-54023B37B337}"/>
              </a:ext>
            </a:extLst>
          </p:cNvPr>
          <p:cNvSpPr>
            <a:spLocks noGrp="1"/>
          </p:cNvSpPr>
          <p:nvPr>
            <p:ph type="dt" sz="half" idx="10"/>
          </p:nvPr>
        </p:nvSpPr>
        <p:spPr/>
        <p:txBody>
          <a:bodyPr/>
          <a:lstStyle/>
          <a:p>
            <a:fld id="{E0994DD7-DA3E-4DEF-B3D5-05C73B7BA5D2}" type="datetime1">
              <a:rPr lang="en-US" smtClean="0"/>
              <a:t>2/26/2025</a:t>
            </a:fld>
            <a:endParaRPr lang="en-US"/>
          </a:p>
        </p:txBody>
      </p:sp>
      <p:sp>
        <p:nvSpPr>
          <p:cNvPr id="5" name="Footer Placeholder 4">
            <a:extLst>
              <a:ext uri="{FF2B5EF4-FFF2-40B4-BE49-F238E27FC236}">
                <a16:creationId xmlns:a16="http://schemas.microsoft.com/office/drawing/2014/main" id="{8F09A0A9-A5A2-4759-BFCE-1A09AFFAB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361E48-D91B-4CD7-99EF-72507E3B35B6}"/>
              </a:ext>
            </a:extLst>
          </p:cNvPr>
          <p:cNvSpPr>
            <a:spLocks noGrp="1"/>
          </p:cNvSpPr>
          <p:nvPr>
            <p:ph type="sldNum" sz="quarter" idx="12"/>
          </p:nvPr>
        </p:nvSpPr>
        <p:spPr/>
        <p:txBody>
          <a:bodyPr/>
          <a:lstStyle/>
          <a:p>
            <a:fld id="{DF3020E6-9C94-4E39-B339-D5A7500101A0}" type="slidenum">
              <a:rPr lang="en-US" smtClean="0"/>
              <a:t>‹#›</a:t>
            </a:fld>
            <a:endParaRPr lang="en-US"/>
          </a:p>
        </p:txBody>
      </p:sp>
    </p:spTree>
    <p:extLst>
      <p:ext uri="{BB962C8B-B14F-4D97-AF65-F5344CB8AC3E}">
        <p14:creationId xmlns:p14="http://schemas.microsoft.com/office/powerpoint/2010/main" val="2433559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5F438D-2887-444C-A191-5FD503DADB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8F0F86-D01B-411E-B123-60AF8774F2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5619C1-4150-44F6-8582-686C3207E9F0}"/>
              </a:ext>
            </a:extLst>
          </p:cNvPr>
          <p:cNvSpPr>
            <a:spLocks noGrp="1"/>
          </p:cNvSpPr>
          <p:nvPr>
            <p:ph type="dt" sz="half" idx="10"/>
          </p:nvPr>
        </p:nvSpPr>
        <p:spPr/>
        <p:txBody>
          <a:bodyPr/>
          <a:lstStyle/>
          <a:p>
            <a:fld id="{3E0907FF-0B25-4E6D-9929-561017BFF661}" type="datetime1">
              <a:rPr lang="en-US" smtClean="0"/>
              <a:t>2/26/2025</a:t>
            </a:fld>
            <a:endParaRPr lang="en-US"/>
          </a:p>
        </p:txBody>
      </p:sp>
      <p:sp>
        <p:nvSpPr>
          <p:cNvPr id="5" name="Footer Placeholder 4">
            <a:extLst>
              <a:ext uri="{FF2B5EF4-FFF2-40B4-BE49-F238E27FC236}">
                <a16:creationId xmlns:a16="http://schemas.microsoft.com/office/drawing/2014/main" id="{D6FD3AF0-A3F0-4986-ADE4-97F2AE8CCD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E4A888-7F0C-4C77-AC4C-337E6319D586}"/>
              </a:ext>
            </a:extLst>
          </p:cNvPr>
          <p:cNvSpPr>
            <a:spLocks noGrp="1"/>
          </p:cNvSpPr>
          <p:nvPr>
            <p:ph type="sldNum" sz="quarter" idx="12"/>
          </p:nvPr>
        </p:nvSpPr>
        <p:spPr/>
        <p:txBody>
          <a:bodyPr/>
          <a:lstStyle/>
          <a:p>
            <a:fld id="{DF3020E6-9C94-4E39-B339-D5A7500101A0}" type="slidenum">
              <a:rPr lang="en-US" smtClean="0"/>
              <a:t>‹#›</a:t>
            </a:fld>
            <a:endParaRPr lang="en-US"/>
          </a:p>
        </p:txBody>
      </p:sp>
    </p:spTree>
    <p:extLst>
      <p:ext uri="{BB962C8B-B14F-4D97-AF65-F5344CB8AC3E}">
        <p14:creationId xmlns:p14="http://schemas.microsoft.com/office/powerpoint/2010/main" val="1180573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8750"/>
            <a:ext cx="10972800" cy="1258888"/>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6470EF9-DAF3-4403-8247-EF023C48CEF2}"/>
              </a:ext>
            </a:extLst>
          </p:cNvPr>
          <p:cNvSpPr>
            <a:spLocks noGrp="1"/>
          </p:cNvSpPr>
          <p:nvPr>
            <p:ph type="sldNum" sz="quarter" idx="10"/>
          </p:nvPr>
        </p:nvSpPr>
        <p:spPr>
          <a:ln/>
        </p:spPr>
        <p:txBody>
          <a:bodyPr/>
          <a:lstStyle>
            <a:lvl1pPr>
              <a:defRPr/>
            </a:lvl1pPr>
          </a:lstStyle>
          <a:p>
            <a:fld id="{DF3020E6-9C94-4E39-B339-D5A7500101A0}" type="slidenum">
              <a:rPr lang="en-US" smtClean="0"/>
              <a:t>‹#›</a:t>
            </a:fld>
            <a:endParaRPr lang="en-US"/>
          </a:p>
        </p:txBody>
      </p:sp>
      <p:sp>
        <p:nvSpPr>
          <p:cNvPr id="7" name="Footer Placeholder 4">
            <a:extLst>
              <a:ext uri="{FF2B5EF4-FFF2-40B4-BE49-F238E27FC236}">
                <a16:creationId xmlns:a16="http://schemas.microsoft.com/office/drawing/2014/main" id="{E2D4E6E6-D1D2-430D-A0D3-0ABA56962D47}"/>
              </a:ext>
            </a:extLst>
          </p:cNvPr>
          <p:cNvSpPr>
            <a:spLocks noGrp="1"/>
          </p:cNvSpPr>
          <p:nvPr>
            <p:ph type="ftr" sz="quarter" idx="11"/>
          </p:nvPr>
        </p:nvSpPr>
        <p:spPr/>
        <p:txBody>
          <a:bodyPr/>
          <a:lstStyle>
            <a:lvl1pPr>
              <a:defRPr/>
            </a:lvl1pPr>
          </a:lstStyle>
          <a:p>
            <a:endParaRPr lang="en-US"/>
          </a:p>
        </p:txBody>
      </p:sp>
      <p:sp>
        <p:nvSpPr>
          <p:cNvPr id="8" name="Date Placeholder 3">
            <a:extLst>
              <a:ext uri="{FF2B5EF4-FFF2-40B4-BE49-F238E27FC236}">
                <a16:creationId xmlns:a16="http://schemas.microsoft.com/office/drawing/2014/main" id="{DF08AE72-5AD2-4FBE-BF23-2916C283C58E}"/>
              </a:ext>
            </a:extLst>
          </p:cNvPr>
          <p:cNvSpPr>
            <a:spLocks noGrp="1"/>
          </p:cNvSpPr>
          <p:nvPr>
            <p:ph type="dt" sz="half" idx="12"/>
          </p:nvPr>
        </p:nvSpPr>
        <p:spPr/>
        <p:txBody>
          <a:bodyPr/>
          <a:lstStyle>
            <a:lvl1pPr>
              <a:defRPr/>
            </a:lvl1pPr>
          </a:lstStyle>
          <a:p>
            <a:fld id="{3292184C-054B-4538-9BA6-17DC6635D5F4}" type="datetime1">
              <a:rPr lang="en-US" smtClean="0"/>
              <a:t>2/26/2025</a:t>
            </a:fld>
            <a:endParaRPr lang="en-US"/>
          </a:p>
        </p:txBody>
      </p:sp>
    </p:spTree>
    <p:extLst>
      <p:ext uri="{BB962C8B-B14F-4D97-AF65-F5344CB8AC3E}">
        <p14:creationId xmlns:p14="http://schemas.microsoft.com/office/powerpoint/2010/main" val="3490516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158750"/>
            <a:ext cx="10972800" cy="1258888"/>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A87D810-D15F-42FF-A8D9-D463D7B20660}"/>
              </a:ext>
            </a:extLst>
          </p:cNvPr>
          <p:cNvSpPr>
            <a:spLocks noGrp="1"/>
          </p:cNvSpPr>
          <p:nvPr>
            <p:ph type="sldNum" sz="quarter" idx="10"/>
          </p:nvPr>
        </p:nvSpPr>
        <p:spPr>
          <a:ln/>
        </p:spPr>
        <p:txBody>
          <a:bodyPr/>
          <a:lstStyle>
            <a:lvl1pPr>
              <a:defRPr/>
            </a:lvl1pPr>
          </a:lstStyle>
          <a:p>
            <a:fld id="{DF3020E6-9C94-4E39-B339-D5A7500101A0}" type="slidenum">
              <a:rPr lang="en-US" smtClean="0"/>
              <a:t>‹#›</a:t>
            </a:fld>
            <a:endParaRPr lang="en-US"/>
          </a:p>
        </p:txBody>
      </p:sp>
      <p:sp>
        <p:nvSpPr>
          <p:cNvPr id="8" name="Footer Placeholder 4">
            <a:extLst>
              <a:ext uri="{FF2B5EF4-FFF2-40B4-BE49-F238E27FC236}">
                <a16:creationId xmlns:a16="http://schemas.microsoft.com/office/drawing/2014/main" id="{5E386D59-5F3C-4284-9552-12F8596A9DA6}"/>
              </a:ext>
            </a:extLst>
          </p:cNvPr>
          <p:cNvSpPr>
            <a:spLocks noGrp="1"/>
          </p:cNvSpPr>
          <p:nvPr>
            <p:ph type="ftr" sz="quarter" idx="11"/>
          </p:nvPr>
        </p:nvSpPr>
        <p:spPr/>
        <p:txBody>
          <a:bodyPr/>
          <a:lstStyle>
            <a:lvl1pPr>
              <a:defRPr/>
            </a:lvl1pPr>
          </a:lstStyle>
          <a:p>
            <a:endParaRPr lang="en-US"/>
          </a:p>
        </p:txBody>
      </p:sp>
      <p:sp>
        <p:nvSpPr>
          <p:cNvPr id="9" name="Date Placeholder 3">
            <a:extLst>
              <a:ext uri="{FF2B5EF4-FFF2-40B4-BE49-F238E27FC236}">
                <a16:creationId xmlns:a16="http://schemas.microsoft.com/office/drawing/2014/main" id="{34B59AEB-A886-4A47-BBDA-DFFAD12938D0}"/>
              </a:ext>
            </a:extLst>
          </p:cNvPr>
          <p:cNvSpPr>
            <a:spLocks noGrp="1"/>
          </p:cNvSpPr>
          <p:nvPr>
            <p:ph type="dt" sz="half" idx="12"/>
          </p:nvPr>
        </p:nvSpPr>
        <p:spPr/>
        <p:txBody>
          <a:bodyPr/>
          <a:lstStyle>
            <a:lvl1pPr>
              <a:defRPr/>
            </a:lvl1pPr>
          </a:lstStyle>
          <a:p>
            <a:fld id="{17EAB72E-2C95-438E-A700-32B9CCA24425}" type="datetime1">
              <a:rPr lang="en-US" smtClean="0"/>
              <a:t>2/26/2025</a:t>
            </a:fld>
            <a:endParaRPr lang="en-US"/>
          </a:p>
        </p:txBody>
      </p:sp>
    </p:spTree>
    <p:extLst>
      <p:ext uri="{BB962C8B-B14F-4D97-AF65-F5344CB8AC3E}">
        <p14:creationId xmlns:p14="http://schemas.microsoft.com/office/powerpoint/2010/main" val="3638367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8750"/>
            <a:ext cx="10972800" cy="1258888"/>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9FA7E5FD-A4A8-47C7-A83C-CACD130E6099}"/>
              </a:ext>
            </a:extLst>
          </p:cNvPr>
          <p:cNvSpPr>
            <a:spLocks noGrp="1"/>
          </p:cNvSpPr>
          <p:nvPr>
            <p:ph type="sldNum" sz="quarter" idx="10"/>
          </p:nvPr>
        </p:nvSpPr>
        <p:spPr>
          <a:ln/>
        </p:spPr>
        <p:txBody>
          <a:bodyPr/>
          <a:lstStyle>
            <a:lvl1pPr>
              <a:defRPr/>
            </a:lvl1pPr>
          </a:lstStyle>
          <a:p>
            <a:fld id="{DF3020E6-9C94-4E39-B339-D5A7500101A0}" type="slidenum">
              <a:rPr lang="en-US" smtClean="0"/>
              <a:t>‹#›</a:t>
            </a:fld>
            <a:endParaRPr lang="en-US"/>
          </a:p>
        </p:txBody>
      </p:sp>
      <p:sp>
        <p:nvSpPr>
          <p:cNvPr id="6" name="Footer Placeholder 4">
            <a:extLst>
              <a:ext uri="{FF2B5EF4-FFF2-40B4-BE49-F238E27FC236}">
                <a16:creationId xmlns:a16="http://schemas.microsoft.com/office/drawing/2014/main" id="{DB7CFC8A-103A-4276-8D66-4C48AB7EE2B0}"/>
              </a:ext>
            </a:extLst>
          </p:cNvPr>
          <p:cNvSpPr>
            <a:spLocks noGrp="1"/>
          </p:cNvSpPr>
          <p:nvPr>
            <p:ph type="ftr" sz="quarter" idx="11"/>
          </p:nvPr>
        </p:nvSpPr>
        <p:spPr/>
        <p:txBody>
          <a:bodyPr/>
          <a:lstStyle>
            <a:lvl1pPr>
              <a:defRPr/>
            </a:lvl1pPr>
          </a:lstStyle>
          <a:p>
            <a:endParaRPr lang="en-US"/>
          </a:p>
        </p:txBody>
      </p:sp>
      <p:sp>
        <p:nvSpPr>
          <p:cNvPr id="7" name="Date Placeholder 3">
            <a:extLst>
              <a:ext uri="{FF2B5EF4-FFF2-40B4-BE49-F238E27FC236}">
                <a16:creationId xmlns:a16="http://schemas.microsoft.com/office/drawing/2014/main" id="{2C194DA5-0F16-4D85-A84B-090A744D9A93}"/>
              </a:ext>
            </a:extLst>
          </p:cNvPr>
          <p:cNvSpPr>
            <a:spLocks noGrp="1"/>
          </p:cNvSpPr>
          <p:nvPr>
            <p:ph type="dt" sz="half" idx="12"/>
          </p:nvPr>
        </p:nvSpPr>
        <p:spPr/>
        <p:txBody>
          <a:bodyPr/>
          <a:lstStyle>
            <a:lvl1pPr>
              <a:defRPr/>
            </a:lvl1pPr>
          </a:lstStyle>
          <a:p>
            <a:fld id="{14389C72-4044-4270-BDAD-F652F7D56084}" type="datetime1">
              <a:rPr lang="en-US" smtClean="0"/>
              <a:t>2/26/2025</a:t>
            </a:fld>
            <a:endParaRPr lang="en-US"/>
          </a:p>
        </p:txBody>
      </p:sp>
    </p:spTree>
    <p:extLst>
      <p:ext uri="{BB962C8B-B14F-4D97-AF65-F5344CB8AC3E}">
        <p14:creationId xmlns:p14="http://schemas.microsoft.com/office/powerpoint/2010/main" val="538561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lackBlank">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FD7CCD-B4A1-4B31-8E89-419D022FEC51}"/>
              </a:ext>
            </a:extLst>
          </p:cNvPr>
          <p:cNvSpPr/>
          <p:nvPr/>
        </p:nvSpPr>
        <p:spPr>
          <a:xfrm>
            <a:off x="9639300" y="5133975"/>
            <a:ext cx="2276475" cy="1581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C23A685-27CF-42BB-8694-248EF6FAD0CD}"/>
              </a:ext>
            </a:extLst>
          </p:cNvPr>
          <p:cNvSpPr/>
          <p:nvPr/>
        </p:nvSpPr>
        <p:spPr>
          <a:xfrm>
            <a:off x="0" y="6208776"/>
            <a:ext cx="3511296" cy="6492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7215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570893"/>
            <a:ext cx="5181600" cy="46060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570894"/>
            <a:ext cx="5181600" cy="22295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DF3020E6-9C94-4E39-B339-D5A7500101A0}" type="slidenum">
              <a:rPr lang="en-US" smtClean="0"/>
              <a:t>‹#›</a:t>
            </a:fld>
            <a:endParaRPr lang="en-US"/>
          </a:p>
        </p:txBody>
      </p:sp>
      <p:sp>
        <p:nvSpPr>
          <p:cNvPr id="8" name="Content Placeholder 3"/>
          <p:cNvSpPr>
            <a:spLocks noGrp="1"/>
          </p:cNvSpPr>
          <p:nvPr>
            <p:ph sz="half" idx="13"/>
          </p:nvPr>
        </p:nvSpPr>
        <p:spPr>
          <a:xfrm>
            <a:off x="6172200" y="3947383"/>
            <a:ext cx="5181600" cy="22295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6684829"/>
      </p:ext>
    </p:extLst>
  </p:cSld>
  <p:clrMapOvr>
    <a:masterClrMapping/>
  </p:clrMapOvr>
  <mc:AlternateContent xmlns:mc="http://schemas.openxmlformats.org/markup-compatibility/2006" xmlns:p14="http://schemas.microsoft.com/office/powerpoint/2010/main">
    <mc:Choice Requires="p14">
      <p:transition p14:dur="250" advTm="15000"/>
    </mc:Choice>
    <mc:Fallback xmlns="">
      <p:transition advTm="1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1FA20-52DF-490A-8ADB-BE3953421B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4D7AB0-AE62-47AC-9EA6-AC29A62F10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5237E-D006-4F73-8207-7925617578A9}"/>
              </a:ext>
            </a:extLst>
          </p:cNvPr>
          <p:cNvSpPr>
            <a:spLocks noGrp="1"/>
          </p:cNvSpPr>
          <p:nvPr>
            <p:ph type="dt" sz="half" idx="10"/>
          </p:nvPr>
        </p:nvSpPr>
        <p:spPr/>
        <p:txBody>
          <a:bodyPr/>
          <a:lstStyle/>
          <a:p>
            <a:fld id="{4FF51D52-360E-4575-B5F1-194900D62DC9}" type="datetime1">
              <a:rPr lang="en-US" smtClean="0"/>
              <a:t>2/26/2025</a:t>
            </a:fld>
            <a:endParaRPr lang="en-US"/>
          </a:p>
        </p:txBody>
      </p:sp>
      <p:sp>
        <p:nvSpPr>
          <p:cNvPr id="5" name="Footer Placeholder 4">
            <a:extLst>
              <a:ext uri="{FF2B5EF4-FFF2-40B4-BE49-F238E27FC236}">
                <a16:creationId xmlns:a16="http://schemas.microsoft.com/office/drawing/2014/main" id="{9D483CE7-1FBB-411D-A791-0376CA2707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602678-2687-4D1C-8D20-2AF88149C4C0}"/>
              </a:ext>
            </a:extLst>
          </p:cNvPr>
          <p:cNvSpPr>
            <a:spLocks noGrp="1"/>
          </p:cNvSpPr>
          <p:nvPr>
            <p:ph type="sldNum" sz="quarter" idx="12"/>
          </p:nvPr>
        </p:nvSpPr>
        <p:spPr/>
        <p:txBody>
          <a:bodyPr/>
          <a:lstStyle/>
          <a:p>
            <a:fld id="{DF3020E6-9C94-4E39-B339-D5A7500101A0}" type="slidenum">
              <a:rPr lang="en-US" smtClean="0"/>
              <a:t>‹#›</a:t>
            </a:fld>
            <a:endParaRPr lang="en-US"/>
          </a:p>
        </p:txBody>
      </p:sp>
    </p:spTree>
    <p:extLst>
      <p:ext uri="{BB962C8B-B14F-4D97-AF65-F5344CB8AC3E}">
        <p14:creationId xmlns:p14="http://schemas.microsoft.com/office/powerpoint/2010/main" val="3205511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62FCD-30A1-4DE0-BB4F-1134C21D00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575126-77CA-4141-82B2-4260CC990B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FA095D-3C08-4C4C-9077-8CED395E16AD}"/>
              </a:ext>
            </a:extLst>
          </p:cNvPr>
          <p:cNvSpPr>
            <a:spLocks noGrp="1"/>
          </p:cNvSpPr>
          <p:nvPr>
            <p:ph type="dt" sz="half" idx="10"/>
          </p:nvPr>
        </p:nvSpPr>
        <p:spPr/>
        <p:txBody>
          <a:bodyPr/>
          <a:lstStyle/>
          <a:p>
            <a:fld id="{2CF41E1E-3B44-415A-B6A5-AEB2A85D650A}" type="datetime1">
              <a:rPr lang="en-US" smtClean="0"/>
              <a:t>2/26/2025</a:t>
            </a:fld>
            <a:endParaRPr lang="en-US"/>
          </a:p>
        </p:txBody>
      </p:sp>
      <p:sp>
        <p:nvSpPr>
          <p:cNvPr id="5" name="Footer Placeholder 4">
            <a:extLst>
              <a:ext uri="{FF2B5EF4-FFF2-40B4-BE49-F238E27FC236}">
                <a16:creationId xmlns:a16="http://schemas.microsoft.com/office/drawing/2014/main" id="{595FF913-9A1B-4483-9A4D-A960EAAA3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E9EEA-5874-4A5D-985F-754FCE8B09EE}"/>
              </a:ext>
            </a:extLst>
          </p:cNvPr>
          <p:cNvSpPr>
            <a:spLocks noGrp="1"/>
          </p:cNvSpPr>
          <p:nvPr>
            <p:ph type="sldNum" sz="quarter" idx="12"/>
          </p:nvPr>
        </p:nvSpPr>
        <p:spPr/>
        <p:txBody>
          <a:bodyPr/>
          <a:lstStyle/>
          <a:p>
            <a:fld id="{DF3020E6-9C94-4E39-B339-D5A7500101A0}" type="slidenum">
              <a:rPr lang="en-US" smtClean="0"/>
              <a:t>‹#›</a:t>
            </a:fld>
            <a:endParaRPr lang="en-US"/>
          </a:p>
        </p:txBody>
      </p:sp>
    </p:spTree>
    <p:extLst>
      <p:ext uri="{BB962C8B-B14F-4D97-AF65-F5344CB8AC3E}">
        <p14:creationId xmlns:p14="http://schemas.microsoft.com/office/powerpoint/2010/main" val="3632091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1A406-62D2-47F2-8B2C-E2734DE4DF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7A82D4-AC87-4931-9ABC-562493C8CE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BCCF39-7061-41E0-A554-CC883C1A61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15DA38-9E8B-49A0-AF41-7A5D46274956}"/>
              </a:ext>
            </a:extLst>
          </p:cNvPr>
          <p:cNvSpPr>
            <a:spLocks noGrp="1"/>
          </p:cNvSpPr>
          <p:nvPr>
            <p:ph type="dt" sz="half" idx="10"/>
          </p:nvPr>
        </p:nvSpPr>
        <p:spPr/>
        <p:txBody>
          <a:bodyPr/>
          <a:lstStyle/>
          <a:p>
            <a:fld id="{755FC0F2-9574-45AB-9D82-3779E35BBD20}" type="datetime1">
              <a:rPr lang="en-US" smtClean="0"/>
              <a:t>2/26/2025</a:t>
            </a:fld>
            <a:endParaRPr lang="en-US"/>
          </a:p>
        </p:txBody>
      </p:sp>
      <p:sp>
        <p:nvSpPr>
          <p:cNvPr id="6" name="Footer Placeholder 5">
            <a:extLst>
              <a:ext uri="{FF2B5EF4-FFF2-40B4-BE49-F238E27FC236}">
                <a16:creationId xmlns:a16="http://schemas.microsoft.com/office/drawing/2014/main" id="{2D5C8055-1E0B-425C-8B10-13AF9CDCB3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4B226A-96B2-4D14-A899-527490328A17}"/>
              </a:ext>
            </a:extLst>
          </p:cNvPr>
          <p:cNvSpPr>
            <a:spLocks noGrp="1"/>
          </p:cNvSpPr>
          <p:nvPr>
            <p:ph type="sldNum" sz="quarter" idx="12"/>
          </p:nvPr>
        </p:nvSpPr>
        <p:spPr/>
        <p:txBody>
          <a:bodyPr/>
          <a:lstStyle/>
          <a:p>
            <a:fld id="{DF3020E6-9C94-4E39-B339-D5A7500101A0}" type="slidenum">
              <a:rPr lang="en-US" smtClean="0"/>
              <a:t>‹#›</a:t>
            </a:fld>
            <a:endParaRPr lang="en-US"/>
          </a:p>
        </p:txBody>
      </p:sp>
    </p:spTree>
    <p:extLst>
      <p:ext uri="{BB962C8B-B14F-4D97-AF65-F5344CB8AC3E}">
        <p14:creationId xmlns:p14="http://schemas.microsoft.com/office/powerpoint/2010/main" val="2368989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7A2F-608D-465C-8B5C-45EC3793E7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237A5F-B15C-4B38-8EFE-738BBB95F1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E18B41-31D7-45FA-A945-0F7848E695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734373-6DFD-4FFD-9199-CCE288F722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CB2951-C10F-4DA7-A3F8-732848E06F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87F917-40DF-4AB7-AB0B-24EA7934696E}"/>
              </a:ext>
            </a:extLst>
          </p:cNvPr>
          <p:cNvSpPr>
            <a:spLocks noGrp="1"/>
          </p:cNvSpPr>
          <p:nvPr>
            <p:ph type="dt" sz="half" idx="10"/>
          </p:nvPr>
        </p:nvSpPr>
        <p:spPr/>
        <p:txBody>
          <a:bodyPr/>
          <a:lstStyle/>
          <a:p>
            <a:fld id="{99C7A048-5C21-41A4-AC74-46B5F2C0EFD4}" type="datetime1">
              <a:rPr lang="en-US" smtClean="0"/>
              <a:t>2/26/2025</a:t>
            </a:fld>
            <a:endParaRPr lang="en-US"/>
          </a:p>
        </p:txBody>
      </p:sp>
      <p:sp>
        <p:nvSpPr>
          <p:cNvPr id="8" name="Footer Placeholder 7">
            <a:extLst>
              <a:ext uri="{FF2B5EF4-FFF2-40B4-BE49-F238E27FC236}">
                <a16:creationId xmlns:a16="http://schemas.microsoft.com/office/drawing/2014/main" id="{B2094835-F825-4E61-A506-15DFBE333E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10D818-B419-4BEB-9EAB-88F08B767D9F}"/>
              </a:ext>
            </a:extLst>
          </p:cNvPr>
          <p:cNvSpPr>
            <a:spLocks noGrp="1"/>
          </p:cNvSpPr>
          <p:nvPr>
            <p:ph type="sldNum" sz="quarter" idx="12"/>
          </p:nvPr>
        </p:nvSpPr>
        <p:spPr/>
        <p:txBody>
          <a:bodyPr/>
          <a:lstStyle/>
          <a:p>
            <a:fld id="{DF3020E6-9C94-4E39-B339-D5A7500101A0}" type="slidenum">
              <a:rPr lang="en-US" smtClean="0"/>
              <a:t>‹#›</a:t>
            </a:fld>
            <a:endParaRPr lang="en-US"/>
          </a:p>
        </p:txBody>
      </p:sp>
    </p:spTree>
    <p:extLst>
      <p:ext uri="{BB962C8B-B14F-4D97-AF65-F5344CB8AC3E}">
        <p14:creationId xmlns:p14="http://schemas.microsoft.com/office/powerpoint/2010/main" val="2932923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ED5A3-6AEB-4A5C-B6E9-900397EE64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3C06F4-2DFD-4302-9CD1-D282CB93BAC7}"/>
              </a:ext>
            </a:extLst>
          </p:cNvPr>
          <p:cNvSpPr>
            <a:spLocks noGrp="1"/>
          </p:cNvSpPr>
          <p:nvPr>
            <p:ph type="dt" sz="half" idx="10"/>
          </p:nvPr>
        </p:nvSpPr>
        <p:spPr/>
        <p:txBody>
          <a:bodyPr/>
          <a:lstStyle/>
          <a:p>
            <a:fld id="{8827C7A2-57C7-4FBF-9606-FBD8CFC389ED}" type="datetime1">
              <a:rPr lang="en-US" smtClean="0"/>
              <a:t>2/26/2025</a:t>
            </a:fld>
            <a:endParaRPr lang="en-US"/>
          </a:p>
        </p:txBody>
      </p:sp>
      <p:sp>
        <p:nvSpPr>
          <p:cNvPr id="4" name="Footer Placeholder 3">
            <a:extLst>
              <a:ext uri="{FF2B5EF4-FFF2-40B4-BE49-F238E27FC236}">
                <a16:creationId xmlns:a16="http://schemas.microsoft.com/office/drawing/2014/main" id="{4FE841A3-5D21-486F-8C31-4830016C4C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2BD72F-AAD2-4C5F-BE33-5F873755B3DE}"/>
              </a:ext>
            </a:extLst>
          </p:cNvPr>
          <p:cNvSpPr>
            <a:spLocks noGrp="1"/>
          </p:cNvSpPr>
          <p:nvPr>
            <p:ph type="sldNum" sz="quarter" idx="12"/>
          </p:nvPr>
        </p:nvSpPr>
        <p:spPr/>
        <p:txBody>
          <a:bodyPr/>
          <a:lstStyle/>
          <a:p>
            <a:fld id="{DF3020E6-9C94-4E39-B339-D5A7500101A0}" type="slidenum">
              <a:rPr lang="en-US" smtClean="0"/>
              <a:t>‹#›</a:t>
            </a:fld>
            <a:endParaRPr lang="en-US"/>
          </a:p>
        </p:txBody>
      </p:sp>
    </p:spTree>
    <p:extLst>
      <p:ext uri="{BB962C8B-B14F-4D97-AF65-F5344CB8AC3E}">
        <p14:creationId xmlns:p14="http://schemas.microsoft.com/office/powerpoint/2010/main" val="2626322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58D05D-7D4F-4741-BDE0-F9565EF407ED}"/>
              </a:ext>
            </a:extLst>
          </p:cNvPr>
          <p:cNvSpPr>
            <a:spLocks noGrp="1"/>
          </p:cNvSpPr>
          <p:nvPr>
            <p:ph type="dt" sz="half" idx="10"/>
          </p:nvPr>
        </p:nvSpPr>
        <p:spPr/>
        <p:txBody>
          <a:bodyPr/>
          <a:lstStyle/>
          <a:p>
            <a:fld id="{0D78EF02-0081-45B5-9F40-AE8DEB98C946}" type="datetime1">
              <a:rPr lang="en-US" smtClean="0"/>
              <a:t>2/26/2025</a:t>
            </a:fld>
            <a:endParaRPr lang="en-US"/>
          </a:p>
        </p:txBody>
      </p:sp>
      <p:sp>
        <p:nvSpPr>
          <p:cNvPr id="3" name="Footer Placeholder 2">
            <a:extLst>
              <a:ext uri="{FF2B5EF4-FFF2-40B4-BE49-F238E27FC236}">
                <a16:creationId xmlns:a16="http://schemas.microsoft.com/office/drawing/2014/main" id="{E88435E5-507E-434C-96CA-0C283851E4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DC49E1-9DDD-48CB-BE74-1C1DE8DFDB52}"/>
              </a:ext>
            </a:extLst>
          </p:cNvPr>
          <p:cNvSpPr>
            <a:spLocks noGrp="1"/>
          </p:cNvSpPr>
          <p:nvPr>
            <p:ph type="sldNum" sz="quarter" idx="12"/>
          </p:nvPr>
        </p:nvSpPr>
        <p:spPr/>
        <p:txBody>
          <a:bodyPr/>
          <a:lstStyle/>
          <a:p>
            <a:fld id="{DF3020E6-9C94-4E39-B339-D5A7500101A0}" type="slidenum">
              <a:rPr lang="en-US" smtClean="0"/>
              <a:t>‹#›</a:t>
            </a:fld>
            <a:endParaRPr lang="en-US"/>
          </a:p>
        </p:txBody>
      </p:sp>
    </p:spTree>
    <p:extLst>
      <p:ext uri="{BB962C8B-B14F-4D97-AF65-F5344CB8AC3E}">
        <p14:creationId xmlns:p14="http://schemas.microsoft.com/office/powerpoint/2010/main" val="2988679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6743-34A0-4EC6-B321-16A8B240A5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E19EE2-D176-41BC-AC18-1BE28B4682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AB6B93-C68D-48E5-B269-B3C7FF919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6667E2-9E64-41C8-83F1-FD5B1C54146E}"/>
              </a:ext>
            </a:extLst>
          </p:cNvPr>
          <p:cNvSpPr>
            <a:spLocks noGrp="1"/>
          </p:cNvSpPr>
          <p:nvPr>
            <p:ph type="dt" sz="half" idx="10"/>
          </p:nvPr>
        </p:nvSpPr>
        <p:spPr/>
        <p:txBody>
          <a:bodyPr/>
          <a:lstStyle/>
          <a:p>
            <a:fld id="{CB86A958-F345-4018-8DA0-774E038C33AB}" type="datetime1">
              <a:rPr lang="en-US" smtClean="0"/>
              <a:t>2/26/2025</a:t>
            </a:fld>
            <a:endParaRPr lang="en-US"/>
          </a:p>
        </p:txBody>
      </p:sp>
      <p:sp>
        <p:nvSpPr>
          <p:cNvPr id="6" name="Footer Placeholder 5">
            <a:extLst>
              <a:ext uri="{FF2B5EF4-FFF2-40B4-BE49-F238E27FC236}">
                <a16:creationId xmlns:a16="http://schemas.microsoft.com/office/drawing/2014/main" id="{41022A05-804E-49BB-8C88-991B4E0AB9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F8D76B-659D-4AB1-B6A8-01A371F81508}"/>
              </a:ext>
            </a:extLst>
          </p:cNvPr>
          <p:cNvSpPr>
            <a:spLocks noGrp="1"/>
          </p:cNvSpPr>
          <p:nvPr>
            <p:ph type="sldNum" sz="quarter" idx="12"/>
          </p:nvPr>
        </p:nvSpPr>
        <p:spPr/>
        <p:txBody>
          <a:bodyPr/>
          <a:lstStyle/>
          <a:p>
            <a:fld id="{DF3020E6-9C94-4E39-B339-D5A7500101A0}" type="slidenum">
              <a:rPr lang="en-US" smtClean="0"/>
              <a:t>‹#›</a:t>
            </a:fld>
            <a:endParaRPr lang="en-US"/>
          </a:p>
        </p:txBody>
      </p:sp>
    </p:spTree>
    <p:extLst>
      <p:ext uri="{BB962C8B-B14F-4D97-AF65-F5344CB8AC3E}">
        <p14:creationId xmlns:p14="http://schemas.microsoft.com/office/powerpoint/2010/main" val="3721417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8A718-454E-4650-AE44-D364F24AD0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029EA7-4D80-442E-8901-25566B34DB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E4CA2C4-0323-4409-BDA1-197954CB01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C25119-7D3C-4C5D-9A11-CC86A848FDB9}"/>
              </a:ext>
            </a:extLst>
          </p:cNvPr>
          <p:cNvSpPr>
            <a:spLocks noGrp="1"/>
          </p:cNvSpPr>
          <p:nvPr>
            <p:ph type="dt" sz="half" idx="10"/>
          </p:nvPr>
        </p:nvSpPr>
        <p:spPr/>
        <p:txBody>
          <a:bodyPr/>
          <a:lstStyle/>
          <a:p>
            <a:fld id="{EC3A3ADB-464B-41B7-ABD1-5B93B81CDDC4}" type="datetime1">
              <a:rPr lang="en-US" smtClean="0"/>
              <a:t>2/26/2025</a:t>
            </a:fld>
            <a:endParaRPr lang="en-US"/>
          </a:p>
        </p:txBody>
      </p:sp>
      <p:sp>
        <p:nvSpPr>
          <p:cNvPr id="6" name="Footer Placeholder 5">
            <a:extLst>
              <a:ext uri="{FF2B5EF4-FFF2-40B4-BE49-F238E27FC236}">
                <a16:creationId xmlns:a16="http://schemas.microsoft.com/office/drawing/2014/main" id="{47F87154-D74A-43FA-9D2F-59B69F87AF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60937F-D782-4602-95DE-8AC4EE83D281}"/>
              </a:ext>
            </a:extLst>
          </p:cNvPr>
          <p:cNvSpPr>
            <a:spLocks noGrp="1"/>
          </p:cNvSpPr>
          <p:nvPr>
            <p:ph type="sldNum" sz="quarter" idx="12"/>
          </p:nvPr>
        </p:nvSpPr>
        <p:spPr/>
        <p:txBody>
          <a:bodyPr/>
          <a:lstStyle/>
          <a:p>
            <a:fld id="{DF3020E6-9C94-4E39-B339-D5A7500101A0}" type="slidenum">
              <a:rPr lang="en-US" smtClean="0"/>
              <a:t>‹#›</a:t>
            </a:fld>
            <a:endParaRPr lang="en-US"/>
          </a:p>
        </p:txBody>
      </p:sp>
    </p:spTree>
    <p:extLst>
      <p:ext uri="{BB962C8B-B14F-4D97-AF65-F5344CB8AC3E}">
        <p14:creationId xmlns:p14="http://schemas.microsoft.com/office/powerpoint/2010/main" val="1013180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F20DEB-1CCF-4894-BF0A-5C1D0AB4DA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35A054-BE4C-4376-A88A-B30062564D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930E16-47E0-4F72-A0A9-F402DAE7D6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E440BA-5723-4716-ADC2-A76B8B3A7417}" type="datetime1">
              <a:rPr lang="en-US" smtClean="0"/>
              <a:t>2/26/2025</a:t>
            </a:fld>
            <a:endParaRPr lang="en-US"/>
          </a:p>
        </p:txBody>
      </p:sp>
      <p:sp>
        <p:nvSpPr>
          <p:cNvPr id="5" name="Footer Placeholder 4">
            <a:extLst>
              <a:ext uri="{FF2B5EF4-FFF2-40B4-BE49-F238E27FC236}">
                <a16:creationId xmlns:a16="http://schemas.microsoft.com/office/drawing/2014/main" id="{7608E857-CD18-4094-AAC9-71905D8E8C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8068E6-0AB5-453B-BCF9-3380388062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3020E6-9C94-4E39-B339-D5A7500101A0}" type="slidenum">
              <a:rPr lang="en-US" smtClean="0"/>
              <a:t>‹#›</a:t>
            </a:fld>
            <a:endParaRPr lang="en-US"/>
          </a:p>
        </p:txBody>
      </p:sp>
      <p:pic>
        <p:nvPicPr>
          <p:cNvPr id="113666" name="Picture 2">
            <a:extLst>
              <a:ext uri="{FF2B5EF4-FFF2-40B4-BE49-F238E27FC236}">
                <a16:creationId xmlns:a16="http://schemas.microsoft.com/office/drawing/2014/main" id="{B719F78F-BA17-4863-8B41-0AF386B5834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056" y="6303391"/>
            <a:ext cx="2914348" cy="50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0754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264FB-FB90-C5B8-4D4A-B417A86BBF8C}"/>
              </a:ext>
            </a:extLst>
          </p:cNvPr>
          <p:cNvSpPr>
            <a:spLocks noGrp="1"/>
          </p:cNvSpPr>
          <p:nvPr>
            <p:ph type="ctrTitle"/>
          </p:nvPr>
        </p:nvSpPr>
        <p:spPr/>
        <p:txBody>
          <a:bodyPr/>
          <a:lstStyle/>
          <a:p>
            <a:r>
              <a:rPr lang="en-US" dirty="0"/>
              <a:t>Chapter 3</a:t>
            </a:r>
          </a:p>
        </p:txBody>
      </p:sp>
      <p:sp>
        <p:nvSpPr>
          <p:cNvPr id="3" name="Subtitle 2">
            <a:extLst>
              <a:ext uri="{FF2B5EF4-FFF2-40B4-BE49-F238E27FC236}">
                <a16:creationId xmlns:a16="http://schemas.microsoft.com/office/drawing/2014/main" id="{76095776-2C15-4D4E-E0CD-D998A06B501D}"/>
              </a:ext>
            </a:extLst>
          </p:cNvPr>
          <p:cNvSpPr>
            <a:spLocks noGrp="1"/>
          </p:cNvSpPr>
          <p:nvPr>
            <p:ph type="subTitle" idx="1"/>
          </p:nvPr>
        </p:nvSpPr>
        <p:spPr/>
        <p:txBody>
          <a:bodyPr/>
          <a:lstStyle/>
          <a:p>
            <a:r>
              <a:rPr lang="en-US" dirty="0"/>
              <a:t>Basic Soil-Plant Relationships</a:t>
            </a:r>
          </a:p>
        </p:txBody>
      </p:sp>
      <p:sp>
        <p:nvSpPr>
          <p:cNvPr id="4" name="Slide Number Placeholder 3">
            <a:extLst>
              <a:ext uri="{FF2B5EF4-FFF2-40B4-BE49-F238E27FC236}">
                <a16:creationId xmlns:a16="http://schemas.microsoft.com/office/drawing/2014/main" id="{5942F7A3-5D3B-391C-12E9-C03F5181CEA4}"/>
              </a:ext>
            </a:extLst>
          </p:cNvPr>
          <p:cNvSpPr>
            <a:spLocks noGrp="1"/>
          </p:cNvSpPr>
          <p:nvPr>
            <p:ph type="sldNum" sz="quarter" idx="12"/>
          </p:nvPr>
        </p:nvSpPr>
        <p:spPr/>
        <p:txBody>
          <a:bodyPr/>
          <a:lstStyle/>
          <a:p>
            <a:fld id="{DF3020E6-9C94-4E39-B339-D5A7500101A0}" type="slidenum">
              <a:rPr lang="en-US" smtClean="0"/>
              <a:t>1</a:t>
            </a:fld>
            <a:endParaRPr lang="en-US"/>
          </a:p>
        </p:txBody>
      </p:sp>
    </p:spTree>
    <p:extLst>
      <p:ext uri="{BB962C8B-B14F-4D97-AF65-F5344CB8AC3E}">
        <p14:creationId xmlns:p14="http://schemas.microsoft.com/office/powerpoint/2010/main" val="2233814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CF422-6451-3080-F610-12E5C2D42320}"/>
              </a:ext>
            </a:extLst>
          </p:cNvPr>
          <p:cNvSpPr>
            <a:spLocks noGrp="1"/>
          </p:cNvSpPr>
          <p:nvPr>
            <p:ph type="title"/>
          </p:nvPr>
        </p:nvSpPr>
        <p:spPr/>
        <p:txBody>
          <a:bodyPr/>
          <a:lstStyle/>
          <a:p>
            <a:r>
              <a:rPr lang="en-US" dirty="0"/>
              <a:t>Building Blocks of Silicate Clays</a:t>
            </a:r>
          </a:p>
        </p:txBody>
      </p:sp>
      <p:sp>
        <p:nvSpPr>
          <p:cNvPr id="3" name="Content Placeholder 2">
            <a:extLst>
              <a:ext uri="{FF2B5EF4-FFF2-40B4-BE49-F238E27FC236}">
                <a16:creationId xmlns:a16="http://schemas.microsoft.com/office/drawing/2014/main" id="{D20684DB-803D-0AA2-DDA9-B1571A85F4DE}"/>
              </a:ext>
            </a:extLst>
          </p:cNvPr>
          <p:cNvSpPr>
            <a:spLocks noGrp="1"/>
          </p:cNvSpPr>
          <p:nvPr>
            <p:ph idx="1"/>
          </p:nvPr>
        </p:nvSpPr>
        <p:spPr/>
        <p:txBody>
          <a:bodyPr/>
          <a:lstStyle/>
          <a:p>
            <a:r>
              <a:rPr lang="en-US" dirty="0"/>
              <a:t>Tetrahedral Sheets</a:t>
            </a:r>
          </a:p>
          <a:p>
            <a:pPr lvl="1"/>
            <a:r>
              <a:rPr lang="en-US" dirty="0"/>
              <a:t>Si surrounded by 4 O</a:t>
            </a:r>
          </a:p>
          <a:p>
            <a:pPr lvl="1"/>
            <a:r>
              <a:rPr lang="en-US" dirty="0"/>
              <a:t>Sheet made by sharing basal O</a:t>
            </a:r>
          </a:p>
        </p:txBody>
      </p:sp>
      <p:sp>
        <p:nvSpPr>
          <p:cNvPr id="4" name="Slide Number Placeholder 3">
            <a:extLst>
              <a:ext uri="{FF2B5EF4-FFF2-40B4-BE49-F238E27FC236}">
                <a16:creationId xmlns:a16="http://schemas.microsoft.com/office/drawing/2014/main" id="{0070F184-99BC-2700-9943-46CF9EEF8418}"/>
              </a:ext>
            </a:extLst>
          </p:cNvPr>
          <p:cNvSpPr>
            <a:spLocks noGrp="1"/>
          </p:cNvSpPr>
          <p:nvPr>
            <p:ph type="sldNum" sz="quarter" idx="12"/>
          </p:nvPr>
        </p:nvSpPr>
        <p:spPr/>
        <p:txBody>
          <a:bodyPr/>
          <a:lstStyle/>
          <a:p>
            <a:fld id="{DCB4DD8D-4F5D-4EB9-BC24-C39EDF5F2FC0}" type="slidenum">
              <a:rPr lang="en-US" smtClean="0"/>
              <a:t>10</a:t>
            </a:fld>
            <a:endParaRPr lang="en-US"/>
          </a:p>
        </p:txBody>
      </p:sp>
      <p:pic>
        <p:nvPicPr>
          <p:cNvPr id="5" name="Picture 5" descr="08">
            <a:extLst>
              <a:ext uri="{FF2B5EF4-FFF2-40B4-BE49-F238E27FC236}">
                <a16:creationId xmlns:a16="http://schemas.microsoft.com/office/drawing/2014/main" id="{190BF48C-C7AE-AE34-3B5D-2FFA2FE5F8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05" t="6767" r="52512" b="64920"/>
          <a:stretch>
            <a:fillRect/>
          </a:stretch>
        </p:blipFill>
        <p:spPr>
          <a:xfrm>
            <a:off x="2972259" y="3867124"/>
            <a:ext cx="3279775" cy="2185987"/>
          </a:xfrm>
          <a:prstGeom prst="rect">
            <a:avLst/>
          </a:prstGeom>
        </p:spPr>
      </p:pic>
      <p:pic>
        <p:nvPicPr>
          <p:cNvPr id="6" name="Picture 11">
            <a:extLst>
              <a:ext uri="{FF2B5EF4-FFF2-40B4-BE49-F238E27FC236}">
                <a16:creationId xmlns:a16="http://schemas.microsoft.com/office/drawing/2014/main" id="{9107A35E-AFD5-E990-FBAD-ED805D0322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70616"/>
          <a:stretch>
            <a:fillRect/>
          </a:stretch>
        </p:blipFill>
        <p:spPr bwMode="auto">
          <a:xfrm>
            <a:off x="7069254" y="2010878"/>
            <a:ext cx="3276600"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kaolinitef">
            <a:extLst>
              <a:ext uri="{FF2B5EF4-FFF2-40B4-BE49-F238E27FC236}">
                <a16:creationId xmlns:a16="http://schemas.microsoft.com/office/drawing/2014/main" id="{420517AF-8A29-07A2-BA74-6107C5073F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7142"/>
          <a:stretch>
            <a:fillRect/>
          </a:stretch>
        </p:blipFill>
        <p:spPr bwMode="auto">
          <a:xfrm>
            <a:off x="6908833" y="3187673"/>
            <a:ext cx="3886200"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7470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A7A01-9BF7-7FB8-815E-CE5CF6D466E5}"/>
              </a:ext>
            </a:extLst>
          </p:cNvPr>
          <p:cNvSpPr>
            <a:spLocks noGrp="1"/>
          </p:cNvSpPr>
          <p:nvPr>
            <p:ph type="title"/>
          </p:nvPr>
        </p:nvSpPr>
        <p:spPr/>
        <p:txBody>
          <a:bodyPr/>
          <a:lstStyle/>
          <a:p>
            <a:r>
              <a:rPr lang="en-US" dirty="0"/>
              <a:t>Building Blocks of Silicate Clays</a:t>
            </a:r>
          </a:p>
        </p:txBody>
      </p:sp>
      <p:sp>
        <p:nvSpPr>
          <p:cNvPr id="3" name="Content Placeholder 2">
            <a:extLst>
              <a:ext uri="{FF2B5EF4-FFF2-40B4-BE49-F238E27FC236}">
                <a16:creationId xmlns:a16="http://schemas.microsoft.com/office/drawing/2014/main" id="{990AC8FE-38D4-E459-200C-FF8EE643EF65}"/>
              </a:ext>
            </a:extLst>
          </p:cNvPr>
          <p:cNvSpPr>
            <a:spLocks noGrp="1"/>
          </p:cNvSpPr>
          <p:nvPr>
            <p:ph idx="1"/>
          </p:nvPr>
        </p:nvSpPr>
        <p:spPr/>
        <p:txBody>
          <a:bodyPr/>
          <a:lstStyle/>
          <a:p>
            <a:r>
              <a:rPr lang="en-US" dirty="0"/>
              <a:t>Octahedral Sheets</a:t>
            </a:r>
          </a:p>
          <a:p>
            <a:pPr lvl="1"/>
            <a:r>
              <a:rPr lang="en-US" dirty="0"/>
              <a:t>Al or Mg surrounded by 6 OH</a:t>
            </a:r>
          </a:p>
          <a:p>
            <a:pPr lvl="1"/>
            <a:r>
              <a:rPr lang="en-US" dirty="0"/>
              <a:t>Octahedra held together by sharing OH groups</a:t>
            </a:r>
          </a:p>
        </p:txBody>
      </p:sp>
      <p:sp>
        <p:nvSpPr>
          <p:cNvPr id="4" name="Slide Number Placeholder 3">
            <a:extLst>
              <a:ext uri="{FF2B5EF4-FFF2-40B4-BE49-F238E27FC236}">
                <a16:creationId xmlns:a16="http://schemas.microsoft.com/office/drawing/2014/main" id="{E2A69224-9F1C-63EF-871E-E065F3A14176}"/>
              </a:ext>
            </a:extLst>
          </p:cNvPr>
          <p:cNvSpPr>
            <a:spLocks noGrp="1"/>
          </p:cNvSpPr>
          <p:nvPr>
            <p:ph type="sldNum" sz="quarter" idx="12"/>
          </p:nvPr>
        </p:nvSpPr>
        <p:spPr/>
        <p:txBody>
          <a:bodyPr/>
          <a:lstStyle/>
          <a:p>
            <a:fld id="{DCB4DD8D-4F5D-4EB9-BC24-C39EDF5F2FC0}" type="slidenum">
              <a:rPr lang="en-US" smtClean="0"/>
              <a:t>11</a:t>
            </a:fld>
            <a:endParaRPr lang="en-US"/>
          </a:p>
        </p:txBody>
      </p:sp>
      <p:pic>
        <p:nvPicPr>
          <p:cNvPr id="5" name="Picture 8">
            <a:extLst>
              <a:ext uri="{FF2B5EF4-FFF2-40B4-BE49-F238E27FC236}">
                <a16:creationId xmlns:a16="http://schemas.microsoft.com/office/drawing/2014/main" id="{F4DB8341-4599-F917-148F-3D3A662F6B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000"/>
          <a:stretch>
            <a:fillRect/>
          </a:stretch>
        </p:blipFill>
        <p:spPr bwMode="auto">
          <a:xfrm>
            <a:off x="6928919" y="3729401"/>
            <a:ext cx="417988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kaolinite1f">
            <a:extLst>
              <a:ext uri="{FF2B5EF4-FFF2-40B4-BE49-F238E27FC236}">
                <a16:creationId xmlns:a16="http://schemas.microsoft.com/office/drawing/2014/main" id="{9FA1A115-597E-1E79-C8B0-611C3D0B13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3948" y="3616526"/>
            <a:ext cx="3688884" cy="2183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7219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3CECD-D250-679A-2B46-81B361748F3D}"/>
              </a:ext>
            </a:extLst>
          </p:cNvPr>
          <p:cNvSpPr>
            <a:spLocks noGrp="1"/>
          </p:cNvSpPr>
          <p:nvPr>
            <p:ph type="title"/>
          </p:nvPr>
        </p:nvSpPr>
        <p:spPr/>
        <p:txBody>
          <a:bodyPr/>
          <a:lstStyle/>
          <a:p>
            <a:r>
              <a:rPr lang="en-US" dirty="0"/>
              <a:t>Where does CEC come from?</a:t>
            </a:r>
          </a:p>
        </p:txBody>
      </p:sp>
      <p:sp>
        <p:nvSpPr>
          <p:cNvPr id="3" name="Content Placeholder 2">
            <a:extLst>
              <a:ext uri="{FF2B5EF4-FFF2-40B4-BE49-F238E27FC236}">
                <a16:creationId xmlns:a16="http://schemas.microsoft.com/office/drawing/2014/main" id="{D92FD7A2-C49D-A530-F6AC-E3EA8407CA00}"/>
              </a:ext>
            </a:extLst>
          </p:cNvPr>
          <p:cNvSpPr>
            <a:spLocks noGrp="1"/>
          </p:cNvSpPr>
          <p:nvPr>
            <p:ph idx="1"/>
          </p:nvPr>
        </p:nvSpPr>
        <p:spPr/>
        <p:txBody>
          <a:bodyPr/>
          <a:lstStyle/>
          <a:p>
            <a:r>
              <a:rPr lang="en-US" dirty="0"/>
              <a:t>Isomorphic substitution (iso – equal, morphic – size)</a:t>
            </a:r>
          </a:p>
          <a:p>
            <a:pPr lvl="1"/>
            <a:endParaRPr lang="en-US" dirty="0"/>
          </a:p>
        </p:txBody>
      </p:sp>
      <p:sp>
        <p:nvSpPr>
          <p:cNvPr id="4" name="Slide Number Placeholder 3">
            <a:extLst>
              <a:ext uri="{FF2B5EF4-FFF2-40B4-BE49-F238E27FC236}">
                <a16:creationId xmlns:a16="http://schemas.microsoft.com/office/drawing/2014/main" id="{AE8890AA-1EA9-333D-CB0D-70F23D24731A}"/>
              </a:ext>
            </a:extLst>
          </p:cNvPr>
          <p:cNvSpPr>
            <a:spLocks noGrp="1"/>
          </p:cNvSpPr>
          <p:nvPr>
            <p:ph type="sldNum" sz="quarter" idx="12"/>
          </p:nvPr>
        </p:nvSpPr>
        <p:spPr/>
        <p:txBody>
          <a:bodyPr/>
          <a:lstStyle/>
          <a:p>
            <a:fld id="{DCB4DD8D-4F5D-4EB9-BC24-C39EDF5F2FC0}" type="slidenum">
              <a:rPr lang="en-US" smtClean="0"/>
              <a:t>12</a:t>
            </a:fld>
            <a:endParaRPr lang="en-US"/>
          </a:p>
        </p:txBody>
      </p:sp>
      <p:pic>
        <p:nvPicPr>
          <p:cNvPr id="8" name="Picture 7">
            <a:extLst>
              <a:ext uri="{FF2B5EF4-FFF2-40B4-BE49-F238E27FC236}">
                <a16:creationId xmlns:a16="http://schemas.microsoft.com/office/drawing/2014/main" id="{58F81A62-EA72-8D0E-C816-C67D2ECC3697}"/>
              </a:ext>
            </a:extLst>
          </p:cNvPr>
          <p:cNvPicPr>
            <a:picLocks noChangeAspect="1"/>
          </p:cNvPicPr>
          <p:nvPr/>
        </p:nvPicPr>
        <p:blipFill>
          <a:blip r:embed="rId2"/>
          <a:stretch>
            <a:fillRect/>
          </a:stretch>
        </p:blipFill>
        <p:spPr>
          <a:xfrm>
            <a:off x="3342690" y="2900147"/>
            <a:ext cx="6179379" cy="2202294"/>
          </a:xfrm>
          <a:prstGeom prst="rect">
            <a:avLst/>
          </a:prstGeom>
        </p:spPr>
      </p:pic>
    </p:spTree>
    <p:extLst>
      <p:ext uri="{BB962C8B-B14F-4D97-AF65-F5344CB8AC3E}">
        <p14:creationId xmlns:p14="http://schemas.microsoft.com/office/powerpoint/2010/main" val="542977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3CECD-D250-679A-2B46-81B361748F3D}"/>
              </a:ext>
            </a:extLst>
          </p:cNvPr>
          <p:cNvSpPr>
            <a:spLocks noGrp="1"/>
          </p:cNvSpPr>
          <p:nvPr>
            <p:ph type="title"/>
          </p:nvPr>
        </p:nvSpPr>
        <p:spPr/>
        <p:txBody>
          <a:bodyPr/>
          <a:lstStyle/>
          <a:p>
            <a:r>
              <a:rPr lang="en-US" dirty="0"/>
              <a:t>Where does CEC come from?</a:t>
            </a:r>
          </a:p>
        </p:txBody>
      </p:sp>
      <p:sp>
        <p:nvSpPr>
          <p:cNvPr id="3" name="Content Placeholder 2">
            <a:extLst>
              <a:ext uri="{FF2B5EF4-FFF2-40B4-BE49-F238E27FC236}">
                <a16:creationId xmlns:a16="http://schemas.microsoft.com/office/drawing/2014/main" id="{D92FD7A2-C49D-A530-F6AC-E3EA8407CA00}"/>
              </a:ext>
            </a:extLst>
          </p:cNvPr>
          <p:cNvSpPr>
            <a:spLocks noGrp="1"/>
          </p:cNvSpPr>
          <p:nvPr>
            <p:ph idx="1"/>
          </p:nvPr>
        </p:nvSpPr>
        <p:spPr/>
        <p:txBody>
          <a:bodyPr/>
          <a:lstStyle/>
          <a:p>
            <a:r>
              <a:rPr lang="en-US" dirty="0"/>
              <a:t>Isomorphic substitution (iso – equal, morphic – size)</a:t>
            </a:r>
          </a:p>
          <a:p>
            <a:pPr lvl="1"/>
            <a:r>
              <a:rPr lang="en-US" dirty="0"/>
              <a:t>Substitution of one ion for another with similar size in the center of the tetrahedral or octahedral clay</a:t>
            </a:r>
          </a:p>
          <a:p>
            <a:pPr lvl="1"/>
            <a:r>
              <a:rPr lang="en-US" altLang="en-US" dirty="0"/>
              <a:t>Tetrahedral (Si</a:t>
            </a:r>
            <a:r>
              <a:rPr lang="en-US" altLang="en-US" baseline="30000" dirty="0"/>
              <a:t>4+</a:t>
            </a:r>
            <a:r>
              <a:rPr lang="en-US" altLang="en-US" dirty="0"/>
              <a:t>, Al</a:t>
            </a:r>
            <a:r>
              <a:rPr lang="en-US" altLang="en-US" baseline="30000" dirty="0"/>
              <a:t>3+</a:t>
            </a:r>
            <a:r>
              <a:rPr lang="en-US" altLang="en-US" dirty="0"/>
              <a:t>, or Fe</a:t>
            </a:r>
            <a:r>
              <a:rPr lang="en-US" altLang="en-US" baseline="30000" dirty="0"/>
              <a:t>3+</a:t>
            </a:r>
            <a:r>
              <a:rPr lang="en-US" altLang="en-US" dirty="0"/>
              <a:t>)</a:t>
            </a:r>
          </a:p>
          <a:p>
            <a:pPr lvl="1"/>
            <a:r>
              <a:rPr lang="en-US" altLang="en-US" dirty="0"/>
              <a:t>Octahedral (Al</a:t>
            </a:r>
            <a:r>
              <a:rPr lang="en-US" altLang="en-US" baseline="30000" dirty="0"/>
              <a:t>3+</a:t>
            </a:r>
            <a:r>
              <a:rPr lang="en-US" altLang="en-US" dirty="0"/>
              <a:t>, Fe</a:t>
            </a:r>
            <a:r>
              <a:rPr lang="en-US" altLang="en-US" baseline="30000" dirty="0"/>
              <a:t>3+ or 2+</a:t>
            </a:r>
            <a:r>
              <a:rPr lang="en-US" altLang="en-US" dirty="0"/>
              <a:t>, Mg</a:t>
            </a:r>
            <a:r>
              <a:rPr lang="en-US" altLang="en-US" baseline="30000" dirty="0"/>
              <a:t>2+</a:t>
            </a:r>
            <a:r>
              <a:rPr lang="en-US" altLang="en-US" dirty="0"/>
              <a:t>, Zn</a:t>
            </a:r>
            <a:r>
              <a:rPr lang="en-US" altLang="en-US" baseline="30000" dirty="0"/>
              <a:t>2+</a:t>
            </a:r>
            <a:r>
              <a:rPr lang="en-US" altLang="en-US" dirty="0"/>
              <a:t>)</a:t>
            </a:r>
          </a:p>
          <a:p>
            <a:pPr lvl="1"/>
            <a:r>
              <a:rPr lang="en-US" dirty="0"/>
              <a:t>Difference in charge substitution will lead to </a:t>
            </a:r>
            <a:r>
              <a:rPr lang="en-US"/>
              <a:t>charge difference</a:t>
            </a:r>
          </a:p>
          <a:p>
            <a:pPr lvl="1"/>
            <a:r>
              <a:rPr lang="en-US" dirty="0"/>
              <a:t>Can result in net electronegative charge</a:t>
            </a:r>
          </a:p>
          <a:p>
            <a:pPr lvl="1"/>
            <a:r>
              <a:rPr lang="en-US" dirty="0"/>
              <a:t>Negative charge can attract cations (CEC – Cation Exchange Capacity)</a:t>
            </a:r>
          </a:p>
          <a:p>
            <a:pPr lvl="1"/>
            <a:endParaRPr lang="en-US" dirty="0"/>
          </a:p>
        </p:txBody>
      </p:sp>
      <p:sp>
        <p:nvSpPr>
          <p:cNvPr id="4" name="Slide Number Placeholder 3">
            <a:extLst>
              <a:ext uri="{FF2B5EF4-FFF2-40B4-BE49-F238E27FC236}">
                <a16:creationId xmlns:a16="http://schemas.microsoft.com/office/drawing/2014/main" id="{AE8890AA-1EA9-333D-CB0D-70F23D24731A}"/>
              </a:ext>
            </a:extLst>
          </p:cNvPr>
          <p:cNvSpPr>
            <a:spLocks noGrp="1"/>
          </p:cNvSpPr>
          <p:nvPr>
            <p:ph type="sldNum" sz="quarter" idx="12"/>
          </p:nvPr>
        </p:nvSpPr>
        <p:spPr/>
        <p:txBody>
          <a:bodyPr/>
          <a:lstStyle/>
          <a:p>
            <a:fld id="{DCB4DD8D-4F5D-4EB9-BC24-C39EDF5F2FC0}" type="slidenum">
              <a:rPr lang="en-US" smtClean="0"/>
              <a:t>13</a:t>
            </a:fld>
            <a:endParaRPr lang="en-US"/>
          </a:p>
        </p:txBody>
      </p:sp>
    </p:spTree>
    <p:extLst>
      <p:ext uri="{BB962C8B-B14F-4D97-AF65-F5344CB8AC3E}">
        <p14:creationId xmlns:p14="http://schemas.microsoft.com/office/powerpoint/2010/main" val="3712269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FF668-279C-4CE5-D925-4D0B5E5CC9B7}"/>
              </a:ext>
            </a:extLst>
          </p:cNvPr>
          <p:cNvSpPr>
            <a:spLocks noGrp="1"/>
          </p:cNvSpPr>
          <p:nvPr>
            <p:ph type="title"/>
          </p:nvPr>
        </p:nvSpPr>
        <p:spPr/>
        <p:txBody>
          <a:bodyPr/>
          <a:lstStyle/>
          <a:p>
            <a:r>
              <a:rPr lang="en-US" dirty="0"/>
              <a:t>Where does CEC come from?</a:t>
            </a:r>
          </a:p>
        </p:txBody>
      </p:sp>
      <p:sp>
        <p:nvSpPr>
          <p:cNvPr id="4" name="Slide Number Placeholder 3">
            <a:extLst>
              <a:ext uri="{FF2B5EF4-FFF2-40B4-BE49-F238E27FC236}">
                <a16:creationId xmlns:a16="http://schemas.microsoft.com/office/drawing/2014/main" id="{9E10C366-DD10-A033-0144-4B1DC21D0732}"/>
              </a:ext>
            </a:extLst>
          </p:cNvPr>
          <p:cNvSpPr>
            <a:spLocks noGrp="1"/>
          </p:cNvSpPr>
          <p:nvPr>
            <p:ph type="sldNum" sz="quarter" idx="12"/>
          </p:nvPr>
        </p:nvSpPr>
        <p:spPr/>
        <p:txBody>
          <a:bodyPr/>
          <a:lstStyle/>
          <a:p>
            <a:fld id="{DCB4DD8D-4F5D-4EB9-BC24-C39EDF5F2FC0}" type="slidenum">
              <a:rPr lang="en-US" smtClean="0"/>
              <a:t>14</a:t>
            </a:fld>
            <a:endParaRPr lang="en-US"/>
          </a:p>
        </p:txBody>
      </p:sp>
      <p:sp>
        <p:nvSpPr>
          <p:cNvPr id="5" name="Content Placeholder 2">
            <a:extLst>
              <a:ext uri="{FF2B5EF4-FFF2-40B4-BE49-F238E27FC236}">
                <a16:creationId xmlns:a16="http://schemas.microsoft.com/office/drawing/2014/main" id="{78FC09E9-158A-F184-6281-DA33EAF93502}"/>
              </a:ext>
            </a:extLst>
          </p:cNvPr>
          <p:cNvSpPr txBox="1">
            <a:spLocks/>
          </p:cNvSpPr>
          <p:nvPr/>
        </p:nvSpPr>
        <p:spPr>
          <a:xfrm>
            <a:off x="1381289" y="2106771"/>
            <a:ext cx="4645152" cy="3947066"/>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Hydrogen reactions on colloids</a:t>
            </a:r>
          </a:p>
          <a:p>
            <a:pPr lvl="1"/>
            <a:r>
              <a:rPr lang="en-US" dirty="0"/>
              <a:t>pH dependent reactions associated with hydroxy groups on the colloids in equilibrium with soil solution H</a:t>
            </a:r>
            <a:r>
              <a:rPr lang="en-US" baseline="30000" dirty="0"/>
              <a:t>+</a:t>
            </a:r>
          </a:p>
          <a:p>
            <a:pPr lvl="1"/>
            <a:r>
              <a:rPr lang="en-US" dirty="0"/>
              <a:t>Protonation</a:t>
            </a:r>
          </a:p>
          <a:p>
            <a:pPr lvl="2"/>
            <a:r>
              <a:rPr lang="en-US" sz="1800" dirty="0"/>
              <a:t>Gain of H on the hydroxyl group associated with octahedral sheet or organic matter at low pH</a:t>
            </a:r>
          </a:p>
          <a:p>
            <a:pPr lvl="1"/>
            <a:r>
              <a:rPr lang="en-US" dirty="0"/>
              <a:t>Deprotonation</a:t>
            </a:r>
          </a:p>
          <a:p>
            <a:pPr lvl="2"/>
            <a:r>
              <a:rPr lang="en-US" sz="1800" dirty="0"/>
              <a:t>Loss of H from the hydroxyl group associated with octahedral sheet of organic matter at high pH</a:t>
            </a:r>
          </a:p>
          <a:p>
            <a:r>
              <a:rPr lang="en-US" sz="3100" dirty="0"/>
              <a:t>pH dependent charge</a:t>
            </a:r>
          </a:p>
          <a:p>
            <a:pPr lvl="1"/>
            <a:r>
              <a:rPr lang="en-US" dirty="0"/>
              <a:t>Major player in oxides and organic matter</a:t>
            </a:r>
          </a:p>
          <a:p>
            <a:pPr lvl="1"/>
            <a:r>
              <a:rPr lang="en-US" dirty="0"/>
              <a:t>Generally negligible in the silicate clays</a:t>
            </a:r>
          </a:p>
          <a:p>
            <a:pPr lvl="1"/>
            <a:endParaRPr lang="en-US" dirty="0"/>
          </a:p>
        </p:txBody>
      </p:sp>
      <p:pic>
        <p:nvPicPr>
          <p:cNvPr id="6" name="Picture 4" descr="08">
            <a:extLst>
              <a:ext uri="{FF2B5EF4-FFF2-40B4-BE49-F238E27FC236}">
                <a16:creationId xmlns:a16="http://schemas.microsoft.com/office/drawing/2014/main" id="{C573B97F-A07C-0264-B062-59AB7ECAA0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36" t="14314" r="7922" b="18569"/>
          <a:stretch/>
        </p:blipFill>
        <p:spPr>
          <a:xfrm>
            <a:off x="6722075" y="2463796"/>
            <a:ext cx="4843849" cy="2533723"/>
          </a:xfrm>
          <a:prstGeom prst="rect">
            <a:avLst/>
          </a:prstGeom>
          <a:noFill/>
        </p:spPr>
      </p:pic>
      <p:cxnSp>
        <p:nvCxnSpPr>
          <p:cNvPr id="7" name="Straight Arrow Connector 6">
            <a:extLst>
              <a:ext uri="{FF2B5EF4-FFF2-40B4-BE49-F238E27FC236}">
                <a16:creationId xmlns:a16="http://schemas.microsoft.com/office/drawing/2014/main" id="{ACD3BF0C-07B9-AD54-0A10-16B232CCD777}"/>
              </a:ext>
            </a:extLst>
          </p:cNvPr>
          <p:cNvCxnSpPr/>
          <p:nvPr/>
        </p:nvCxnSpPr>
        <p:spPr>
          <a:xfrm>
            <a:off x="9316995" y="4333103"/>
            <a:ext cx="0" cy="9144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24620BEF-1392-8D63-6FB6-5AC3A9539ECA}"/>
              </a:ext>
            </a:extLst>
          </p:cNvPr>
          <p:cNvSpPr txBox="1"/>
          <p:nvPr/>
        </p:nvSpPr>
        <p:spPr>
          <a:xfrm>
            <a:off x="6351955" y="5174048"/>
            <a:ext cx="3587200" cy="369332"/>
          </a:xfrm>
          <a:prstGeom prst="rect">
            <a:avLst/>
          </a:prstGeom>
          <a:noFill/>
        </p:spPr>
        <p:txBody>
          <a:bodyPr wrap="none" rtlCol="0">
            <a:spAutoFit/>
          </a:bodyPr>
          <a:lstStyle/>
          <a:p>
            <a:r>
              <a:rPr lang="en-US" dirty="0"/>
              <a:t>Low pH soil = lots of H</a:t>
            </a:r>
            <a:r>
              <a:rPr lang="en-US" baseline="30000" dirty="0"/>
              <a:t>+</a:t>
            </a:r>
            <a:r>
              <a:rPr lang="en-US" dirty="0"/>
              <a:t> in solution</a:t>
            </a:r>
          </a:p>
        </p:txBody>
      </p:sp>
      <p:sp>
        <p:nvSpPr>
          <p:cNvPr id="9" name="Left Brace 8">
            <a:extLst>
              <a:ext uri="{FF2B5EF4-FFF2-40B4-BE49-F238E27FC236}">
                <a16:creationId xmlns:a16="http://schemas.microsoft.com/office/drawing/2014/main" id="{43CA6070-65D2-A8CA-98C1-D3921052D78C}"/>
              </a:ext>
            </a:extLst>
          </p:cNvPr>
          <p:cNvSpPr/>
          <p:nvPr/>
        </p:nvSpPr>
        <p:spPr>
          <a:xfrm rot="16200000">
            <a:off x="10059142" y="3900829"/>
            <a:ext cx="609599" cy="1446898"/>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0BB2FE2E-36CF-473D-A042-D1D34590F9F2}"/>
              </a:ext>
            </a:extLst>
          </p:cNvPr>
          <p:cNvCxnSpPr>
            <a:stCxn id="9" idx="1"/>
          </p:cNvCxnSpPr>
          <p:nvPr/>
        </p:nvCxnSpPr>
        <p:spPr>
          <a:xfrm flipH="1">
            <a:off x="10363941" y="4929078"/>
            <a:ext cx="1" cy="6143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0001479A-B101-57F7-36A8-546FC67127F3}"/>
              </a:ext>
            </a:extLst>
          </p:cNvPr>
          <p:cNvSpPr txBox="1"/>
          <p:nvPr/>
        </p:nvSpPr>
        <p:spPr>
          <a:xfrm>
            <a:off x="7846892" y="5532393"/>
            <a:ext cx="4027064" cy="369332"/>
          </a:xfrm>
          <a:prstGeom prst="rect">
            <a:avLst/>
          </a:prstGeom>
          <a:noFill/>
        </p:spPr>
        <p:txBody>
          <a:bodyPr wrap="none" rtlCol="0">
            <a:spAutoFit/>
          </a:bodyPr>
          <a:lstStyle/>
          <a:p>
            <a:r>
              <a:rPr lang="en-US" dirty="0"/>
              <a:t>High pH soil = not a lot of H</a:t>
            </a:r>
            <a:r>
              <a:rPr lang="en-US" baseline="30000" dirty="0"/>
              <a:t>+</a:t>
            </a:r>
            <a:r>
              <a:rPr lang="en-US" dirty="0"/>
              <a:t> in solution</a:t>
            </a:r>
          </a:p>
        </p:txBody>
      </p:sp>
    </p:spTree>
    <p:extLst>
      <p:ext uri="{BB962C8B-B14F-4D97-AF65-F5344CB8AC3E}">
        <p14:creationId xmlns:p14="http://schemas.microsoft.com/office/powerpoint/2010/main" val="3198864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6FE2B-560A-D83F-A193-6FB482A49310}"/>
              </a:ext>
            </a:extLst>
          </p:cNvPr>
          <p:cNvSpPr>
            <a:spLocks noGrp="1"/>
          </p:cNvSpPr>
          <p:nvPr>
            <p:ph type="title"/>
          </p:nvPr>
        </p:nvSpPr>
        <p:spPr/>
        <p:txBody>
          <a:bodyPr/>
          <a:lstStyle/>
          <a:p>
            <a:r>
              <a:rPr lang="en-US" dirty="0"/>
              <a:t>Organization of Silicate Clays</a:t>
            </a:r>
          </a:p>
        </p:txBody>
      </p:sp>
      <p:sp>
        <p:nvSpPr>
          <p:cNvPr id="3" name="Content Placeholder 2">
            <a:extLst>
              <a:ext uri="{FF2B5EF4-FFF2-40B4-BE49-F238E27FC236}">
                <a16:creationId xmlns:a16="http://schemas.microsoft.com/office/drawing/2014/main" id="{3F1190E0-F9D5-6567-98D6-9384B5D84167}"/>
              </a:ext>
            </a:extLst>
          </p:cNvPr>
          <p:cNvSpPr>
            <a:spLocks noGrp="1"/>
          </p:cNvSpPr>
          <p:nvPr>
            <p:ph idx="1"/>
          </p:nvPr>
        </p:nvSpPr>
        <p:spPr>
          <a:xfrm>
            <a:off x="838200" y="1825625"/>
            <a:ext cx="4920762" cy="4351338"/>
          </a:xfrm>
        </p:spPr>
        <p:txBody>
          <a:bodyPr>
            <a:normAutofit fontScale="92500" lnSpcReduction="10000"/>
          </a:bodyPr>
          <a:lstStyle/>
          <a:p>
            <a:r>
              <a:rPr lang="en-US" dirty="0"/>
              <a:t>The way these sheets organize can impact the reactions in the soil</a:t>
            </a:r>
          </a:p>
          <a:p>
            <a:r>
              <a:rPr lang="en-US" dirty="0"/>
              <a:t>1:1 Clay (ex Kaolinite)</a:t>
            </a:r>
          </a:p>
          <a:p>
            <a:pPr lvl="1"/>
            <a:r>
              <a:rPr lang="en-US" dirty="0"/>
              <a:t>1 Tetrahedral sheet combined with 1 octahedral sheet</a:t>
            </a:r>
          </a:p>
          <a:p>
            <a:pPr lvl="1"/>
            <a:r>
              <a:rPr lang="en-US" dirty="0"/>
              <a:t>Sheets are held together by sharing Oxygen atoms</a:t>
            </a:r>
          </a:p>
          <a:p>
            <a:pPr lvl="1"/>
            <a:r>
              <a:rPr lang="en-US" dirty="0"/>
              <a:t>Layers are held together by hydrogen bonding</a:t>
            </a:r>
          </a:p>
          <a:p>
            <a:pPr lvl="1"/>
            <a:r>
              <a:rPr lang="en-US" dirty="0"/>
              <a:t>Not very much isomorphic substitution</a:t>
            </a:r>
          </a:p>
          <a:p>
            <a:r>
              <a:rPr lang="en-US" dirty="0"/>
              <a:t>Low CEC (-1 to -15 </a:t>
            </a:r>
            <a:r>
              <a:rPr lang="en-US" dirty="0" err="1"/>
              <a:t>cmol</a:t>
            </a:r>
            <a:r>
              <a:rPr lang="en-US" dirty="0"/>
              <a:t>/kg)</a:t>
            </a:r>
          </a:p>
        </p:txBody>
      </p:sp>
      <p:sp>
        <p:nvSpPr>
          <p:cNvPr id="4" name="Slide Number Placeholder 3">
            <a:extLst>
              <a:ext uri="{FF2B5EF4-FFF2-40B4-BE49-F238E27FC236}">
                <a16:creationId xmlns:a16="http://schemas.microsoft.com/office/drawing/2014/main" id="{830498E3-2F3A-B904-D050-4F25718EE2AD}"/>
              </a:ext>
            </a:extLst>
          </p:cNvPr>
          <p:cNvSpPr>
            <a:spLocks noGrp="1"/>
          </p:cNvSpPr>
          <p:nvPr>
            <p:ph type="sldNum" sz="quarter" idx="12"/>
          </p:nvPr>
        </p:nvSpPr>
        <p:spPr/>
        <p:txBody>
          <a:bodyPr/>
          <a:lstStyle/>
          <a:p>
            <a:fld id="{DCB4DD8D-4F5D-4EB9-BC24-C39EDF5F2FC0}" type="slidenum">
              <a:rPr lang="en-US" smtClean="0"/>
              <a:t>15</a:t>
            </a:fld>
            <a:endParaRPr lang="en-US"/>
          </a:p>
        </p:txBody>
      </p:sp>
      <p:pic>
        <p:nvPicPr>
          <p:cNvPr id="5" name="Picture 5" descr="kaolinite3f">
            <a:extLst>
              <a:ext uri="{FF2B5EF4-FFF2-40B4-BE49-F238E27FC236}">
                <a16:creationId xmlns:a16="http://schemas.microsoft.com/office/drawing/2014/main" id="{499CCCBF-E383-6520-9DD7-AD7F7299DB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915412" y="1955260"/>
            <a:ext cx="5732499" cy="3513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037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A235E-9746-D695-4158-672E9E6060FC}"/>
              </a:ext>
            </a:extLst>
          </p:cNvPr>
          <p:cNvSpPr>
            <a:spLocks noGrp="1"/>
          </p:cNvSpPr>
          <p:nvPr>
            <p:ph type="title"/>
          </p:nvPr>
        </p:nvSpPr>
        <p:spPr/>
        <p:txBody>
          <a:bodyPr/>
          <a:lstStyle/>
          <a:p>
            <a:r>
              <a:rPr lang="en-US" dirty="0"/>
              <a:t>Organization of Silicate Clays</a:t>
            </a:r>
          </a:p>
        </p:txBody>
      </p:sp>
      <p:sp>
        <p:nvSpPr>
          <p:cNvPr id="3" name="Content Placeholder 2">
            <a:extLst>
              <a:ext uri="{FF2B5EF4-FFF2-40B4-BE49-F238E27FC236}">
                <a16:creationId xmlns:a16="http://schemas.microsoft.com/office/drawing/2014/main" id="{AAD75231-51A1-DA4D-5174-C94C1FF09B28}"/>
              </a:ext>
            </a:extLst>
          </p:cNvPr>
          <p:cNvSpPr>
            <a:spLocks noGrp="1"/>
          </p:cNvSpPr>
          <p:nvPr>
            <p:ph idx="1"/>
          </p:nvPr>
        </p:nvSpPr>
        <p:spPr>
          <a:xfrm>
            <a:off x="6330462" y="1825625"/>
            <a:ext cx="5023338" cy="4351338"/>
          </a:xfrm>
        </p:spPr>
        <p:txBody>
          <a:bodyPr/>
          <a:lstStyle/>
          <a:p>
            <a:r>
              <a:rPr lang="en-US" dirty="0"/>
              <a:t>2:1 Type Clays</a:t>
            </a:r>
          </a:p>
          <a:p>
            <a:pPr lvl="1"/>
            <a:r>
              <a:rPr lang="en-US" dirty="0"/>
              <a:t>Layers contain two tetrahedral sheets sandwiching one octahedral sheet</a:t>
            </a:r>
          </a:p>
          <a:p>
            <a:r>
              <a:rPr lang="en-US" dirty="0"/>
              <a:t>Four general groups</a:t>
            </a:r>
          </a:p>
          <a:p>
            <a:pPr lvl="1"/>
            <a:r>
              <a:rPr lang="en-US" dirty="0"/>
              <a:t>Smectite (expanding)</a:t>
            </a:r>
          </a:p>
          <a:p>
            <a:pPr lvl="1"/>
            <a:r>
              <a:rPr lang="en-US" dirty="0"/>
              <a:t>Vermiculite (expanding)</a:t>
            </a:r>
          </a:p>
          <a:p>
            <a:pPr lvl="1"/>
            <a:r>
              <a:rPr lang="en-US" dirty="0"/>
              <a:t>Fine-grained micas (</a:t>
            </a:r>
            <a:r>
              <a:rPr lang="en-US" dirty="0" err="1"/>
              <a:t>illite</a:t>
            </a:r>
            <a:r>
              <a:rPr lang="en-US" dirty="0"/>
              <a:t>, </a:t>
            </a:r>
            <a:r>
              <a:rPr lang="en-US" dirty="0" err="1"/>
              <a:t>nonexpandting</a:t>
            </a:r>
            <a:r>
              <a:rPr lang="en-US" dirty="0"/>
              <a:t>)</a:t>
            </a:r>
          </a:p>
          <a:p>
            <a:pPr lvl="1"/>
            <a:r>
              <a:rPr lang="en-US" dirty="0"/>
              <a:t>Chlorite (nonexpanding)</a:t>
            </a:r>
          </a:p>
        </p:txBody>
      </p:sp>
      <p:sp>
        <p:nvSpPr>
          <p:cNvPr id="4" name="Slide Number Placeholder 3">
            <a:extLst>
              <a:ext uri="{FF2B5EF4-FFF2-40B4-BE49-F238E27FC236}">
                <a16:creationId xmlns:a16="http://schemas.microsoft.com/office/drawing/2014/main" id="{CBA6F1CA-B841-63F0-843C-AE3D7EA9B177}"/>
              </a:ext>
            </a:extLst>
          </p:cNvPr>
          <p:cNvSpPr>
            <a:spLocks noGrp="1"/>
          </p:cNvSpPr>
          <p:nvPr>
            <p:ph type="sldNum" sz="quarter" idx="12"/>
          </p:nvPr>
        </p:nvSpPr>
        <p:spPr/>
        <p:txBody>
          <a:bodyPr/>
          <a:lstStyle/>
          <a:p>
            <a:fld id="{DCB4DD8D-4F5D-4EB9-BC24-C39EDF5F2FC0}" type="slidenum">
              <a:rPr lang="en-US" smtClean="0"/>
              <a:t>16</a:t>
            </a:fld>
            <a:endParaRPr lang="en-US"/>
          </a:p>
        </p:txBody>
      </p:sp>
      <p:pic>
        <p:nvPicPr>
          <p:cNvPr id="5" name="Picture 2">
            <a:extLst>
              <a:ext uri="{FF2B5EF4-FFF2-40B4-BE49-F238E27FC236}">
                <a16:creationId xmlns:a16="http://schemas.microsoft.com/office/drawing/2014/main" id="{114DB3F9-D95D-C4F6-CEF9-2818B4C546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618" y="1936872"/>
            <a:ext cx="4145039" cy="358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6430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CA1AF-2E3E-F3AC-E8BD-DDECE9E16ACF}"/>
              </a:ext>
            </a:extLst>
          </p:cNvPr>
          <p:cNvSpPr>
            <a:spLocks noGrp="1"/>
          </p:cNvSpPr>
          <p:nvPr>
            <p:ph type="title"/>
          </p:nvPr>
        </p:nvSpPr>
        <p:spPr/>
        <p:txBody>
          <a:bodyPr/>
          <a:lstStyle/>
          <a:p>
            <a:r>
              <a:rPr lang="en-US" dirty="0"/>
              <a:t>Organization of Silicate Clays</a:t>
            </a:r>
          </a:p>
        </p:txBody>
      </p:sp>
      <p:sp>
        <p:nvSpPr>
          <p:cNvPr id="3" name="Content Placeholder 2">
            <a:extLst>
              <a:ext uri="{FF2B5EF4-FFF2-40B4-BE49-F238E27FC236}">
                <a16:creationId xmlns:a16="http://schemas.microsoft.com/office/drawing/2014/main" id="{96FC31E5-C9E9-F0FB-2656-45A3606E801B}"/>
              </a:ext>
            </a:extLst>
          </p:cNvPr>
          <p:cNvSpPr>
            <a:spLocks noGrp="1"/>
          </p:cNvSpPr>
          <p:nvPr>
            <p:ph idx="1"/>
          </p:nvPr>
        </p:nvSpPr>
        <p:spPr>
          <a:xfrm>
            <a:off x="838200" y="1825625"/>
            <a:ext cx="4803475" cy="4351338"/>
          </a:xfrm>
        </p:spPr>
        <p:txBody>
          <a:bodyPr>
            <a:normAutofit lnSpcReduction="10000"/>
          </a:bodyPr>
          <a:lstStyle/>
          <a:p>
            <a:r>
              <a:rPr lang="en-US" dirty="0"/>
              <a:t>Smectite (</a:t>
            </a:r>
            <a:r>
              <a:rPr lang="en-US" dirty="0" err="1"/>
              <a:t>Montmorillinite</a:t>
            </a:r>
            <a:r>
              <a:rPr lang="en-US" dirty="0"/>
              <a:t> most common)</a:t>
            </a:r>
          </a:p>
          <a:p>
            <a:pPr lvl="1"/>
            <a:r>
              <a:rPr lang="en-US" dirty="0"/>
              <a:t>Interlayer expansion</a:t>
            </a:r>
          </a:p>
          <a:p>
            <a:pPr lvl="1"/>
            <a:r>
              <a:rPr lang="en-US" dirty="0"/>
              <a:t>Layers are held together by weak oxygen to oxygen bonds, or cation to oxygen bonds = allows expansion</a:t>
            </a:r>
          </a:p>
          <a:p>
            <a:pPr lvl="1"/>
            <a:r>
              <a:rPr lang="en-US" dirty="0"/>
              <a:t>Total surface area is high (700-800 m</a:t>
            </a:r>
            <a:r>
              <a:rPr lang="en-US" baseline="30000" dirty="0"/>
              <a:t>2</a:t>
            </a:r>
            <a:r>
              <a:rPr lang="en-US" dirty="0"/>
              <a:t>/g)</a:t>
            </a:r>
          </a:p>
          <a:p>
            <a:pPr lvl="1"/>
            <a:r>
              <a:rPr lang="en-US" dirty="0"/>
              <a:t>High CEC (-80 to -150 </a:t>
            </a:r>
            <a:r>
              <a:rPr lang="en-US" dirty="0" err="1"/>
              <a:t>cmolc</a:t>
            </a:r>
            <a:r>
              <a:rPr lang="en-US" dirty="0"/>
              <a:t>/kg) (Mg</a:t>
            </a:r>
            <a:r>
              <a:rPr lang="en-US" baseline="30000" dirty="0"/>
              <a:t>2+</a:t>
            </a:r>
            <a:r>
              <a:rPr lang="en-US" dirty="0"/>
              <a:t> substituting for Al</a:t>
            </a:r>
            <a:r>
              <a:rPr lang="en-US" baseline="30000" dirty="0"/>
              <a:t>3+</a:t>
            </a:r>
            <a:r>
              <a:rPr lang="en-US" dirty="0"/>
              <a:t> in the octahedra mostly)</a:t>
            </a:r>
          </a:p>
        </p:txBody>
      </p:sp>
      <p:pic>
        <p:nvPicPr>
          <p:cNvPr id="4" name="Picture 3" descr="montmorillinitef2">
            <a:extLst>
              <a:ext uri="{FF2B5EF4-FFF2-40B4-BE49-F238E27FC236}">
                <a16:creationId xmlns:a16="http://schemas.microsoft.com/office/drawing/2014/main" id="{4B9BF306-383C-0161-2E41-603539ACF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1086"/>
          <a:stretch>
            <a:fillRect/>
          </a:stretch>
        </p:blipFill>
        <p:spPr>
          <a:xfrm>
            <a:off x="6718034" y="1518249"/>
            <a:ext cx="5300109" cy="22055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ontmorillinitef1">
            <a:extLst>
              <a:ext uri="{FF2B5EF4-FFF2-40B4-BE49-F238E27FC236}">
                <a16:creationId xmlns:a16="http://schemas.microsoft.com/office/drawing/2014/main" id="{A402E34B-625B-A3D2-37DE-D5CA217299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8034" y="4039169"/>
            <a:ext cx="3975340" cy="2453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B8832D77-EB00-020D-47C0-4FDCA9FD0879}"/>
              </a:ext>
            </a:extLst>
          </p:cNvPr>
          <p:cNvSpPr>
            <a:spLocks noGrp="1"/>
          </p:cNvSpPr>
          <p:nvPr>
            <p:ph type="sldNum" sz="quarter" idx="12"/>
          </p:nvPr>
        </p:nvSpPr>
        <p:spPr/>
        <p:txBody>
          <a:bodyPr/>
          <a:lstStyle/>
          <a:p>
            <a:fld id="{DF3020E6-9C94-4E39-B339-D5A7500101A0}" type="slidenum">
              <a:rPr lang="en-US" smtClean="0"/>
              <a:t>17</a:t>
            </a:fld>
            <a:endParaRPr lang="en-US"/>
          </a:p>
        </p:txBody>
      </p:sp>
    </p:spTree>
    <p:extLst>
      <p:ext uri="{BB962C8B-B14F-4D97-AF65-F5344CB8AC3E}">
        <p14:creationId xmlns:p14="http://schemas.microsoft.com/office/powerpoint/2010/main" val="1007875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B20E5-BF5C-1992-32D3-CF0CC1E72281}"/>
              </a:ext>
            </a:extLst>
          </p:cNvPr>
          <p:cNvSpPr>
            <a:spLocks noGrp="1"/>
          </p:cNvSpPr>
          <p:nvPr>
            <p:ph type="title"/>
          </p:nvPr>
        </p:nvSpPr>
        <p:spPr/>
        <p:txBody>
          <a:bodyPr/>
          <a:lstStyle/>
          <a:p>
            <a:r>
              <a:rPr lang="en-US" dirty="0"/>
              <a:t>Smectite: Shrink-Swell soils</a:t>
            </a:r>
          </a:p>
        </p:txBody>
      </p:sp>
      <p:pic>
        <p:nvPicPr>
          <p:cNvPr id="1026" name="Picture 2" descr="Software on expansive soils | Geoengineer.org">
            <a:extLst>
              <a:ext uri="{FF2B5EF4-FFF2-40B4-BE49-F238E27FC236}">
                <a16:creationId xmlns:a16="http://schemas.microsoft.com/office/drawing/2014/main" id="{2A4C44C0-8D66-10DF-B3F4-E6F3ED574AA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28832" y="2226058"/>
            <a:ext cx="4571371" cy="343222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1760AF3-38BB-E421-A07C-88885CDAD3F8}"/>
              </a:ext>
            </a:extLst>
          </p:cNvPr>
          <p:cNvSpPr>
            <a:spLocks noGrp="1"/>
          </p:cNvSpPr>
          <p:nvPr>
            <p:ph type="sldNum" sz="quarter" idx="12"/>
          </p:nvPr>
        </p:nvSpPr>
        <p:spPr/>
        <p:txBody>
          <a:bodyPr/>
          <a:lstStyle/>
          <a:p>
            <a:fld id="{DF3020E6-9C94-4E39-B339-D5A7500101A0}" type="slidenum">
              <a:rPr lang="en-US" smtClean="0"/>
              <a:t>18</a:t>
            </a:fld>
            <a:endParaRPr lang="en-US"/>
          </a:p>
        </p:txBody>
      </p:sp>
    </p:spTree>
    <p:extLst>
      <p:ext uri="{BB962C8B-B14F-4D97-AF65-F5344CB8AC3E}">
        <p14:creationId xmlns:p14="http://schemas.microsoft.com/office/powerpoint/2010/main" val="3715420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CA1AF-2E3E-F3AC-E8BD-DDECE9E16ACF}"/>
              </a:ext>
            </a:extLst>
          </p:cNvPr>
          <p:cNvSpPr>
            <a:spLocks noGrp="1"/>
          </p:cNvSpPr>
          <p:nvPr>
            <p:ph type="title"/>
          </p:nvPr>
        </p:nvSpPr>
        <p:spPr/>
        <p:txBody>
          <a:bodyPr/>
          <a:lstStyle/>
          <a:p>
            <a:r>
              <a:rPr lang="en-US" dirty="0"/>
              <a:t>Organization of Silicate Clays</a:t>
            </a:r>
          </a:p>
        </p:txBody>
      </p:sp>
      <p:sp>
        <p:nvSpPr>
          <p:cNvPr id="3" name="Content Placeholder 2">
            <a:extLst>
              <a:ext uri="{FF2B5EF4-FFF2-40B4-BE49-F238E27FC236}">
                <a16:creationId xmlns:a16="http://schemas.microsoft.com/office/drawing/2014/main" id="{96FC31E5-C9E9-F0FB-2656-45A3606E801B}"/>
              </a:ext>
            </a:extLst>
          </p:cNvPr>
          <p:cNvSpPr>
            <a:spLocks noGrp="1"/>
          </p:cNvSpPr>
          <p:nvPr>
            <p:ph idx="1"/>
          </p:nvPr>
        </p:nvSpPr>
        <p:spPr>
          <a:xfrm>
            <a:off x="838200" y="1825625"/>
            <a:ext cx="4803475" cy="4351338"/>
          </a:xfrm>
        </p:spPr>
        <p:txBody>
          <a:bodyPr>
            <a:normAutofit/>
          </a:bodyPr>
          <a:lstStyle/>
          <a:p>
            <a:r>
              <a:rPr lang="en-US" dirty="0"/>
              <a:t>Vermiculite</a:t>
            </a:r>
          </a:p>
          <a:p>
            <a:pPr lvl="1"/>
            <a:r>
              <a:rPr lang="en-US" dirty="0"/>
              <a:t>Structure similar to smectite</a:t>
            </a:r>
          </a:p>
          <a:p>
            <a:pPr lvl="1"/>
            <a:r>
              <a:rPr lang="en-US" dirty="0"/>
              <a:t>High CEC (-100 to -200) (Al</a:t>
            </a:r>
            <a:r>
              <a:rPr lang="en-US" baseline="30000" dirty="0"/>
              <a:t>3+</a:t>
            </a:r>
            <a:r>
              <a:rPr lang="en-US" dirty="0"/>
              <a:t> substituting for Si</a:t>
            </a:r>
            <a:r>
              <a:rPr lang="en-US" baseline="30000" dirty="0"/>
              <a:t>4+</a:t>
            </a:r>
            <a:r>
              <a:rPr lang="en-US" dirty="0"/>
              <a:t> in the tetra)</a:t>
            </a:r>
          </a:p>
          <a:p>
            <a:pPr lvl="1"/>
            <a:r>
              <a:rPr lang="en-US" dirty="0"/>
              <a:t>Adsorbed interlayer molecules bridge so expansion limited</a:t>
            </a:r>
          </a:p>
        </p:txBody>
      </p:sp>
      <p:pic>
        <p:nvPicPr>
          <p:cNvPr id="4" name="Picture 3" descr="montmorillinitef2">
            <a:extLst>
              <a:ext uri="{FF2B5EF4-FFF2-40B4-BE49-F238E27FC236}">
                <a16:creationId xmlns:a16="http://schemas.microsoft.com/office/drawing/2014/main" id="{4B9BF306-383C-0161-2E41-603539ACF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1086"/>
          <a:stretch>
            <a:fillRect/>
          </a:stretch>
        </p:blipFill>
        <p:spPr>
          <a:xfrm>
            <a:off x="6718034" y="1518249"/>
            <a:ext cx="5300109" cy="22055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ontmorillinitef1">
            <a:extLst>
              <a:ext uri="{FF2B5EF4-FFF2-40B4-BE49-F238E27FC236}">
                <a16:creationId xmlns:a16="http://schemas.microsoft.com/office/drawing/2014/main" id="{A402E34B-625B-A3D2-37DE-D5CA217299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8034" y="4039169"/>
            <a:ext cx="3975340" cy="2453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4450E6B6-1A06-4153-66B9-2969E790A8D3}"/>
              </a:ext>
            </a:extLst>
          </p:cNvPr>
          <p:cNvSpPr>
            <a:spLocks noGrp="1"/>
          </p:cNvSpPr>
          <p:nvPr>
            <p:ph type="sldNum" sz="quarter" idx="12"/>
          </p:nvPr>
        </p:nvSpPr>
        <p:spPr/>
        <p:txBody>
          <a:bodyPr/>
          <a:lstStyle/>
          <a:p>
            <a:fld id="{DF3020E6-9C94-4E39-B339-D5A7500101A0}" type="slidenum">
              <a:rPr lang="en-US" smtClean="0"/>
              <a:t>19</a:t>
            </a:fld>
            <a:endParaRPr lang="en-US"/>
          </a:p>
        </p:txBody>
      </p:sp>
    </p:spTree>
    <p:extLst>
      <p:ext uri="{BB962C8B-B14F-4D97-AF65-F5344CB8AC3E}">
        <p14:creationId xmlns:p14="http://schemas.microsoft.com/office/powerpoint/2010/main" val="3124965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E483-71D4-5645-48F2-A48E3F04E03A}"/>
              </a:ext>
            </a:extLst>
          </p:cNvPr>
          <p:cNvSpPr>
            <a:spLocks noGrp="1"/>
          </p:cNvSpPr>
          <p:nvPr>
            <p:ph type="title"/>
          </p:nvPr>
        </p:nvSpPr>
        <p:spPr/>
        <p:txBody>
          <a:bodyPr/>
          <a:lstStyle/>
          <a:p>
            <a:r>
              <a:rPr lang="en-US" dirty="0"/>
              <a:t>Soil Fertility</a:t>
            </a:r>
          </a:p>
        </p:txBody>
      </p:sp>
      <p:sp>
        <p:nvSpPr>
          <p:cNvPr id="3" name="Content Placeholder 2">
            <a:extLst>
              <a:ext uri="{FF2B5EF4-FFF2-40B4-BE49-F238E27FC236}">
                <a16:creationId xmlns:a16="http://schemas.microsoft.com/office/drawing/2014/main" id="{C6547DDF-F395-CC7B-278B-C291A24FCB1A}"/>
              </a:ext>
            </a:extLst>
          </p:cNvPr>
          <p:cNvSpPr>
            <a:spLocks noGrp="1"/>
          </p:cNvSpPr>
          <p:nvPr>
            <p:ph idx="1"/>
          </p:nvPr>
        </p:nvSpPr>
        <p:spPr>
          <a:xfrm>
            <a:off x="838200" y="1825625"/>
            <a:ext cx="4913108" cy="4351338"/>
          </a:xfrm>
        </p:spPr>
        <p:txBody>
          <a:bodyPr>
            <a:normAutofit fontScale="92500" lnSpcReduction="10000"/>
          </a:bodyPr>
          <a:lstStyle/>
          <a:p>
            <a:r>
              <a:rPr lang="en-US" dirty="0"/>
              <a:t>Interaction of soil chemistry, soil biology, and soil physics to supply essential nutrients in an adequate amount and proper balance</a:t>
            </a:r>
          </a:p>
          <a:p>
            <a:r>
              <a:rPr lang="en-US" dirty="0"/>
              <a:t>Complex interaction between soil solid phase, the soil solution phase, and the plant root</a:t>
            </a:r>
          </a:p>
          <a:p>
            <a:r>
              <a:rPr lang="en-US" dirty="0"/>
              <a:t>Soil Fertility centers on the ability of the solid phase to supply the solution phase with nutrients such that roots can absorb them</a:t>
            </a:r>
          </a:p>
        </p:txBody>
      </p:sp>
      <p:sp>
        <p:nvSpPr>
          <p:cNvPr id="4" name="Slide Number Placeholder 3">
            <a:extLst>
              <a:ext uri="{FF2B5EF4-FFF2-40B4-BE49-F238E27FC236}">
                <a16:creationId xmlns:a16="http://schemas.microsoft.com/office/drawing/2014/main" id="{E18745E9-4568-4618-0A1F-3B384EF35873}"/>
              </a:ext>
            </a:extLst>
          </p:cNvPr>
          <p:cNvSpPr>
            <a:spLocks noGrp="1"/>
          </p:cNvSpPr>
          <p:nvPr>
            <p:ph type="sldNum" sz="quarter" idx="12"/>
          </p:nvPr>
        </p:nvSpPr>
        <p:spPr/>
        <p:txBody>
          <a:bodyPr/>
          <a:lstStyle/>
          <a:p>
            <a:fld id="{DCB4DD8D-4F5D-4EB9-BC24-C39EDF5F2FC0}" type="slidenum">
              <a:rPr lang="en-US" smtClean="0"/>
              <a:t>2</a:t>
            </a:fld>
            <a:endParaRPr lang="en-US"/>
          </a:p>
        </p:txBody>
      </p:sp>
      <p:grpSp>
        <p:nvGrpSpPr>
          <p:cNvPr id="5" name="Group 4">
            <a:extLst>
              <a:ext uri="{FF2B5EF4-FFF2-40B4-BE49-F238E27FC236}">
                <a16:creationId xmlns:a16="http://schemas.microsoft.com/office/drawing/2014/main" id="{2BC0966D-4C07-A47F-A5D8-6698D812250F}"/>
              </a:ext>
            </a:extLst>
          </p:cNvPr>
          <p:cNvGrpSpPr/>
          <p:nvPr/>
        </p:nvGrpSpPr>
        <p:grpSpPr>
          <a:xfrm>
            <a:off x="6091997" y="1774245"/>
            <a:ext cx="5163207" cy="4397045"/>
            <a:chOff x="3514396" y="1230478"/>
            <a:chExt cx="5163207" cy="4397045"/>
          </a:xfrm>
        </p:grpSpPr>
        <p:sp>
          <p:nvSpPr>
            <p:cNvPr id="6" name="Oval 5">
              <a:extLst>
                <a:ext uri="{FF2B5EF4-FFF2-40B4-BE49-F238E27FC236}">
                  <a16:creationId xmlns:a16="http://schemas.microsoft.com/office/drawing/2014/main" id="{B9350EB3-2F21-A54D-936C-C236C8BD7185}"/>
                </a:ext>
              </a:extLst>
            </p:cNvPr>
            <p:cNvSpPr/>
            <p:nvPr/>
          </p:nvSpPr>
          <p:spPr>
            <a:xfrm>
              <a:off x="3514396" y="1230478"/>
              <a:ext cx="3108435" cy="3199087"/>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 name="Oval 6">
              <a:extLst>
                <a:ext uri="{FF2B5EF4-FFF2-40B4-BE49-F238E27FC236}">
                  <a16:creationId xmlns:a16="http://schemas.microsoft.com/office/drawing/2014/main" id="{4D4FED83-55B8-4508-92CE-1B309A593A2D}"/>
                </a:ext>
              </a:extLst>
            </p:cNvPr>
            <p:cNvSpPr/>
            <p:nvPr/>
          </p:nvSpPr>
          <p:spPr>
            <a:xfrm>
              <a:off x="4523212" y="2428436"/>
              <a:ext cx="3108435" cy="3199087"/>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 name="Oval 7">
              <a:extLst>
                <a:ext uri="{FF2B5EF4-FFF2-40B4-BE49-F238E27FC236}">
                  <a16:creationId xmlns:a16="http://schemas.microsoft.com/office/drawing/2014/main" id="{FF7F8F35-97F2-3E88-1D5C-A8BB90A383A0}"/>
                </a:ext>
              </a:extLst>
            </p:cNvPr>
            <p:cNvSpPr/>
            <p:nvPr/>
          </p:nvSpPr>
          <p:spPr>
            <a:xfrm>
              <a:off x="5569168" y="1230478"/>
              <a:ext cx="3108435" cy="3199087"/>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 name="TextBox 7">
              <a:extLst>
                <a:ext uri="{FF2B5EF4-FFF2-40B4-BE49-F238E27FC236}">
                  <a16:creationId xmlns:a16="http://schemas.microsoft.com/office/drawing/2014/main" id="{2A75DE7C-6F11-5BD4-0AC2-AC58B3375DB2}"/>
                </a:ext>
              </a:extLst>
            </p:cNvPr>
            <p:cNvSpPr txBox="1"/>
            <p:nvPr/>
          </p:nvSpPr>
          <p:spPr>
            <a:xfrm>
              <a:off x="4219663" y="1448871"/>
              <a:ext cx="1518557" cy="144655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Soil Chemistry</a:t>
              </a:r>
            </a:p>
            <a:p>
              <a:r>
                <a:rPr lang="en-US" sz="1400" dirty="0"/>
                <a:t>Nutrients</a:t>
              </a:r>
            </a:p>
            <a:p>
              <a:r>
                <a:rPr lang="en-US" sz="1400" dirty="0"/>
                <a:t>Buffer Capacity</a:t>
              </a:r>
            </a:p>
            <a:p>
              <a:r>
                <a:rPr lang="en-US" sz="1400" dirty="0"/>
                <a:t>pH</a:t>
              </a:r>
            </a:p>
            <a:p>
              <a:r>
                <a:rPr lang="en-US" sz="1400" dirty="0"/>
                <a:t>CEC</a:t>
              </a:r>
            </a:p>
            <a:p>
              <a:r>
                <a:rPr lang="en-US" sz="1400" dirty="0"/>
                <a:t>Etc.</a:t>
              </a:r>
            </a:p>
          </p:txBody>
        </p:sp>
        <p:sp>
          <p:nvSpPr>
            <p:cNvPr id="10" name="TextBox 8">
              <a:extLst>
                <a:ext uri="{FF2B5EF4-FFF2-40B4-BE49-F238E27FC236}">
                  <a16:creationId xmlns:a16="http://schemas.microsoft.com/office/drawing/2014/main" id="{063DB3AD-B4F9-8FE1-536C-B7A426D2B523}"/>
                </a:ext>
              </a:extLst>
            </p:cNvPr>
            <p:cNvSpPr txBox="1"/>
            <p:nvPr/>
          </p:nvSpPr>
          <p:spPr>
            <a:xfrm>
              <a:off x="6712168" y="1370043"/>
              <a:ext cx="1550746" cy="144655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Soil Biology</a:t>
              </a:r>
            </a:p>
            <a:p>
              <a:r>
                <a:rPr lang="en-US" sz="1400" dirty="0"/>
                <a:t>Organic Matter</a:t>
              </a:r>
            </a:p>
            <a:p>
              <a:r>
                <a:rPr lang="en-US" sz="1400" dirty="0"/>
                <a:t>Microbial Diversity</a:t>
              </a:r>
            </a:p>
            <a:p>
              <a:r>
                <a:rPr lang="en-US" sz="1400" dirty="0"/>
                <a:t>Active Carbon</a:t>
              </a:r>
            </a:p>
            <a:p>
              <a:r>
                <a:rPr lang="en-US" sz="1400" dirty="0"/>
                <a:t>N fixation</a:t>
              </a:r>
            </a:p>
            <a:p>
              <a:r>
                <a:rPr lang="en-US" sz="1400" dirty="0"/>
                <a:t>        Etc.</a:t>
              </a:r>
            </a:p>
          </p:txBody>
        </p:sp>
        <p:sp>
          <p:nvSpPr>
            <p:cNvPr id="11" name="TextBox 9">
              <a:extLst>
                <a:ext uri="{FF2B5EF4-FFF2-40B4-BE49-F238E27FC236}">
                  <a16:creationId xmlns:a16="http://schemas.microsoft.com/office/drawing/2014/main" id="{8CF524B7-54E9-7EF4-4AC7-23DD46462485}"/>
                </a:ext>
              </a:extLst>
            </p:cNvPr>
            <p:cNvSpPr txBox="1"/>
            <p:nvPr/>
          </p:nvSpPr>
          <p:spPr>
            <a:xfrm>
              <a:off x="5409302" y="4325472"/>
              <a:ext cx="1393330" cy="123110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Soil Physics</a:t>
              </a:r>
            </a:p>
            <a:p>
              <a:r>
                <a:rPr lang="en-US" sz="1400" dirty="0"/>
                <a:t>Water</a:t>
              </a:r>
            </a:p>
            <a:p>
              <a:r>
                <a:rPr lang="en-US" sz="1400" dirty="0"/>
                <a:t>Bulk Density</a:t>
              </a:r>
            </a:p>
            <a:p>
              <a:r>
                <a:rPr lang="en-US" sz="1400" dirty="0"/>
                <a:t>Soil Stability</a:t>
              </a:r>
            </a:p>
            <a:p>
              <a:r>
                <a:rPr lang="en-US" sz="1400" dirty="0"/>
                <a:t>Etc.</a:t>
              </a:r>
            </a:p>
          </p:txBody>
        </p:sp>
        <p:cxnSp>
          <p:nvCxnSpPr>
            <p:cNvPr id="12" name="Straight Connector 11">
              <a:extLst>
                <a:ext uri="{FF2B5EF4-FFF2-40B4-BE49-F238E27FC236}">
                  <a16:creationId xmlns:a16="http://schemas.microsoft.com/office/drawing/2014/main" id="{FAD19130-3E37-58C5-2B48-B8476B021055}"/>
                </a:ext>
              </a:extLst>
            </p:cNvPr>
            <p:cNvCxnSpPr/>
            <p:nvPr/>
          </p:nvCxnSpPr>
          <p:spPr>
            <a:xfrm flipH="1">
              <a:off x="5569168" y="2471027"/>
              <a:ext cx="149282" cy="2333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612F587-3DE7-0705-0516-4E0B24A5DF5A}"/>
                </a:ext>
              </a:extLst>
            </p:cNvPr>
            <p:cNvCxnSpPr/>
            <p:nvPr/>
          </p:nvCxnSpPr>
          <p:spPr>
            <a:xfrm flipH="1">
              <a:off x="5589862" y="2428436"/>
              <a:ext cx="373856" cy="61647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643F5E6-F34C-6317-D60F-1878CFD2D54E}"/>
                </a:ext>
              </a:extLst>
            </p:cNvPr>
            <p:cNvCxnSpPr/>
            <p:nvPr/>
          </p:nvCxnSpPr>
          <p:spPr>
            <a:xfrm flipH="1">
              <a:off x="5656538" y="2451977"/>
              <a:ext cx="559594" cy="90249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C3ECF9F3-C4D3-81B1-83FA-C0A2FE611AF8}"/>
                </a:ext>
              </a:extLst>
            </p:cNvPr>
            <p:cNvCxnSpPr/>
            <p:nvPr/>
          </p:nvCxnSpPr>
          <p:spPr>
            <a:xfrm flipH="1">
              <a:off x="5761312" y="2471027"/>
              <a:ext cx="671514" cy="11263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EE838CA-C5D1-88BA-153A-DD58306F3449}"/>
                </a:ext>
              </a:extLst>
            </p:cNvPr>
            <p:cNvCxnSpPr/>
            <p:nvPr/>
          </p:nvCxnSpPr>
          <p:spPr>
            <a:xfrm flipH="1">
              <a:off x="5882756" y="2601149"/>
              <a:ext cx="721520" cy="117956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17D3890-7933-911B-2C79-E564EF8CCD07}"/>
                </a:ext>
              </a:extLst>
            </p:cNvPr>
            <p:cNvCxnSpPr>
              <a:endCxn id="8" idx="3"/>
            </p:cNvCxnSpPr>
            <p:nvPr/>
          </p:nvCxnSpPr>
          <p:spPr>
            <a:xfrm flipH="1">
              <a:off x="6024388" y="3102058"/>
              <a:ext cx="560837" cy="85901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72607A23-A29E-783B-BD3E-E0D60B9295BA}"/>
                </a:ext>
              </a:extLst>
            </p:cNvPr>
            <p:cNvCxnSpPr>
              <a:cxnSpLocks/>
            </p:cNvCxnSpPr>
            <p:nvPr/>
          </p:nvCxnSpPr>
          <p:spPr>
            <a:xfrm flipH="1" flipV="1">
              <a:off x="5917564" y="3044909"/>
              <a:ext cx="2054772" cy="167682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19" name="TextBox 8">
            <a:extLst>
              <a:ext uri="{FF2B5EF4-FFF2-40B4-BE49-F238E27FC236}">
                <a16:creationId xmlns:a16="http://schemas.microsoft.com/office/drawing/2014/main" id="{0F7A3156-4523-4982-4668-4870694690F0}"/>
              </a:ext>
            </a:extLst>
          </p:cNvPr>
          <p:cNvSpPr txBox="1"/>
          <p:nvPr/>
        </p:nvSpPr>
        <p:spPr>
          <a:xfrm>
            <a:off x="10151111" y="5200411"/>
            <a:ext cx="1791845" cy="954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t>Soil Fertility</a:t>
            </a:r>
          </a:p>
        </p:txBody>
      </p:sp>
    </p:spTree>
    <p:extLst>
      <p:ext uri="{BB962C8B-B14F-4D97-AF65-F5344CB8AC3E}">
        <p14:creationId xmlns:p14="http://schemas.microsoft.com/office/powerpoint/2010/main" val="4283441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35700-B980-32AC-80D3-FF45000F915A}"/>
              </a:ext>
            </a:extLst>
          </p:cNvPr>
          <p:cNvSpPr>
            <a:spLocks noGrp="1"/>
          </p:cNvSpPr>
          <p:nvPr>
            <p:ph type="title"/>
          </p:nvPr>
        </p:nvSpPr>
        <p:spPr/>
        <p:txBody>
          <a:bodyPr/>
          <a:lstStyle/>
          <a:p>
            <a:r>
              <a:rPr lang="en-US" dirty="0"/>
              <a:t>Organization of Silicate Clays</a:t>
            </a:r>
          </a:p>
        </p:txBody>
      </p:sp>
      <p:sp>
        <p:nvSpPr>
          <p:cNvPr id="3" name="Content Placeholder 2">
            <a:extLst>
              <a:ext uri="{FF2B5EF4-FFF2-40B4-BE49-F238E27FC236}">
                <a16:creationId xmlns:a16="http://schemas.microsoft.com/office/drawing/2014/main" id="{99C05ABA-B739-0F6F-59EC-194603D95F6D}"/>
              </a:ext>
            </a:extLst>
          </p:cNvPr>
          <p:cNvSpPr>
            <a:spLocks noGrp="1"/>
          </p:cNvSpPr>
          <p:nvPr>
            <p:ph idx="1"/>
          </p:nvPr>
        </p:nvSpPr>
        <p:spPr>
          <a:xfrm>
            <a:off x="5995358" y="1825625"/>
            <a:ext cx="5358442" cy="4351338"/>
          </a:xfrm>
        </p:spPr>
        <p:txBody>
          <a:bodyPr/>
          <a:lstStyle/>
          <a:p>
            <a:r>
              <a:rPr lang="en-US" dirty="0" err="1"/>
              <a:t>Illite</a:t>
            </a:r>
            <a:r>
              <a:rPr lang="en-US" dirty="0"/>
              <a:t>/Mica (Muscovite and biotite)</a:t>
            </a:r>
          </a:p>
          <a:p>
            <a:pPr lvl="1"/>
            <a:r>
              <a:rPr lang="en-US" dirty="0"/>
              <a:t>Particles are much larger than smectites</a:t>
            </a:r>
          </a:p>
          <a:p>
            <a:pPr lvl="1"/>
            <a:r>
              <a:rPr lang="en-US" dirty="0"/>
              <a:t>High CEC (~20% of tetra sites occupied by Al</a:t>
            </a:r>
            <a:r>
              <a:rPr lang="en-US" baseline="30000" dirty="0"/>
              <a:t>3+</a:t>
            </a:r>
            <a:r>
              <a:rPr lang="en-US" dirty="0"/>
              <a:t>)</a:t>
            </a:r>
          </a:p>
          <a:p>
            <a:pPr lvl="1"/>
            <a:r>
              <a:rPr lang="en-US" dirty="0"/>
              <a:t>K</a:t>
            </a:r>
            <a:r>
              <a:rPr lang="en-US" baseline="30000" dirty="0"/>
              <a:t>+</a:t>
            </a:r>
            <a:r>
              <a:rPr lang="en-US" dirty="0"/>
              <a:t> binding the layers together = low net CEC (-10 to -40 </a:t>
            </a:r>
            <a:r>
              <a:rPr lang="en-US" dirty="0" err="1"/>
              <a:t>cmolc</a:t>
            </a:r>
            <a:r>
              <a:rPr lang="en-US" dirty="0"/>
              <a:t>/kg)</a:t>
            </a:r>
          </a:p>
        </p:txBody>
      </p:sp>
      <p:pic>
        <p:nvPicPr>
          <p:cNvPr id="4" name="Picture 5" descr="illite2f">
            <a:extLst>
              <a:ext uri="{FF2B5EF4-FFF2-40B4-BE49-F238E27FC236}">
                <a16:creationId xmlns:a16="http://schemas.microsoft.com/office/drawing/2014/main" id="{AA9683B1-D583-F373-47D8-CDCAE6EAA9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20520" y="1722441"/>
            <a:ext cx="3332747" cy="20436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llite1f">
            <a:extLst>
              <a:ext uri="{FF2B5EF4-FFF2-40B4-BE49-F238E27FC236}">
                <a16:creationId xmlns:a16="http://schemas.microsoft.com/office/drawing/2014/main" id="{71E5BFD6-3034-2E8F-8991-53D29B8A5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4685" y="3714026"/>
            <a:ext cx="3277201" cy="200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270AC272-5788-4AF4-0524-E175FA29495A}"/>
              </a:ext>
            </a:extLst>
          </p:cNvPr>
          <p:cNvSpPr>
            <a:spLocks noGrp="1"/>
          </p:cNvSpPr>
          <p:nvPr>
            <p:ph type="sldNum" sz="quarter" idx="12"/>
          </p:nvPr>
        </p:nvSpPr>
        <p:spPr/>
        <p:txBody>
          <a:bodyPr/>
          <a:lstStyle/>
          <a:p>
            <a:fld id="{DF3020E6-9C94-4E39-B339-D5A7500101A0}" type="slidenum">
              <a:rPr lang="en-US" smtClean="0"/>
              <a:t>20</a:t>
            </a:fld>
            <a:endParaRPr lang="en-US"/>
          </a:p>
        </p:txBody>
      </p:sp>
    </p:spTree>
    <p:extLst>
      <p:ext uri="{BB962C8B-B14F-4D97-AF65-F5344CB8AC3E}">
        <p14:creationId xmlns:p14="http://schemas.microsoft.com/office/powerpoint/2010/main" val="1413867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44389-2CF8-6A28-ABD6-2DAC4130F41C}"/>
              </a:ext>
            </a:extLst>
          </p:cNvPr>
          <p:cNvSpPr>
            <a:spLocks noGrp="1"/>
          </p:cNvSpPr>
          <p:nvPr>
            <p:ph type="title"/>
          </p:nvPr>
        </p:nvSpPr>
        <p:spPr/>
        <p:txBody>
          <a:bodyPr/>
          <a:lstStyle/>
          <a:p>
            <a:r>
              <a:rPr lang="en-US" dirty="0"/>
              <a:t>Organization of Silicate Clays</a:t>
            </a:r>
          </a:p>
        </p:txBody>
      </p:sp>
      <p:sp>
        <p:nvSpPr>
          <p:cNvPr id="3" name="Content Placeholder 2">
            <a:extLst>
              <a:ext uri="{FF2B5EF4-FFF2-40B4-BE49-F238E27FC236}">
                <a16:creationId xmlns:a16="http://schemas.microsoft.com/office/drawing/2014/main" id="{E8B580BA-9859-C048-1C7A-D07294BA1821}"/>
              </a:ext>
            </a:extLst>
          </p:cNvPr>
          <p:cNvSpPr>
            <a:spLocks noGrp="1"/>
          </p:cNvSpPr>
          <p:nvPr>
            <p:ph idx="1"/>
          </p:nvPr>
        </p:nvSpPr>
        <p:spPr>
          <a:xfrm>
            <a:off x="838200" y="1825625"/>
            <a:ext cx="4587815" cy="4351338"/>
          </a:xfrm>
        </p:spPr>
        <p:txBody>
          <a:bodyPr/>
          <a:lstStyle/>
          <a:p>
            <a:r>
              <a:rPr lang="en-US" dirty="0"/>
              <a:t>Chlorites</a:t>
            </a:r>
          </a:p>
          <a:p>
            <a:pPr lvl="1"/>
            <a:r>
              <a:rPr lang="en-US" dirty="0"/>
              <a:t>2:1:1 type minerals</a:t>
            </a:r>
          </a:p>
          <a:p>
            <a:pPr lvl="1"/>
            <a:r>
              <a:rPr lang="en-US" dirty="0"/>
              <a:t>2:1 layers alternate with a trioctahedral sheet = 2:1:1 ratio</a:t>
            </a:r>
          </a:p>
          <a:p>
            <a:pPr lvl="1"/>
            <a:r>
              <a:rPr lang="en-US" dirty="0"/>
              <a:t>Negative charge is about the same as the fine-grained micas</a:t>
            </a:r>
          </a:p>
          <a:p>
            <a:pPr lvl="1"/>
            <a:r>
              <a:rPr lang="en-US" dirty="0"/>
              <a:t>H bonding between layers = nonexpanding</a:t>
            </a:r>
          </a:p>
        </p:txBody>
      </p:sp>
      <p:pic>
        <p:nvPicPr>
          <p:cNvPr id="4" name="Picture 2" descr="Phyllosilicates">
            <a:extLst>
              <a:ext uri="{FF2B5EF4-FFF2-40B4-BE49-F238E27FC236}">
                <a16:creationId xmlns:a16="http://schemas.microsoft.com/office/drawing/2014/main" id="{D219666B-18C1-58E2-1F9F-9B0D6FA32B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5252" y="2069432"/>
            <a:ext cx="5017429" cy="330859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8E49306F-311F-C1C3-EA61-8D8F47687110}"/>
              </a:ext>
            </a:extLst>
          </p:cNvPr>
          <p:cNvSpPr>
            <a:spLocks noGrp="1"/>
          </p:cNvSpPr>
          <p:nvPr>
            <p:ph type="sldNum" sz="quarter" idx="12"/>
          </p:nvPr>
        </p:nvSpPr>
        <p:spPr/>
        <p:txBody>
          <a:bodyPr/>
          <a:lstStyle/>
          <a:p>
            <a:fld id="{DF3020E6-9C94-4E39-B339-D5A7500101A0}" type="slidenum">
              <a:rPr lang="en-US" smtClean="0"/>
              <a:t>21</a:t>
            </a:fld>
            <a:endParaRPr lang="en-US"/>
          </a:p>
        </p:txBody>
      </p:sp>
    </p:spTree>
    <p:extLst>
      <p:ext uri="{BB962C8B-B14F-4D97-AF65-F5344CB8AC3E}">
        <p14:creationId xmlns:p14="http://schemas.microsoft.com/office/powerpoint/2010/main" val="2131219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29758-8603-44CA-5BCB-15DE0CEDAECF}"/>
              </a:ext>
            </a:extLst>
          </p:cNvPr>
          <p:cNvSpPr>
            <a:spLocks noGrp="1"/>
          </p:cNvSpPr>
          <p:nvPr>
            <p:ph type="title"/>
          </p:nvPr>
        </p:nvSpPr>
        <p:spPr/>
        <p:txBody>
          <a:bodyPr/>
          <a:lstStyle/>
          <a:p>
            <a:r>
              <a:rPr lang="en-US" dirty="0"/>
              <a:t>Impact of soil particles on CEC</a:t>
            </a:r>
          </a:p>
        </p:txBody>
      </p:sp>
      <p:sp>
        <p:nvSpPr>
          <p:cNvPr id="3" name="Content Placeholder 2">
            <a:extLst>
              <a:ext uri="{FF2B5EF4-FFF2-40B4-BE49-F238E27FC236}">
                <a16:creationId xmlns:a16="http://schemas.microsoft.com/office/drawing/2014/main" id="{11E6AE2D-C3CB-C368-9A85-0881909621CE}"/>
              </a:ext>
            </a:extLst>
          </p:cNvPr>
          <p:cNvSpPr>
            <a:spLocks noGrp="1"/>
          </p:cNvSpPr>
          <p:nvPr>
            <p:ph idx="1"/>
          </p:nvPr>
        </p:nvSpPr>
        <p:spPr/>
        <p:txBody>
          <a:bodyPr/>
          <a:lstStyle/>
          <a:p>
            <a:endParaRPr lang="en-US" dirty="0"/>
          </a:p>
        </p:txBody>
      </p:sp>
      <p:pic>
        <p:nvPicPr>
          <p:cNvPr id="4" name="Picture 4">
            <a:extLst>
              <a:ext uri="{FF2B5EF4-FFF2-40B4-BE49-F238E27FC236}">
                <a16:creationId xmlns:a16="http://schemas.microsoft.com/office/drawing/2014/main" id="{CDA60D84-EF59-A1E5-6D79-66E63A91EECE}"/>
              </a:ext>
            </a:extLst>
          </p:cNvPr>
          <p:cNvPicPr>
            <a:picLocks noChangeAspect="1" noChangeArrowheads="1"/>
          </p:cNvPicPr>
          <p:nvPr/>
        </p:nvPicPr>
        <p:blipFill>
          <a:blip r:embed="rId2" cstate="print"/>
          <a:srcRect/>
          <a:stretch>
            <a:fillRect/>
          </a:stretch>
        </p:blipFill>
        <p:spPr bwMode="auto">
          <a:xfrm>
            <a:off x="1665481" y="1435332"/>
            <a:ext cx="3051485" cy="5293479"/>
          </a:xfrm>
          <a:prstGeom prst="rect">
            <a:avLst/>
          </a:prstGeom>
          <a:noFill/>
          <a:ln w="9525">
            <a:noFill/>
            <a:miter lim="800000"/>
            <a:headEnd/>
            <a:tailEnd/>
          </a:ln>
        </p:spPr>
      </p:pic>
      <p:graphicFrame>
        <p:nvGraphicFramePr>
          <p:cNvPr id="5" name="Table 6">
            <a:extLst>
              <a:ext uri="{FF2B5EF4-FFF2-40B4-BE49-F238E27FC236}">
                <a16:creationId xmlns:a16="http://schemas.microsoft.com/office/drawing/2014/main" id="{B717CA8A-4C3C-A3A2-4D62-3DB0591309AF}"/>
              </a:ext>
            </a:extLst>
          </p:cNvPr>
          <p:cNvGraphicFramePr>
            <a:graphicFrameLocks noGrp="1"/>
          </p:cNvGraphicFramePr>
          <p:nvPr/>
        </p:nvGraphicFramePr>
        <p:xfrm>
          <a:off x="5238337" y="2441588"/>
          <a:ext cx="5418666" cy="27736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501306311"/>
                    </a:ext>
                  </a:extLst>
                </a:gridCol>
                <a:gridCol w="2709333">
                  <a:extLst>
                    <a:ext uri="{9D8B030D-6E8A-4147-A177-3AD203B41FA5}">
                      <a16:colId xmlns:a16="http://schemas.microsoft.com/office/drawing/2014/main" val="2659557050"/>
                    </a:ext>
                  </a:extLst>
                </a:gridCol>
              </a:tblGrid>
              <a:tr h="370840">
                <a:tc gridSpan="2">
                  <a:txBody>
                    <a:bodyPr/>
                    <a:lstStyle/>
                    <a:p>
                      <a:pPr algn="ctr"/>
                      <a:r>
                        <a:rPr lang="en-US" b="0" dirty="0">
                          <a:solidFill>
                            <a:schemeClr val="tx1"/>
                          </a:solidFill>
                        </a:rPr>
                        <a:t>CEC by texture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baseline="30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1193350"/>
                  </a:ext>
                </a:extLst>
              </a:tr>
              <a:tr h="227985">
                <a:tc>
                  <a:txBody>
                    <a:bodyPr/>
                    <a:lstStyle/>
                    <a:p>
                      <a:pPr algn="ctr"/>
                      <a:endParaRPr lang="en-US" baseline="300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solidFill>
                            <a:schemeClr val="tx1"/>
                          </a:solidFill>
                        </a:rPr>
                        <a:t>Cmol</a:t>
                      </a:r>
                      <a:r>
                        <a:rPr lang="en-US" baseline="-25000" dirty="0" err="1">
                          <a:solidFill>
                            <a:schemeClr val="tx1"/>
                          </a:solidFill>
                        </a:rPr>
                        <a:t>c</a:t>
                      </a:r>
                      <a:r>
                        <a:rPr lang="en-US" dirty="0">
                          <a:solidFill>
                            <a:schemeClr val="tx1"/>
                          </a:solidFill>
                        </a:rPr>
                        <a:t> kg</a:t>
                      </a:r>
                      <a:r>
                        <a:rPr lang="en-US" baseline="30000" dirty="0">
                          <a:solidFill>
                            <a:schemeClr val="tx1"/>
                          </a:solidFill>
                        </a:rPr>
                        <a:t>-1</a:t>
                      </a:r>
                    </a:p>
                    <a:p>
                      <a:pPr algn="ctr"/>
                      <a:endParaRPr lang="en-US" baseline="300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757257"/>
                  </a:ext>
                </a:extLst>
              </a:tr>
              <a:tr h="370840">
                <a:tc>
                  <a:txBody>
                    <a:bodyPr/>
                    <a:lstStyle/>
                    <a:p>
                      <a:r>
                        <a:rPr lang="en-US" dirty="0"/>
                        <a:t>Sands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1-5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1078503"/>
                  </a:ext>
                </a:extLst>
              </a:tr>
              <a:tr h="370840">
                <a:tc>
                  <a:txBody>
                    <a:bodyPr/>
                    <a:lstStyle/>
                    <a:p>
                      <a:r>
                        <a:rPr lang="en-US" dirty="0"/>
                        <a:t>Fine sandy loams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5-10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5328152"/>
                  </a:ext>
                </a:extLst>
              </a:tr>
              <a:tr h="370840">
                <a:tc>
                  <a:txBody>
                    <a:bodyPr/>
                    <a:lstStyle/>
                    <a:p>
                      <a:r>
                        <a:rPr lang="en-US" dirty="0"/>
                        <a:t>Loams + silt loams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10-25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7019829"/>
                  </a:ext>
                </a:extLst>
              </a:tr>
              <a:tr h="370840">
                <a:tc>
                  <a:txBody>
                    <a:bodyPr/>
                    <a:lstStyle/>
                    <a:p>
                      <a:r>
                        <a:rPr lang="en-US" dirty="0"/>
                        <a:t>Clay loams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15-30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2227671"/>
                  </a:ext>
                </a:extLst>
              </a:tr>
              <a:tr h="370840">
                <a:tc>
                  <a:txBody>
                    <a:bodyPr/>
                    <a:lstStyle/>
                    <a:p>
                      <a:r>
                        <a:rPr lang="en-US" dirty="0"/>
                        <a:t>Clays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&gt;30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8553569"/>
                  </a:ext>
                </a:extLst>
              </a:tr>
            </a:tbl>
          </a:graphicData>
        </a:graphic>
      </p:graphicFrame>
      <p:sp>
        <p:nvSpPr>
          <p:cNvPr id="6" name="Slide Number Placeholder 5">
            <a:extLst>
              <a:ext uri="{FF2B5EF4-FFF2-40B4-BE49-F238E27FC236}">
                <a16:creationId xmlns:a16="http://schemas.microsoft.com/office/drawing/2014/main" id="{502865C9-0B45-6120-DF92-BF08F936BA71}"/>
              </a:ext>
            </a:extLst>
          </p:cNvPr>
          <p:cNvSpPr>
            <a:spLocks noGrp="1"/>
          </p:cNvSpPr>
          <p:nvPr>
            <p:ph type="sldNum" sz="quarter" idx="12"/>
          </p:nvPr>
        </p:nvSpPr>
        <p:spPr/>
        <p:txBody>
          <a:bodyPr/>
          <a:lstStyle/>
          <a:p>
            <a:fld id="{DF3020E6-9C94-4E39-B339-D5A7500101A0}" type="slidenum">
              <a:rPr lang="en-US" smtClean="0"/>
              <a:t>22</a:t>
            </a:fld>
            <a:endParaRPr lang="en-US"/>
          </a:p>
        </p:txBody>
      </p:sp>
    </p:spTree>
    <p:extLst>
      <p:ext uri="{BB962C8B-B14F-4D97-AF65-F5344CB8AC3E}">
        <p14:creationId xmlns:p14="http://schemas.microsoft.com/office/powerpoint/2010/main" val="2228353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FCF03-C1DB-2396-4E7B-7A8DC6E41226}"/>
              </a:ext>
            </a:extLst>
          </p:cNvPr>
          <p:cNvSpPr>
            <a:spLocks noGrp="1"/>
          </p:cNvSpPr>
          <p:nvPr>
            <p:ph type="title"/>
          </p:nvPr>
        </p:nvSpPr>
        <p:spPr/>
        <p:txBody>
          <a:bodyPr/>
          <a:lstStyle/>
          <a:p>
            <a:r>
              <a:rPr lang="en-US" dirty="0"/>
              <a:t>Humus</a:t>
            </a:r>
          </a:p>
        </p:txBody>
      </p:sp>
      <p:sp>
        <p:nvSpPr>
          <p:cNvPr id="3" name="Content Placeholder 2">
            <a:extLst>
              <a:ext uri="{FF2B5EF4-FFF2-40B4-BE49-F238E27FC236}">
                <a16:creationId xmlns:a16="http://schemas.microsoft.com/office/drawing/2014/main" id="{0E5B07A5-062D-DF67-D0FE-13C8D4CE99AF}"/>
              </a:ext>
            </a:extLst>
          </p:cNvPr>
          <p:cNvSpPr>
            <a:spLocks noGrp="1"/>
          </p:cNvSpPr>
          <p:nvPr>
            <p:ph idx="1"/>
          </p:nvPr>
        </p:nvSpPr>
        <p:spPr/>
        <p:txBody>
          <a:bodyPr/>
          <a:lstStyle/>
          <a:p>
            <a:r>
              <a:rPr lang="en-US" dirty="0" err="1"/>
              <a:t>Noncrystalline</a:t>
            </a:r>
            <a:r>
              <a:rPr lang="en-US" dirty="0"/>
              <a:t> </a:t>
            </a:r>
          </a:p>
          <a:p>
            <a:r>
              <a:rPr lang="en-US" dirty="0"/>
              <a:t>Organic</a:t>
            </a:r>
          </a:p>
          <a:p>
            <a:pPr lvl="1"/>
            <a:r>
              <a:rPr lang="en-US" dirty="0"/>
              <a:t>40-60% C, 30-50% O, 3-7% H, and 1-5% N</a:t>
            </a:r>
          </a:p>
          <a:p>
            <a:pPr lvl="1"/>
            <a:r>
              <a:rPr lang="en-US" dirty="0"/>
              <a:t>Very large molecular </a:t>
            </a:r>
            <a:r>
              <a:rPr lang="en-US" dirty="0" err="1"/>
              <a:t>wts</a:t>
            </a:r>
            <a:r>
              <a:rPr lang="en-US" dirty="0"/>
              <a:t> 10,000 to 100,000 g/mol</a:t>
            </a:r>
          </a:p>
          <a:p>
            <a:pPr lvl="1"/>
            <a:r>
              <a:rPr lang="en-US" dirty="0"/>
              <a:t>Actual structure hard to determine</a:t>
            </a:r>
          </a:p>
          <a:p>
            <a:r>
              <a:rPr lang="en-US" dirty="0"/>
              <a:t>Net negative charge very high (-100 to -500 </a:t>
            </a:r>
            <a:r>
              <a:rPr lang="en-US" dirty="0" err="1"/>
              <a:t>cmolc</a:t>
            </a:r>
            <a:r>
              <a:rPr lang="en-US" dirty="0"/>
              <a:t>/kg)</a:t>
            </a:r>
          </a:p>
          <a:p>
            <a:r>
              <a:rPr lang="en-US" dirty="0"/>
              <a:t>Can also adsorb hydrophobic, nonpolar compounds</a:t>
            </a:r>
          </a:p>
        </p:txBody>
      </p:sp>
      <p:sp>
        <p:nvSpPr>
          <p:cNvPr id="4" name="Slide Number Placeholder 3">
            <a:extLst>
              <a:ext uri="{FF2B5EF4-FFF2-40B4-BE49-F238E27FC236}">
                <a16:creationId xmlns:a16="http://schemas.microsoft.com/office/drawing/2014/main" id="{362E093C-CA51-F2BD-F676-170602D3F14D}"/>
              </a:ext>
            </a:extLst>
          </p:cNvPr>
          <p:cNvSpPr>
            <a:spLocks noGrp="1"/>
          </p:cNvSpPr>
          <p:nvPr>
            <p:ph type="sldNum" sz="quarter" idx="12"/>
          </p:nvPr>
        </p:nvSpPr>
        <p:spPr/>
        <p:txBody>
          <a:bodyPr/>
          <a:lstStyle/>
          <a:p>
            <a:fld id="{DF3020E6-9C94-4E39-B339-D5A7500101A0}" type="slidenum">
              <a:rPr lang="en-US" smtClean="0"/>
              <a:t>23</a:t>
            </a:fld>
            <a:endParaRPr lang="en-US"/>
          </a:p>
        </p:txBody>
      </p:sp>
    </p:spTree>
    <p:extLst>
      <p:ext uri="{BB962C8B-B14F-4D97-AF65-F5344CB8AC3E}">
        <p14:creationId xmlns:p14="http://schemas.microsoft.com/office/powerpoint/2010/main" val="3532066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41A82E-8CCE-06D2-1461-C8F6C55D7F7D}"/>
              </a:ext>
            </a:extLst>
          </p:cNvPr>
          <p:cNvSpPr>
            <a:spLocks noGrp="1"/>
          </p:cNvSpPr>
          <p:nvPr>
            <p:ph idx="1"/>
          </p:nvPr>
        </p:nvSpPr>
        <p:spPr/>
        <p:txBody>
          <a:bodyPr/>
          <a:lstStyle/>
          <a:p>
            <a:endParaRPr lang="en-US"/>
          </a:p>
        </p:txBody>
      </p:sp>
      <p:sp>
        <p:nvSpPr>
          <p:cNvPr id="4" name="Rectangle 5">
            <a:extLst>
              <a:ext uri="{FF2B5EF4-FFF2-40B4-BE49-F238E27FC236}">
                <a16:creationId xmlns:a16="http://schemas.microsoft.com/office/drawing/2014/main" id="{80125350-0EBD-4645-B6D9-823FC4DBD194}"/>
              </a:ext>
            </a:extLst>
          </p:cNvPr>
          <p:cNvSpPr txBox="1">
            <a:spLocks noChangeArrowheads="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a:t>Humus</a:t>
            </a:r>
          </a:p>
        </p:txBody>
      </p:sp>
      <p:grpSp>
        <p:nvGrpSpPr>
          <p:cNvPr id="5" name="Group 4">
            <a:extLst>
              <a:ext uri="{FF2B5EF4-FFF2-40B4-BE49-F238E27FC236}">
                <a16:creationId xmlns:a16="http://schemas.microsoft.com/office/drawing/2014/main" id="{80D5BE4D-27FA-7499-7212-D8CE6BCFFFC6}"/>
              </a:ext>
            </a:extLst>
          </p:cNvPr>
          <p:cNvGrpSpPr>
            <a:grpSpLocks/>
          </p:cNvGrpSpPr>
          <p:nvPr/>
        </p:nvGrpSpPr>
        <p:grpSpPr bwMode="auto">
          <a:xfrm>
            <a:off x="2997765" y="419100"/>
            <a:ext cx="6553200" cy="6019800"/>
            <a:chOff x="13200" y="20352"/>
            <a:chExt cx="4752" cy="4800"/>
          </a:xfrm>
          <a:solidFill>
            <a:schemeClr val="accent6">
              <a:lumMod val="20000"/>
              <a:lumOff val="80000"/>
            </a:schemeClr>
          </a:solidFill>
        </p:grpSpPr>
        <p:sp>
          <p:nvSpPr>
            <p:cNvPr id="6" name="AutoShape 86">
              <a:extLst>
                <a:ext uri="{FF2B5EF4-FFF2-40B4-BE49-F238E27FC236}">
                  <a16:creationId xmlns:a16="http://schemas.microsoft.com/office/drawing/2014/main" id="{A7F0DEA0-65A6-9C23-FE99-FF98EB037CC7}"/>
                </a:ext>
              </a:extLst>
            </p:cNvPr>
            <p:cNvSpPr>
              <a:spLocks noChangeArrowheads="1"/>
            </p:cNvSpPr>
            <p:nvPr/>
          </p:nvSpPr>
          <p:spPr bwMode="auto">
            <a:xfrm>
              <a:off x="13200" y="20352"/>
              <a:ext cx="4752" cy="4800"/>
            </a:xfrm>
            <a:prstGeom prst="roundRect">
              <a:avLst>
                <a:gd name="adj" fmla="val 16667"/>
              </a:avLst>
            </a:prstGeom>
            <a:grpFill/>
            <a:ln w="9525">
              <a:noFill/>
              <a:round/>
              <a:headEnd/>
              <a:tailEnd/>
            </a:ln>
            <a:effectLst/>
          </p:spPr>
          <p:txBody>
            <a:bodyPr wrap="none" anchor="ctr"/>
            <a:lstStyle>
              <a:defPPr>
                <a:defRPr lang="en-US"/>
              </a:defPPr>
              <a:lvl1pPr algn="ctr" rtl="0" fontAlgn="base">
                <a:spcBef>
                  <a:spcPct val="0"/>
                </a:spcBef>
                <a:spcAft>
                  <a:spcPct val="0"/>
                </a:spcAft>
                <a:defRPr sz="2400" kern="1200">
                  <a:solidFill>
                    <a:schemeClr val="tx1"/>
                  </a:solidFill>
                  <a:latin typeface="Times New Roman" pitchFamily="18" charset="0"/>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defRPr/>
              </a:pPr>
              <a:endParaRPr lang="en-US" dirty="0">
                <a:solidFill>
                  <a:schemeClr val="bg1"/>
                </a:solidFill>
                <a:latin typeface="Centaur" panose="02030504050205020304" pitchFamily="18" charset="0"/>
              </a:endParaRPr>
            </a:p>
          </p:txBody>
        </p:sp>
        <p:pic>
          <p:nvPicPr>
            <p:cNvPr id="7" name="Picture 6">
              <a:extLst>
                <a:ext uri="{FF2B5EF4-FFF2-40B4-BE49-F238E27FC236}">
                  <a16:creationId xmlns:a16="http://schemas.microsoft.com/office/drawing/2014/main" id="{9DF78D94-E357-672E-2383-E005E679C513}"/>
                </a:ext>
              </a:extLst>
            </p:cNvPr>
            <p:cNvPicPr>
              <a:picLocks noChangeAspect="1" noChangeArrowheads="1"/>
            </p:cNvPicPr>
            <p:nvPr/>
          </p:nvPicPr>
          <p:blipFill>
            <a:blip r:embed="rId2" cstate="print"/>
            <a:srcRect/>
            <a:stretch>
              <a:fillRect/>
            </a:stretch>
          </p:blipFill>
          <p:spPr bwMode="auto">
            <a:xfrm>
              <a:off x="13344" y="20592"/>
              <a:ext cx="4184" cy="4267"/>
            </a:xfrm>
            <a:prstGeom prst="rect">
              <a:avLst/>
            </a:prstGeom>
            <a:grpFill/>
            <a:ln w="9525">
              <a:noFill/>
              <a:miter lim="800000"/>
              <a:headEnd/>
              <a:tailEnd/>
            </a:ln>
          </p:spPr>
        </p:pic>
      </p:grpSp>
      <p:sp>
        <p:nvSpPr>
          <p:cNvPr id="8" name="TextBox 7">
            <a:extLst>
              <a:ext uri="{FF2B5EF4-FFF2-40B4-BE49-F238E27FC236}">
                <a16:creationId xmlns:a16="http://schemas.microsoft.com/office/drawing/2014/main" id="{AB0A58E2-371E-5C2C-F65F-950F8FA3A614}"/>
              </a:ext>
            </a:extLst>
          </p:cNvPr>
          <p:cNvSpPr txBox="1"/>
          <p:nvPr/>
        </p:nvSpPr>
        <p:spPr>
          <a:xfrm>
            <a:off x="3969945" y="620862"/>
            <a:ext cx="1548822" cy="369332"/>
          </a:xfrm>
          <a:prstGeom prst="rect">
            <a:avLst/>
          </a:prstGeom>
          <a:noFill/>
        </p:spPr>
        <p:txBody>
          <a:bodyPr wrap="none" rtlCol="0">
            <a:spAutoFit/>
          </a:bodyPr>
          <a:lstStyle/>
          <a:p>
            <a:r>
              <a:rPr lang="en-US" dirty="0">
                <a:latin typeface="Yu Mincho" panose="02020400000000000000" pitchFamily="18" charset="-128"/>
                <a:ea typeface="Yu Mincho" panose="02020400000000000000" pitchFamily="18" charset="-128"/>
              </a:rPr>
              <a:t>Metal cations</a:t>
            </a:r>
          </a:p>
        </p:txBody>
      </p:sp>
      <p:cxnSp>
        <p:nvCxnSpPr>
          <p:cNvPr id="9" name="Straight Connector 8">
            <a:extLst>
              <a:ext uri="{FF2B5EF4-FFF2-40B4-BE49-F238E27FC236}">
                <a16:creationId xmlns:a16="http://schemas.microsoft.com/office/drawing/2014/main" id="{A396C99D-FC0C-05B2-ED24-EC61FC397A33}"/>
              </a:ext>
            </a:extLst>
          </p:cNvPr>
          <p:cNvCxnSpPr>
            <a:cxnSpLocks/>
            <a:stCxn id="8" idx="3"/>
          </p:cNvCxnSpPr>
          <p:nvPr/>
        </p:nvCxnSpPr>
        <p:spPr>
          <a:xfrm>
            <a:off x="5518767" y="805528"/>
            <a:ext cx="2190328" cy="6450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F518CA8-94AC-9E95-08F1-5EE9468A724F}"/>
              </a:ext>
            </a:extLst>
          </p:cNvPr>
          <p:cNvCxnSpPr>
            <a:cxnSpLocks/>
          </p:cNvCxnSpPr>
          <p:nvPr/>
        </p:nvCxnSpPr>
        <p:spPr>
          <a:xfrm>
            <a:off x="5518767" y="805528"/>
            <a:ext cx="122378" cy="21346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933384D-2281-D1E3-B81B-23F18C4C5E81}"/>
              </a:ext>
            </a:extLst>
          </p:cNvPr>
          <p:cNvSpPr txBox="1"/>
          <p:nvPr/>
        </p:nvSpPr>
        <p:spPr>
          <a:xfrm>
            <a:off x="9634025" y="4045566"/>
            <a:ext cx="1863011" cy="369332"/>
          </a:xfrm>
          <a:prstGeom prst="rect">
            <a:avLst/>
          </a:prstGeom>
          <a:noFill/>
        </p:spPr>
        <p:txBody>
          <a:bodyPr wrap="none" rtlCol="0">
            <a:spAutoFit/>
          </a:bodyPr>
          <a:lstStyle/>
          <a:p>
            <a:r>
              <a:rPr lang="en-US" dirty="0">
                <a:latin typeface="Yu Mincho" panose="02020400000000000000" pitchFamily="18" charset="-128"/>
                <a:ea typeface="Yu Mincho" panose="02020400000000000000" pitchFamily="18" charset="-128"/>
              </a:rPr>
              <a:t>Peptide residues</a:t>
            </a:r>
          </a:p>
        </p:txBody>
      </p:sp>
      <p:cxnSp>
        <p:nvCxnSpPr>
          <p:cNvPr id="12" name="Straight Connector 11">
            <a:extLst>
              <a:ext uri="{FF2B5EF4-FFF2-40B4-BE49-F238E27FC236}">
                <a16:creationId xmlns:a16="http://schemas.microsoft.com/office/drawing/2014/main" id="{F7768778-8C27-2F2D-AA92-C575B001DAFC}"/>
              </a:ext>
            </a:extLst>
          </p:cNvPr>
          <p:cNvCxnSpPr>
            <a:cxnSpLocks/>
            <a:stCxn id="11" idx="1"/>
          </p:cNvCxnSpPr>
          <p:nvPr/>
        </p:nvCxnSpPr>
        <p:spPr>
          <a:xfrm flipH="1">
            <a:off x="7966099" y="4230232"/>
            <a:ext cx="1667926" cy="135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62E19E-FC5F-FA7D-5534-9D638E6C9CF1}"/>
              </a:ext>
            </a:extLst>
          </p:cNvPr>
          <p:cNvSpPr txBox="1"/>
          <p:nvPr/>
        </p:nvSpPr>
        <p:spPr>
          <a:xfrm>
            <a:off x="2139841" y="1688172"/>
            <a:ext cx="1663917" cy="369332"/>
          </a:xfrm>
          <a:prstGeom prst="rect">
            <a:avLst/>
          </a:prstGeom>
          <a:noFill/>
        </p:spPr>
        <p:txBody>
          <a:bodyPr wrap="none" rtlCol="0">
            <a:spAutoFit/>
          </a:bodyPr>
          <a:lstStyle/>
          <a:p>
            <a:r>
              <a:rPr lang="en-US" dirty="0"/>
              <a:t>Polysaccharides</a:t>
            </a:r>
          </a:p>
        </p:txBody>
      </p:sp>
      <p:cxnSp>
        <p:nvCxnSpPr>
          <p:cNvPr id="14" name="Straight Connector 13">
            <a:extLst>
              <a:ext uri="{FF2B5EF4-FFF2-40B4-BE49-F238E27FC236}">
                <a16:creationId xmlns:a16="http://schemas.microsoft.com/office/drawing/2014/main" id="{66F4F173-AB56-43B3-1FAC-56FBF0E89199}"/>
              </a:ext>
            </a:extLst>
          </p:cNvPr>
          <p:cNvCxnSpPr>
            <a:cxnSpLocks/>
          </p:cNvCxnSpPr>
          <p:nvPr/>
        </p:nvCxnSpPr>
        <p:spPr>
          <a:xfrm>
            <a:off x="3710398" y="1918588"/>
            <a:ext cx="1033958" cy="7758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2949ED5-FEE8-140A-914E-066D505160E5}"/>
              </a:ext>
            </a:extLst>
          </p:cNvPr>
          <p:cNvSpPr txBox="1"/>
          <p:nvPr/>
        </p:nvSpPr>
        <p:spPr>
          <a:xfrm>
            <a:off x="9634025" y="1081238"/>
            <a:ext cx="1577868" cy="369332"/>
          </a:xfrm>
          <a:prstGeom prst="rect">
            <a:avLst/>
          </a:prstGeom>
          <a:noFill/>
        </p:spPr>
        <p:txBody>
          <a:bodyPr wrap="none" rtlCol="0">
            <a:spAutoFit/>
          </a:bodyPr>
          <a:lstStyle/>
          <a:p>
            <a:r>
              <a:rPr lang="en-US" dirty="0"/>
              <a:t>Lignin residues</a:t>
            </a:r>
          </a:p>
        </p:txBody>
      </p:sp>
      <p:cxnSp>
        <p:nvCxnSpPr>
          <p:cNvPr id="16" name="Straight Connector 15">
            <a:extLst>
              <a:ext uri="{FF2B5EF4-FFF2-40B4-BE49-F238E27FC236}">
                <a16:creationId xmlns:a16="http://schemas.microsoft.com/office/drawing/2014/main" id="{C426F73E-0229-209E-E0AA-A774E3D7A726}"/>
              </a:ext>
            </a:extLst>
          </p:cNvPr>
          <p:cNvCxnSpPr>
            <a:cxnSpLocks/>
            <a:stCxn id="15" idx="1"/>
          </p:cNvCxnSpPr>
          <p:nvPr/>
        </p:nvCxnSpPr>
        <p:spPr>
          <a:xfrm flipH="1">
            <a:off x="8655269" y="1265904"/>
            <a:ext cx="978756" cy="2640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365ED15-6557-91F4-5C63-79BCAEB0BDCB}"/>
              </a:ext>
            </a:extLst>
          </p:cNvPr>
          <p:cNvSpPr txBox="1"/>
          <p:nvPr/>
        </p:nvSpPr>
        <p:spPr>
          <a:xfrm>
            <a:off x="1719854" y="4841247"/>
            <a:ext cx="2218621" cy="369332"/>
          </a:xfrm>
          <a:prstGeom prst="rect">
            <a:avLst/>
          </a:prstGeom>
          <a:noFill/>
        </p:spPr>
        <p:txBody>
          <a:bodyPr wrap="none" rtlCol="0">
            <a:spAutoFit/>
          </a:bodyPr>
          <a:lstStyle/>
          <a:p>
            <a:r>
              <a:rPr lang="en-US" dirty="0"/>
              <a:t>Long-chain fatty acids</a:t>
            </a:r>
          </a:p>
        </p:txBody>
      </p:sp>
      <p:cxnSp>
        <p:nvCxnSpPr>
          <p:cNvPr id="18" name="Straight Connector 17">
            <a:extLst>
              <a:ext uri="{FF2B5EF4-FFF2-40B4-BE49-F238E27FC236}">
                <a16:creationId xmlns:a16="http://schemas.microsoft.com/office/drawing/2014/main" id="{09A75398-EFA1-6875-B4C7-513188FF184D}"/>
              </a:ext>
            </a:extLst>
          </p:cNvPr>
          <p:cNvCxnSpPr>
            <a:cxnSpLocks/>
          </p:cNvCxnSpPr>
          <p:nvPr/>
        </p:nvCxnSpPr>
        <p:spPr>
          <a:xfrm>
            <a:off x="3818608" y="5025913"/>
            <a:ext cx="706095" cy="202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CBC17DF-D46D-769D-44C1-E6D7E5443411}"/>
              </a:ext>
            </a:extLst>
          </p:cNvPr>
          <p:cNvSpPr txBox="1"/>
          <p:nvPr/>
        </p:nvSpPr>
        <p:spPr>
          <a:xfrm>
            <a:off x="504461" y="6148833"/>
            <a:ext cx="5769904" cy="369332"/>
          </a:xfrm>
          <a:prstGeom prst="rect">
            <a:avLst/>
          </a:prstGeom>
          <a:noFill/>
        </p:spPr>
        <p:txBody>
          <a:bodyPr wrap="square" rtlCol="0">
            <a:spAutoFit/>
          </a:bodyPr>
          <a:lstStyle/>
          <a:p>
            <a:r>
              <a:rPr lang="en-US" dirty="0">
                <a:latin typeface="Yu Mincho" panose="02020400000000000000" pitchFamily="18" charset="-128"/>
                <a:ea typeface="Yu Mincho" panose="02020400000000000000" pitchFamily="18" charset="-128"/>
              </a:rPr>
              <a:t>Simpson, Kingery, </a:t>
            </a:r>
            <a:r>
              <a:rPr lang="en-US" i="1" dirty="0">
                <a:latin typeface="Yu Mincho" panose="02020400000000000000" pitchFamily="18" charset="-128"/>
                <a:ea typeface="Yu Mincho" panose="02020400000000000000" pitchFamily="18" charset="-128"/>
              </a:rPr>
              <a:t>et al</a:t>
            </a:r>
            <a:r>
              <a:rPr lang="en-US" dirty="0">
                <a:latin typeface="Yu Mincho" panose="02020400000000000000" pitchFamily="18" charset="-128"/>
                <a:ea typeface="Yu Mincho" panose="02020400000000000000" pitchFamily="18" charset="-128"/>
              </a:rPr>
              <a:t>. </a:t>
            </a:r>
            <a:r>
              <a:rPr lang="en-US" b="1" i="1" dirty="0" err="1">
                <a:latin typeface="Yu Mincho" panose="02020400000000000000" pitchFamily="18" charset="-128"/>
                <a:ea typeface="Yu Mincho" panose="02020400000000000000" pitchFamily="18" charset="-128"/>
              </a:rPr>
              <a:t>Naturwissenschaften</a:t>
            </a:r>
            <a:r>
              <a:rPr lang="en-US" dirty="0">
                <a:latin typeface="Yu Mincho" panose="02020400000000000000" pitchFamily="18" charset="-128"/>
                <a:ea typeface="Yu Mincho" panose="02020400000000000000" pitchFamily="18" charset="-128"/>
              </a:rPr>
              <a:t> (2002) </a:t>
            </a:r>
          </a:p>
        </p:txBody>
      </p:sp>
      <p:sp>
        <p:nvSpPr>
          <p:cNvPr id="20" name="Slide Number Placeholder 19">
            <a:extLst>
              <a:ext uri="{FF2B5EF4-FFF2-40B4-BE49-F238E27FC236}">
                <a16:creationId xmlns:a16="http://schemas.microsoft.com/office/drawing/2014/main" id="{37A77BED-E1D4-4BBF-FB02-A30D69B652F6}"/>
              </a:ext>
            </a:extLst>
          </p:cNvPr>
          <p:cNvSpPr>
            <a:spLocks noGrp="1"/>
          </p:cNvSpPr>
          <p:nvPr>
            <p:ph type="sldNum" sz="quarter" idx="12"/>
          </p:nvPr>
        </p:nvSpPr>
        <p:spPr/>
        <p:txBody>
          <a:bodyPr/>
          <a:lstStyle/>
          <a:p>
            <a:fld id="{DF3020E6-9C94-4E39-B339-D5A7500101A0}" type="slidenum">
              <a:rPr lang="en-US" smtClean="0"/>
              <a:t>24</a:t>
            </a:fld>
            <a:endParaRPr lang="en-US"/>
          </a:p>
        </p:txBody>
      </p:sp>
    </p:spTree>
    <p:extLst>
      <p:ext uri="{BB962C8B-B14F-4D97-AF65-F5344CB8AC3E}">
        <p14:creationId xmlns:p14="http://schemas.microsoft.com/office/powerpoint/2010/main" val="2819855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61A89-21EC-01A0-F4CC-A5C9D66A033C}"/>
              </a:ext>
            </a:extLst>
          </p:cNvPr>
          <p:cNvSpPr>
            <a:spLocks noGrp="1"/>
          </p:cNvSpPr>
          <p:nvPr>
            <p:ph type="title"/>
          </p:nvPr>
        </p:nvSpPr>
        <p:spPr/>
        <p:txBody>
          <a:bodyPr/>
          <a:lstStyle/>
          <a:p>
            <a:r>
              <a:rPr lang="en-US" dirty="0"/>
              <a:t>What does CEC impact?</a:t>
            </a:r>
          </a:p>
        </p:txBody>
      </p:sp>
      <p:sp>
        <p:nvSpPr>
          <p:cNvPr id="3" name="Content Placeholder 2">
            <a:extLst>
              <a:ext uri="{FF2B5EF4-FFF2-40B4-BE49-F238E27FC236}">
                <a16:creationId xmlns:a16="http://schemas.microsoft.com/office/drawing/2014/main" id="{4E2D764F-AEA2-9F8F-46A9-7F085E6075FA}"/>
              </a:ext>
            </a:extLst>
          </p:cNvPr>
          <p:cNvSpPr>
            <a:spLocks noGrp="1"/>
          </p:cNvSpPr>
          <p:nvPr>
            <p:ph idx="1"/>
          </p:nvPr>
        </p:nvSpPr>
        <p:spPr/>
        <p:txBody>
          <a:bodyPr>
            <a:normAutofit lnSpcReduction="10000"/>
          </a:bodyPr>
          <a:lstStyle/>
          <a:p>
            <a:r>
              <a:rPr lang="en-US" dirty="0"/>
              <a:t>Solid phase reactions that control </a:t>
            </a:r>
            <a:r>
              <a:rPr lang="en-US" b="1" dirty="0"/>
              <a:t>nutrient availability </a:t>
            </a:r>
            <a:r>
              <a:rPr lang="en-US" dirty="0"/>
              <a:t>to the solution phase, it does this 3 ways</a:t>
            </a:r>
          </a:p>
          <a:p>
            <a:r>
              <a:rPr lang="en-US" dirty="0"/>
              <a:t>Cation Exchange</a:t>
            </a:r>
          </a:p>
          <a:p>
            <a:pPr lvl="1"/>
            <a:r>
              <a:rPr lang="en-US" dirty="0"/>
              <a:t>The colloids have an overall negative electrical charge</a:t>
            </a:r>
          </a:p>
          <a:p>
            <a:pPr lvl="1"/>
            <a:r>
              <a:rPr lang="en-US" dirty="0"/>
              <a:t>Negative charge attracts and retains cations (+)</a:t>
            </a:r>
          </a:p>
          <a:p>
            <a:r>
              <a:rPr lang="en-US" dirty="0"/>
              <a:t>Specific adsorption</a:t>
            </a:r>
          </a:p>
          <a:p>
            <a:pPr lvl="1"/>
            <a:r>
              <a:rPr lang="en-US" dirty="0"/>
              <a:t>Formation of covalent bonds between ion and soil phase</a:t>
            </a:r>
          </a:p>
          <a:p>
            <a:pPr lvl="1"/>
            <a:r>
              <a:rPr lang="en-US" dirty="0"/>
              <a:t>Primarily P reactions at low pH (Al- and Fe- PO</a:t>
            </a:r>
            <a:r>
              <a:rPr lang="en-US" baseline="-25000" dirty="0"/>
              <a:t>3</a:t>
            </a:r>
            <a:r>
              <a:rPr lang="en-US" dirty="0"/>
              <a:t>)</a:t>
            </a:r>
          </a:p>
          <a:p>
            <a:r>
              <a:rPr lang="en-US" dirty="0"/>
              <a:t>Precipitation/dissolution</a:t>
            </a:r>
          </a:p>
          <a:p>
            <a:pPr lvl="1"/>
            <a:r>
              <a:rPr lang="en-US" dirty="0"/>
              <a:t>Based on solubility constant</a:t>
            </a:r>
          </a:p>
          <a:p>
            <a:pPr lvl="1"/>
            <a:r>
              <a:rPr lang="en-US" dirty="0"/>
              <a:t>Important for P at high pH (Ca- and Mg- PO</a:t>
            </a:r>
            <a:r>
              <a:rPr lang="en-US" baseline="-25000" dirty="0"/>
              <a:t>3</a:t>
            </a:r>
            <a:r>
              <a:rPr lang="en-US" dirty="0"/>
              <a:t>)</a:t>
            </a:r>
          </a:p>
        </p:txBody>
      </p:sp>
      <p:sp>
        <p:nvSpPr>
          <p:cNvPr id="4" name="Slide Number Placeholder 3">
            <a:extLst>
              <a:ext uri="{FF2B5EF4-FFF2-40B4-BE49-F238E27FC236}">
                <a16:creationId xmlns:a16="http://schemas.microsoft.com/office/drawing/2014/main" id="{8E69CA3A-2D06-ACD6-DB83-3EFF110C2E33}"/>
              </a:ext>
            </a:extLst>
          </p:cNvPr>
          <p:cNvSpPr>
            <a:spLocks noGrp="1"/>
          </p:cNvSpPr>
          <p:nvPr>
            <p:ph type="sldNum" sz="quarter" idx="12"/>
          </p:nvPr>
        </p:nvSpPr>
        <p:spPr/>
        <p:txBody>
          <a:bodyPr/>
          <a:lstStyle/>
          <a:p>
            <a:fld id="{DF3020E6-9C94-4E39-B339-D5A7500101A0}" type="slidenum">
              <a:rPr lang="en-US" smtClean="0"/>
              <a:t>25</a:t>
            </a:fld>
            <a:endParaRPr lang="en-US"/>
          </a:p>
        </p:txBody>
      </p:sp>
    </p:spTree>
    <p:extLst>
      <p:ext uri="{BB962C8B-B14F-4D97-AF65-F5344CB8AC3E}">
        <p14:creationId xmlns:p14="http://schemas.microsoft.com/office/powerpoint/2010/main" val="1227566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D08FC-84D8-B77C-164C-08777FB0D497}"/>
              </a:ext>
            </a:extLst>
          </p:cNvPr>
          <p:cNvSpPr>
            <a:spLocks noGrp="1"/>
          </p:cNvSpPr>
          <p:nvPr>
            <p:ph type="title"/>
          </p:nvPr>
        </p:nvSpPr>
        <p:spPr/>
        <p:txBody>
          <a:bodyPr/>
          <a:lstStyle/>
          <a:p>
            <a:r>
              <a:rPr lang="en-US" dirty="0"/>
              <a:t>Cations and Anions on the exchange surface</a:t>
            </a:r>
          </a:p>
        </p:txBody>
      </p:sp>
      <p:sp>
        <p:nvSpPr>
          <p:cNvPr id="3" name="Content Placeholder 2">
            <a:extLst>
              <a:ext uri="{FF2B5EF4-FFF2-40B4-BE49-F238E27FC236}">
                <a16:creationId xmlns:a16="http://schemas.microsoft.com/office/drawing/2014/main" id="{3703D35C-B004-9502-ECD2-AE1A94DACE15}"/>
              </a:ext>
            </a:extLst>
          </p:cNvPr>
          <p:cNvSpPr>
            <a:spLocks noGrp="1"/>
          </p:cNvSpPr>
          <p:nvPr>
            <p:ph idx="1"/>
          </p:nvPr>
        </p:nvSpPr>
        <p:spPr/>
        <p:txBody>
          <a:bodyPr>
            <a:normAutofit/>
          </a:bodyPr>
          <a:lstStyle/>
          <a:p>
            <a:r>
              <a:rPr lang="en-US" dirty="0"/>
              <a:t>Most of the exchangeable cations are plant nutrients</a:t>
            </a:r>
          </a:p>
          <a:p>
            <a:pPr lvl="1"/>
            <a:r>
              <a:rPr lang="en-US" dirty="0"/>
              <a:t>Ca</a:t>
            </a:r>
            <a:r>
              <a:rPr lang="en-US" baseline="30000" dirty="0"/>
              <a:t>2+</a:t>
            </a:r>
            <a:r>
              <a:rPr lang="en-US" dirty="0"/>
              <a:t>, Mg</a:t>
            </a:r>
            <a:r>
              <a:rPr lang="en-US" baseline="30000" dirty="0"/>
              <a:t>2+</a:t>
            </a:r>
            <a:r>
              <a:rPr lang="en-US" dirty="0"/>
              <a:t>, K</a:t>
            </a:r>
            <a:r>
              <a:rPr lang="en-US" baseline="30000" dirty="0"/>
              <a:t>+</a:t>
            </a:r>
            <a:r>
              <a:rPr lang="en-US" dirty="0"/>
              <a:t>, NH</a:t>
            </a:r>
            <a:r>
              <a:rPr lang="en-US" baseline="-25000" dirty="0"/>
              <a:t>4</a:t>
            </a:r>
            <a:r>
              <a:rPr lang="en-US" baseline="30000" dirty="0"/>
              <a:t>+</a:t>
            </a:r>
          </a:p>
          <a:p>
            <a:r>
              <a:rPr lang="en-US" dirty="0"/>
              <a:t>Also interested in </a:t>
            </a:r>
          </a:p>
          <a:p>
            <a:pPr lvl="1"/>
            <a:r>
              <a:rPr lang="en-US" dirty="0"/>
              <a:t>Al</a:t>
            </a:r>
            <a:r>
              <a:rPr lang="en-US" baseline="30000" dirty="0"/>
              <a:t>3+</a:t>
            </a:r>
            <a:r>
              <a:rPr lang="en-US" dirty="0"/>
              <a:t>, Na</a:t>
            </a:r>
            <a:r>
              <a:rPr lang="en-US" baseline="30000" dirty="0"/>
              <a:t>+</a:t>
            </a:r>
            <a:r>
              <a:rPr lang="en-US" dirty="0"/>
              <a:t>, H</a:t>
            </a:r>
            <a:r>
              <a:rPr lang="en-US" baseline="30000" dirty="0"/>
              <a:t>+</a:t>
            </a:r>
          </a:p>
          <a:p>
            <a:r>
              <a:rPr lang="en-US" dirty="0"/>
              <a:t>Strength of cation adsorption depends on</a:t>
            </a:r>
          </a:p>
          <a:p>
            <a:pPr lvl="1"/>
            <a:r>
              <a:rPr lang="en-US"/>
              <a:t>Hydrated radius (Size) </a:t>
            </a:r>
            <a:r>
              <a:rPr lang="en-US" dirty="0"/>
              <a:t>(Hydrated, not as in water, as in hydrogen)</a:t>
            </a:r>
          </a:p>
          <a:p>
            <a:pPr lvl="1"/>
            <a:r>
              <a:rPr lang="en-US" dirty="0"/>
              <a:t>Charge</a:t>
            </a:r>
          </a:p>
          <a:p>
            <a:pPr lvl="1"/>
            <a:r>
              <a:rPr lang="en-US" dirty="0"/>
              <a:t>Lyotropic series</a:t>
            </a:r>
          </a:p>
          <a:p>
            <a:pPr lvl="2"/>
            <a:r>
              <a:rPr lang="en-US" b="1" dirty="0"/>
              <a:t>Al</a:t>
            </a:r>
            <a:r>
              <a:rPr lang="en-US" b="1" baseline="30000" dirty="0"/>
              <a:t>3+ </a:t>
            </a:r>
            <a:r>
              <a:rPr lang="en-US" altLang="en-US" sz="2000" b="1" dirty="0">
                <a:sym typeface="Symbol" panose="05050102010706020507" pitchFamily="18" charset="2"/>
              </a:rPr>
              <a:t></a:t>
            </a:r>
            <a:r>
              <a:rPr lang="en-US" b="1" dirty="0"/>
              <a:t> H</a:t>
            </a:r>
            <a:r>
              <a:rPr lang="en-US" b="1" baseline="30000" dirty="0"/>
              <a:t>+ </a:t>
            </a:r>
            <a:r>
              <a:rPr lang="en-US" b="1" dirty="0"/>
              <a:t>&gt; Ca</a:t>
            </a:r>
            <a:r>
              <a:rPr lang="en-US" b="1" baseline="30000" dirty="0"/>
              <a:t>2+ </a:t>
            </a:r>
            <a:r>
              <a:rPr lang="en-US" altLang="en-US" sz="2000" b="1" dirty="0">
                <a:sym typeface="Symbol" panose="05050102010706020507" pitchFamily="18" charset="2"/>
              </a:rPr>
              <a:t></a:t>
            </a:r>
            <a:r>
              <a:rPr lang="en-US" b="1" dirty="0"/>
              <a:t> Mg</a:t>
            </a:r>
            <a:r>
              <a:rPr lang="en-US" b="1" baseline="30000" dirty="0"/>
              <a:t>2+ </a:t>
            </a:r>
            <a:r>
              <a:rPr lang="en-US" b="1" dirty="0"/>
              <a:t>&gt; K</a:t>
            </a:r>
            <a:r>
              <a:rPr lang="en-US" b="1" baseline="30000" dirty="0"/>
              <a:t>+ </a:t>
            </a:r>
            <a:r>
              <a:rPr lang="en-US" altLang="en-US" sz="2000" b="1" dirty="0">
                <a:sym typeface="Symbol" panose="05050102010706020507" pitchFamily="18" charset="2"/>
              </a:rPr>
              <a:t></a:t>
            </a:r>
            <a:r>
              <a:rPr lang="en-US" b="1" dirty="0"/>
              <a:t> NH</a:t>
            </a:r>
            <a:r>
              <a:rPr lang="en-US" b="1" baseline="-25000" dirty="0"/>
              <a:t>4</a:t>
            </a:r>
            <a:r>
              <a:rPr lang="en-US" b="1" baseline="30000" dirty="0"/>
              <a:t>+ </a:t>
            </a:r>
            <a:r>
              <a:rPr lang="en-US" b="1" dirty="0"/>
              <a:t>&gt; Na</a:t>
            </a:r>
            <a:r>
              <a:rPr lang="en-US" b="1" baseline="30000" dirty="0"/>
              <a:t>+</a:t>
            </a:r>
          </a:p>
          <a:p>
            <a:pPr lvl="2"/>
            <a:r>
              <a:rPr lang="en-US" dirty="0"/>
              <a:t>Strict interpretation is problematic (a lot of stuff goes into bonding energies)</a:t>
            </a:r>
          </a:p>
          <a:p>
            <a:pPr lvl="2"/>
            <a:endParaRPr lang="en-US" dirty="0"/>
          </a:p>
        </p:txBody>
      </p:sp>
      <p:sp>
        <p:nvSpPr>
          <p:cNvPr id="4" name="Slide Number Placeholder 3">
            <a:extLst>
              <a:ext uri="{FF2B5EF4-FFF2-40B4-BE49-F238E27FC236}">
                <a16:creationId xmlns:a16="http://schemas.microsoft.com/office/drawing/2014/main" id="{DD80AD17-021F-1DF1-5BE0-8D90A9649384}"/>
              </a:ext>
            </a:extLst>
          </p:cNvPr>
          <p:cNvSpPr>
            <a:spLocks noGrp="1"/>
          </p:cNvSpPr>
          <p:nvPr>
            <p:ph type="sldNum" sz="quarter" idx="12"/>
          </p:nvPr>
        </p:nvSpPr>
        <p:spPr/>
        <p:txBody>
          <a:bodyPr/>
          <a:lstStyle/>
          <a:p>
            <a:fld id="{DF3020E6-9C94-4E39-B339-D5A7500101A0}" type="slidenum">
              <a:rPr lang="en-US" smtClean="0"/>
              <a:t>26</a:t>
            </a:fld>
            <a:endParaRPr lang="en-US"/>
          </a:p>
        </p:txBody>
      </p:sp>
      <p:sp>
        <p:nvSpPr>
          <p:cNvPr id="5" name="TextBox 4">
            <a:extLst>
              <a:ext uri="{FF2B5EF4-FFF2-40B4-BE49-F238E27FC236}">
                <a16:creationId xmlns:a16="http://schemas.microsoft.com/office/drawing/2014/main" id="{844F62E2-4822-42A8-AB85-80CB7693BB27}"/>
              </a:ext>
            </a:extLst>
          </p:cNvPr>
          <p:cNvSpPr txBox="1"/>
          <p:nvPr/>
        </p:nvSpPr>
        <p:spPr>
          <a:xfrm>
            <a:off x="9451818" y="2218099"/>
            <a:ext cx="2598344" cy="2862322"/>
          </a:xfrm>
          <a:prstGeom prst="rect">
            <a:avLst/>
          </a:prstGeom>
          <a:noFill/>
          <a:ln>
            <a:solidFill>
              <a:schemeClr val="accent1"/>
            </a:solidFill>
          </a:ln>
        </p:spPr>
        <p:txBody>
          <a:bodyPr wrap="square" rtlCol="0">
            <a:spAutoFit/>
          </a:bodyPr>
          <a:lstStyle/>
          <a:p>
            <a:r>
              <a:rPr lang="en-US" dirty="0"/>
              <a:t>The strength with which cations are adsorbed to cation exchange is directly proportional to the product of the charges involved, and inversely proportion to the square of the distance between charges</a:t>
            </a:r>
            <a:br>
              <a:rPr lang="en-US" dirty="0"/>
            </a:br>
            <a:r>
              <a:rPr lang="en-US" dirty="0"/>
              <a:t>- Coulombs Law</a:t>
            </a:r>
          </a:p>
        </p:txBody>
      </p:sp>
    </p:spTree>
    <p:extLst>
      <p:ext uri="{BB962C8B-B14F-4D97-AF65-F5344CB8AC3E}">
        <p14:creationId xmlns:p14="http://schemas.microsoft.com/office/powerpoint/2010/main" val="2263367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F1128-6D6B-CEE9-744B-B220257EFAB7}"/>
              </a:ext>
            </a:extLst>
          </p:cNvPr>
          <p:cNvSpPr>
            <a:spLocks noGrp="1"/>
          </p:cNvSpPr>
          <p:nvPr>
            <p:ph type="title"/>
          </p:nvPr>
        </p:nvSpPr>
        <p:spPr/>
        <p:txBody>
          <a:bodyPr/>
          <a:lstStyle/>
          <a:p>
            <a:r>
              <a:rPr lang="en-US" dirty="0"/>
              <a:t>Cation Exchange Reactions</a:t>
            </a:r>
          </a:p>
        </p:txBody>
      </p:sp>
      <p:sp>
        <p:nvSpPr>
          <p:cNvPr id="3" name="Content Placeholder 2">
            <a:extLst>
              <a:ext uri="{FF2B5EF4-FFF2-40B4-BE49-F238E27FC236}">
                <a16:creationId xmlns:a16="http://schemas.microsoft.com/office/drawing/2014/main" id="{FE8C2408-52C8-35CD-4C0F-4A69382A33B9}"/>
              </a:ext>
            </a:extLst>
          </p:cNvPr>
          <p:cNvSpPr>
            <a:spLocks noGrp="1"/>
          </p:cNvSpPr>
          <p:nvPr>
            <p:ph idx="1"/>
          </p:nvPr>
        </p:nvSpPr>
        <p:spPr/>
        <p:txBody>
          <a:bodyPr/>
          <a:lstStyle/>
          <a:p>
            <a:r>
              <a:rPr lang="en-US" dirty="0"/>
              <a:t>Exchangeable cation adsorbed to surface of negatively charged clay and organic colloids</a:t>
            </a:r>
          </a:p>
          <a:p>
            <a:r>
              <a:rPr lang="en-US" dirty="0"/>
              <a:t>Subject to exchange or displacement into soil solution by another cation or in response to a diffusion gradient (plant update)</a:t>
            </a:r>
          </a:p>
          <a:p>
            <a:r>
              <a:rPr lang="en-US" dirty="0"/>
              <a:t>To be considered cation exchange</a:t>
            </a:r>
          </a:p>
          <a:p>
            <a:pPr lvl="1"/>
            <a:r>
              <a:rPr lang="en-US" dirty="0"/>
              <a:t>Reactions are reversible</a:t>
            </a:r>
          </a:p>
          <a:p>
            <a:pPr lvl="1"/>
            <a:r>
              <a:rPr lang="en-US" dirty="0"/>
              <a:t>Stoichiometric (equal charge replacement)</a:t>
            </a:r>
          </a:p>
          <a:p>
            <a:pPr lvl="1"/>
            <a:r>
              <a:rPr lang="en-US" dirty="0"/>
              <a:t>Fast (generally occur in 10-15 minutes)</a:t>
            </a:r>
          </a:p>
          <a:p>
            <a:r>
              <a:rPr lang="en-US" dirty="0"/>
              <a:t>Cation Exchange Capacity</a:t>
            </a:r>
          </a:p>
          <a:p>
            <a:pPr lvl="1"/>
            <a:r>
              <a:rPr lang="en-US" dirty="0"/>
              <a:t>Number of positive charges a soil can “hold”</a:t>
            </a:r>
          </a:p>
        </p:txBody>
      </p:sp>
      <p:sp>
        <p:nvSpPr>
          <p:cNvPr id="4" name="Slide Number Placeholder 3">
            <a:extLst>
              <a:ext uri="{FF2B5EF4-FFF2-40B4-BE49-F238E27FC236}">
                <a16:creationId xmlns:a16="http://schemas.microsoft.com/office/drawing/2014/main" id="{13F07228-2C73-7ECC-5E66-776134F70879}"/>
              </a:ext>
            </a:extLst>
          </p:cNvPr>
          <p:cNvSpPr>
            <a:spLocks noGrp="1"/>
          </p:cNvSpPr>
          <p:nvPr>
            <p:ph type="sldNum" sz="quarter" idx="12"/>
          </p:nvPr>
        </p:nvSpPr>
        <p:spPr/>
        <p:txBody>
          <a:bodyPr/>
          <a:lstStyle/>
          <a:p>
            <a:fld id="{DF3020E6-9C94-4E39-B339-D5A7500101A0}" type="slidenum">
              <a:rPr lang="en-US" smtClean="0"/>
              <a:t>27</a:t>
            </a:fld>
            <a:endParaRPr lang="en-US"/>
          </a:p>
        </p:txBody>
      </p:sp>
    </p:spTree>
    <p:extLst>
      <p:ext uri="{BB962C8B-B14F-4D97-AF65-F5344CB8AC3E}">
        <p14:creationId xmlns:p14="http://schemas.microsoft.com/office/powerpoint/2010/main" val="4048791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C5F44-E0A3-A954-D327-D48C4E2AC715}"/>
              </a:ext>
            </a:extLst>
          </p:cNvPr>
          <p:cNvSpPr>
            <a:spLocks noGrp="1"/>
          </p:cNvSpPr>
          <p:nvPr>
            <p:ph type="title"/>
          </p:nvPr>
        </p:nvSpPr>
        <p:spPr/>
        <p:txBody>
          <a:bodyPr/>
          <a:lstStyle/>
          <a:p>
            <a:r>
              <a:rPr lang="en-US" dirty="0"/>
              <a:t>How do we determine CEC?</a:t>
            </a:r>
          </a:p>
        </p:txBody>
      </p:sp>
      <p:sp>
        <p:nvSpPr>
          <p:cNvPr id="3" name="Content Placeholder 2">
            <a:extLst>
              <a:ext uri="{FF2B5EF4-FFF2-40B4-BE49-F238E27FC236}">
                <a16:creationId xmlns:a16="http://schemas.microsoft.com/office/drawing/2014/main" id="{C1A33F67-A654-1CDA-6648-6C31D18CF3B9}"/>
              </a:ext>
            </a:extLst>
          </p:cNvPr>
          <p:cNvSpPr>
            <a:spLocks noGrp="1"/>
          </p:cNvSpPr>
          <p:nvPr>
            <p:ph idx="1"/>
          </p:nvPr>
        </p:nvSpPr>
        <p:spPr>
          <a:xfrm>
            <a:off x="838200" y="1825625"/>
            <a:ext cx="5181600" cy="4351338"/>
          </a:xfrm>
        </p:spPr>
        <p:txBody>
          <a:bodyPr/>
          <a:lstStyle/>
          <a:p>
            <a:r>
              <a:rPr lang="en-US" dirty="0"/>
              <a:t>Add acidic solution that strips clay of cations, and then analyze the solution for its cation materials</a:t>
            </a:r>
          </a:p>
          <a:p>
            <a:r>
              <a:rPr lang="en-US" dirty="0"/>
              <a:t>Can take one step further, and leach out acidic solution, measure its analytes for total CEC analysis, but won’t get individual nutrient analysis</a:t>
            </a:r>
          </a:p>
        </p:txBody>
      </p:sp>
      <p:pic>
        <p:nvPicPr>
          <p:cNvPr id="4" name="Picture 2" descr="08">
            <a:extLst>
              <a:ext uri="{FF2B5EF4-FFF2-40B4-BE49-F238E27FC236}">
                <a16:creationId xmlns:a16="http://schemas.microsoft.com/office/drawing/2014/main" id="{58D8CB29-F4BE-C8F7-9796-5C42BC36FA19}"/>
              </a:ext>
            </a:extLst>
          </p:cNvPr>
          <p:cNvPicPr>
            <a:picLocks noChangeAspect="1" noChangeArrowheads="1"/>
          </p:cNvPicPr>
          <p:nvPr/>
        </p:nvPicPr>
        <p:blipFill>
          <a:blip r:embed="rId2" cstate="print"/>
          <a:srcRect l="12613" t="6757" r="14415" b="5405"/>
          <a:stretch>
            <a:fillRect/>
          </a:stretch>
        </p:blipFill>
        <p:spPr bwMode="auto">
          <a:xfrm>
            <a:off x="6172200" y="1922226"/>
            <a:ext cx="5181600" cy="4158136"/>
          </a:xfrm>
          <a:prstGeom prst="rect">
            <a:avLst/>
          </a:prstGeom>
          <a:noFill/>
          <a:ln w="9525">
            <a:noFill/>
            <a:miter lim="800000"/>
            <a:headEnd/>
            <a:tailEnd/>
          </a:ln>
        </p:spPr>
      </p:pic>
      <p:sp>
        <p:nvSpPr>
          <p:cNvPr id="5" name="Slide Number Placeholder 4">
            <a:extLst>
              <a:ext uri="{FF2B5EF4-FFF2-40B4-BE49-F238E27FC236}">
                <a16:creationId xmlns:a16="http://schemas.microsoft.com/office/drawing/2014/main" id="{E2D22838-EE7E-0699-2C81-05C4E30E0D06}"/>
              </a:ext>
            </a:extLst>
          </p:cNvPr>
          <p:cNvSpPr>
            <a:spLocks noGrp="1"/>
          </p:cNvSpPr>
          <p:nvPr>
            <p:ph type="sldNum" sz="quarter" idx="12"/>
          </p:nvPr>
        </p:nvSpPr>
        <p:spPr/>
        <p:txBody>
          <a:bodyPr/>
          <a:lstStyle/>
          <a:p>
            <a:fld id="{DF3020E6-9C94-4E39-B339-D5A7500101A0}" type="slidenum">
              <a:rPr lang="en-US" smtClean="0"/>
              <a:t>28</a:t>
            </a:fld>
            <a:endParaRPr lang="en-US"/>
          </a:p>
        </p:txBody>
      </p:sp>
    </p:spTree>
    <p:extLst>
      <p:ext uri="{BB962C8B-B14F-4D97-AF65-F5344CB8AC3E}">
        <p14:creationId xmlns:p14="http://schemas.microsoft.com/office/powerpoint/2010/main" val="1987639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B80B9-C3F8-3070-6140-8A50FFE58D8C}"/>
              </a:ext>
            </a:extLst>
          </p:cNvPr>
          <p:cNvSpPr>
            <a:spLocks noGrp="1"/>
          </p:cNvSpPr>
          <p:nvPr>
            <p:ph type="title"/>
          </p:nvPr>
        </p:nvSpPr>
        <p:spPr/>
        <p:txBody>
          <a:bodyPr/>
          <a:lstStyle/>
          <a:p>
            <a:r>
              <a:rPr lang="en-US" dirty="0"/>
              <a:t>“Basic” and “Acidic” Cations</a:t>
            </a:r>
          </a:p>
        </p:txBody>
      </p:sp>
      <p:sp>
        <p:nvSpPr>
          <p:cNvPr id="3" name="Content Placeholder 2">
            <a:extLst>
              <a:ext uri="{FF2B5EF4-FFF2-40B4-BE49-F238E27FC236}">
                <a16:creationId xmlns:a16="http://schemas.microsoft.com/office/drawing/2014/main" id="{0D9E672F-D4CF-5F56-2F28-7091C15D5F26}"/>
              </a:ext>
            </a:extLst>
          </p:cNvPr>
          <p:cNvSpPr>
            <a:spLocks noGrp="1"/>
          </p:cNvSpPr>
          <p:nvPr>
            <p:ph idx="1"/>
          </p:nvPr>
        </p:nvSpPr>
        <p:spPr/>
        <p:txBody>
          <a:bodyPr/>
          <a:lstStyle/>
          <a:p>
            <a:r>
              <a:rPr lang="en-US" dirty="0"/>
              <a:t>Basic cations are cations, that when combined with hydroxide (OH</a:t>
            </a:r>
            <a:r>
              <a:rPr lang="en-US" baseline="30000" dirty="0"/>
              <a:t>-</a:t>
            </a:r>
            <a:r>
              <a:rPr lang="en-US" dirty="0"/>
              <a:t>) form a compound that when dissolved in water creates an alkaline solution</a:t>
            </a:r>
          </a:p>
          <a:p>
            <a:pPr lvl="1"/>
            <a:r>
              <a:rPr lang="en-US" dirty="0"/>
              <a:t>Na</a:t>
            </a:r>
            <a:r>
              <a:rPr lang="en-US" baseline="30000" dirty="0"/>
              <a:t>+</a:t>
            </a:r>
            <a:r>
              <a:rPr lang="en-US" dirty="0"/>
              <a:t>, K</a:t>
            </a:r>
            <a:r>
              <a:rPr lang="en-US" baseline="30000" dirty="0"/>
              <a:t>+</a:t>
            </a:r>
            <a:r>
              <a:rPr lang="en-US" dirty="0"/>
              <a:t>, Ca</a:t>
            </a:r>
            <a:r>
              <a:rPr lang="en-US" baseline="30000" dirty="0"/>
              <a:t>2+</a:t>
            </a:r>
            <a:r>
              <a:rPr lang="en-US" dirty="0"/>
              <a:t>, and Mg</a:t>
            </a:r>
            <a:r>
              <a:rPr lang="en-US" baseline="30000" dirty="0"/>
              <a:t>2+</a:t>
            </a:r>
            <a:r>
              <a:rPr lang="en-US" dirty="0"/>
              <a:t> are good examples</a:t>
            </a:r>
          </a:p>
          <a:p>
            <a:r>
              <a:rPr lang="en-US" dirty="0"/>
              <a:t>Acidic cations are cations that when combined with hydroxide are basically insoluble</a:t>
            </a:r>
          </a:p>
          <a:p>
            <a:pPr lvl="1"/>
            <a:r>
              <a:rPr lang="en-US" dirty="0"/>
              <a:t>Al</a:t>
            </a:r>
            <a:r>
              <a:rPr lang="en-US" baseline="30000" dirty="0"/>
              <a:t>3+</a:t>
            </a:r>
            <a:r>
              <a:rPr lang="en-US" dirty="0"/>
              <a:t> and Fe</a:t>
            </a:r>
            <a:r>
              <a:rPr lang="en-US" baseline="30000" dirty="0"/>
              <a:t>3+</a:t>
            </a:r>
            <a:endParaRPr lang="en-US" dirty="0"/>
          </a:p>
        </p:txBody>
      </p:sp>
      <p:sp>
        <p:nvSpPr>
          <p:cNvPr id="4" name="Slide Number Placeholder 3">
            <a:extLst>
              <a:ext uri="{FF2B5EF4-FFF2-40B4-BE49-F238E27FC236}">
                <a16:creationId xmlns:a16="http://schemas.microsoft.com/office/drawing/2014/main" id="{017B74E0-E6A9-0F89-419B-C9C86F402B50}"/>
              </a:ext>
            </a:extLst>
          </p:cNvPr>
          <p:cNvSpPr>
            <a:spLocks noGrp="1"/>
          </p:cNvSpPr>
          <p:nvPr>
            <p:ph type="sldNum" sz="quarter" idx="12"/>
          </p:nvPr>
        </p:nvSpPr>
        <p:spPr/>
        <p:txBody>
          <a:bodyPr/>
          <a:lstStyle/>
          <a:p>
            <a:fld id="{DF3020E6-9C94-4E39-B339-D5A7500101A0}" type="slidenum">
              <a:rPr lang="en-US" smtClean="0"/>
              <a:t>29</a:t>
            </a:fld>
            <a:endParaRPr lang="en-US"/>
          </a:p>
        </p:txBody>
      </p:sp>
    </p:spTree>
    <p:extLst>
      <p:ext uri="{BB962C8B-B14F-4D97-AF65-F5344CB8AC3E}">
        <p14:creationId xmlns:p14="http://schemas.microsoft.com/office/powerpoint/2010/main" val="1981594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9D66D-B51E-CD72-A8DC-34C5F56034D3}"/>
              </a:ext>
            </a:extLst>
          </p:cNvPr>
          <p:cNvSpPr>
            <a:spLocks noGrp="1"/>
          </p:cNvSpPr>
          <p:nvPr>
            <p:ph type="title"/>
          </p:nvPr>
        </p:nvSpPr>
        <p:spPr/>
        <p:txBody>
          <a:bodyPr/>
          <a:lstStyle/>
          <a:p>
            <a:r>
              <a:rPr lang="en-US" dirty="0"/>
              <a:t>Dynamic Process centered around soil solution</a:t>
            </a:r>
          </a:p>
        </p:txBody>
      </p:sp>
      <p:sp>
        <p:nvSpPr>
          <p:cNvPr id="3" name="Content Placeholder 2">
            <a:extLst>
              <a:ext uri="{FF2B5EF4-FFF2-40B4-BE49-F238E27FC236}">
                <a16:creationId xmlns:a16="http://schemas.microsoft.com/office/drawing/2014/main" id="{17DAB57C-E875-9780-7764-32BBC0F6941A}"/>
              </a:ext>
            </a:extLst>
          </p:cNvPr>
          <p:cNvSpPr>
            <a:spLocks noGrp="1"/>
          </p:cNvSpPr>
          <p:nvPr>
            <p:ph idx="1"/>
          </p:nvPr>
        </p:nvSpPr>
        <p:spPr>
          <a:xfrm>
            <a:off x="6096000" y="1825625"/>
            <a:ext cx="5257800" cy="4351338"/>
          </a:xfrm>
        </p:spPr>
        <p:txBody>
          <a:bodyPr/>
          <a:lstStyle/>
          <a:p>
            <a:r>
              <a:rPr lang="en-US" dirty="0"/>
              <a:t>Plants are able to grow based upon nutrients in soil solution</a:t>
            </a:r>
          </a:p>
          <a:p>
            <a:r>
              <a:rPr lang="en-US" dirty="0"/>
              <a:t>Complex reactions create a cycle of nutrients moving in and out of soil solution</a:t>
            </a:r>
          </a:p>
          <a:p>
            <a:r>
              <a:rPr lang="en-US" dirty="0"/>
              <a:t>Large part of the governance of these reactions is due to the soil physical properties, its constituents</a:t>
            </a:r>
          </a:p>
        </p:txBody>
      </p:sp>
      <p:sp>
        <p:nvSpPr>
          <p:cNvPr id="4" name="Slide Number Placeholder 3">
            <a:extLst>
              <a:ext uri="{FF2B5EF4-FFF2-40B4-BE49-F238E27FC236}">
                <a16:creationId xmlns:a16="http://schemas.microsoft.com/office/drawing/2014/main" id="{C14BB826-840C-785A-5AD1-68479707FC12}"/>
              </a:ext>
            </a:extLst>
          </p:cNvPr>
          <p:cNvSpPr>
            <a:spLocks noGrp="1"/>
          </p:cNvSpPr>
          <p:nvPr>
            <p:ph type="sldNum" sz="quarter" idx="12"/>
          </p:nvPr>
        </p:nvSpPr>
        <p:spPr/>
        <p:txBody>
          <a:bodyPr/>
          <a:lstStyle/>
          <a:p>
            <a:fld id="{DCB4DD8D-4F5D-4EB9-BC24-C39EDF5F2FC0}" type="slidenum">
              <a:rPr lang="en-US" smtClean="0"/>
              <a:t>3</a:t>
            </a:fld>
            <a:endParaRPr lang="en-US"/>
          </a:p>
        </p:txBody>
      </p:sp>
      <p:pic>
        <p:nvPicPr>
          <p:cNvPr id="5" name="Content Placeholder 4" descr="Diagram&#10;&#10;Description automatically generated">
            <a:extLst>
              <a:ext uri="{FF2B5EF4-FFF2-40B4-BE49-F238E27FC236}">
                <a16:creationId xmlns:a16="http://schemas.microsoft.com/office/drawing/2014/main" id="{C223A20A-BF61-000D-4D81-EC54E01E54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594" y="1825625"/>
            <a:ext cx="5181600" cy="3885415"/>
          </a:xfrm>
          <a:prstGeom prst="rect">
            <a:avLst/>
          </a:prstGeom>
        </p:spPr>
      </p:pic>
    </p:spTree>
    <p:extLst>
      <p:ext uri="{BB962C8B-B14F-4D97-AF65-F5344CB8AC3E}">
        <p14:creationId xmlns:p14="http://schemas.microsoft.com/office/powerpoint/2010/main" val="3309546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04F4C-AF52-9305-3C3A-610B9E6B38AC}"/>
              </a:ext>
            </a:extLst>
          </p:cNvPr>
          <p:cNvSpPr>
            <a:spLocks noGrp="1"/>
          </p:cNvSpPr>
          <p:nvPr>
            <p:ph type="title"/>
          </p:nvPr>
        </p:nvSpPr>
        <p:spPr/>
        <p:txBody>
          <a:bodyPr/>
          <a:lstStyle/>
          <a:p>
            <a:r>
              <a:rPr lang="en-US" dirty="0"/>
              <a:t>Percent (%) Saturation</a:t>
            </a:r>
          </a:p>
        </p:txBody>
      </p:sp>
      <p:sp>
        <p:nvSpPr>
          <p:cNvPr id="3" name="Content Placeholder 2">
            <a:extLst>
              <a:ext uri="{FF2B5EF4-FFF2-40B4-BE49-F238E27FC236}">
                <a16:creationId xmlns:a16="http://schemas.microsoft.com/office/drawing/2014/main" id="{2950AA7E-D14B-8788-F4E7-0A776140F24D}"/>
              </a:ext>
            </a:extLst>
          </p:cNvPr>
          <p:cNvSpPr>
            <a:spLocks noGrp="1"/>
          </p:cNvSpPr>
          <p:nvPr>
            <p:ph idx="1"/>
          </p:nvPr>
        </p:nvSpPr>
        <p:spPr>
          <a:xfrm>
            <a:off x="838200" y="1825625"/>
            <a:ext cx="5257800" cy="4351338"/>
          </a:xfrm>
        </p:spPr>
        <p:txBody>
          <a:bodyPr>
            <a:normAutofit lnSpcReduction="10000"/>
          </a:bodyPr>
          <a:lstStyle/>
          <a:p>
            <a:r>
              <a:rPr lang="en-US" dirty="0"/>
              <a:t>Percent of total CEC occupied by an ion or group of ions</a:t>
            </a:r>
          </a:p>
          <a:p>
            <a:pPr lvl="1"/>
            <a:r>
              <a:rPr lang="en-US" dirty="0"/>
              <a:t>% Base Saturation</a:t>
            </a:r>
          </a:p>
          <a:p>
            <a:pPr lvl="2"/>
            <a:r>
              <a:rPr lang="en-US" dirty="0"/>
              <a:t>Amount of CEC occupied by Ca</a:t>
            </a:r>
            <a:r>
              <a:rPr lang="en-US" baseline="30000" dirty="0"/>
              <a:t>2+</a:t>
            </a:r>
            <a:r>
              <a:rPr lang="en-US" dirty="0"/>
              <a:t>, Mg</a:t>
            </a:r>
            <a:r>
              <a:rPr lang="en-US" baseline="30000" dirty="0"/>
              <a:t>2+</a:t>
            </a:r>
            <a:r>
              <a:rPr lang="en-US" dirty="0"/>
              <a:t>, K</a:t>
            </a:r>
            <a:r>
              <a:rPr lang="en-US" baseline="30000" dirty="0"/>
              <a:t>+</a:t>
            </a:r>
            <a:r>
              <a:rPr lang="en-US" dirty="0"/>
              <a:t>, and Na</a:t>
            </a:r>
            <a:r>
              <a:rPr lang="en-US" baseline="30000" dirty="0"/>
              <a:t>+</a:t>
            </a:r>
            <a:r>
              <a:rPr lang="en-US" dirty="0"/>
              <a:t>, divide by total CEC</a:t>
            </a:r>
          </a:p>
          <a:p>
            <a:pPr lvl="2"/>
            <a:r>
              <a:rPr lang="en-US" dirty="0"/>
              <a:t>% Base Sat = (Sum Exchangeable Bases/CEC) x 100</a:t>
            </a:r>
          </a:p>
          <a:p>
            <a:r>
              <a:rPr lang="en-US" dirty="0"/>
              <a:t>Soil pH – Base Saturation Relationship</a:t>
            </a:r>
          </a:p>
          <a:p>
            <a:pPr lvl="1"/>
            <a:r>
              <a:rPr lang="en-US" dirty="0"/>
              <a:t>As base saturation increases, soil pH does as well</a:t>
            </a:r>
          </a:p>
          <a:p>
            <a:pPr lvl="1"/>
            <a:r>
              <a:rPr lang="en-US" dirty="0"/>
              <a:t>Base Saturation can be helpful in determining lime requirements</a:t>
            </a:r>
          </a:p>
          <a:p>
            <a:pPr lvl="2"/>
            <a:endParaRPr lang="en-US" dirty="0"/>
          </a:p>
        </p:txBody>
      </p:sp>
      <p:pic>
        <p:nvPicPr>
          <p:cNvPr id="4" name="Content Placeholder 6" descr="Scan0010.tif">
            <a:extLst>
              <a:ext uri="{FF2B5EF4-FFF2-40B4-BE49-F238E27FC236}">
                <a16:creationId xmlns:a16="http://schemas.microsoft.com/office/drawing/2014/main" id="{27C85999-BDAA-3AC7-DCBD-6899E377F31D}"/>
              </a:ext>
            </a:extLst>
          </p:cNvPr>
          <p:cNvPicPr>
            <a:picLocks noChangeAspect="1"/>
          </p:cNvPicPr>
          <p:nvPr/>
        </p:nvPicPr>
        <p:blipFill rotWithShape="1">
          <a:blip r:embed="rId2" cstate="print"/>
          <a:srcRect r="2018"/>
          <a:stretch/>
        </p:blipFill>
        <p:spPr>
          <a:xfrm>
            <a:off x="6675540" y="2121306"/>
            <a:ext cx="4819358" cy="3759975"/>
          </a:xfrm>
          <a:prstGeom prst="rect">
            <a:avLst/>
          </a:prstGeom>
        </p:spPr>
      </p:pic>
      <p:sp>
        <p:nvSpPr>
          <p:cNvPr id="5" name="Slide Number Placeholder 4">
            <a:extLst>
              <a:ext uri="{FF2B5EF4-FFF2-40B4-BE49-F238E27FC236}">
                <a16:creationId xmlns:a16="http://schemas.microsoft.com/office/drawing/2014/main" id="{E16D14E7-30BA-4445-0222-976D7E873D29}"/>
              </a:ext>
            </a:extLst>
          </p:cNvPr>
          <p:cNvSpPr>
            <a:spLocks noGrp="1"/>
          </p:cNvSpPr>
          <p:nvPr>
            <p:ph type="sldNum" sz="quarter" idx="12"/>
          </p:nvPr>
        </p:nvSpPr>
        <p:spPr/>
        <p:txBody>
          <a:bodyPr/>
          <a:lstStyle/>
          <a:p>
            <a:fld id="{DF3020E6-9C94-4E39-B339-D5A7500101A0}" type="slidenum">
              <a:rPr lang="en-US" smtClean="0"/>
              <a:t>30</a:t>
            </a:fld>
            <a:endParaRPr lang="en-US"/>
          </a:p>
        </p:txBody>
      </p:sp>
    </p:spTree>
    <p:extLst>
      <p:ext uri="{BB962C8B-B14F-4D97-AF65-F5344CB8AC3E}">
        <p14:creationId xmlns:p14="http://schemas.microsoft.com/office/powerpoint/2010/main" val="4170546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69FD9-50D8-E137-487D-E8A65EEADFCB}"/>
              </a:ext>
            </a:extLst>
          </p:cNvPr>
          <p:cNvSpPr>
            <a:spLocks noGrp="1"/>
          </p:cNvSpPr>
          <p:nvPr>
            <p:ph type="title"/>
          </p:nvPr>
        </p:nvSpPr>
        <p:spPr/>
        <p:txBody>
          <a:bodyPr/>
          <a:lstStyle/>
          <a:p>
            <a:r>
              <a:rPr lang="en-US" dirty="0"/>
              <a:t>Percent (%) Saturation</a:t>
            </a:r>
          </a:p>
        </p:txBody>
      </p:sp>
      <p:sp>
        <p:nvSpPr>
          <p:cNvPr id="3" name="Content Placeholder 2">
            <a:extLst>
              <a:ext uri="{FF2B5EF4-FFF2-40B4-BE49-F238E27FC236}">
                <a16:creationId xmlns:a16="http://schemas.microsoft.com/office/drawing/2014/main" id="{436DE995-9BD0-6E05-377B-EE585CECD760}"/>
              </a:ext>
            </a:extLst>
          </p:cNvPr>
          <p:cNvSpPr>
            <a:spLocks noGrp="1"/>
          </p:cNvSpPr>
          <p:nvPr>
            <p:ph idx="1"/>
          </p:nvPr>
        </p:nvSpPr>
        <p:spPr/>
        <p:txBody>
          <a:bodyPr/>
          <a:lstStyle/>
          <a:p>
            <a:pPr lvl="1"/>
            <a:r>
              <a:rPr lang="en-US" sz="3200" dirty="0"/>
              <a:t>% Acid Saturation</a:t>
            </a:r>
          </a:p>
          <a:p>
            <a:pPr lvl="2"/>
            <a:r>
              <a:rPr lang="en-US" sz="2800" dirty="0"/>
              <a:t>Amount of CEC occupied by Al</a:t>
            </a:r>
            <a:r>
              <a:rPr lang="en-US" sz="2800" baseline="30000" dirty="0"/>
              <a:t>3+</a:t>
            </a:r>
            <a:r>
              <a:rPr lang="en-US" sz="2800" dirty="0"/>
              <a:t> and H</a:t>
            </a:r>
            <a:r>
              <a:rPr lang="en-US" sz="2800" baseline="30000" dirty="0"/>
              <a:t>+</a:t>
            </a:r>
            <a:r>
              <a:rPr lang="en-US" sz="2800" dirty="0"/>
              <a:t> divided by total CEC</a:t>
            </a:r>
          </a:p>
          <a:p>
            <a:pPr lvl="2"/>
            <a:r>
              <a:rPr lang="en-US" sz="2800" dirty="0"/>
              <a:t>% Acid Sat = (Sum acid cation/CEC) x 100</a:t>
            </a:r>
          </a:p>
          <a:p>
            <a:endParaRPr lang="en-US" dirty="0"/>
          </a:p>
        </p:txBody>
      </p:sp>
      <p:sp>
        <p:nvSpPr>
          <p:cNvPr id="4" name="Slide Number Placeholder 3">
            <a:extLst>
              <a:ext uri="{FF2B5EF4-FFF2-40B4-BE49-F238E27FC236}">
                <a16:creationId xmlns:a16="http://schemas.microsoft.com/office/drawing/2014/main" id="{CE1C853A-6006-3107-9730-A702708EDE03}"/>
              </a:ext>
            </a:extLst>
          </p:cNvPr>
          <p:cNvSpPr>
            <a:spLocks noGrp="1"/>
          </p:cNvSpPr>
          <p:nvPr>
            <p:ph type="sldNum" sz="quarter" idx="12"/>
          </p:nvPr>
        </p:nvSpPr>
        <p:spPr/>
        <p:txBody>
          <a:bodyPr/>
          <a:lstStyle/>
          <a:p>
            <a:fld id="{DF3020E6-9C94-4E39-B339-D5A7500101A0}" type="slidenum">
              <a:rPr lang="en-US" smtClean="0"/>
              <a:t>31</a:t>
            </a:fld>
            <a:endParaRPr lang="en-US"/>
          </a:p>
        </p:txBody>
      </p:sp>
    </p:spTree>
    <p:extLst>
      <p:ext uri="{BB962C8B-B14F-4D97-AF65-F5344CB8AC3E}">
        <p14:creationId xmlns:p14="http://schemas.microsoft.com/office/powerpoint/2010/main" val="2616377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8430A-5242-DBB2-33CA-AC56E6453BCD}"/>
              </a:ext>
            </a:extLst>
          </p:cNvPr>
          <p:cNvSpPr>
            <a:spLocks noGrp="1"/>
          </p:cNvSpPr>
          <p:nvPr>
            <p:ph type="title"/>
          </p:nvPr>
        </p:nvSpPr>
        <p:spPr/>
        <p:txBody>
          <a:bodyPr/>
          <a:lstStyle/>
          <a:p>
            <a:r>
              <a:rPr lang="en-US" dirty="0"/>
              <a:t>Specific Adsorption</a:t>
            </a:r>
          </a:p>
        </p:txBody>
      </p:sp>
      <p:sp>
        <p:nvSpPr>
          <p:cNvPr id="3" name="Content Placeholder 2">
            <a:extLst>
              <a:ext uri="{FF2B5EF4-FFF2-40B4-BE49-F238E27FC236}">
                <a16:creationId xmlns:a16="http://schemas.microsoft.com/office/drawing/2014/main" id="{132D6651-1B0A-6EB7-0557-EE8954133518}"/>
              </a:ext>
            </a:extLst>
          </p:cNvPr>
          <p:cNvSpPr>
            <a:spLocks noGrp="1"/>
          </p:cNvSpPr>
          <p:nvPr>
            <p:ph idx="1"/>
          </p:nvPr>
        </p:nvSpPr>
        <p:spPr>
          <a:xfrm>
            <a:off x="838200" y="1825625"/>
            <a:ext cx="5867400" cy="4351338"/>
          </a:xfrm>
        </p:spPr>
        <p:txBody>
          <a:bodyPr/>
          <a:lstStyle/>
          <a:p>
            <a:r>
              <a:rPr lang="en-US" dirty="0"/>
              <a:t>Primary Reactions</a:t>
            </a:r>
          </a:p>
          <a:p>
            <a:pPr lvl="1"/>
            <a:r>
              <a:rPr lang="en-US" dirty="0"/>
              <a:t>Specific adsorption of anions</a:t>
            </a:r>
          </a:p>
          <a:p>
            <a:pPr lvl="2"/>
            <a:r>
              <a:rPr lang="en-US" dirty="0"/>
              <a:t>Poorly soluble anions:</a:t>
            </a:r>
            <a:br>
              <a:rPr lang="en-US" dirty="0"/>
            </a:br>
            <a:r>
              <a:rPr lang="en-US" dirty="0">
                <a:latin typeface="Arial" panose="020B0604020202020204" pitchFamily="34" charset="0"/>
                <a:cs typeface="Arial" panose="020B0604020202020204" pitchFamily="34" charset="0"/>
              </a:rPr>
              <a:t>(H</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PO</a:t>
            </a:r>
            <a:r>
              <a:rPr lang="en-US" baseline="-25000" dirty="0">
                <a:latin typeface="Arial" panose="020B0604020202020204" pitchFamily="34" charset="0"/>
                <a:cs typeface="Arial" panose="020B0604020202020204" pitchFamily="34" charset="0"/>
              </a:rPr>
              <a:t>4</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HPO</a:t>
            </a:r>
            <a:r>
              <a:rPr lang="en-US" baseline="-25000" dirty="0">
                <a:latin typeface="Arial" panose="020B0604020202020204" pitchFamily="34" charset="0"/>
                <a:cs typeface="Arial" panose="020B0604020202020204" pitchFamily="34" charset="0"/>
              </a:rPr>
              <a:t>4</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H</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BO</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H</a:t>
            </a:r>
            <a:r>
              <a:rPr lang="en-US" baseline="-25000" dirty="0">
                <a:latin typeface="Arial" panose="020B0604020202020204" pitchFamily="34" charset="0"/>
                <a:cs typeface="Arial" panose="020B0604020202020204" pitchFamily="34" charset="0"/>
              </a:rPr>
              <a:t>4</a:t>
            </a:r>
            <a:r>
              <a:rPr lang="en-US" dirty="0">
                <a:latin typeface="Arial" panose="020B0604020202020204" pitchFamily="34" charset="0"/>
                <a:cs typeface="Arial" panose="020B0604020202020204" pitchFamily="34" charset="0"/>
              </a:rPr>
              <a:t>BO</a:t>
            </a:r>
            <a:r>
              <a:rPr lang="en-US" baseline="-25000" dirty="0">
                <a:latin typeface="Arial" panose="020B0604020202020204" pitchFamily="34" charset="0"/>
                <a:cs typeface="Arial" panose="020B0604020202020204" pitchFamily="34" charset="0"/>
              </a:rPr>
              <a:t>4</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MoO</a:t>
            </a:r>
            <a:r>
              <a:rPr lang="en-US" baseline="-25000" dirty="0">
                <a:latin typeface="Arial" panose="020B0604020202020204" pitchFamily="34" charset="0"/>
                <a:cs typeface="Arial" panose="020B0604020202020204" pitchFamily="34" charset="0"/>
              </a:rPr>
              <a:t>4</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a:t>
            </a:r>
          </a:p>
          <a:p>
            <a:pPr lvl="2"/>
            <a:r>
              <a:rPr lang="en-US" dirty="0"/>
              <a:t>Poorly soluble cations</a:t>
            </a:r>
            <a:br>
              <a:rPr lang="en-US" dirty="0"/>
            </a:br>
            <a:r>
              <a:rPr lang="en-US" dirty="0">
                <a:latin typeface="Arial" panose="020B0604020202020204" pitchFamily="34" charset="0"/>
                <a:cs typeface="Arial" panose="020B0604020202020204" pitchFamily="34" charset="0"/>
              </a:rPr>
              <a:t>(Al</a:t>
            </a: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Fe</a:t>
            </a: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Mn</a:t>
            </a:r>
            <a:r>
              <a:rPr lang="en-US" baseline="30000" dirty="0">
                <a:latin typeface="Arial" panose="020B0604020202020204" pitchFamily="34" charset="0"/>
                <a:cs typeface="Arial" panose="020B0604020202020204" pitchFamily="34" charset="0"/>
              </a:rPr>
              <a:t>4+</a:t>
            </a:r>
            <a:r>
              <a:rPr lang="en-US" dirty="0">
                <a:latin typeface="Arial" panose="020B0604020202020204" pitchFamily="34" charset="0"/>
                <a:cs typeface="Arial" panose="020B0604020202020204" pitchFamily="34" charset="0"/>
              </a:rPr>
              <a:t>, Cu</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Zn</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a:t>
            </a:r>
          </a:p>
          <a:p>
            <a:pPr lvl="1"/>
            <a:r>
              <a:rPr lang="en-US" dirty="0"/>
              <a:t>Occurs primarily on hydrous </a:t>
            </a:r>
            <a:r>
              <a:rPr lang="en-US" dirty="0" err="1"/>
              <a:t>ouxide</a:t>
            </a:r>
            <a:r>
              <a:rPr lang="en-US" dirty="0"/>
              <a:t> surfaces (Al, Fe, Mn compounds)</a:t>
            </a:r>
          </a:p>
        </p:txBody>
      </p:sp>
      <p:sp>
        <p:nvSpPr>
          <p:cNvPr id="4" name="Slide Number Placeholder 3">
            <a:extLst>
              <a:ext uri="{FF2B5EF4-FFF2-40B4-BE49-F238E27FC236}">
                <a16:creationId xmlns:a16="http://schemas.microsoft.com/office/drawing/2014/main" id="{E4B9C4EB-7627-16C9-7A2E-F274564C3929}"/>
              </a:ext>
            </a:extLst>
          </p:cNvPr>
          <p:cNvSpPr>
            <a:spLocks noGrp="1"/>
          </p:cNvSpPr>
          <p:nvPr>
            <p:ph type="sldNum" sz="quarter" idx="12"/>
          </p:nvPr>
        </p:nvSpPr>
        <p:spPr/>
        <p:txBody>
          <a:bodyPr/>
          <a:lstStyle/>
          <a:p>
            <a:fld id="{DF3020E6-9C94-4E39-B339-D5A7500101A0}" type="slidenum">
              <a:rPr lang="en-US" smtClean="0"/>
              <a:t>32</a:t>
            </a:fld>
            <a:endParaRPr lang="en-US"/>
          </a:p>
        </p:txBody>
      </p:sp>
      <p:pic>
        <p:nvPicPr>
          <p:cNvPr id="5" name="Content Placeholder 6" descr="fg14_01700">
            <a:extLst>
              <a:ext uri="{FF2B5EF4-FFF2-40B4-BE49-F238E27FC236}">
                <a16:creationId xmlns:a16="http://schemas.microsoft.com/office/drawing/2014/main" id="{4EDB9639-C654-0890-F6F7-7FAB6FE54DE0}"/>
              </a:ext>
            </a:extLst>
          </p:cNvPr>
          <p:cNvPicPr>
            <a:picLocks/>
          </p:cNvPicPr>
          <p:nvPr/>
        </p:nvPicPr>
        <p:blipFill rotWithShape="1">
          <a:blip r:embed="rId2">
            <a:extLst>
              <a:ext uri="{28A0092B-C50C-407E-A947-70E740481C1C}">
                <a14:useLocalDpi xmlns:a14="http://schemas.microsoft.com/office/drawing/2010/main" val="0"/>
              </a:ext>
            </a:extLst>
          </a:blip>
          <a:srcRect t="52692"/>
          <a:stretch/>
        </p:blipFill>
        <p:spPr bwMode="auto">
          <a:xfrm>
            <a:off x="6980606" y="2091447"/>
            <a:ext cx="4412324" cy="3105072"/>
          </a:xfrm>
          <a:prstGeom prst="rect">
            <a:avLst/>
          </a:prstGeom>
          <a:noFill/>
        </p:spPr>
      </p:pic>
    </p:spTree>
    <p:extLst>
      <p:ext uri="{BB962C8B-B14F-4D97-AF65-F5344CB8AC3E}">
        <p14:creationId xmlns:p14="http://schemas.microsoft.com/office/powerpoint/2010/main" val="10713626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18321-FFCE-798F-B5AD-8D575E4685F7}"/>
              </a:ext>
            </a:extLst>
          </p:cNvPr>
          <p:cNvSpPr>
            <a:spLocks noGrp="1"/>
          </p:cNvSpPr>
          <p:nvPr>
            <p:ph type="title"/>
          </p:nvPr>
        </p:nvSpPr>
        <p:spPr/>
        <p:txBody>
          <a:bodyPr/>
          <a:lstStyle/>
          <a:p>
            <a:r>
              <a:rPr lang="en-US" dirty="0"/>
              <a:t>Specific Adsorption</a:t>
            </a:r>
          </a:p>
        </p:txBody>
      </p:sp>
      <p:sp>
        <p:nvSpPr>
          <p:cNvPr id="3" name="Content Placeholder 2">
            <a:extLst>
              <a:ext uri="{FF2B5EF4-FFF2-40B4-BE49-F238E27FC236}">
                <a16:creationId xmlns:a16="http://schemas.microsoft.com/office/drawing/2014/main" id="{6E58DFB8-1930-ADB5-BF9E-C3C1FB003379}"/>
              </a:ext>
            </a:extLst>
          </p:cNvPr>
          <p:cNvSpPr>
            <a:spLocks noGrp="1"/>
          </p:cNvSpPr>
          <p:nvPr>
            <p:ph idx="1"/>
          </p:nvPr>
        </p:nvSpPr>
        <p:spPr>
          <a:xfrm>
            <a:off x="838200" y="1825625"/>
            <a:ext cx="5277020" cy="4351338"/>
          </a:xfrm>
        </p:spPr>
        <p:txBody>
          <a:bodyPr/>
          <a:lstStyle/>
          <a:p>
            <a:r>
              <a:rPr lang="en-US" dirty="0"/>
              <a:t>Usually exponential with time</a:t>
            </a:r>
          </a:p>
          <a:p>
            <a:pPr lvl="1"/>
            <a:r>
              <a:rPr lang="en-US" sz="2800" dirty="0"/>
              <a:t>Initial rapid adsorption (1-15 days)</a:t>
            </a:r>
          </a:p>
          <a:p>
            <a:pPr lvl="1"/>
            <a:r>
              <a:rPr lang="en-US" sz="2800" dirty="0"/>
              <a:t>Slower Secondary adsorption</a:t>
            </a:r>
          </a:p>
          <a:p>
            <a:pPr lvl="1"/>
            <a:r>
              <a:rPr lang="en-US" sz="2800" dirty="0"/>
              <a:t>Generally reaches equilibrium after about 30 days</a:t>
            </a:r>
          </a:p>
        </p:txBody>
      </p:sp>
      <p:sp>
        <p:nvSpPr>
          <p:cNvPr id="4" name="Slide Number Placeholder 3">
            <a:extLst>
              <a:ext uri="{FF2B5EF4-FFF2-40B4-BE49-F238E27FC236}">
                <a16:creationId xmlns:a16="http://schemas.microsoft.com/office/drawing/2014/main" id="{84ED223D-3A7C-5EB9-CD93-C72A967B4665}"/>
              </a:ext>
            </a:extLst>
          </p:cNvPr>
          <p:cNvSpPr>
            <a:spLocks noGrp="1"/>
          </p:cNvSpPr>
          <p:nvPr>
            <p:ph type="sldNum" sz="quarter" idx="12"/>
          </p:nvPr>
        </p:nvSpPr>
        <p:spPr/>
        <p:txBody>
          <a:bodyPr/>
          <a:lstStyle/>
          <a:p>
            <a:fld id="{DF3020E6-9C94-4E39-B339-D5A7500101A0}" type="slidenum">
              <a:rPr lang="en-US" smtClean="0"/>
              <a:t>33</a:t>
            </a:fld>
            <a:endParaRPr lang="en-US"/>
          </a:p>
        </p:txBody>
      </p:sp>
      <p:cxnSp>
        <p:nvCxnSpPr>
          <p:cNvPr id="5" name="Straight Connector 4">
            <a:extLst>
              <a:ext uri="{FF2B5EF4-FFF2-40B4-BE49-F238E27FC236}">
                <a16:creationId xmlns:a16="http://schemas.microsoft.com/office/drawing/2014/main" id="{A8F255A3-D56D-F4E0-D5FF-3E46A1CD5C7B}"/>
              </a:ext>
            </a:extLst>
          </p:cNvPr>
          <p:cNvCxnSpPr/>
          <p:nvPr/>
        </p:nvCxnSpPr>
        <p:spPr>
          <a:xfrm>
            <a:off x="6853881" y="2199503"/>
            <a:ext cx="0" cy="2265405"/>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5533BD9-0224-F7E0-CD22-4F16C6E7406F}"/>
              </a:ext>
            </a:extLst>
          </p:cNvPr>
          <p:cNvCxnSpPr>
            <a:cxnSpLocks/>
          </p:cNvCxnSpPr>
          <p:nvPr/>
        </p:nvCxnSpPr>
        <p:spPr>
          <a:xfrm flipH="1">
            <a:off x="6853881" y="4464908"/>
            <a:ext cx="2524897"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Arc 6">
            <a:extLst>
              <a:ext uri="{FF2B5EF4-FFF2-40B4-BE49-F238E27FC236}">
                <a16:creationId xmlns:a16="http://schemas.microsoft.com/office/drawing/2014/main" id="{006FCF7C-DDEC-7F07-58B4-CBBBB5EF84AF}"/>
              </a:ext>
            </a:extLst>
          </p:cNvPr>
          <p:cNvSpPr/>
          <p:nvPr/>
        </p:nvSpPr>
        <p:spPr>
          <a:xfrm rot="10800000">
            <a:off x="7039125" y="956563"/>
            <a:ext cx="4015727" cy="3360420"/>
          </a:xfrm>
          <a:prstGeom prst="arc">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TextBox 7">
            <a:extLst>
              <a:ext uri="{FF2B5EF4-FFF2-40B4-BE49-F238E27FC236}">
                <a16:creationId xmlns:a16="http://schemas.microsoft.com/office/drawing/2014/main" id="{2703BBF8-1EF2-D4D1-AAB1-8A9411A761D8}"/>
              </a:ext>
            </a:extLst>
          </p:cNvPr>
          <p:cNvSpPr txBox="1"/>
          <p:nvPr/>
        </p:nvSpPr>
        <p:spPr>
          <a:xfrm>
            <a:off x="7540575" y="4825018"/>
            <a:ext cx="1273490" cy="369332"/>
          </a:xfrm>
          <a:prstGeom prst="rect">
            <a:avLst/>
          </a:prstGeom>
          <a:noFill/>
        </p:spPr>
        <p:txBody>
          <a:bodyPr wrap="none" rtlCol="0">
            <a:spAutoFit/>
          </a:bodyPr>
          <a:lstStyle/>
          <a:p>
            <a:r>
              <a:rPr lang="en-US" dirty="0"/>
              <a:t>Time (days)</a:t>
            </a:r>
          </a:p>
        </p:txBody>
      </p:sp>
      <p:sp>
        <p:nvSpPr>
          <p:cNvPr id="9" name="TextBox 8">
            <a:extLst>
              <a:ext uri="{FF2B5EF4-FFF2-40B4-BE49-F238E27FC236}">
                <a16:creationId xmlns:a16="http://schemas.microsoft.com/office/drawing/2014/main" id="{3525227A-FDE7-706D-7F2A-6AF4CA8C32F5}"/>
              </a:ext>
            </a:extLst>
          </p:cNvPr>
          <p:cNvSpPr txBox="1"/>
          <p:nvPr/>
        </p:nvSpPr>
        <p:spPr>
          <a:xfrm rot="16200000">
            <a:off x="5414835" y="3117904"/>
            <a:ext cx="2324675" cy="369332"/>
          </a:xfrm>
          <a:prstGeom prst="rect">
            <a:avLst/>
          </a:prstGeom>
          <a:noFill/>
        </p:spPr>
        <p:txBody>
          <a:bodyPr wrap="none" rtlCol="0">
            <a:spAutoFit/>
          </a:bodyPr>
          <a:lstStyle/>
          <a:p>
            <a:r>
              <a:rPr lang="en-US" dirty="0"/>
              <a:t>Solution concentration</a:t>
            </a:r>
          </a:p>
        </p:txBody>
      </p:sp>
      <p:sp>
        <p:nvSpPr>
          <p:cNvPr id="10" name="TextBox 9">
            <a:extLst>
              <a:ext uri="{FF2B5EF4-FFF2-40B4-BE49-F238E27FC236}">
                <a16:creationId xmlns:a16="http://schemas.microsoft.com/office/drawing/2014/main" id="{74160BF7-3209-19AB-43CF-7B8964ED491A}"/>
              </a:ext>
            </a:extLst>
          </p:cNvPr>
          <p:cNvSpPr txBox="1"/>
          <p:nvPr/>
        </p:nvSpPr>
        <p:spPr>
          <a:xfrm>
            <a:off x="6853881" y="4471338"/>
            <a:ext cx="2646878" cy="369332"/>
          </a:xfrm>
          <a:prstGeom prst="rect">
            <a:avLst/>
          </a:prstGeom>
          <a:noFill/>
        </p:spPr>
        <p:txBody>
          <a:bodyPr wrap="none" rtlCol="0">
            <a:spAutoFit/>
          </a:bodyPr>
          <a:lstStyle/>
          <a:p>
            <a:r>
              <a:rPr lang="en-US" dirty="0"/>
              <a:t>0                                30</a:t>
            </a:r>
          </a:p>
        </p:txBody>
      </p:sp>
      <p:sp>
        <p:nvSpPr>
          <p:cNvPr id="17" name="TextBox 16">
            <a:extLst>
              <a:ext uri="{FF2B5EF4-FFF2-40B4-BE49-F238E27FC236}">
                <a16:creationId xmlns:a16="http://schemas.microsoft.com/office/drawing/2014/main" id="{EB6720FD-C666-E5AC-09EE-20925CC85DF3}"/>
              </a:ext>
            </a:extLst>
          </p:cNvPr>
          <p:cNvSpPr txBox="1"/>
          <p:nvPr/>
        </p:nvSpPr>
        <p:spPr>
          <a:xfrm>
            <a:off x="2781300" y="5334000"/>
            <a:ext cx="4912114" cy="369332"/>
          </a:xfrm>
          <a:prstGeom prst="rect">
            <a:avLst/>
          </a:prstGeom>
          <a:noFill/>
        </p:spPr>
        <p:txBody>
          <a:bodyPr wrap="none" rtlCol="0">
            <a:spAutoFit/>
          </a:bodyPr>
          <a:lstStyle/>
          <a:p>
            <a:r>
              <a:rPr lang="en-US" dirty="0"/>
              <a:t>What connotations does this have for fertilization?</a:t>
            </a:r>
          </a:p>
        </p:txBody>
      </p:sp>
    </p:spTree>
    <p:extLst>
      <p:ext uri="{BB962C8B-B14F-4D97-AF65-F5344CB8AC3E}">
        <p14:creationId xmlns:p14="http://schemas.microsoft.com/office/powerpoint/2010/main" val="60731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443EB-825B-F4D0-05FD-7CEB4718D7C4}"/>
              </a:ext>
            </a:extLst>
          </p:cNvPr>
          <p:cNvSpPr>
            <a:spLocks noGrp="1"/>
          </p:cNvSpPr>
          <p:nvPr>
            <p:ph type="title"/>
          </p:nvPr>
        </p:nvSpPr>
        <p:spPr/>
        <p:txBody>
          <a:bodyPr/>
          <a:lstStyle/>
          <a:p>
            <a:r>
              <a:rPr lang="en-US" dirty="0"/>
              <a:t>Precipitation/Dissolution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BBBBDE8-5835-50C4-A40D-0E6E294F2C26}"/>
                  </a:ext>
                </a:extLst>
              </p:cNvPr>
              <p:cNvSpPr>
                <a:spLocks noGrp="1"/>
              </p:cNvSpPr>
              <p:nvPr>
                <p:ph idx="1"/>
              </p:nvPr>
            </p:nvSpPr>
            <p:spPr/>
            <p:txBody>
              <a:bodyPr/>
              <a:lstStyle/>
              <a:p>
                <a:r>
                  <a:rPr lang="en-US" dirty="0"/>
                  <a:t>Generally pH dependent</a:t>
                </a:r>
              </a:p>
              <a:p>
                <a:pPr lvl="1"/>
                <a:r>
                  <a:rPr lang="en-US" dirty="0"/>
                  <a:t>Amount that occurs depends on solubility constant (</a:t>
                </a:r>
                <a:r>
                  <a:rPr lang="en-US" dirty="0" err="1"/>
                  <a:t>K</a:t>
                </a:r>
                <a:r>
                  <a:rPr lang="en-US" baseline="-25000" dirty="0" err="1"/>
                  <a:t>sp</a:t>
                </a:r>
                <a:r>
                  <a:rPr lang="en-US" dirty="0"/>
                  <a:t>)</a:t>
                </a:r>
              </a:p>
              <a:p>
                <a:r>
                  <a:rPr lang="en-US" dirty="0"/>
                  <a:t>Solubility product (</a:t>
                </a:r>
                <a:r>
                  <a:rPr lang="en-US" dirty="0" err="1"/>
                  <a:t>K</a:t>
                </a:r>
                <a:r>
                  <a:rPr lang="en-US" baseline="-25000" dirty="0" err="1"/>
                  <a:t>sp</a:t>
                </a:r>
                <a:r>
                  <a:rPr lang="en-US" dirty="0"/>
                  <a:t>)</a:t>
                </a:r>
              </a:p>
              <a:p>
                <a:pPr lvl="1"/>
                <a:r>
                  <a:rPr lang="en-US" dirty="0"/>
                  <a:t>Product of two ion concentrations in solution</a:t>
                </a:r>
              </a:p>
              <a:p>
                <a:pPr marL="914400" lvl="2" indent="0">
                  <a:buNone/>
                </a:pPr>
                <a:r>
                  <a:rPr lang="en-US" b="0" dirty="0">
                    <a:cs typeface="Arial" panose="020B0604020202020204" pitchFamily="34" charset="0"/>
                  </a:rPr>
                  <a:t>	Ex. </a:t>
                </a:r>
                <a14:m>
                  <m:oMath xmlns:m="http://schemas.openxmlformats.org/officeDocument/2006/math">
                    <m:r>
                      <a:rPr lang="en-US" b="0" i="1" smtClean="0">
                        <a:latin typeface="Cambria Math" panose="02040503050406030204" pitchFamily="18" charset="0"/>
                        <a:cs typeface="Arial" panose="020B0604020202020204" pitchFamily="34" charset="0"/>
                      </a:rPr>
                      <m:t>𝐶𝑎𝑆𝑂</m:t>
                    </m:r>
                    <m:r>
                      <a:rPr lang="en-US" b="0" i="1" baseline="-25000" smtClean="0">
                        <a:latin typeface="Cambria Math" panose="02040503050406030204" pitchFamily="18" charset="0"/>
                        <a:cs typeface="Arial" panose="020B0604020202020204" pitchFamily="34" charset="0"/>
                      </a:rPr>
                      <m:t>4</m:t>
                    </m:r>
                    <m:r>
                      <a:rPr lang="en-US" b="0" i="1" smtClean="0">
                        <a:latin typeface="Cambria Math" panose="02040503050406030204" pitchFamily="18" charset="0"/>
                        <a:ea typeface="Cambria Math" panose="02040503050406030204" pitchFamily="18" charset="0"/>
                        <a:cs typeface="Arial" panose="020B0604020202020204" pitchFamily="34" charset="0"/>
                      </a:rPr>
                      <m:t>∙2</m:t>
                    </m:r>
                    <m:r>
                      <a:rPr lang="en-US" b="0" i="1" smtClean="0">
                        <a:latin typeface="Cambria Math" panose="02040503050406030204" pitchFamily="18" charset="0"/>
                        <a:ea typeface="Cambria Math" panose="02040503050406030204" pitchFamily="18" charset="0"/>
                        <a:cs typeface="Arial" panose="020B0604020202020204" pitchFamily="34" charset="0"/>
                      </a:rPr>
                      <m:t>𝐻</m:t>
                    </m:r>
                    <m:r>
                      <a:rPr lang="en-US" b="0" i="1" baseline="-25000" smtClean="0">
                        <a:latin typeface="Cambria Math" panose="02040503050406030204" pitchFamily="18" charset="0"/>
                        <a:ea typeface="Cambria Math" panose="02040503050406030204" pitchFamily="18" charset="0"/>
                        <a:cs typeface="Arial" panose="020B0604020202020204" pitchFamily="34" charset="0"/>
                      </a:rPr>
                      <m:t>2</m:t>
                    </m:r>
                    <m:r>
                      <a:rPr lang="en-US" b="0" i="1" smtClean="0">
                        <a:latin typeface="Cambria Math" panose="02040503050406030204" pitchFamily="18" charset="0"/>
                        <a:ea typeface="Cambria Math" panose="02040503050406030204" pitchFamily="18" charset="0"/>
                        <a:cs typeface="Arial" panose="020B0604020202020204" pitchFamily="34" charset="0"/>
                      </a:rPr>
                      <m:t>𝑂</m:t>
                    </m:r>
                    <m:r>
                      <a:rPr lang="en-US" b="0" i="1" smtClean="0">
                        <a:latin typeface="Cambria Math" panose="02040503050406030204" pitchFamily="18" charset="0"/>
                        <a:ea typeface="Cambria Math" panose="02040503050406030204" pitchFamily="18" charset="0"/>
                        <a:cs typeface="Arial" panose="020B0604020202020204" pitchFamily="34" charset="0"/>
                      </a:rPr>
                      <m:t> ↔</m:t>
                    </m:r>
                    <m:r>
                      <a:rPr lang="en-US" b="0" i="1" smtClean="0">
                        <a:latin typeface="Cambria Math" panose="02040503050406030204" pitchFamily="18" charset="0"/>
                        <a:ea typeface="Cambria Math" panose="02040503050406030204" pitchFamily="18" charset="0"/>
                        <a:cs typeface="Arial" panose="020B0604020202020204" pitchFamily="34" charset="0"/>
                      </a:rPr>
                      <m:t>𝐶𝑎</m:t>
                    </m:r>
                    <m:r>
                      <a:rPr lang="en-US" b="0" i="1" baseline="30000" smtClean="0">
                        <a:latin typeface="Cambria Math" panose="02040503050406030204" pitchFamily="18" charset="0"/>
                        <a:ea typeface="Cambria Math" panose="02040503050406030204" pitchFamily="18" charset="0"/>
                        <a:cs typeface="Arial" panose="020B0604020202020204" pitchFamily="34" charset="0"/>
                      </a:rPr>
                      <m:t>2+</m:t>
                    </m:r>
                    <m:r>
                      <a:rPr lang="en-US" b="0" i="1" smtClean="0">
                        <a:latin typeface="Cambria Math" panose="02040503050406030204" pitchFamily="18" charset="0"/>
                        <a:ea typeface="Cambria Math" panose="02040503050406030204" pitchFamily="18" charset="0"/>
                        <a:cs typeface="Arial" panose="020B0604020202020204" pitchFamily="34" charset="0"/>
                      </a:rPr>
                      <m:t>+</m:t>
                    </m:r>
                    <m:r>
                      <a:rPr lang="en-US" b="0" i="1" smtClean="0">
                        <a:latin typeface="Cambria Math" panose="02040503050406030204" pitchFamily="18" charset="0"/>
                        <a:ea typeface="Cambria Math" panose="02040503050406030204" pitchFamily="18" charset="0"/>
                        <a:cs typeface="Arial" panose="020B0604020202020204" pitchFamily="34" charset="0"/>
                      </a:rPr>
                      <m:t>𝑆𝑂</m:t>
                    </m:r>
                    <m:r>
                      <a:rPr lang="en-US" b="0" i="1" baseline="-25000" smtClean="0">
                        <a:latin typeface="Cambria Math" panose="02040503050406030204" pitchFamily="18" charset="0"/>
                        <a:ea typeface="Cambria Math" panose="02040503050406030204" pitchFamily="18" charset="0"/>
                        <a:cs typeface="Arial" panose="020B0604020202020204" pitchFamily="34" charset="0"/>
                      </a:rPr>
                      <m:t>4</m:t>
                    </m:r>
                    <m:r>
                      <a:rPr lang="en-US" b="0" i="1" baseline="30000" smtClean="0">
                        <a:latin typeface="Cambria Math" panose="02040503050406030204" pitchFamily="18" charset="0"/>
                        <a:ea typeface="Cambria Math" panose="02040503050406030204" pitchFamily="18" charset="0"/>
                        <a:cs typeface="Arial" panose="020B0604020202020204" pitchFamily="34" charset="0"/>
                      </a:rPr>
                      <m:t>2−</m:t>
                    </m:r>
                    <m:r>
                      <a:rPr lang="en-US" b="0" i="1" smtClean="0">
                        <a:latin typeface="Cambria Math" panose="02040503050406030204" pitchFamily="18" charset="0"/>
                        <a:ea typeface="Cambria Math" panose="02040503050406030204" pitchFamily="18" charset="0"/>
                        <a:cs typeface="Arial" panose="020B0604020202020204" pitchFamily="34" charset="0"/>
                      </a:rPr>
                      <m:t>+2</m:t>
                    </m:r>
                    <m:r>
                      <a:rPr lang="en-US" b="0" i="1" smtClean="0">
                        <a:latin typeface="Cambria Math" panose="02040503050406030204" pitchFamily="18" charset="0"/>
                        <a:ea typeface="Cambria Math" panose="02040503050406030204" pitchFamily="18" charset="0"/>
                        <a:cs typeface="Arial" panose="020B0604020202020204" pitchFamily="34" charset="0"/>
                      </a:rPr>
                      <m:t>𝐻</m:t>
                    </m:r>
                    <m:r>
                      <a:rPr lang="en-US" b="0" i="1" baseline="-25000" smtClean="0">
                        <a:latin typeface="Cambria Math" panose="02040503050406030204" pitchFamily="18" charset="0"/>
                        <a:ea typeface="Cambria Math" panose="02040503050406030204" pitchFamily="18" charset="0"/>
                        <a:cs typeface="Arial" panose="020B0604020202020204" pitchFamily="34" charset="0"/>
                      </a:rPr>
                      <m:t>2</m:t>
                    </m:r>
                    <m:r>
                      <a:rPr lang="en-US" b="0" i="1" smtClean="0">
                        <a:latin typeface="Cambria Math" panose="02040503050406030204" pitchFamily="18" charset="0"/>
                        <a:ea typeface="Cambria Math" panose="02040503050406030204" pitchFamily="18" charset="0"/>
                        <a:cs typeface="Arial" panose="020B0604020202020204" pitchFamily="34" charset="0"/>
                      </a:rPr>
                      <m:t>𝑂</m:t>
                    </m:r>
                  </m:oMath>
                </a14:m>
                <a:endParaRPr lang="en-US" dirty="0">
                  <a:latin typeface="Arial" panose="020B0604020202020204" pitchFamily="34" charset="0"/>
                  <a:cs typeface="Arial" panose="020B0604020202020204" pitchFamily="34" charset="0"/>
                </a:endParaRPr>
              </a:p>
              <a:p>
                <a:pPr marL="914400" lvl="2" indent="0">
                  <a:buNone/>
                </a:pPr>
                <a:r>
                  <a:rPr lang="en-US" b="0" dirty="0">
                    <a:cs typeface="Arial" panose="020B0604020202020204" pitchFamily="34" charset="0"/>
                  </a:rPr>
                  <a:t>		</a:t>
                </a:r>
                <a14:m>
                  <m:oMath xmlns:m="http://schemas.openxmlformats.org/officeDocument/2006/math">
                    <m:r>
                      <a:rPr lang="en-US" b="0" i="1" smtClean="0">
                        <a:latin typeface="Cambria Math" panose="02040503050406030204" pitchFamily="18" charset="0"/>
                        <a:cs typeface="Arial" panose="020B0604020202020204" pitchFamily="34" charset="0"/>
                      </a:rPr>
                      <m:t>𝐾𝑠𝑝</m:t>
                    </m:r>
                    <m:r>
                      <a:rPr lang="en-US" b="0" i="1" smtClean="0">
                        <a:latin typeface="Cambria Math" panose="02040503050406030204" pitchFamily="18" charset="0"/>
                        <a:cs typeface="Arial" panose="020B0604020202020204" pitchFamily="34" charset="0"/>
                      </a:rPr>
                      <m:t>= </m:t>
                    </m:r>
                  </m:oMath>
                </a14:m>
                <a:r>
                  <a:rPr lang="en-US" dirty="0">
                    <a:latin typeface="Arial" panose="020B0604020202020204" pitchFamily="34" charset="0"/>
                    <a:cs typeface="Arial" panose="020B0604020202020204" pitchFamily="34" charset="0"/>
                  </a:rPr>
                  <a:t>(Ca</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)(SO</a:t>
                </a:r>
                <a:r>
                  <a:rPr lang="en-US" baseline="-25000" dirty="0">
                    <a:latin typeface="Arial" panose="020B0604020202020204" pitchFamily="34" charset="0"/>
                    <a:cs typeface="Arial" panose="020B0604020202020204" pitchFamily="34" charset="0"/>
                  </a:rPr>
                  <a:t>4</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a:t>
                </a:r>
              </a:p>
              <a:p>
                <a:pPr lvl="1"/>
                <a:r>
                  <a:rPr lang="en-US" dirty="0" err="1"/>
                  <a:t>K</a:t>
                </a:r>
                <a:r>
                  <a:rPr lang="en-US" baseline="-25000" dirty="0" err="1"/>
                  <a:t>sp</a:t>
                </a:r>
                <a:r>
                  <a:rPr lang="en-US" dirty="0"/>
                  <a:t> &lt; 1 means minerals dissolve</a:t>
                </a:r>
              </a:p>
              <a:p>
                <a:pPr lvl="1"/>
                <a:r>
                  <a:rPr lang="en-US" dirty="0" err="1"/>
                  <a:t>K</a:t>
                </a:r>
                <a:r>
                  <a:rPr lang="en-US" baseline="-25000" dirty="0" err="1"/>
                  <a:t>sp</a:t>
                </a:r>
                <a:r>
                  <a:rPr lang="en-US" dirty="0"/>
                  <a:t> &gt; 1 means minerals precipitate</a:t>
                </a:r>
              </a:p>
              <a:p>
                <a:endParaRPr lang="en-US" dirty="0"/>
              </a:p>
            </p:txBody>
          </p:sp>
        </mc:Choice>
        <mc:Fallback xmlns="">
          <p:sp>
            <p:nvSpPr>
              <p:cNvPr id="3" name="Content Placeholder 2">
                <a:extLst>
                  <a:ext uri="{FF2B5EF4-FFF2-40B4-BE49-F238E27FC236}">
                    <a16:creationId xmlns:a16="http://schemas.microsoft.com/office/drawing/2014/main" id="{3BBBBDE8-5835-50C4-A40D-0E6E294F2C26}"/>
                  </a:ext>
                </a:extLst>
              </p:cNvPr>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BA29689-36F5-5CBC-B49C-F12ABAE0F129}"/>
              </a:ext>
            </a:extLst>
          </p:cNvPr>
          <p:cNvSpPr>
            <a:spLocks noGrp="1"/>
          </p:cNvSpPr>
          <p:nvPr>
            <p:ph type="sldNum" sz="quarter" idx="12"/>
          </p:nvPr>
        </p:nvSpPr>
        <p:spPr/>
        <p:txBody>
          <a:bodyPr/>
          <a:lstStyle/>
          <a:p>
            <a:fld id="{DF3020E6-9C94-4E39-B339-D5A7500101A0}" type="slidenum">
              <a:rPr lang="en-US" smtClean="0"/>
              <a:t>34</a:t>
            </a:fld>
            <a:endParaRPr lang="en-US"/>
          </a:p>
        </p:txBody>
      </p:sp>
    </p:spTree>
    <p:extLst>
      <p:ext uri="{BB962C8B-B14F-4D97-AF65-F5344CB8AC3E}">
        <p14:creationId xmlns:p14="http://schemas.microsoft.com/office/powerpoint/2010/main" val="4342122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75617-F284-9995-27EB-63AD750CF40D}"/>
              </a:ext>
            </a:extLst>
          </p:cNvPr>
          <p:cNvSpPr>
            <a:spLocks noGrp="1"/>
          </p:cNvSpPr>
          <p:nvPr>
            <p:ph type="title"/>
          </p:nvPr>
        </p:nvSpPr>
        <p:spPr/>
        <p:txBody>
          <a:bodyPr/>
          <a:lstStyle/>
          <a:p>
            <a:r>
              <a:rPr lang="en-US" dirty="0"/>
              <a:t>Precipitation/Dissolution</a:t>
            </a:r>
          </a:p>
        </p:txBody>
      </p:sp>
      <p:sp>
        <p:nvSpPr>
          <p:cNvPr id="3" name="Content Placeholder 2">
            <a:extLst>
              <a:ext uri="{FF2B5EF4-FFF2-40B4-BE49-F238E27FC236}">
                <a16:creationId xmlns:a16="http://schemas.microsoft.com/office/drawing/2014/main" id="{E719C4BD-7874-4242-A092-4D5DECDB9514}"/>
              </a:ext>
            </a:extLst>
          </p:cNvPr>
          <p:cNvSpPr>
            <a:spLocks noGrp="1"/>
          </p:cNvSpPr>
          <p:nvPr>
            <p:ph idx="1"/>
          </p:nvPr>
        </p:nvSpPr>
        <p:spPr>
          <a:xfrm>
            <a:off x="6593304" y="1825625"/>
            <a:ext cx="4760495" cy="4351338"/>
          </a:xfrm>
        </p:spPr>
        <p:txBody>
          <a:bodyPr/>
          <a:lstStyle/>
          <a:p>
            <a:r>
              <a:rPr lang="en-US" dirty="0"/>
              <a:t>Particularly important with P</a:t>
            </a:r>
          </a:p>
          <a:p>
            <a:pPr lvl="1"/>
            <a:r>
              <a:rPr lang="en-US" dirty="0"/>
              <a:t>pH &lt; 6, Al (Variscite)</a:t>
            </a:r>
          </a:p>
          <a:p>
            <a:pPr lvl="1"/>
            <a:r>
              <a:rPr lang="en-US" dirty="0"/>
              <a:t>pH &lt; 6, Fe (</a:t>
            </a:r>
            <a:r>
              <a:rPr lang="en-US" dirty="0" err="1"/>
              <a:t>Strengite</a:t>
            </a:r>
            <a:r>
              <a:rPr lang="en-US" dirty="0"/>
              <a:t>)</a:t>
            </a:r>
          </a:p>
          <a:p>
            <a:pPr lvl="1"/>
            <a:r>
              <a:rPr lang="en-US" dirty="0"/>
              <a:t>pH &gt; 7, Ca (bunch of compounds)</a:t>
            </a:r>
          </a:p>
          <a:p>
            <a:pPr lvl="1"/>
            <a:r>
              <a:rPr lang="en-US" dirty="0"/>
              <a:t>Note that none of these are particularly soluble</a:t>
            </a:r>
          </a:p>
        </p:txBody>
      </p:sp>
      <p:sp>
        <p:nvSpPr>
          <p:cNvPr id="4" name="Slide Number Placeholder 3">
            <a:extLst>
              <a:ext uri="{FF2B5EF4-FFF2-40B4-BE49-F238E27FC236}">
                <a16:creationId xmlns:a16="http://schemas.microsoft.com/office/drawing/2014/main" id="{32CF08D4-917B-3C7A-0571-042BE2A0E104}"/>
              </a:ext>
            </a:extLst>
          </p:cNvPr>
          <p:cNvSpPr>
            <a:spLocks noGrp="1"/>
          </p:cNvSpPr>
          <p:nvPr>
            <p:ph type="sldNum" sz="quarter" idx="12"/>
          </p:nvPr>
        </p:nvSpPr>
        <p:spPr/>
        <p:txBody>
          <a:bodyPr/>
          <a:lstStyle/>
          <a:p>
            <a:fld id="{DF3020E6-9C94-4E39-B339-D5A7500101A0}" type="slidenum">
              <a:rPr lang="en-US" smtClean="0"/>
              <a:t>35</a:t>
            </a:fld>
            <a:endParaRPr lang="en-US"/>
          </a:p>
        </p:txBody>
      </p:sp>
      <p:pic>
        <p:nvPicPr>
          <p:cNvPr id="5" name="Content Placeholder 6" descr="fg14_01700">
            <a:extLst>
              <a:ext uri="{FF2B5EF4-FFF2-40B4-BE49-F238E27FC236}">
                <a16:creationId xmlns:a16="http://schemas.microsoft.com/office/drawing/2014/main" id="{49319E7D-BB34-FB8B-93AE-5F680F85F3A3}"/>
              </a:ext>
            </a:extLst>
          </p:cNvPr>
          <p:cNvPicPr>
            <a:picLocks/>
          </p:cNvPicPr>
          <p:nvPr/>
        </p:nvPicPr>
        <p:blipFill rotWithShape="1">
          <a:blip r:embed="rId2">
            <a:extLst>
              <a:ext uri="{28A0092B-C50C-407E-A947-70E740481C1C}">
                <a14:useLocalDpi xmlns:a14="http://schemas.microsoft.com/office/drawing/2010/main" val="0"/>
              </a:ext>
            </a:extLst>
          </a:blip>
          <a:srcRect b="73722"/>
          <a:stretch/>
        </p:blipFill>
        <p:spPr bwMode="auto">
          <a:xfrm>
            <a:off x="7437120" y="4714452"/>
            <a:ext cx="3791101" cy="1778423"/>
          </a:xfrm>
          <a:prstGeom prst="rect">
            <a:avLst/>
          </a:prstGeom>
          <a:noFill/>
          <a:ln>
            <a:noFill/>
          </a:ln>
          <a:extLst>
            <a:ext uri="{53640926-AAD7-44D8-BBD7-CCE9431645EC}">
              <a14:shadowObscured xmlns:a14="http://schemas.microsoft.com/office/drawing/2010/main"/>
            </a:ext>
          </a:extLst>
        </p:spPr>
      </p:pic>
      <p:grpSp>
        <p:nvGrpSpPr>
          <p:cNvPr id="6" name="Group 5">
            <a:extLst>
              <a:ext uri="{FF2B5EF4-FFF2-40B4-BE49-F238E27FC236}">
                <a16:creationId xmlns:a16="http://schemas.microsoft.com/office/drawing/2014/main" id="{FCC55B58-3508-E3CB-FC92-DA64C0C04E4C}"/>
              </a:ext>
            </a:extLst>
          </p:cNvPr>
          <p:cNvGrpSpPr/>
          <p:nvPr/>
        </p:nvGrpSpPr>
        <p:grpSpPr>
          <a:xfrm>
            <a:off x="1170844" y="1825625"/>
            <a:ext cx="4315555" cy="4895850"/>
            <a:chOff x="9182100" y="2187644"/>
            <a:chExt cx="2863519" cy="3721313"/>
          </a:xfrm>
        </p:grpSpPr>
        <p:pic>
          <p:nvPicPr>
            <p:cNvPr id="7" name="Picture 6" descr="A close up of a map&#10;&#10;Description automatically generated">
              <a:extLst>
                <a:ext uri="{FF2B5EF4-FFF2-40B4-BE49-F238E27FC236}">
                  <a16:creationId xmlns:a16="http://schemas.microsoft.com/office/drawing/2014/main" id="{5FAC7ED9-DF99-FCD0-3A99-8CEB35B549E8}"/>
                </a:ext>
              </a:extLst>
            </p:cNvPr>
            <p:cNvPicPr>
              <a:picLocks noChangeAspect="1"/>
            </p:cNvPicPr>
            <p:nvPr/>
          </p:nvPicPr>
          <p:blipFill>
            <a:blip r:embed="rId3"/>
            <a:stretch>
              <a:fillRect/>
            </a:stretch>
          </p:blipFill>
          <p:spPr>
            <a:xfrm>
              <a:off x="9182100" y="2187644"/>
              <a:ext cx="2863519" cy="3721313"/>
            </a:xfrm>
            <a:prstGeom prst="rect">
              <a:avLst/>
            </a:prstGeom>
          </p:spPr>
        </p:pic>
        <p:sp>
          <p:nvSpPr>
            <p:cNvPr id="8" name="TextBox 7">
              <a:extLst>
                <a:ext uri="{FF2B5EF4-FFF2-40B4-BE49-F238E27FC236}">
                  <a16:creationId xmlns:a16="http://schemas.microsoft.com/office/drawing/2014/main" id="{27EB4AD3-1115-B3A5-BE8C-3E76AA7F5116}"/>
                </a:ext>
              </a:extLst>
            </p:cNvPr>
            <p:cNvSpPr txBox="1"/>
            <p:nvPr/>
          </p:nvSpPr>
          <p:spPr>
            <a:xfrm>
              <a:off x="9601200" y="2286000"/>
              <a:ext cx="2164080" cy="230832"/>
            </a:xfrm>
            <a:prstGeom prst="rect">
              <a:avLst/>
            </a:prstGeom>
            <a:solidFill>
              <a:schemeClr val="bg1"/>
            </a:solidFill>
          </p:spPr>
          <p:txBody>
            <a:bodyPr wrap="square" rtlCol="0">
              <a:spAutoFit/>
            </a:bodyPr>
            <a:lstStyle/>
            <a:p>
              <a:endParaRPr lang="en-US" sz="900" dirty="0"/>
            </a:p>
          </p:txBody>
        </p:sp>
      </p:grpSp>
    </p:spTree>
    <p:extLst>
      <p:ext uri="{BB962C8B-B14F-4D97-AF65-F5344CB8AC3E}">
        <p14:creationId xmlns:p14="http://schemas.microsoft.com/office/powerpoint/2010/main" val="19840327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29BE3-6AA9-BE72-7776-75B3EF173C15}"/>
              </a:ext>
            </a:extLst>
          </p:cNvPr>
          <p:cNvSpPr>
            <a:spLocks noGrp="1"/>
          </p:cNvSpPr>
          <p:nvPr>
            <p:ph type="title"/>
          </p:nvPr>
        </p:nvSpPr>
        <p:spPr/>
        <p:txBody>
          <a:bodyPr/>
          <a:lstStyle/>
          <a:p>
            <a:r>
              <a:rPr lang="en-US" dirty="0"/>
              <a:t>So now, we’ve talked about the idea of solids supplying the solution</a:t>
            </a:r>
          </a:p>
        </p:txBody>
      </p:sp>
      <p:sp>
        <p:nvSpPr>
          <p:cNvPr id="3" name="Content Placeholder 2">
            <a:extLst>
              <a:ext uri="{FF2B5EF4-FFF2-40B4-BE49-F238E27FC236}">
                <a16:creationId xmlns:a16="http://schemas.microsoft.com/office/drawing/2014/main" id="{E12993BF-C601-030A-3331-F632190050C9}"/>
              </a:ext>
            </a:extLst>
          </p:cNvPr>
          <p:cNvSpPr>
            <a:spLocks noGrp="1"/>
          </p:cNvSpPr>
          <p:nvPr>
            <p:ph idx="1"/>
          </p:nvPr>
        </p:nvSpPr>
        <p:spPr/>
        <p:txBody>
          <a:bodyPr/>
          <a:lstStyle/>
          <a:p>
            <a:r>
              <a:rPr lang="en-US" dirty="0"/>
              <a:t>Involves all solid components of the soil system</a:t>
            </a:r>
          </a:p>
          <a:p>
            <a:pPr lvl="1"/>
            <a:r>
              <a:rPr lang="en-US" dirty="0"/>
              <a:t>Clays</a:t>
            </a:r>
          </a:p>
          <a:p>
            <a:pPr lvl="2"/>
            <a:r>
              <a:rPr lang="en-US" dirty="0"/>
              <a:t>Exchange sites (CEC, AEC)</a:t>
            </a:r>
          </a:p>
          <a:p>
            <a:pPr lvl="2"/>
            <a:r>
              <a:rPr lang="en-US" dirty="0"/>
              <a:t>Complexes (Fe and Al Phosphates)</a:t>
            </a:r>
          </a:p>
          <a:p>
            <a:pPr lvl="2"/>
            <a:r>
              <a:rPr lang="en-US" dirty="0"/>
              <a:t>Precipitants (Ca and Mg Phosphates)</a:t>
            </a:r>
          </a:p>
          <a:p>
            <a:pPr lvl="1"/>
            <a:r>
              <a:rPr lang="en-US" dirty="0"/>
              <a:t>Organic Matter</a:t>
            </a:r>
          </a:p>
          <a:p>
            <a:r>
              <a:rPr lang="en-US" dirty="0"/>
              <a:t>The ability for this to happen depends on the capacity of the soil solids to maintain solution concentration</a:t>
            </a:r>
          </a:p>
          <a:p>
            <a:pPr lvl="1"/>
            <a:r>
              <a:rPr lang="en-US" dirty="0"/>
              <a:t>Buffering Capacity</a:t>
            </a:r>
          </a:p>
        </p:txBody>
      </p:sp>
      <p:sp>
        <p:nvSpPr>
          <p:cNvPr id="4" name="Slide Number Placeholder 3">
            <a:extLst>
              <a:ext uri="{FF2B5EF4-FFF2-40B4-BE49-F238E27FC236}">
                <a16:creationId xmlns:a16="http://schemas.microsoft.com/office/drawing/2014/main" id="{37A3803E-5949-CD55-7CA5-7B050F540974}"/>
              </a:ext>
            </a:extLst>
          </p:cNvPr>
          <p:cNvSpPr>
            <a:spLocks noGrp="1"/>
          </p:cNvSpPr>
          <p:nvPr>
            <p:ph type="sldNum" sz="quarter" idx="12"/>
          </p:nvPr>
        </p:nvSpPr>
        <p:spPr/>
        <p:txBody>
          <a:bodyPr/>
          <a:lstStyle/>
          <a:p>
            <a:fld id="{DF3020E6-9C94-4E39-B339-D5A7500101A0}" type="slidenum">
              <a:rPr lang="en-US" smtClean="0"/>
              <a:t>36</a:t>
            </a:fld>
            <a:endParaRPr lang="en-US"/>
          </a:p>
        </p:txBody>
      </p:sp>
    </p:spTree>
    <p:extLst>
      <p:ext uri="{BB962C8B-B14F-4D97-AF65-F5344CB8AC3E}">
        <p14:creationId xmlns:p14="http://schemas.microsoft.com/office/powerpoint/2010/main" val="775986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45335-5330-EED1-6AEA-E58B1DEFE5A8}"/>
              </a:ext>
            </a:extLst>
          </p:cNvPr>
          <p:cNvSpPr>
            <a:spLocks noGrp="1"/>
          </p:cNvSpPr>
          <p:nvPr>
            <p:ph type="title"/>
          </p:nvPr>
        </p:nvSpPr>
        <p:spPr/>
        <p:txBody>
          <a:bodyPr/>
          <a:lstStyle/>
          <a:p>
            <a:r>
              <a:rPr lang="en-US" dirty="0"/>
              <a:t>Buffer Capacity</a:t>
            </a:r>
          </a:p>
        </p:txBody>
      </p:sp>
      <p:sp>
        <p:nvSpPr>
          <p:cNvPr id="3" name="Content Placeholder 2">
            <a:extLst>
              <a:ext uri="{FF2B5EF4-FFF2-40B4-BE49-F238E27FC236}">
                <a16:creationId xmlns:a16="http://schemas.microsoft.com/office/drawing/2014/main" id="{14159383-A180-844A-EC0F-E22965D3DA1A}"/>
              </a:ext>
            </a:extLst>
          </p:cNvPr>
          <p:cNvSpPr>
            <a:spLocks noGrp="1"/>
          </p:cNvSpPr>
          <p:nvPr>
            <p:ph idx="1"/>
          </p:nvPr>
        </p:nvSpPr>
        <p:spPr/>
        <p:txBody>
          <a:bodyPr>
            <a:normAutofit/>
          </a:bodyPr>
          <a:lstStyle/>
          <a:p>
            <a:r>
              <a:rPr lang="en-US" dirty="0"/>
              <a:t>Buffer Capacity is directly related to CEC</a:t>
            </a:r>
          </a:p>
          <a:p>
            <a:r>
              <a:rPr lang="en-US" dirty="0"/>
              <a:t>It is the ability of the soil (through all its chemical constituents) to replenish nutrients/minerals in the soil</a:t>
            </a:r>
          </a:p>
          <a:p>
            <a:r>
              <a:rPr lang="en-US" dirty="0"/>
              <a:t>Remember, solid and solution nutrient energies are at a thermodynamic equilibrium</a:t>
            </a:r>
          </a:p>
          <a:p>
            <a:pPr lvl="1"/>
            <a:r>
              <a:rPr lang="en-US" dirty="0"/>
              <a:t>A change in soil concentration (root uptake) will cause a change in solid phase activity</a:t>
            </a:r>
          </a:p>
          <a:p>
            <a:pPr lvl="1"/>
            <a:r>
              <a:rPr lang="en-US" dirty="0"/>
              <a:t>Will continue until equilibrium is re-established</a:t>
            </a:r>
          </a:p>
          <a:p>
            <a:r>
              <a:rPr lang="en-US" dirty="0"/>
              <a:t>Will be discussed more in soil acidity chapter, as well as individual nutrient chapters</a:t>
            </a:r>
          </a:p>
          <a:p>
            <a:endParaRPr lang="en-US" dirty="0"/>
          </a:p>
        </p:txBody>
      </p:sp>
      <p:sp>
        <p:nvSpPr>
          <p:cNvPr id="4" name="Slide Number Placeholder 3">
            <a:extLst>
              <a:ext uri="{FF2B5EF4-FFF2-40B4-BE49-F238E27FC236}">
                <a16:creationId xmlns:a16="http://schemas.microsoft.com/office/drawing/2014/main" id="{A3122554-55D5-D704-70BC-5CD8C662050B}"/>
              </a:ext>
            </a:extLst>
          </p:cNvPr>
          <p:cNvSpPr>
            <a:spLocks noGrp="1"/>
          </p:cNvSpPr>
          <p:nvPr>
            <p:ph type="sldNum" sz="quarter" idx="12"/>
          </p:nvPr>
        </p:nvSpPr>
        <p:spPr/>
        <p:txBody>
          <a:bodyPr/>
          <a:lstStyle/>
          <a:p>
            <a:fld id="{DF3020E6-9C94-4E39-B339-D5A7500101A0}" type="slidenum">
              <a:rPr lang="en-US" smtClean="0"/>
              <a:t>37</a:t>
            </a:fld>
            <a:endParaRPr lang="en-US"/>
          </a:p>
        </p:txBody>
      </p:sp>
    </p:spTree>
    <p:extLst>
      <p:ext uri="{BB962C8B-B14F-4D97-AF65-F5344CB8AC3E}">
        <p14:creationId xmlns:p14="http://schemas.microsoft.com/office/powerpoint/2010/main" val="9367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D5F49-EF0A-81C3-B6DE-4A714F65E527}"/>
              </a:ext>
            </a:extLst>
          </p:cNvPr>
          <p:cNvSpPr>
            <a:spLocks noGrp="1"/>
          </p:cNvSpPr>
          <p:nvPr>
            <p:ph type="title"/>
          </p:nvPr>
        </p:nvSpPr>
        <p:spPr/>
        <p:txBody>
          <a:bodyPr/>
          <a:lstStyle/>
          <a:p>
            <a:r>
              <a:rPr lang="en-US" dirty="0"/>
              <a:t>Methods of Nutrient Supply</a:t>
            </a:r>
          </a:p>
        </p:txBody>
      </p:sp>
      <p:sp>
        <p:nvSpPr>
          <p:cNvPr id="3" name="Content Placeholder 2">
            <a:extLst>
              <a:ext uri="{FF2B5EF4-FFF2-40B4-BE49-F238E27FC236}">
                <a16:creationId xmlns:a16="http://schemas.microsoft.com/office/drawing/2014/main" id="{DB866374-7BD5-30A2-3492-7BD765333B2F}"/>
              </a:ext>
            </a:extLst>
          </p:cNvPr>
          <p:cNvSpPr>
            <a:spLocks noGrp="1"/>
          </p:cNvSpPr>
          <p:nvPr>
            <p:ph idx="1"/>
          </p:nvPr>
        </p:nvSpPr>
        <p:spPr>
          <a:xfrm>
            <a:off x="6096000" y="1825625"/>
            <a:ext cx="5257800" cy="4351338"/>
          </a:xfrm>
        </p:spPr>
        <p:txBody>
          <a:bodyPr/>
          <a:lstStyle/>
          <a:p>
            <a:r>
              <a:rPr lang="en-US" dirty="0"/>
              <a:t>For ion absorption by roots to occur, there must be contact between ion and the root surface</a:t>
            </a:r>
          </a:p>
          <a:p>
            <a:pPr lvl="1"/>
            <a:r>
              <a:rPr lang="en-US" dirty="0"/>
              <a:t>Root interception</a:t>
            </a:r>
          </a:p>
          <a:p>
            <a:pPr lvl="1"/>
            <a:r>
              <a:rPr lang="en-US" dirty="0"/>
              <a:t>Mass Flow</a:t>
            </a:r>
          </a:p>
          <a:p>
            <a:pPr lvl="1"/>
            <a:r>
              <a:rPr lang="en-US" dirty="0"/>
              <a:t>Diffusion</a:t>
            </a:r>
          </a:p>
        </p:txBody>
      </p:sp>
      <p:sp>
        <p:nvSpPr>
          <p:cNvPr id="4" name="Slide Number Placeholder 3">
            <a:extLst>
              <a:ext uri="{FF2B5EF4-FFF2-40B4-BE49-F238E27FC236}">
                <a16:creationId xmlns:a16="http://schemas.microsoft.com/office/drawing/2014/main" id="{3198873B-DC9E-80E7-338A-3F32B43FEBFE}"/>
              </a:ext>
            </a:extLst>
          </p:cNvPr>
          <p:cNvSpPr>
            <a:spLocks noGrp="1"/>
          </p:cNvSpPr>
          <p:nvPr>
            <p:ph type="sldNum" sz="quarter" idx="12"/>
          </p:nvPr>
        </p:nvSpPr>
        <p:spPr/>
        <p:txBody>
          <a:bodyPr/>
          <a:lstStyle/>
          <a:p>
            <a:fld id="{DF3020E6-9C94-4E39-B339-D5A7500101A0}" type="slidenum">
              <a:rPr lang="en-US" smtClean="0"/>
              <a:t>38</a:t>
            </a:fld>
            <a:endParaRPr lang="en-US"/>
          </a:p>
        </p:txBody>
      </p:sp>
      <p:pic>
        <p:nvPicPr>
          <p:cNvPr id="5" name="Content Placeholder 10" descr="A close up of text on a white background&#10;&#10;Description automatically generated">
            <a:extLst>
              <a:ext uri="{FF2B5EF4-FFF2-40B4-BE49-F238E27FC236}">
                <a16:creationId xmlns:a16="http://schemas.microsoft.com/office/drawing/2014/main" id="{7C264EFA-C366-A3D1-680A-AEA5F7821748}"/>
              </a:ext>
            </a:extLst>
          </p:cNvPr>
          <p:cNvPicPr>
            <a:picLocks noChangeAspect="1"/>
          </p:cNvPicPr>
          <p:nvPr/>
        </p:nvPicPr>
        <p:blipFill rotWithShape="1">
          <a:blip r:embed="rId2"/>
          <a:srcRect t="7463"/>
          <a:stretch/>
        </p:blipFill>
        <p:spPr>
          <a:xfrm>
            <a:off x="452699" y="1825625"/>
            <a:ext cx="5643301" cy="4003644"/>
          </a:xfrm>
          <a:prstGeom prst="rect">
            <a:avLst/>
          </a:prstGeom>
        </p:spPr>
      </p:pic>
    </p:spTree>
    <p:extLst>
      <p:ext uri="{BB962C8B-B14F-4D97-AF65-F5344CB8AC3E}">
        <p14:creationId xmlns:p14="http://schemas.microsoft.com/office/powerpoint/2010/main" val="29453352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C3D78-98B4-EAE2-1EE2-3BD38DDA92F1}"/>
              </a:ext>
            </a:extLst>
          </p:cNvPr>
          <p:cNvSpPr>
            <a:spLocks noGrp="1"/>
          </p:cNvSpPr>
          <p:nvPr>
            <p:ph type="title"/>
          </p:nvPr>
        </p:nvSpPr>
        <p:spPr/>
        <p:txBody>
          <a:bodyPr/>
          <a:lstStyle/>
          <a:p>
            <a:r>
              <a:rPr lang="en-US" dirty="0"/>
              <a:t>Root Interception</a:t>
            </a:r>
          </a:p>
        </p:txBody>
      </p:sp>
      <p:sp>
        <p:nvSpPr>
          <p:cNvPr id="3" name="Content Placeholder 2">
            <a:extLst>
              <a:ext uri="{FF2B5EF4-FFF2-40B4-BE49-F238E27FC236}">
                <a16:creationId xmlns:a16="http://schemas.microsoft.com/office/drawing/2014/main" id="{14D64331-12C2-42C0-6E35-565EC1B187B5}"/>
              </a:ext>
            </a:extLst>
          </p:cNvPr>
          <p:cNvSpPr>
            <a:spLocks noGrp="1"/>
          </p:cNvSpPr>
          <p:nvPr>
            <p:ph idx="1"/>
          </p:nvPr>
        </p:nvSpPr>
        <p:spPr/>
        <p:txBody>
          <a:bodyPr/>
          <a:lstStyle/>
          <a:p>
            <a:r>
              <a:rPr lang="en-US" dirty="0"/>
              <a:t>Roots occupy 1-3% of the soil volume of the root zone. </a:t>
            </a:r>
          </a:p>
          <a:p>
            <a:r>
              <a:rPr lang="en-US" dirty="0"/>
              <a:t>By this mechanism, plants are thought to take up nutrients that they encounter as roots grow into unexplored soil volume</a:t>
            </a:r>
          </a:p>
          <a:p>
            <a:r>
              <a:rPr lang="en-US" dirty="0"/>
              <a:t>In truth, plant roots grow in the voids between soil particles, either avoiding the solids or pushing them aside, and plants take up nutrients from solution rather than from solids</a:t>
            </a:r>
          </a:p>
        </p:txBody>
      </p:sp>
      <p:sp>
        <p:nvSpPr>
          <p:cNvPr id="4" name="Slide Number Placeholder 3">
            <a:extLst>
              <a:ext uri="{FF2B5EF4-FFF2-40B4-BE49-F238E27FC236}">
                <a16:creationId xmlns:a16="http://schemas.microsoft.com/office/drawing/2014/main" id="{8B93DCF5-7317-3D35-B460-AB400C7A81DF}"/>
              </a:ext>
            </a:extLst>
          </p:cNvPr>
          <p:cNvSpPr>
            <a:spLocks noGrp="1"/>
          </p:cNvSpPr>
          <p:nvPr>
            <p:ph type="sldNum" sz="quarter" idx="12"/>
          </p:nvPr>
        </p:nvSpPr>
        <p:spPr/>
        <p:txBody>
          <a:bodyPr/>
          <a:lstStyle/>
          <a:p>
            <a:fld id="{DF3020E6-9C94-4E39-B339-D5A7500101A0}" type="slidenum">
              <a:rPr lang="en-US" smtClean="0"/>
              <a:t>39</a:t>
            </a:fld>
            <a:endParaRPr lang="en-US"/>
          </a:p>
        </p:txBody>
      </p:sp>
    </p:spTree>
    <p:extLst>
      <p:ext uri="{BB962C8B-B14F-4D97-AF65-F5344CB8AC3E}">
        <p14:creationId xmlns:p14="http://schemas.microsoft.com/office/powerpoint/2010/main" val="2382281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97A08-EC59-65F5-01FC-16831D00C919}"/>
              </a:ext>
            </a:extLst>
          </p:cNvPr>
          <p:cNvSpPr>
            <a:spLocks noGrp="1"/>
          </p:cNvSpPr>
          <p:nvPr>
            <p:ph type="title"/>
          </p:nvPr>
        </p:nvSpPr>
        <p:spPr/>
        <p:txBody>
          <a:bodyPr/>
          <a:lstStyle/>
          <a:p>
            <a:r>
              <a:rPr lang="en-US" dirty="0"/>
              <a:t>Solid Phase of soil</a:t>
            </a:r>
          </a:p>
        </p:txBody>
      </p:sp>
      <p:sp>
        <p:nvSpPr>
          <p:cNvPr id="4" name="Slide Number Placeholder 3">
            <a:extLst>
              <a:ext uri="{FF2B5EF4-FFF2-40B4-BE49-F238E27FC236}">
                <a16:creationId xmlns:a16="http://schemas.microsoft.com/office/drawing/2014/main" id="{E1096AB6-B9E6-0CAA-84CF-49C444990D53}"/>
              </a:ext>
            </a:extLst>
          </p:cNvPr>
          <p:cNvSpPr>
            <a:spLocks noGrp="1"/>
          </p:cNvSpPr>
          <p:nvPr>
            <p:ph type="sldNum" sz="quarter" idx="12"/>
          </p:nvPr>
        </p:nvSpPr>
        <p:spPr/>
        <p:txBody>
          <a:bodyPr/>
          <a:lstStyle/>
          <a:p>
            <a:fld id="{DCB4DD8D-4F5D-4EB9-BC24-C39EDF5F2FC0}" type="slidenum">
              <a:rPr lang="en-US" smtClean="0"/>
              <a:t>4</a:t>
            </a:fld>
            <a:endParaRPr lang="en-US"/>
          </a:p>
        </p:txBody>
      </p:sp>
      <p:sp>
        <p:nvSpPr>
          <p:cNvPr id="5" name="Content Placeholder 2">
            <a:extLst>
              <a:ext uri="{FF2B5EF4-FFF2-40B4-BE49-F238E27FC236}">
                <a16:creationId xmlns:a16="http://schemas.microsoft.com/office/drawing/2014/main" id="{AA2CBD8F-C380-C1D2-72EB-98E1DA466B0B}"/>
              </a:ext>
            </a:extLst>
          </p:cNvPr>
          <p:cNvSpPr>
            <a:spLocks noGrp="1"/>
          </p:cNvSpPr>
          <p:nvPr>
            <p:ph idx="1"/>
          </p:nvPr>
        </p:nvSpPr>
        <p:spPr>
          <a:xfrm>
            <a:off x="838200" y="1825625"/>
            <a:ext cx="10515600" cy="4351338"/>
          </a:xfrm>
        </p:spPr>
        <p:txBody>
          <a:bodyPr>
            <a:normAutofit fontScale="92500" lnSpcReduction="10000"/>
          </a:bodyPr>
          <a:lstStyle/>
          <a:p>
            <a:r>
              <a:rPr lang="en-US" dirty="0"/>
              <a:t>Soil constituents</a:t>
            </a:r>
          </a:p>
          <a:p>
            <a:pPr lvl="1"/>
            <a:r>
              <a:rPr lang="en-US" dirty="0"/>
              <a:t>Sand</a:t>
            </a:r>
          </a:p>
          <a:p>
            <a:pPr lvl="2"/>
            <a:r>
              <a:rPr lang="en-US" dirty="0"/>
              <a:t>2mm to 0.05mm</a:t>
            </a:r>
          </a:p>
          <a:p>
            <a:pPr lvl="2"/>
            <a:r>
              <a:rPr lang="en-US" dirty="0"/>
              <a:t>Mostly Quartz (SiO</a:t>
            </a:r>
            <a:r>
              <a:rPr lang="en-US" baseline="-25000" dirty="0"/>
              <a:t>2</a:t>
            </a:r>
            <a:r>
              <a:rPr lang="en-US" dirty="0"/>
              <a:t>, Chemically inert)</a:t>
            </a:r>
          </a:p>
          <a:p>
            <a:pPr lvl="1"/>
            <a:r>
              <a:rPr lang="en-US" dirty="0"/>
              <a:t>Silt</a:t>
            </a:r>
          </a:p>
          <a:p>
            <a:pPr lvl="2"/>
            <a:r>
              <a:rPr lang="en-US" dirty="0"/>
              <a:t>0.05mm to 0.002mm</a:t>
            </a:r>
          </a:p>
          <a:p>
            <a:pPr lvl="2"/>
            <a:r>
              <a:rPr lang="en-US" dirty="0"/>
              <a:t>Some quartz, feldspars (Chemically inert)</a:t>
            </a:r>
          </a:p>
          <a:p>
            <a:pPr lvl="1"/>
            <a:r>
              <a:rPr lang="en-US" dirty="0"/>
              <a:t>Clay</a:t>
            </a:r>
          </a:p>
          <a:p>
            <a:pPr lvl="2"/>
            <a:r>
              <a:rPr lang="en-US" dirty="0"/>
              <a:t>0.002mm and smaller</a:t>
            </a:r>
          </a:p>
          <a:p>
            <a:pPr lvl="2"/>
            <a:r>
              <a:rPr lang="en-US" dirty="0"/>
              <a:t>Site of all of our chemical, physical, and biological reactions</a:t>
            </a:r>
          </a:p>
          <a:p>
            <a:pPr lvl="1"/>
            <a:r>
              <a:rPr lang="en-US" dirty="0"/>
              <a:t>Humus</a:t>
            </a:r>
          </a:p>
          <a:p>
            <a:pPr lvl="2"/>
            <a:r>
              <a:rPr lang="en-US" dirty="0"/>
              <a:t>organic products and byproducts</a:t>
            </a:r>
          </a:p>
          <a:p>
            <a:pPr lvl="2"/>
            <a:r>
              <a:rPr lang="en-US" dirty="0"/>
              <a:t>Very chemically reactive</a:t>
            </a:r>
          </a:p>
          <a:p>
            <a:pPr lvl="2"/>
            <a:endParaRPr lang="en-US" dirty="0"/>
          </a:p>
        </p:txBody>
      </p:sp>
      <p:sp>
        <p:nvSpPr>
          <p:cNvPr id="6" name="Right Brace 5">
            <a:extLst>
              <a:ext uri="{FF2B5EF4-FFF2-40B4-BE49-F238E27FC236}">
                <a16:creationId xmlns:a16="http://schemas.microsoft.com/office/drawing/2014/main" id="{24D3A954-01F4-807C-23FB-6E12B2578C34}"/>
              </a:ext>
            </a:extLst>
          </p:cNvPr>
          <p:cNvSpPr/>
          <p:nvPr/>
        </p:nvSpPr>
        <p:spPr>
          <a:xfrm>
            <a:off x="7084246" y="2265405"/>
            <a:ext cx="1021491" cy="1861752"/>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AE29C107-3359-335C-7AB0-37AA6668805A}"/>
              </a:ext>
            </a:extLst>
          </p:cNvPr>
          <p:cNvSpPr txBox="1"/>
          <p:nvPr/>
        </p:nvSpPr>
        <p:spPr>
          <a:xfrm>
            <a:off x="8105737" y="3011615"/>
            <a:ext cx="3923190" cy="369332"/>
          </a:xfrm>
          <a:prstGeom prst="rect">
            <a:avLst/>
          </a:prstGeom>
          <a:noFill/>
        </p:spPr>
        <p:txBody>
          <a:bodyPr wrap="none" rtlCol="0">
            <a:spAutoFit/>
          </a:bodyPr>
          <a:lstStyle/>
          <a:p>
            <a:r>
              <a:rPr lang="en-US" dirty="0"/>
              <a:t>Not going to mess with these right now</a:t>
            </a:r>
          </a:p>
        </p:txBody>
      </p:sp>
      <p:sp>
        <p:nvSpPr>
          <p:cNvPr id="8" name="Right Brace 7">
            <a:extLst>
              <a:ext uri="{FF2B5EF4-FFF2-40B4-BE49-F238E27FC236}">
                <a16:creationId xmlns:a16="http://schemas.microsoft.com/office/drawing/2014/main" id="{C561673E-055B-D76A-3BB6-0243E5BCCFE3}"/>
              </a:ext>
            </a:extLst>
          </p:cNvPr>
          <p:cNvSpPr/>
          <p:nvPr/>
        </p:nvSpPr>
        <p:spPr>
          <a:xfrm>
            <a:off x="8225187" y="4191729"/>
            <a:ext cx="1021491" cy="1861752"/>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AD539BEC-85BE-67C5-75BD-82812083FEBC}"/>
              </a:ext>
            </a:extLst>
          </p:cNvPr>
          <p:cNvSpPr txBox="1"/>
          <p:nvPr/>
        </p:nvSpPr>
        <p:spPr>
          <a:xfrm>
            <a:off x="9246678" y="4937939"/>
            <a:ext cx="2908168" cy="369332"/>
          </a:xfrm>
          <a:prstGeom prst="rect">
            <a:avLst/>
          </a:prstGeom>
          <a:noFill/>
        </p:spPr>
        <p:txBody>
          <a:bodyPr wrap="none" rtlCol="0">
            <a:spAutoFit/>
          </a:bodyPr>
          <a:lstStyle/>
          <a:p>
            <a:r>
              <a:rPr lang="en-US" dirty="0"/>
              <a:t>Important in nutrient fertility</a:t>
            </a:r>
          </a:p>
        </p:txBody>
      </p:sp>
    </p:spTree>
    <p:extLst>
      <p:ext uri="{BB962C8B-B14F-4D97-AF65-F5344CB8AC3E}">
        <p14:creationId xmlns:p14="http://schemas.microsoft.com/office/powerpoint/2010/main" val="24258415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CDF65-F320-37FC-0E4F-C233652930DB}"/>
              </a:ext>
            </a:extLst>
          </p:cNvPr>
          <p:cNvSpPr>
            <a:spLocks noGrp="1"/>
          </p:cNvSpPr>
          <p:nvPr>
            <p:ph type="title"/>
          </p:nvPr>
        </p:nvSpPr>
        <p:spPr/>
        <p:txBody>
          <a:bodyPr/>
          <a:lstStyle/>
          <a:p>
            <a:r>
              <a:rPr lang="en-US" dirty="0"/>
              <a:t>Root interception</a:t>
            </a:r>
          </a:p>
        </p:txBody>
      </p:sp>
      <p:sp>
        <p:nvSpPr>
          <p:cNvPr id="3" name="Content Placeholder 2">
            <a:extLst>
              <a:ext uri="{FF2B5EF4-FFF2-40B4-BE49-F238E27FC236}">
                <a16:creationId xmlns:a16="http://schemas.microsoft.com/office/drawing/2014/main" id="{6DB36299-434F-FF01-4199-FEB0F137E36F}"/>
              </a:ext>
            </a:extLst>
          </p:cNvPr>
          <p:cNvSpPr>
            <a:spLocks noGrp="1"/>
          </p:cNvSpPr>
          <p:nvPr>
            <p:ph idx="1"/>
          </p:nvPr>
        </p:nvSpPr>
        <p:spPr>
          <a:xfrm>
            <a:off x="838200" y="1825625"/>
            <a:ext cx="5803232" cy="4351338"/>
          </a:xfrm>
        </p:spPr>
        <p:txBody>
          <a:bodyPr>
            <a:normAutofit fontScale="92500" lnSpcReduction="10000"/>
          </a:bodyPr>
          <a:lstStyle/>
          <a:p>
            <a:r>
              <a:rPr lang="en-US" dirty="0"/>
              <a:t>Exchange of ions through physical contact between root and soil solids</a:t>
            </a:r>
          </a:p>
          <a:p>
            <a:r>
              <a:rPr lang="en-US" dirty="0"/>
              <a:t>Roots have CEC which interacts with soil CEC</a:t>
            </a:r>
          </a:p>
          <a:p>
            <a:r>
              <a:rPr lang="en-US" dirty="0"/>
              <a:t>Overlapping oscillation volumes of ions allows for ions to exchange places on sites of </a:t>
            </a:r>
            <a:r>
              <a:rPr lang="en-US" dirty="0" err="1"/>
              <a:t>adsoprtion</a:t>
            </a:r>
            <a:endParaRPr lang="en-US" dirty="0"/>
          </a:p>
          <a:p>
            <a:r>
              <a:rPr lang="en-US" dirty="0"/>
              <a:t>Enhanced by increased root growth through “new” (untapped) soil</a:t>
            </a:r>
          </a:p>
          <a:p>
            <a:r>
              <a:rPr lang="en-US" dirty="0"/>
              <a:t>Not particularly significant (look at previous slide)</a:t>
            </a:r>
          </a:p>
        </p:txBody>
      </p:sp>
      <p:sp>
        <p:nvSpPr>
          <p:cNvPr id="4" name="Slide Number Placeholder 3">
            <a:extLst>
              <a:ext uri="{FF2B5EF4-FFF2-40B4-BE49-F238E27FC236}">
                <a16:creationId xmlns:a16="http://schemas.microsoft.com/office/drawing/2014/main" id="{6E576BC4-C7EB-3E14-AC65-B968780665D0}"/>
              </a:ext>
            </a:extLst>
          </p:cNvPr>
          <p:cNvSpPr>
            <a:spLocks noGrp="1"/>
          </p:cNvSpPr>
          <p:nvPr>
            <p:ph type="sldNum" sz="quarter" idx="12"/>
          </p:nvPr>
        </p:nvSpPr>
        <p:spPr/>
        <p:txBody>
          <a:bodyPr/>
          <a:lstStyle/>
          <a:p>
            <a:fld id="{DF3020E6-9C94-4E39-B339-D5A7500101A0}" type="slidenum">
              <a:rPr lang="en-US" smtClean="0"/>
              <a:t>40</a:t>
            </a:fld>
            <a:endParaRPr lang="en-US"/>
          </a:p>
        </p:txBody>
      </p:sp>
      <p:pic>
        <p:nvPicPr>
          <p:cNvPr id="5" name="Picture 4">
            <a:extLst>
              <a:ext uri="{FF2B5EF4-FFF2-40B4-BE49-F238E27FC236}">
                <a16:creationId xmlns:a16="http://schemas.microsoft.com/office/drawing/2014/main" id="{74F456CE-618C-81CA-1673-0F660DA53D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1432" y="2909344"/>
            <a:ext cx="5486400" cy="1927225"/>
          </a:xfrm>
          <a:prstGeom prst="rect">
            <a:avLst/>
          </a:prstGeom>
          <a:solidFill>
            <a:srgbClr val="FFCC66"/>
          </a:solidFill>
          <a:ln w="9525">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2845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9C7C6-F17C-F119-549F-B1B9D5CD51DD}"/>
              </a:ext>
            </a:extLst>
          </p:cNvPr>
          <p:cNvSpPr>
            <a:spLocks noGrp="1"/>
          </p:cNvSpPr>
          <p:nvPr>
            <p:ph type="title"/>
          </p:nvPr>
        </p:nvSpPr>
        <p:spPr/>
        <p:txBody>
          <a:bodyPr/>
          <a:lstStyle/>
          <a:p>
            <a:r>
              <a:rPr lang="en-US" dirty="0"/>
              <a:t>Root interception</a:t>
            </a:r>
          </a:p>
        </p:txBody>
      </p:sp>
      <p:sp>
        <p:nvSpPr>
          <p:cNvPr id="3" name="Content Placeholder 2">
            <a:extLst>
              <a:ext uri="{FF2B5EF4-FFF2-40B4-BE49-F238E27FC236}">
                <a16:creationId xmlns:a16="http://schemas.microsoft.com/office/drawing/2014/main" id="{814ECF3D-11A2-21A4-8C6F-A2C5C51B5BBD}"/>
              </a:ext>
            </a:extLst>
          </p:cNvPr>
          <p:cNvSpPr>
            <a:spLocks noGrp="1"/>
          </p:cNvSpPr>
          <p:nvPr>
            <p:ph idx="1"/>
          </p:nvPr>
        </p:nvSpPr>
        <p:spPr>
          <a:xfrm>
            <a:off x="838200" y="1825625"/>
            <a:ext cx="5402179" cy="4351338"/>
          </a:xfrm>
        </p:spPr>
        <p:txBody>
          <a:bodyPr/>
          <a:lstStyle/>
          <a:p>
            <a:r>
              <a:rPr lang="en-US" dirty="0"/>
              <a:t>Enhanced by mycorrhiza, fungi symbiotically associated with plant roots</a:t>
            </a:r>
          </a:p>
          <a:p>
            <a:pPr lvl="1"/>
            <a:r>
              <a:rPr lang="en-US" dirty="0"/>
              <a:t>Massively increases root volume</a:t>
            </a:r>
          </a:p>
          <a:p>
            <a:pPr lvl="1"/>
            <a:r>
              <a:rPr lang="en-US" dirty="0"/>
              <a:t>Very important in low P soils</a:t>
            </a:r>
          </a:p>
          <a:p>
            <a:pPr lvl="2"/>
            <a:r>
              <a:rPr lang="en-US" dirty="0"/>
              <a:t>Endomycorrhiza</a:t>
            </a:r>
          </a:p>
          <a:p>
            <a:pPr lvl="2"/>
            <a:r>
              <a:rPr lang="en-US" dirty="0"/>
              <a:t>Ectomycorrhiza</a:t>
            </a:r>
          </a:p>
          <a:p>
            <a:pPr lvl="2"/>
            <a:r>
              <a:rPr lang="en-US" dirty="0"/>
              <a:t>Vesicular arbuscular mycorrhiza</a:t>
            </a:r>
          </a:p>
          <a:p>
            <a:pPr lvl="3"/>
            <a:r>
              <a:rPr lang="en-US" dirty="0"/>
              <a:t>Fungus grows into the root cortex</a:t>
            </a:r>
          </a:p>
          <a:p>
            <a:pPr lvl="3"/>
            <a:r>
              <a:rPr lang="en-US" dirty="0"/>
              <a:t>Exchanges nutrient through arbuscule</a:t>
            </a:r>
          </a:p>
        </p:txBody>
      </p:sp>
      <p:sp>
        <p:nvSpPr>
          <p:cNvPr id="4" name="Slide Number Placeholder 3">
            <a:extLst>
              <a:ext uri="{FF2B5EF4-FFF2-40B4-BE49-F238E27FC236}">
                <a16:creationId xmlns:a16="http://schemas.microsoft.com/office/drawing/2014/main" id="{66F432C5-0D23-3209-4FC2-432B7BECFAF6}"/>
              </a:ext>
            </a:extLst>
          </p:cNvPr>
          <p:cNvSpPr>
            <a:spLocks noGrp="1"/>
          </p:cNvSpPr>
          <p:nvPr>
            <p:ph type="sldNum" sz="quarter" idx="12"/>
          </p:nvPr>
        </p:nvSpPr>
        <p:spPr/>
        <p:txBody>
          <a:bodyPr/>
          <a:lstStyle/>
          <a:p>
            <a:fld id="{DF3020E6-9C94-4E39-B339-D5A7500101A0}" type="slidenum">
              <a:rPr lang="en-US" smtClean="0"/>
              <a:t>41</a:t>
            </a:fld>
            <a:endParaRPr lang="en-US"/>
          </a:p>
        </p:txBody>
      </p:sp>
      <p:pic>
        <p:nvPicPr>
          <p:cNvPr id="5" name="Content Placeholder 3">
            <a:extLst>
              <a:ext uri="{FF2B5EF4-FFF2-40B4-BE49-F238E27FC236}">
                <a16:creationId xmlns:a16="http://schemas.microsoft.com/office/drawing/2014/main" id="{98680069-ECC9-7547-EF6B-75AC0E9DE974}"/>
              </a:ext>
            </a:extLst>
          </p:cNvPr>
          <p:cNvPicPr>
            <a:picLocks noChangeAspect="1"/>
          </p:cNvPicPr>
          <p:nvPr/>
        </p:nvPicPr>
        <p:blipFill rotWithShape="1">
          <a:blip r:embed="rId2"/>
          <a:srcRect r="5545"/>
          <a:stretch/>
        </p:blipFill>
        <p:spPr>
          <a:xfrm rot="16200000">
            <a:off x="7617869" y="1497379"/>
            <a:ext cx="3448594" cy="4868077"/>
          </a:xfrm>
          <a:prstGeom prst="rect">
            <a:avLst/>
          </a:prstGeom>
        </p:spPr>
      </p:pic>
    </p:spTree>
    <p:extLst>
      <p:ext uri="{BB962C8B-B14F-4D97-AF65-F5344CB8AC3E}">
        <p14:creationId xmlns:p14="http://schemas.microsoft.com/office/powerpoint/2010/main" val="2674832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47D30-92BB-EB53-EBF7-3B3E7F526EDF}"/>
              </a:ext>
            </a:extLst>
          </p:cNvPr>
          <p:cNvSpPr>
            <a:spLocks noGrp="1"/>
          </p:cNvSpPr>
          <p:nvPr>
            <p:ph type="title"/>
          </p:nvPr>
        </p:nvSpPr>
        <p:spPr/>
        <p:txBody>
          <a:bodyPr/>
          <a:lstStyle/>
          <a:p>
            <a:r>
              <a:rPr lang="en-US" dirty="0"/>
              <a:t>Diffusion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0D791CE-AACC-7189-1CAC-DDFD9B497479}"/>
                  </a:ext>
                </a:extLst>
              </p:cNvPr>
              <p:cNvSpPr>
                <a:spLocks noGrp="1"/>
              </p:cNvSpPr>
              <p:nvPr>
                <p:ph idx="1"/>
              </p:nvPr>
            </p:nvSpPr>
            <p:spPr/>
            <p:txBody>
              <a:bodyPr/>
              <a:lstStyle/>
              <a:p>
                <a:r>
                  <a:rPr lang="en-US" dirty="0"/>
                  <a:t>Accounts for the majority of P and K movement from soil solution to root surface</a:t>
                </a:r>
              </a:p>
              <a:p>
                <a:r>
                  <a:rPr lang="en-US" dirty="0"/>
                  <a:t>Concentration gradient is driving force</a:t>
                </a:r>
              </a:p>
              <a:p>
                <a:r>
                  <a:rPr lang="en-US" dirty="0"/>
                  <a:t>Effective in ion movement over short distances (e.g. P 0.02 cm; K 0.2 cm)</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𝐷</m:t>
                      </m:r>
                      <m:r>
                        <a:rPr lang="en-US" b="0" i="1" baseline="-25000" smtClean="0">
                          <a:latin typeface="Cambria Math" panose="02040503050406030204" pitchFamily="18" charset="0"/>
                        </a:rPr>
                        <m:t>𝑒</m:t>
                      </m:r>
                      <m:r>
                        <a:rPr lang="en-US" b="0" i="1" smtClean="0">
                          <a:latin typeface="Cambria Math" panose="02040503050406030204" pitchFamily="18" charset="0"/>
                        </a:rPr>
                        <m:t>=</m:t>
                      </m:r>
                      <m:r>
                        <a:rPr lang="en-US" b="0" i="1" smtClean="0">
                          <a:latin typeface="Cambria Math" panose="02040503050406030204" pitchFamily="18" charset="0"/>
                        </a:rPr>
                        <m:t>𝐷</m:t>
                      </m:r>
                      <m:r>
                        <a:rPr lang="en-US" b="0" i="1" baseline="-25000"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m:t>
                      </m:r>
                      <m:r>
                        <m:rPr>
                          <m:sty m:val="p"/>
                        </m:rPr>
                        <a:rPr lang="el-GR" b="0" i="1" smtClean="0">
                          <a:latin typeface="Cambria Math" panose="02040503050406030204" pitchFamily="18" charset="0"/>
                          <a:ea typeface="Cambria Math" panose="02040503050406030204" pitchFamily="18" charset="0"/>
                        </a:rPr>
                        <m:t>Θ</m:t>
                      </m:r>
                      <m:r>
                        <a:rPr lang="en-US" b="0" i="1" smtClean="0">
                          <a:latin typeface="Cambria Math" panose="02040503050406030204" pitchFamily="18" charset="0"/>
                        </a:rPr>
                        <m:t> </m:t>
                      </m:r>
                      <m:r>
                        <a:rPr lang="en-US" b="0" i="1" smtClean="0">
                          <a:latin typeface="Cambria Math" panose="02040503050406030204" pitchFamily="18" charset="0"/>
                        </a:rPr>
                        <m:t>𝑥</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𝑇</m:t>
                          </m:r>
                        </m:den>
                      </m:f>
                      <m:r>
                        <a:rPr lang="en-US" b="0" i="1" smtClean="0">
                          <a:latin typeface="Cambria Math" panose="02040503050406030204" pitchFamily="18" charset="0"/>
                        </a:rPr>
                        <m:t>𝑥</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𝑏</m:t>
                          </m:r>
                        </m:den>
                      </m:f>
                    </m:oMath>
                  </m:oMathPara>
                </a14:m>
                <a:endParaRPr lang="en-US" dirty="0"/>
              </a:p>
              <a:p>
                <a:pPr lvl="2">
                  <a:spcBef>
                    <a:spcPts val="0"/>
                  </a:spcBef>
                </a:pPr>
                <a14:m>
                  <m:oMath xmlns:m="http://schemas.openxmlformats.org/officeDocument/2006/math">
                    <m:r>
                      <a:rPr lang="en-US" b="0" i="1" smtClean="0">
                        <a:latin typeface="Cambria Math" panose="02040503050406030204" pitchFamily="18" charset="0"/>
                      </a:rPr>
                      <m:t>𝐷</m:t>
                    </m:r>
                    <m:r>
                      <a:rPr lang="en-US" b="0" i="1" baseline="-25000" smtClean="0">
                        <a:latin typeface="Cambria Math" panose="02040503050406030204" pitchFamily="18" charset="0"/>
                      </a:rPr>
                      <m:t>𝑒</m:t>
                    </m:r>
                    <m:r>
                      <a:rPr lang="en-US" b="0" i="1" baseline="-25000" smtClean="0">
                        <a:latin typeface="Cambria Math" panose="02040503050406030204" pitchFamily="18" charset="0"/>
                      </a:rPr>
                      <m:t> </m:t>
                    </m:r>
                  </m:oMath>
                </a14:m>
                <a:r>
                  <a:rPr lang="en-US" dirty="0">
                    <a:effectLst/>
                    <a:ea typeface="Times New Roman" panose="02020603050405020304" pitchFamily="18" charset="0"/>
                  </a:rPr>
                  <a:t>= Effective diffusion coefficient</a:t>
                </a:r>
              </a:p>
              <a:p>
                <a:pPr lvl="2">
                  <a:spcBef>
                    <a:spcPts val="0"/>
                  </a:spcBef>
                </a:pPr>
                <a14:m>
                  <m:oMath xmlns:m="http://schemas.openxmlformats.org/officeDocument/2006/math">
                    <m:r>
                      <a:rPr lang="en-US" b="0" i="1" smtClean="0">
                        <a:latin typeface="Cambria Math" panose="02040503050406030204" pitchFamily="18" charset="0"/>
                      </a:rPr>
                      <m:t>𝐷</m:t>
                    </m:r>
                    <m:r>
                      <a:rPr lang="en-US" b="0" i="1" baseline="-25000" smtClean="0">
                        <a:latin typeface="Cambria Math" panose="02040503050406030204" pitchFamily="18" charset="0"/>
                        <a:ea typeface="Cambria Math" panose="02040503050406030204" pitchFamily="18" charset="0"/>
                      </a:rPr>
                      <m:t>𝜔</m:t>
                    </m:r>
                    <m:r>
                      <a:rPr lang="en-US" b="0" i="1" baseline="-25000" smtClean="0">
                        <a:latin typeface="Cambria Math" panose="02040503050406030204" pitchFamily="18" charset="0"/>
                        <a:ea typeface="Cambria Math" panose="02040503050406030204" pitchFamily="18" charset="0"/>
                      </a:rPr>
                      <m:t> </m:t>
                    </m:r>
                  </m:oMath>
                </a14:m>
                <a:r>
                  <a:rPr lang="en-US" dirty="0">
                    <a:effectLst/>
                    <a:ea typeface="Times New Roman" panose="02020603050405020304" pitchFamily="18" charset="0"/>
                  </a:rPr>
                  <a:t>= Diffusivity of the ion in water</a:t>
                </a:r>
              </a:p>
              <a:p>
                <a:pPr lvl="2">
                  <a:spcBef>
                    <a:spcPts val="0"/>
                  </a:spcBef>
                </a:pPr>
                <a14:m>
                  <m:oMath xmlns:m="http://schemas.openxmlformats.org/officeDocument/2006/math">
                    <m:r>
                      <m:rPr>
                        <m:sty m:val="p"/>
                      </m:rPr>
                      <a:rPr lang="el-GR" b="0" i="1" smtClean="0">
                        <a:latin typeface="Cambria Math" panose="02040503050406030204" pitchFamily="18" charset="0"/>
                        <a:ea typeface="Cambria Math" panose="02040503050406030204" pitchFamily="18" charset="0"/>
                      </a:rPr>
                      <m:t>Θ</m:t>
                    </m:r>
                    <m:r>
                      <a:rPr lang="el-GR" b="0" i="1" smtClean="0">
                        <a:latin typeface="Cambria Math" panose="02040503050406030204" pitchFamily="18" charset="0"/>
                        <a:ea typeface="Cambria Math" panose="02040503050406030204" pitchFamily="18" charset="0"/>
                      </a:rPr>
                      <m:t> </m:t>
                    </m:r>
                  </m:oMath>
                </a14:m>
                <a:r>
                  <a:rPr lang="en-US" dirty="0">
                    <a:effectLst/>
                    <a:ea typeface="Times New Roman" panose="02020603050405020304" pitchFamily="18" charset="0"/>
                  </a:rPr>
                  <a:t>= volumetric water content</a:t>
                </a:r>
              </a:p>
              <a:p>
                <a:pPr lvl="2">
                  <a:spcBef>
                    <a:spcPts val="0"/>
                  </a:spcBef>
                </a:pPr>
                <a14:m>
                  <m:oMath xmlns:m="http://schemas.openxmlformats.org/officeDocument/2006/math">
                    <m:r>
                      <a:rPr lang="en-US" b="0" i="1" smtClean="0">
                        <a:latin typeface="Cambria Math" panose="02040503050406030204" pitchFamily="18" charset="0"/>
                      </a:rPr>
                      <m:t>𝑏</m:t>
                    </m:r>
                    <m:r>
                      <a:rPr lang="en-US" b="0" i="1" smtClean="0">
                        <a:latin typeface="Cambria Math" panose="02040503050406030204" pitchFamily="18" charset="0"/>
                      </a:rPr>
                      <m:t> </m:t>
                    </m:r>
                  </m:oMath>
                </a14:m>
                <a:r>
                  <a:rPr lang="en-US" dirty="0">
                    <a:effectLst/>
                    <a:ea typeface="Times New Roman" panose="02020603050405020304" pitchFamily="18" charset="0"/>
                  </a:rPr>
                  <a:t>= buffer capacity of the soil for that ion</a:t>
                </a:r>
              </a:p>
              <a:p>
                <a:pPr marL="0" indent="0">
                  <a:buNone/>
                </a:pPr>
                <a:endParaRPr lang="en-US" dirty="0"/>
              </a:p>
            </p:txBody>
          </p:sp>
        </mc:Choice>
        <mc:Fallback xmlns="">
          <p:sp>
            <p:nvSpPr>
              <p:cNvPr id="3" name="Content Placeholder 2">
                <a:extLst>
                  <a:ext uri="{FF2B5EF4-FFF2-40B4-BE49-F238E27FC236}">
                    <a16:creationId xmlns:a16="http://schemas.microsoft.com/office/drawing/2014/main" id="{60D791CE-AACC-7189-1CAC-DDFD9B497479}"/>
                  </a:ext>
                </a:extLst>
              </p:cNvPr>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3A9597F-017F-7361-A942-8EDB0FBE0FC1}"/>
              </a:ext>
            </a:extLst>
          </p:cNvPr>
          <p:cNvSpPr>
            <a:spLocks noGrp="1"/>
          </p:cNvSpPr>
          <p:nvPr>
            <p:ph type="sldNum" sz="quarter" idx="12"/>
          </p:nvPr>
        </p:nvSpPr>
        <p:spPr/>
        <p:txBody>
          <a:bodyPr/>
          <a:lstStyle/>
          <a:p>
            <a:fld id="{DF3020E6-9C94-4E39-B339-D5A7500101A0}" type="slidenum">
              <a:rPr lang="en-US" smtClean="0"/>
              <a:t>42</a:t>
            </a:fld>
            <a:endParaRPr lang="en-US"/>
          </a:p>
        </p:txBody>
      </p:sp>
    </p:spTree>
    <p:extLst>
      <p:ext uri="{BB962C8B-B14F-4D97-AF65-F5344CB8AC3E}">
        <p14:creationId xmlns:p14="http://schemas.microsoft.com/office/powerpoint/2010/main" val="31874327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668FB-B848-547F-FCA1-CED9BD6474EE}"/>
              </a:ext>
            </a:extLst>
          </p:cNvPr>
          <p:cNvSpPr>
            <a:spLocks noGrp="1"/>
          </p:cNvSpPr>
          <p:nvPr>
            <p:ph type="title"/>
          </p:nvPr>
        </p:nvSpPr>
        <p:spPr/>
        <p:txBody>
          <a:bodyPr/>
          <a:lstStyle/>
          <a:p>
            <a:r>
              <a:rPr lang="en-US" dirty="0"/>
              <a:t>Diffusion</a:t>
            </a:r>
          </a:p>
        </p:txBody>
      </p:sp>
      <p:sp>
        <p:nvSpPr>
          <p:cNvPr id="4" name="Slide Number Placeholder 3">
            <a:extLst>
              <a:ext uri="{FF2B5EF4-FFF2-40B4-BE49-F238E27FC236}">
                <a16:creationId xmlns:a16="http://schemas.microsoft.com/office/drawing/2014/main" id="{2B24D164-7564-73BF-C374-77D9F5411FAB}"/>
              </a:ext>
            </a:extLst>
          </p:cNvPr>
          <p:cNvSpPr>
            <a:spLocks noGrp="1"/>
          </p:cNvSpPr>
          <p:nvPr>
            <p:ph type="sldNum" sz="quarter" idx="12"/>
          </p:nvPr>
        </p:nvSpPr>
        <p:spPr/>
        <p:txBody>
          <a:bodyPr/>
          <a:lstStyle/>
          <a:p>
            <a:fld id="{DF3020E6-9C94-4E39-B339-D5A7500101A0}" type="slidenum">
              <a:rPr lang="en-US" smtClean="0"/>
              <a:t>43</a:t>
            </a:fld>
            <a:endParaRPr lang="en-US"/>
          </a:p>
        </p:txBody>
      </p:sp>
      <p:pic>
        <p:nvPicPr>
          <p:cNvPr id="5" name="Picture 5" descr="diffusio">
            <a:extLst>
              <a:ext uri="{FF2B5EF4-FFF2-40B4-BE49-F238E27FC236}">
                <a16:creationId xmlns:a16="http://schemas.microsoft.com/office/drawing/2014/main" id="{8E41CAB2-5A81-2278-1C0F-D8B2E29CBFF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86668" y="1363578"/>
            <a:ext cx="7167132" cy="4773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9A113FD-6176-5B2B-8F4F-8B71A84E9C8B}"/>
              </a:ext>
            </a:extLst>
          </p:cNvPr>
          <p:cNvSpPr txBox="1"/>
          <p:nvPr/>
        </p:nvSpPr>
        <p:spPr>
          <a:xfrm>
            <a:off x="481263" y="2149642"/>
            <a:ext cx="3705405" cy="2677656"/>
          </a:xfrm>
          <a:prstGeom prst="rect">
            <a:avLst/>
          </a:prstGeom>
          <a:noFill/>
        </p:spPr>
        <p:txBody>
          <a:bodyPr wrap="square" rtlCol="0">
            <a:spAutoFit/>
          </a:bodyPr>
          <a:lstStyle/>
          <a:p>
            <a:r>
              <a:rPr lang="en-US" sz="2800" dirty="0"/>
              <a:t>Think drop of ink in water</a:t>
            </a:r>
          </a:p>
          <a:p>
            <a:endParaRPr lang="en-US" sz="2800" dirty="0"/>
          </a:p>
          <a:p>
            <a:endParaRPr lang="en-US" sz="2800" dirty="0"/>
          </a:p>
          <a:p>
            <a:r>
              <a:rPr lang="en-US" sz="2800" dirty="0"/>
              <a:t>Perfume diffusing across a room</a:t>
            </a:r>
          </a:p>
        </p:txBody>
      </p:sp>
    </p:spTree>
    <p:extLst>
      <p:ext uri="{BB962C8B-B14F-4D97-AF65-F5344CB8AC3E}">
        <p14:creationId xmlns:p14="http://schemas.microsoft.com/office/powerpoint/2010/main" val="9873624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2E3B8-5C73-8F0D-82BB-EE4949117B5F}"/>
              </a:ext>
            </a:extLst>
          </p:cNvPr>
          <p:cNvSpPr>
            <a:spLocks noGrp="1"/>
          </p:cNvSpPr>
          <p:nvPr>
            <p:ph type="title"/>
          </p:nvPr>
        </p:nvSpPr>
        <p:spPr/>
        <p:txBody>
          <a:bodyPr/>
          <a:lstStyle/>
          <a:p>
            <a:r>
              <a:rPr lang="en-US" dirty="0"/>
              <a:t>Mass Flow</a:t>
            </a:r>
          </a:p>
        </p:txBody>
      </p:sp>
      <p:sp>
        <p:nvSpPr>
          <p:cNvPr id="3" name="Content Placeholder 2">
            <a:extLst>
              <a:ext uri="{FF2B5EF4-FFF2-40B4-BE49-F238E27FC236}">
                <a16:creationId xmlns:a16="http://schemas.microsoft.com/office/drawing/2014/main" id="{E57AE484-4383-79F1-D57E-A42B54FBA817}"/>
              </a:ext>
            </a:extLst>
          </p:cNvPr>
          <p:cNvSpPr>
            <a:spLocks noGrp="1"/>
          </p:cNvSpPr>
          <p:nvPr>
            <p:ph idx="1"/>
          </p:nvPr>
        </p:nvSpPr>
        <p:spPr/>
        <p:txBody>
          <a:bodyPr>
            <a:normAutofit/>
          </a:bodyPr>
          <a:lstStyle/>
          <a:p>
            <a:r>
              <a:rPr lang="en-US" dirty="0"/>
              <a:t>Movement of ions to the plant root with the convective flow of water as a result of root transpiration</a:t>
            </a:r>
          </a:p>
          <a:p>
            <a:r>
              <a:rPr lang="en-US" dirty="0"/>
              <a:t>Important in transporting mobile ions (NO</a:t>
            </a:r>
            <a:r>
              <a:rPr lang="en-US" baseline="-25000" dirty="0"/>
              <a:t>3</a:t>
            </a:r>
            <a:r>
              <a:rPr lang="en-US" baseline="30000" dirty="0"/>
              <a:t>-</a:t>
            </a:r>
            <a:r>
              <a:rPr lang="en-US" dirty="0"/>
              <a:t>, SO</a:t>
            </a:r>
            <a:r>
              <a:rPr lang="en-US" baseline="-25000" dirty="0"/>
              <a:t>4</a:t>
            </a:r>
            <a:r>
              <a:rPr lang="en-US" baseline="30000" dirty="0"/>
              <a:t>2-</a:t>
            </a:r>
            <a:r>
              <a:rPr lang="en-US" dirty="0"/>
              <a:t>) from the root system sorption zone to the root surface</a:t>
            </a:r>
          </a:p>
          <a:p>
            <a:r>
              <a:rPr lang="en-US" dirty="0"/>
              <a:t>Amount determined by the rate of water flow multiplied by the solution concentration of the ion.</a:t>
            </a:r>
          </a:p>
        </p:txBody>
      </p:sp>
      <p:sp>
        <p:nvSpPr>
          <p:cNvPr id="4" name="Slide Number Placeholder 3">
            <a:extLst>
              <a:ext uri="{FF2B5EF4-FFF2-40B4-BE49-F238E27FC236}">
                <a16:creationId xmlns:a16="http://schemas.microsoft.com/office/drawing/2014/main" id="{D62C8BDA-213D-D198-CE8C-24E542222005}"/>
              </a:ext>
            </a:extLst>
          </p:cNvPr>
          <p:cNvSpPr>
            <a:spLocks noGrp="1"/>
          </p:cNvSpPr>
          <p:nvPr>
            <p:ph type="sldNum" sz="quarter" idx="12"/>
          </p:nvPr>
        </p:nvSpPr>
        <p:spPr/>
        <p:txBody>
          <a:bodyPr/>
          <a:lstStyle/>
          <a:p>
            <a:fld id="{DF3020E6-9C94-4E39-B339-D5A7500101A0}" type="slidenum">
              <a:rPr lang="en-US" smtClean="0"/>
              <a:t>44</a:t>
            </a:fld>
            <a:endParaRPr lang="en-US"/>
          </a:p>
        </p:txBody>
      </p:sp>
    </p:spTree>
    <p:extLst>
      <p:ext uri="{BB962C8B-B14F-4D97-AF65-F5344CB8AC3E}">
        <p14:creationId xmlns:p14="http://schemas.microsoft.com/office/powerpoint/2010/main" val="3332014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65BF4-1C4D-8839-5E5B-5506BACA1734}"/>
              </a:ext>
            </a:extLst>
          </p:cNvPr>
          <p:cNvSpPr>
            <a:spLocks noGrp="1"/>
          </p:cNvSpPr>
          <p:nvPr>
            <p:ph type="title"/>
          </p:nvPr>
        </p:nvSpPr>
        <p:spPr/>
        <p:txBody>
          <a:bodyPr/>
          <a:lstStyle/>
          <a:p>
            <a:r>
              <a:rPr lang="en-US" dirty="0"/>
              <a:t>Plant Uptake of Nutrients</a:t>
            </a:r>
          </a:p>
        </p:txBody>
      </p:sp>
      <p:sp>
        <p:nvSpPr>
          <p:cNvPr id="3" name="Content Placeholder 2">
            <a:extLst>
              <a:ext uri="{FF2B5EF4-FFF2-40B4-BE49-F238E27FC236}">
                <a16:creationId xmlns:a16="http://schemas.microsoft.com/office/drawing/2014/main" id="{21CCB945-B1D5-704B-12B2-8FBC201FA1BA}"/>
              </a:ext>
            </a:extLst>
          </p:cNvPr>
          <p:cNvSpPr>
            <a:spLocks noGrp="1"/>
          </p:cNvSpPr>
          <p:nvPr>
            <p:ph idx="1"/>
          </p:nvPr>
        </p:nvSpPr>
        <p:spPr/>
        <p:txBody>
          <a:bodyPr/>
          <a:lstStyle/>
          <a:p>
            <a:r>
              <a:rPr lang="en-US" dirty="0"/>
              <a:t>Passive Uptake</a:t>
            </a:r>
          </a:p>
          <a:p>
            <a:pPr lvl="1"/>
            <a:r>
              <a:rPr lang="en-US" dirty="0"/>
              <a:t>Nutrients moved from high concentration (soil) to lower </a:t>
            </a:r>
            <a:r>
              <a:rPr lang="en-US" dirty="0" err="1"/>
              <a:t>concentratioun</a:t>
            </a:r>
            <a:r>
              <a:rPr lang="en-US" dirty="0"/>
              <a:t> in free space (between cell in the cortex or cell wall) by diffusion and ion exchange (cells have an internal negative charge)</a:t>
            </a:r>
          </a:p>
          <a:p>
            <a:pPr lvl="1"/>
            <a:r>
              <a:rPr lang="en-US" dirty="0"/>
              <a:t>Indiscriminate and does not require expenditure of plant energy</a:t>
            </a:r>
          </a:p>
          <a:p>
            <a:pPr lvl="1"/>
            <a:r>
              <a:rPr lang="en-US" dirty="0"/>
              <a:t>Process occurs outside </a:t>
            </a:r>
            <a:r>
              <a:rPr lang="en-US" dirty="0" err="1"/>
              <a:t>Casparian</a:t>
            </a:r>
            <a:r>
              <a:rPr lang="en-US" dirty="0"/>
              <a:t> strip and plasmalemma that are barriers to diffusion and ion exchange</a:t>
            </a:r>
          </a:p>
          <a:p>
            <a:r>
              <a:rPr lang="en-US" dirty="0"/>
              <a:t>Active Uptake</a:t>
            </a:r>
          </a:p>
          <a:p>
            <a:pPr lvl="1"/>
            <a:r>
              <a:rPr lang="en-US" dirty="0"/>
              <a:t>Nutrients are moved AGAINST a concentration gradient across the plasmalemma by a carrier mechanism. This process requires expenditure of plant energy (hence ACTIVE)</a:t>
            </a:r>
          </a:p>
        </p:txBody>
      </p:sp>
      <p:sp>
        <p:nvSpPr>
          <p:cNvPr id="4" name="Slide Number Placeholder 3">
            <a:extLst>
              <a:ext uri="{FF2B5EF4-FFF2-40B4-BE49-F238E27FC236}">
                <a16:creationId xmlns:a16="http://schemas.microsoft.com/office/drawing/2014/main" id="{45824BF5-604F-FEFD-43A6-88028C14DA41}"/>
              </a:ext>
            </a:extLst>
          </p:cNvPr>
          <p:cNvSpPr>
            <a:spLocks noGrp="1"/>
          </p:cNvSpPr>
          <p:nvPr>
            <p:ph type="sldNum" sz="quarter" idx="12"/>
          </p:nvPr>
        </p:nvSpPr>
        <p:spPr/>
        <p:txBody>
          <a:bodyPr/>
          <a:lstStyle/>
          <a:p>
            <a:fld id="{DF3020E6-9C94-4E39-B339-D5A7500101A0}" type="slidenum">
              <a:rPr lang="en-US" smtClean="0"/>
              <a:t>45</a:t>
            </a:fld>
            <a:endParaRPr lang="en-US"/>
          </a:p>
        </p:txBody>
      </p:sp>
    </p:spTree>
    <p:extLst>
      <p:ext uri="{BB962C8B-B14F-4D97-AF65-F5344CB8AC3E}">
        <p14:creationId xmlns:p14="http://schemas.microsoft.com/office/powerpoint/2010/main" val="40243483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8DAAE-6D47-1730-16EF-6CBD76B12B7D}"/>
              </a:ext>
            </a:extLst>
          </p:cNvPr>
          <p:cNvSpPr>
            <a:spLocks noGrp="1"/>
          </p:cNvSpPr>
          <p:nvPr>
            <p:ph type="title"/>
          </p:nvPr>
        </p:nvSpPr>
        <p:spPr/>
        <p:txBody>
          <a:bodyPr/>
          <a:lstStyle/>
          <a:p>
            <a:r>
              <a:rPr lang="en-US" dirty="0"/>
              <a:t>Active Uptake</a:t>
            </a:r>
          </a:p>
        </p:txBody>
      </p:sp>
      <p:sp>
        <p:nvSpPr>
          <p:cNvPr id="4" name="Slide Number Placeholder 3">
            <a:extLst>
              <a:ext uri="{FF2B5EF4-FFF2-40B4-BE49-F238E27FC236}">
                <a16:creationId xmlns:a16="http://schemas.microsoft.com/office/drawing/2014/main" id="{B7FB086E-93E4-6309-D453-F94A487F71FD}"/>
              </a:ext>
            </a:extLst>
          </p:cNvPr>
          <p:cNvSpPr>
            <a:spLocks noGrp="1"/>
          </p:cNvSpPr>
          <p:nvPr>
            <p:ph type="sldNum" sz="quarter" idx="12"/>
          </p:nvPr>
        </p:nvSpPr>
        <p:spPr/>
        <p:txBody>
          <a:bodyPr/>
          <a:lstStyle/>
          <a:p>
            <a:fld id="{DF3020E6-9C94-4E39-B339-D5A7500101A0}" type="slidenum">
              <a:rPr lang="en-US" smtClean="0"/>
              <a:t>46</a:t>
            </a:fld>
            <a:endParaRPr lang="en-US"/>
          </a:p>
        </p:txBody>
      </p:sp>
      <p:pic>
        <p:nvPicPr>
          <p:cNvPr id="1026" name="Picture 2">
            <a:extLst>
              <a:ext uri="{FF2B5EF4-FFF2-40B4-BE49-F238E27FC236}">
                <a16:creationId xmlns:a16="http://schemas.microsoft.com/office/drawing/2014/main" id="{CBD7DFC7-465F-6BD0-17E7-E61AFD4920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6736" y="1620570"/>
            <a:ext cx="7834297" cy="4510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411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CA476-2EC8-5BDC-2FDD-A18C01D3FEF1}"/>
              </a:ext>
            </a:extLst>
          </p:cNvPr>
          <p:cNvSpPr>
            <a:spLocks noGrp="1"/>
          </p:cNvSpPr>
          <p:nvPr>
            <p:ph type="title"/>
          </p:nvPr>
        </p:nvSpPr>
        <p:spPr/>
        <p:txBody>
          <a:bodyPr/>
          <a:lstStyle/>
          <a:p>
            <a:r>
              <a:rPr lang="en-US" dirty="0"/>
              <a:t>Clay and Humus - Colloids</a:t>
            </a:r>
          </a:p>
        </p:txBody>
      </p:sp>
      <p:sp>
        <p:nvSpPr>
          <p:cNvPr id="3" name="Content Placeholder 2">
            <a:extLst>
              <a:ext uri="{FF2B5EF4-FFF2-40B4-BE49-F238E27FC236}">
                <a16:creationId xmlns:a16="http://schemas.microsoft.com/office/drawing/2014/main" id="{33A205E0-DDE8-8D02-991F-0F57EA4C11A6}"/>
              </a:ext>
            </a:extLst>
          </p:cNvPr>
          <p:cNvSpPr>
            <a:spLocks noGrp="1"/>
          </p:cNvSpPr>
          <p:nvPr>
            <p:ph idx="1"/>
          </p:nvPr>
        </p:nvSpPr>
        <p:spPr/>
        <p:txBody>
          <a:bodyPr/>
          <a:lstStyle/>
          <a:p>
            <a:r>
              <a:rPr lang="en-US" dirty="0"/>
              <a:t>General properties</a:t>
            </a:r>
          </a:p>
          <a:p>
            <a:pPr lvl="1"/>
            <a:r>
              <a:rPr lang="en-US" dirty="0"/>
              <a:t>Size</a:t>
            </a:r>
          </a:p>
          <a:p>
            <a:pPr lvl="2"/>
            <a:r>
              <a:rPr lang="en-US" dirty="0"/>
              <a:t>Less than 1 micron (0.000001 m)</a:t>
            </a:r>
          </a:p>
          <a:p>
            <a:pPr lvl="2"/>
            <a:r>
              <a:rPr lang="en-US" dirty="0"/>
              <a:t>Some say less than 2 micron to match clay definition</a:t>
            </a:r>
          </a:p>
          <a:p>
            <a:pPr lvl="1"/>
            <a:r>
              <a:rPr lang="en-US" dirty="0"/>
              <a:t>Surface area</a:t>
            </a:r>
          </a:p>
          <a:p>
            <a:pPr lvl="2"/>
            <a:r>
              <a:rPr lang="en-US" dirty="0"/>
              <a:t>Small size yields large surface area</a:t>
            </a:r>
          </a:p>
          <a:p>
            <a:pPr lvl="2"/>
            <a:r>
              <a:rPr lang="en-US" dirty="0"/>
              <a:t>Surface area allows for points of which reactions can occur</a:t>
            </a:r>
          </a:p>
          <a:p>
            <a:pPr lvl="3"/>
            <a:r>
              <a:rPr lang="en-US" dirty="0"/>
              <a:t>Adsorption</a:t>
            </a:r>
          </a:p>
          <a:p>
            <a:pPr lvl="3"/>
            <a:r>
              <a:rPr lang="en-US" dirty="0"/>
              <a:t>Catalysis</a:t>
            </a:r>
          </a:p>
          <a:p>
            <a:pPr lvl="3"/>
            <a:r>
              <a:rPr lang="en-US" dirty="0"/>
              <a:t>Precipitation</a:t>
            </a:r>
          </a:p>
          <a:p>
            <a:pPr lvl="3"/>
            <a:r>
              <a:rPr lang="en-US" dirty="0"/>
              <a:t>Microbial Colonization</a:t>
            </a:r>
          </a:p>
        </p:txBody>
      </p:sp>
      <p:sp>
        <p:nvSpPr>
          <p:cNvPr id="4" name="Slide Number Placeholder 3">
            <a:extLst>
              <a:ext uri="{FF2B5EF4-FFF2-40B4-BE49-F238E27FC236}">
                <a16:creationId xmlns:a16="http://schemas.microsoft.com/office/drawing/2014/main" id="{AC1428EF-DD6B-98BC-8940-A8F405BAD038}"/>
              </a:ext>
            </a:extLst>
          </p:cNvPr>
          <p:cNvSpPr>
            <a:spLocks noGrp="1"/>
          </p:cNvSpPr>
          <p:nvPr>
            <p:ph type="sldNum" sz="quarter" idx="12"/>
          </p:nvPr>
        </p:nvSpPr>
        <p:spPr/>
        <p:txBody>
          <a:bodyPr/>
          <a:lstStyle/>
          <a:p>
            <a:fld id="{DCB4DD8D-4F5D-4EB9-BC24-C39EDF5F2FC0}" type="slidenum">
              <a:rPr lang="en-US" smtClean="0"/>
              <a:t>5</a:t>
            </a:fld>
            <a:endParaRPr lang="en-US"/>
          </a:p>
        </p:txBody>
      </p:sp>
    </p:spTree>
    <p:extLst>
      <p:ext uri="{BB962C8B-B14F-4D97-AF65-F5344CB8AC3E}">
        <p14:creationId xmlns:p14="http://schemas.microsoft.com/office/powerpoint/2010/main" val="46432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43CFB-31B3-92F8-EB9A-73CBA43DE863}"/>
              </a:ext>
            </a:extLst>
          </p:cNvPr>
          <p:cNvSpPr>
            <a:spLocks noGrp="1"/>
          </p:cNvSpPr>
          <p:nvPr>
            <p:ph type="title"/>
          </p:nvPr>
        </p:nvSpPr>
        <p:spPr/>
        <p:txBody>
          <a:bodyPr/>
          <a:lstStyle/>
          <a:p>
            <a:r>
              <a:rPr lang="en-US" dirty="0"/>
              <a:t>Types of Colloids</a:t>
            </a:r>
          </a:p>
        </p:txBody>
      </p:sp>
      <p:sp>
        <p:nvSpPr>
          <p:cNvPr id="3" name="Content Placeholder 2">
            <a:extLst>
              <a:ext uri="{FF2B5EF4-FFF2-40B4-BE49-F238E27FC236}">
                <a16:creationId xmlns:a16="http://schemas.microsoft.com/office/drawing/2014/main" id="{B2EC523F-4D96-04D6-1047-73836AE12336}"/>
              </a:ext>
            </a:extLst>
          </p:cNvPr>
          <p:cNvSpPr>
            <a:spLocks noGrp="1"/>
          </p:cNvSpPr>
          <p:nvPr>
            <p:ph idx="1"/>
          </p:nvPr>
        </p:nvSpPr>
        <p:spPr>
          <a:xfrm>
            <a:off x="838200" y="1825625"/>
            <a:ext cx="5174411" cy="4351338"/>
          </a:xfrm>
        </p:spPr>
        <p:txBody>
          <a:bodyPr>
            <a:normAutofit lnSpcReduction="10000"/>
          </a:bodyPr>
          <a:lstStyle/>
          <a:p>
            <a:r>
              <a:rPr lang="en-US" dirty="0"/>
              <a:t>Crystalline silicate clays</a:t>
            </a:r>
          </a:p>
          <a:p>
            <a:pPr lvl="1"/>
            <a:r>
              <a:rPr lang="en-US" dirty="0"/>
              <a:t>Dominate in most soils</a:t>
            </a:r>
          </a:p>
          <a:p>
            <a:pPr lvl="1"/>
            <a:r>
              <a:rPr lang="en-US" dirty="0"/>
              <a:t>Layered</a:t>
            </a:r>
          </a:p>
          <a:p>
            <a:pPr lvl="1"/>
            <a:r>
              <a:rPr lang="en-US" dirty="0"/>
              <a:t>Different properties based on types</a:t>
            </a:r>
          </a:p>
          <a:p>
            <a:pPr lvl="1"/>
            <a:endParaRPr lang="en-US" dirty="0"/>
          </a:p>
          <a:p>
            <a:r>
              <a:rPr lang="en-US" dirty="0"/>
              <a:t>Non-Crystalline silicate clays</a:t>
            </a:r>
          </a:p>
          <a:p>
            <a:pPr lvl="1"/>
            <a:r>
              <a:rPr lang="en-US" dirty="0"/>
              <a:t>Tightly bonded Si, Al, O, but not crystalline shape</a:t>
            </a:r>
          </a:p>
          <a:p>
            <a:pPr lvl="1"/>
            <a:r>
              <a:rPr lang="en-US" dirty="0"/>
              <a:t>Allophane and Imogolite</a:t>
            </a:r>
          </a:p>
          <a:p>
            <a:pPr lvl="1"/>
            <a:r>
              <a:rPr lang="en-US" dirty="0"/>
              <a:t>Common in Volcanic soils</a:t>
            </a:r>
          </a:p>
        </p:txBody>
      </p:sp>
      <p:sp>
        <p:nvSpPr>
          <p:cNvPr id="4" name="Slide Number Placeholder 3">
            <a:extLst>
              <a:ext uri="{FF2B5EF4-FFF2-40B4-BE49-F238E27FC236}">
                <a16:creationId xmlns:a16="http://schemas.microsoft.com/office/drawing/2014/main" id="{9DBE2F63-5456-167F-371D-DA6B226EFE1C}"/>
              </a:ext>
            </a:extLst>
          </p:cNvPr>
          <p:cNvSpPr>
            <a:spLocks noGrp="1"/>
          </p:cNvSpPr>
          <p:nvPr>
            <p:ph type="sldNum" sz="quarter" idx="12"/>
          </p:nvPr>
        </p:nvSpPr>
        <p:spPr/>
        <p:txBody>
          <a:bodyPr/>
          <a:lstStyle/>
          <a:p>
            <a:fld id="{DCB4DD8D-4F5D-4EB9-BC24-C39EDF5F2FC0}" type="slidenum">
              <a:rPr lang="en-US" smtClean="0"/>
              <a:t>6</a:t>
            </a:fld>
            <a:endParaRPr lang="en-US"/>
          </a:p>
        </p:txBody>
      </p:sp>
      <p:pic>
        <p:nvPicPr>
          <p:cNvPr id="5" name="Content Placeholder 5" descr="A picture containing food, piece, cake, sitting&#10;&#10;Description automatically generated">
            <a:extLst>
              <a:ext uri="{FF2B5EF4-FFF2-40B4-BE49-F238E27FC236}">
                <a16:creationId xmlns:a16="http://schemas.microsoft.com/office/drawing/2014/main" id="{F47B749D-B204-4AC9-1859-A315638695A2}"/>
              </a:ext>
            </a:extLst>
          </p:cNvPr>
          <p:cNvPicPr>
            <a:picLocks noChangeAspect="1"/>
          </p:cNvPicPr>
          <p:nvPr/>
        </p:nvPicPr>
        <p:blipFill>
          <a:blip r:embed="rId2"/>
          <a:stretch>
            <a:fillRect/>
          </a:stretch>
        </p:blipFill>
        <p:spPr>
          <a:xfrm>
            <a:off x="6556408" y="2010878"/>
            <a:ext cx="1730857" cy="1793634"/>
          </a:xfrm>
          <a:prstGeom prst="rect">
            <a:avLst/>
          </a:prstGeom>
        </p:spPr>
      </p:pic>
      <p:pic>
        <p:nvPicPr>
          <p:cNvPr id="6" name="Picture 5" descr="A close up of a rock&#10;&#10;Description automatically generated">
            <a:extLst>
              <a:ext uri="{FF2B5EF4-FFF2-40B4-BE49-F238E27FC236}">
                <a16:creationId xmlns:a16="http://schemas.microsoft.com/office/drawing/2014/main" id="{8EC4D2EF-2128-1AF3-E0BF-D497F20FB253}"/>
              </a:ext>
            </a:extLst>
          </p:cNvPr>
          <p:cNvPicPr>
            <a:picLocks noChangeAspect="1"/>
          </p:cNvPicPr>
          <p:nvPr/>
        </p:nvPicPr>
        <p:blipFill>
          <a:blip r:embed="rId3"/>
          <a:stretch>
            <a:fillRect/>
          </a:stretch>
        </p:blipFill>
        <p:spPr>
          <a:xfrm>
            <a:off x="8563791" y="2071027"/>
            <a:ext cx="2336457" cy="1627761"/>
          </a:xfrm>
          <a:prstGeom prst="rect">
            <a:avLst/>
          </a:prstGeom>
        </p:spPr>
      </p:pic>
      <p:pic>
        <p:nvPicPr>
          <p:cNvPr id="7" name="Picture 2" descr="Image result for allophane">
            <a:extLst>
              <a:ext uri="{FF2B5EF4-FFF2-40B4-BE49-F238E27FC236}">
                <a16:creationId xmlns:a16="http://schemas.microsoft.com/office/drawing/2014/main" id="{A68D4250-6F3B-7838-59B5-E4DFB06459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9519" y="3804512"/>
            <a:ext cx="2567117" cy="21563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 up of food&#10;&#10;Description automatically generated">
            <a:extLst>
              <a:ext uri="{FF2B5EF4-FFF2-40B4-BE49-F238E27FC236}">
                <a16:creationId xmlns:a16="http://schemas.microsoft.com/office/drawing/2014/main" id="{1B46854A-10A4-CF7F-3C39-2A2B416C5200}"/>
              </a:ext>
            </a:extLst>
          </p:cNvPr>
          <p:cNvPicPr>
            <a:picLocks noChangeAspect="1"/>
          </p:cNvPicPr>
          <p:nvPr/>
        </p:nvPicPr>
        <p:blipFill>
          <a:blip r:embed="rId5"/>
          <a:stretch>
            <a:fillRect/>
          </a:stretch>
        </p:blipFill>
        <p:spPr>
          <a:xfrm>
            <a:off x="8897054" y="3985884"/>
            <a:ext cx="2390502" cy="1793634"/>
          </a:xfrm>
          <a:prstGeom prst="rect">
            <a:avLst/>
          </a:prstGeom>
        </p:spPr>
      </p:pic>
    </p:spTree>
    <p:extLst>
      <p:ext uri="{BB962C8B-B14F-4D97-AF65-F5344CB8AC3E}">
        <p14:creationId xmlns:p14="http://schemas.microsoft.com/office/powerpoint/2010/main" val="3938299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B02D6-41AE-1139-6CE9-F492C9B5EC61}"/>
              </a:ext>
            </a:extLst>
          </p:cNvPr>
          <p:cNvSpPr>
            <a:spLocks noGrp="1"/>
          </p:cNvSpPr>
          <p:nvPr>
            <p:ph type="title"/>
          </p:nvPr>
        </p:nvSpPr>
        <p:spPr/>
        <p:txBody>
          <a:bodyPr/>
          <a:lstStyle/>
          <a:p>
            <a:r>
              <a:rPr lang="en-US" dirty="0"/>
              <a:t>Types of Colloids</a:t>
            </a:r>
          </a:p>
        </p:txBody>
      </p:sp>
      <p:sp>
        <p:nvSpPr>
          <p:cNvPr id="3" name="Content Placeholder 2">
            <a:extLst>
              <a:ext uri="{FF2B5EF4-FFF2-40B4-BE49-F238E27FC236}">
                <a16:creationId xmlns:a16="http://schemas.microsoft.com/office/drawing/2014/main" id="{42693E08-718B-8ACA-001B-F59B097B041C}"/>
              </a:ext>
            </a:extLst>
          </p:cNvPr>
          <p:cNvSpPr>
            <a:spLocks noGrp="1"/>
          </p:cNvSpPr>
          <p:nvPr>
            <p:ph idx="1"/>
          </p:nvPr>
        </p:nvSpPr>
        <p:spPr>
          <a:xfrm>
            <a:off x="6096000" y="1825625"/>
            <a:ext cx="5257800" cy="4351338"/>
          </a:xfrm>
        </p:spPr>
        <p:txBody>
          <a:bodyPr>
            <a:normAutofit fontScale="92500" lnSpcReduction="10000"/>
          </a:bodyPr>
          <a:lstStyle/>
          <a:p>
            <a:r>
              <a:rPr lang="en-US" dirty="0"/>
              <a:t>Iron and Aluminum Oxides</a:t>
            </a:r>
          </a:p>
          <a:p>
            <a:pPr lvl="1"/>
            <a:r>
              <a:rPr lang="en-US" dirty="0"/>
              <a:t>Important in highly weathered soils</a:t>
            </a:r>
          </a:p>
          <a:p>
            <a:pPr lvl="1"/>
            <a:r>
              <a:rPr lang="en-US" dirty="0"/>
              <a:t>Gibbsite (</a:t>
            </a:r>
            <a:r>
              <a:rPr lang="en-US" dirty="0" err="1"/>
              <a:t>AlOH</a:t>
            </a:r>
            <a:r>
              <a:rPr lang="en-US" dirty="0"/>
              <a:t>) and </a:t>
            </a:r>
            <a:r>
              <a:rPr lang="en-US" dirty="0" err="1"/>
              <a:t>Geothite</a:t>
            </a:r>
            <a:r>
              <a:rPr lang="en-US" dirty="0"/>
              <a:t> (</a:t>
            </a:r>
            <a:r>
              <a:rPr lang="en-US" dirty="0" err="1"/>
              <a:t>FeOH</a:t>
            </a:r>
            <a:r>
              <a:rPr lang="en-US" dirty="0"/>
              <a:t>) crystalline sheets</a:t>
            </a:r>
          </a:p>
          <a:p>
            <a:pPr lvl="1"/>
            <a:r>
              <a:rPr lang="en-US" dirty="0"/>
              <a:t>Other amorphous coatings</a:t>
            </a:r>
          </a:p>
          <a:p>
            <a:r>
              <a:rPr lang="en-US" dirty="0"/>
              <a:t>Organic (Humus)</a:t>
            </a:r>
          </a:p>
          <a:p>
            <a:pPr lvl="1"/>
            <a:r>
              <a:rPr lang="en-US" dirty="0"/>
              <a:t>Not mineral or crystalline</a:t>
            </a:r>
          </a:p>
          <a:p>
            <a:pPr lvl="1"/>
            <a:r>
              <a:rPr lang="en-US" dirty="0"/>
              <a:t>Chains of C bonded with H, O, and N</a:t>
            </a:r>
          </a:p>
          <a:p>
            <a:pPr lvl="1"/>
            <a:r>
              <a:rPr lang="en-US" dirty="0"/>
              <a:t>Among smallest colloids</a:t>
            </a:r>
          </a:p>
          <a:p>
            <a:pPr lvl="1"/>
            <a:r>
              <a:rPr lang="en-US" dirty="0"/>
              <a:t>Can absorb lots of water</a:t>
            </a:r>
          </a:p>
          <a:p>
            <a:pPr lvl="1"/>
            <a:r>
              <a:rPr lang="en-US" dirty="0"/>
              <a:t>Lots of charge (+ and -)</a:t>
            </a:r>
          </a:p>
          <a:p>
            <a:pPr lvl="1"/>
            <a:r>
              <a:rPr lang="en-US" dirty="0"/>
              <a:t>Net charge always negative</a:t>
            </a:r>
          </a:p>
        </p:txBody>
      </p:sp>
      <p:sp>
        <p:nvSpPr>
          <p:cNvPr id="4" name="Slide Number Placeholder 3">
            <a:extLst>
              <a:ext uri="{FF2B5EF4-FFF2-40B4-BE49-F238E27FC236}">
                <a16:creationId xmlns:a16="http://schemas.microsoft.com/office/drawing/2014/main" id="{53638493-D524-B62F-D487-667D3A3E25DB}"/>
              </a:ext>
            </a:extLst>
          </p:cNvPr>
          <p:cNvSpPr>
            <a:spLocks noGrp="1"/>
          </p:cNvSpPr>
          <p:nvPr>
            <p:ph type="sldNum" sz="quarter" idx="12"/>
          </p:nvPr>
        </p:nvSpPr>
        <p:spPr/>
        <p:txBody>
          <a:bodyPr/>
          <a:lstStyle/>
          <a:p>
            <a:fld id="{DCB4DD8D-4F5D-4EB9-BC24-C39EDF5F2FC0}" type="slidenum">
              <a:rPr lang="en-US" smtClean="0"/>
              <a:t>7</a:t>
            </a:fld>
            <a:endParaRPr lang="en-US"/>
          </a:p>
        </p:txBody>
      </p:sp>
      <p:pic>
        <p:nvPicPr>
          <p:cNvPr id="5" name="Picture 2" descr="Soil | Hanjorifa">
            <a:extLst>
              <a:ext uri="{FF2B5EF4-FFF2-40B4-BE49-F238E27FC236}">
                <a16:creationId xmlns:a16="http://schemas.microsoft.com/office/drawing/2014/main" id="{BE8F1306-3118-59A9-A9BB-6F12B82900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536"/>
          <a:stretch/>
        </p:blipFill>
        <p:spPr bwMode="auto">
          <a:xfrm>
            <a:off x="1761614" y="1794377"/>
            <a:ext cx="2105510" cy="17991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uilding Soil Organic Matter and Humus in Soils">
            <a:extLst>
              <a:ext uri="{FF2B5EF4-FFF2-40B4-BE49-F238E27FC236}">
                <a16:creationId xmlns:a16="http://schemas.microsoft.com/office/drawing/2014/main" id="{1F9CF73E-AB46-D9FC-D2CB-FD403CBF2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29" y="3645011"/>
            <a:ext cx="3151496" cy="2108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619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38456-A490-EAC0-4C74-9F0B870774FF}"/>
              </a:ext>
            </a:extLst>
          </p:cNvPr>
          <p:cNvSpPr>
            <a:spLocks noGrp="1"/>
          </p:cNvSpPr>
          <p:nvPr>
            <p:ph type="title"/>
          </p:nvPr>
        </p:nvSpPr>
        <p:spPr/>
        <p:txBody>
          <a:bodyPr/>
          <a:lstStyle/>
          <a:p>
            <a:r>
              <a:rPr lang="en-US" dirty="0"/>
              <a:t>CEC</a:t>
            </a:r>
          </a:p>
        </p:txBody>
      </p:sp>
      <p:sp>
        <p:nvSpPr>
          <p:cNvPr id="3" name="Content Placeholder 2">
            <a:extLst>
              <a:ext uri="{FF2B5EF4-FFF2-40B4-BE49-F238E27FC236}">
                <a16:creationId xmlns:a16="http://schemas.microsoft.com/office/drawing/2014/main" id="{66669DC9-00D8-EF63-8B3B-6DB3AEF2DA7E}"/>
              </a:ext>
            </a:extLst>
          </p:cNvPr>
          <p:cNvSpPr>
            <a:spLocks noGrp="1"/>
          </p:cNvSpPr>
          <p:nvPr>
            <p:ph idx="1"/>
          </p:nvPr>
        </p:nvSpPr>
        <p:spPr/>
        <p:txBody>
          <a:bodyPr/>
          <a:lstStyle/>
          <a:p>
            <a:r>
              <a:rPr lang="en-US" dirty="0"/>
              <a:t>Types of colloids will impact CEC, or Cation Exchange Capacity</a:t>
            </a:r>
          </a:p>
          <a:p>
            <a:r>
              <a:rPr lang="en-US" dirty="0"/>
              <a:t>It is the ability to hold cations (+) by electrical attraction</a:t>
            </a:r>
          </a:p>
          <a:p>
            <a:r>
              <a:rPr lang="en-US" dirty="0"/>
              <a:t>AEC (anion Exchange capacity) is also a thing, but we are less concerned with it here</a:t>
            </a:r>
          </a:p>
          <a:p>
            <a:pPr lvl="1"/>
            <a:r>
              <a:rPr lang="en-US" dirty="0"/>
              <a:t>HIGHLY weathered soils have AEC, or a net POSITIVE charge (Think tropical soils; Brazil)</a:t>
            </a:r>
          </a:p>
        </p:txBody>
      </p:sp>
      <p:sp>
        <p:nvSpPr>
          <p:cNvPr id="4" name="Slide Number Placeholder 3">
            <a:extLst>
              <a:ext uri="{FF2B5EF4-FFF2-40B4-BE49-F238E27FC236}">
                <a16:creationId xmlns:a16="http://schemas.microsoft.com/office/drawing/2014/main" id="{3EB48511-BA30-BB14-24AD-10EF37F0CF1A}"/>
              </a:ext>
            </a:extLst>
          </p:cNvPr>
          <p:cNvSpPr>
            <a:spLocks noGrp="1"/>
          </p:cNvSpPr>
          <p:nvPr>
            <p:ph type="sldNum" sz="quarter" idx="12"/>
          </p:nvPr>
        </p:nvSpPr>
        <p:spPr/>
        <p:txBody>
          <a:bodyPr/>
          <a:lstStyle/>
          <a:p>
            <a:fld id="{DF3020E6-9C94-4E39-B339-D5A7500101A0}" type="slidenum">
              <a:rPr lang="en-US" smtClean="0"/>
              <a:t>8</a:t>
            </a:fld>
            <a:endParaRPr lang="en-US"/>
          </a:p>
        </p:txBody>
      </p:sp>
    </p:spTree>
    <p:extLst>
      <p:ext uri="{BB962C8B-B14F-4D97-AF65-F5344CB8AC3E}">
        <p14:creationId xmlns:p14="http://schemas.microsoft.com/office/powerpoint/2010/main" val="306270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29758-8603-44CA-5BCB-15DE0CEDAECF}"/>
              </a:ext>
            </a:extLst>
          </p:cNvPr>
          <p:cNvSpPr>
            <a:spLocks noGrp="1"/>
          </p:cNvSpPr>
          <p:nvPr>
            <p:ph type="title"/>
          </p:nvPr>
        </p:nvSpPr>
        <p:spPr/>
        <p:txBody>
          <a:bodyPr/>
          <a:lstStyle/>
          <a:p>
            <a:r>
              <a:rPr lang="en-US" dirty="0"/>
              <a:t>Impact of soil particles on CEC</a:t>
            </a:r>
          </a:p>
        </p:txBody>
      </p:sp>
      <p:sp>
        <p:nvSpPr>
          <p:cNvPr id="3" name="Content Placeholder 2">
            <a:extLst>
              <a:ext uri="{FF2B5EF4-FFF2-40B4-BE49-F238E27FC236}">
                <a16:creationId xmlns:a16="http://schemas.microsoft.com/office/drawing/2014/main" id="{11E6AE2D-C3CB-C368-9A85-0881909621CE}"/>
              </a:ext>
            </a:extLst>
          </p:cNvPr>
          <p:cNvSpPr>
            <a:spLocks noGrp="1"/>
          </p:cNvSpPr>
          <p:nvPr>
            <p:ph idx="1"/>
          </p:nvPr>
        </p:nvSpPr>
        <p:spPr/>
        <p:txBody>
          <a:bodyPr/>
          <a:lstStyle/>
          <a:p>
            <a:endParaRPr lang="en-US" dirty="0"/>
          </a:p>
        </p:txBody>
      </p:sp>
      <p:pic>
        <p:nvPicPr>
          <p:cNvPr id="4" name="Picture 4">
            <a:extLst>
              <a:ext uri="{FF2B5EF4-FFF2-40B4-BE49-F238E27FC236}">
                <a16:creationId xmlns:a16="http://schemas.microsoft.com/office/drawing/2014/main" id="{CDA60D84-EF59-A1E5-6D79-66E63A91EECE}"/>
              </a:ext>
            </a:extLst>
          </p:cNvPr>
          <p:cNvPicPr>
            <a:picLocks noChangeAspect="1" noChangeArrowheads="1"/>
          </p:cNvPicPr>
          <p:nvPr/>
        </p:nvPicPr>
        <p:blipFill>
          <a:blip r:embed="rId2" cstate="print"/>
          <a:srcRect/>
          <a:stretch>
            <a:fillRect/>
          </a:stretch>
        </p:blipFill>
        <p:spPr bwMode="auto">
          <a:xfrm>
            <a:off x="1665481" y="1435332"/>
            <a:ext cx="3051485" cy="5293479"/>
          </a:xfrm>
          <a:prstGeom prst="rect">
            <a:avLst/>
          </a:prstGeom>
          <a:noFill/>
          <a:ln w="9525">
            <a:noFill/>
            <a:miter lim="800000"/>
            <a:headEnd/>
            <a:tailEnd/>
          </a:ln>
        </p:spPr>
      </p:pic>
      <p:graphicFrame>
        <p:nvGraphicFramePr>
          <p:cNvPr id="5" name="Table 6">
            <a:extLst>
              <a:ext uri="{FF2B5EF4-FFF2-40B4-BE49-F238E27FC236}">
                <a16:creationId xmlns:a16="http://schemas.microsoft.com/office/drawing/2014/main" id="{B717CA8A-4C3C-A3A2-4D62-3DB0591309AF}"/>
              </a:ext>
            </a:extLst>
          </p:cNvPr>
          <p:cNvGraphicFramePr>
            <a:graphicFrameLocks noGrp="1"/>
          </p:cNvGraphicFramePr>
          <p:nvPr>
            <p:extLst>
              <p:ext uri="{D42A27DB-BD31-4B8C-83A1-F6EECF244321}">
                <p14:modId xmlns:p14="http://schemas.microsoft.com/office/powerpoint/2010/main" val="2306458511"/>
              </p:ext>
            </p:extLst>
          </p:nvPr>
        </p:nvGraphicFramePr>
        <p:xfrm>
          <a:off x="5238337" y="2441588"/>
          <a:ext cx="5418666" cy="27736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501306311"/>
                    </a:ext>
                  </a:extLst>
                </a:gridCol>
                <a:gridCol w="2709333">
                  <a:extLst>
                    <a:ext uri="{9D8B030D-6E8A-4147-A177-3AD203B41FA5}">
                      <a16:colId xmlns:a16="http://schemas.microsoft.com/office/drawing/2014/main" val="2659557050"/>
                    </a:ext>
                  </a:extLst>
                </a:gridCol>
              </a:tblGrid>
              <a:tr h="370840">
                <a:tc gridSpan="2">
                  <a:txBody>
                    <a:bodyPr/>
                    <a:lstStyle/>
                    <a:p>
                      <a:pPr algn="ctr"/>
                      <a:r>
                        <a:rPr lang="en-US" b="0" dirty="0">
                          <a:solidFill>
                            <a:schemeClr val="tx1"/>
                          </a:solidFill>
                        </a:rPr>
                        <a:t>CEC by texture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baseline="30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1193350"/>
                  </a:ext>
                </a:extLst>
              </a:tr>
              <a:tr h="227985">
                <a:tc>
                  <a:txBody>
                    <a:bodyPr/>
                    <a:lstStyle/>
                    <a:p>
                      <a:pPr algn="ctr"/>
                      <a:endParaRPr lang="en-US" baseline="300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solidFill>
                            <a:schemeClr val="tx1"/>
                          </a:solidFill>
                        </a:rPr>
                        <a:t>Cmol</a:t>
                      </a:r>
                      <a:r>
                        <a:rPr lang="en-US" baseline="-25000" dirty="0" err="1">
                          <a:solidFill>
                            <a:schemeClr val="tx1"/>
                          </a:solidFill>
                        </a:rPr>
                        <a:t>c</a:t>
                      </a:r>
                      <a:r>
                        <a:rPr lang="en-US" dirty="0">
                          <a:solidFill>
                            <a:schemeClr val="tx1"/>
                          </a:solidFill>
                        </a:rPr>
                        <a:t> kg</a:t>
                      </a:r>
                      <a:r>
                        <a:rPr lang="en-US" baseline="30000" dirty="0">
                          <a:solidFill>
                            <a:schemeClr val="tx1"/>
                          </a:solidFill>
                        </a:rPr>
                        <a:t>-1</a:t>
                      </a:r>
                    </a:p>
                    <a:p>
                      <a:pPr algn="ctr"/>
                      <a:endParaRPr lang="en-US" baseline="300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757257"/>
                  </a:ext>
                </a:extLst>
              </a:tr>
              <a:tr h="370840">
                <a:tc>
                  <a:txBody>
                    <a:bodyPr/>
                    <a:lstStyle/>
                    <a:p>
                      <a:r>
                        <a:rPr lang="en-US" dirty="0"/>
                        <a:t>Sands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1-5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1078503"/>
                  </a:ext>
                </a:extLst>
              </a:tr>
              <a:tr h="370840">
                <a:tc>
                  <a:txBody>
                    <a:bodyPr/>
                    <a:lstStyle/>
                    <a:p>
                      <a:r>
                        <a:rPr lang="en-US" dirty="0"/>
                        <a:t>Fine sandy loams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5-10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5328152"/>
                  </a:ext>
                </a:extLst>
              </a:tr>
              <a:tr h="370840">
                <a:tc>
                  <a:txBody>
                    <a:bodyPr/>
                    <a:lstStyle/>
                    <a:p>
                      <a:r>
                        <a:rPr lang="en-US" dirty="0"/>
                        <a:t>Loams + silt loams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10-25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7019829"/>
                  </a:ext>
                </a:extLst>
              </a:tr>
              <a:tr h="370840">
                <a:tc>
                  <a:txBody>
                    <a:bodyPr/>
                    <a:lstStyle/>
                    <a:p>
                      <a:r>
                        <a:rPr lang="en-US" dirty="0"/>
                        <a:t>Clay loams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15-30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2227671"/>
                  </a:ext>
                </a:extLst>
              </a:tr>
              <a:tr h="370840">
                <a:tc>
                  <a:txBody>
                    <a:bodyPr/>
                    <a:lstStyle/>
                    <a:p>
                      <a:r>
                        <a:rPr lang="en-US" dirty="0"/>
                        <a:t>Clays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&gt;30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8553569"/>
                  </a:ext>
                </a:extLst>
              </a:tr>
            </a:tbl>
          </a:graphicData>
        </a:graphic>
      </p:graphicFrame>
      <p:sp>
        <p:nvSpPr>
          <p:cNvPr id="6" name="Slide Number Placeholder 5">
            <a:extLst>
              <a:ext uri="{FF2B5EF4-FFF2-40B4-BE49-F238E27FC236}">
                <a16:creationId xmlns:a16="http://schemas.microsoft.com/office/drawing/2014/main" id="{8EBD6442-AA1B-4869-00DB-300BA3B93D27}"/>
              </a:ext>
            </a:extLst>
          </p:cNvPr>
          <p:cNvSpPr>
            <a:spLocks noGrp="1"/>
          </p:cNvSpPr>
          <p:nvPr>
            <p:ph type="sldNum" sz="quarter" idx="12"/>
          </p:nvPr>
        </p:nvSpPr>
        <p:spPr/>
        <p:txBody>
          <a:bodyPr/>
          <a:lstStyle/>
          <a:p>
            <a:fld id="{DF3020E6-9C94-4E39-B339-D5A7500101A0}" type="slidenum">
              <a:rPr lang="en-US" smtClean="0"/>
              <a:t>9</a:t>
            </a:fld>
            <a:endParaRPr lang="en-US"/>
          </a:p>
        </p:txBody>
      </p:sp>
    </p:spTree>
    <p:extLst>
      <p:ext uri="{BB962C8B-B14F-4D97-AF65-F5344CB8AC3E}">
        <p14:creationId xmlns:p14="http://schemas.microsoft.com/office/powerpoint/2010/main" val="1563727882"/>
      </p:ext>
    </p:extLst>
  </p:cSld>
  <p:clrMapOvr>
    <a:masterClrMapping/>
  </p:clrMapOvr>
</p:sld>
</file>

<file path=ppt/theme/theme1.xml><?xml version="1.0" encoding="utf-8"?>
<a:theme xmlns:a="http://schemas.openxmlformats.org/drawingml/2006/main" name="MSU_black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SU_blackwhite" id="{F483A3BF-935E-495D-8F0B-3FD84450165B}" vid="{67C9EBB3-294F-44EF-9795-7E318333D0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MSU_blackwhite</Template>
  <TotalTime>1411</TotalTime>
  <Words>2418</Words>
  <Application>Microsoft Office PowerPoint</Application>
  <PresentationFormat>Widescreen</PresentationFormat>
  <Paragraphs>387</Paragraphs>
  <Slides>46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Yu Mincho</vt:lpstr>
      <vt:lpstr>Arial</vt:lpstr>
      <vt:lpstr>Calibri</vt:lpstr>
      <vt:lpstr>Calibri Light</vt:lpstr>
      <vt:lpstr>Cambria Math</vt:lpstr>
      <vt:lpstr>Centaur</vt:lpstr>
      <vt:lpstr>Symbol</vt:lpstr>
      <vt:lpstr>Times New Roman</vt:lpstr>
      <vt:lpstr>MSU_blackwhite</vt:lpstr>
      <vt:lpstr>Chapter 3</vt:lpstr>
      <vt:lpstr>Soil Fertility</vt:lpstr>
      <vt:lpstr>Dynamic Process centered around soil solution</vt:lpstr>
      <vt:lpstr>Solid Phase of soil</vt:lpstr>
      <vt:lpstr>Clay and Humus - Colloids</vt:lpstr>
      <vt:lpstr>Types of Colloids</vt:lpstr>
      <vt:lpstr>Types of Colloids</vt:lpstr>
      <vt:lpstr>CEC</vt:lpstr>
      <vt:lpstr>Impact of soil particles on CEC</vt:lpstr>
      <vt:lpstr>Building Blocks of Silicate Clays</vt:lpstr>
      <vt:lpstr>Building Blocks of Silicate Clays</vt:lpstr>
      <vt:lpstr>Where does CEC come from?</vt:lpstr>
      <vt:lpstr>Where does CEC come from?</vt:lpstr>
      <vt:lpstr>Where does CEC come from?</vt:lpstr>
      <vt:lpstr>Organization of Silicate Clays</vt:lpstr>
      <vt:lpstr>Organization of Silicate Clays</vt:lpstr>
      <vt:lpstr>Organization of Silicate Clays</vt:lpstr>
      <vt:lpstr>Smectite: Shrink-Swell soils</vt:lpstr>
      <vt:lpstr>Organization of Silicate Clays</vt:lpstr>
      <vt:lpstr>Organization of Silicate Clays</vt:lpstr>
      <vt:lpstr>Organization of Silicate Clays</vt:lpstr>
      <vt:lpstr>Impact of soil particles on CEC</vt:lpstr>
      <vt:lpstr>Humus</vt:lpstr>
      <vt:lpstr>PowerPoint Presentation</vt:lpstr>
      <vt:lpstr>What does CEC impact?</vt:lpstr>
      <vt:lpstr>Cations and Anions on the exchange surface</vt:lpstr>
      <vt:lpstr>Cation Exchange Reactions</vt:lpstr>
      <vt:lpstr>How do we determine CEC?</vt:lpstr>
      <vt:lpstr>“Basic” and “Acidic” Cations</vt:lpstr>
      <vt:lpstr>Percent (%) Saturation</vt:lpstr>
      <vt:lpstr>Percent (%) Saturation</vt:lpstr>
      <vt:lpstr>Specific Adsorption</vt:lpstr>
      <vt:lpstr>Specific Adsorption</vt:lpstr>
      <vt:lpstr>Precipitation/Dissolution</vt:lpstr>
      <vt:lpstr>Precipitation/Dissolution</vt:lpstr>
      <vt:lpstr>So now, we’ve talked about the idea of solids supplying the solution</vt:lpstr>
      <vt:lpstr>Buffer Capacity</vt:lpstr>
      <vt:lpstr>Methods of Nutrient Supply</vt:lpstr>
      <vt:lpstr>Root Interception</vt:lpstr>
      <vt:lpstr>Root interception</vt:lpstr>
      <vt:lpstr>Root interception</vt:lpstr>
      <vt:lpstr>Diffusion</vt:lpstr>
      <vt:lpstr>Diffusion</vt:lpstr>
      <vt:lpstr>Mass Flow</vt:lpstr>
      <vt:lpstr>Plant Uptake of Nutrients</vt:lpstr>
      <vt:lpstr>Active Uptake</vt:lpstr>
    </vt:vector>
  </TitlesOfParts>
  <Company>Mississippi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3</dc:title>
  <dc:creator>Reed, Vaughn</dc:creator>
  <cp:lastModifiedBy>Reed, Vaughn</cp:lastModifiedBy>
  <cp:revision>2</cp:revision>
  <dcterms:created xsi:type="dcterms:W3CDTF">2022-12-15T21:34:01Z</dcterms:created>
  <dcterms:modified xsi:type="dcterms:W3CDTF">2025-02-26T19:21:10Z</dcterms:modified>
</cp:coreProperties>
</file>