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256" r:id="rId2"/>
    <p:sldId id="257" r:id="rId3"/>
    <p:sldId id="258" r:id="rId4"/>
    <p:sldId id="259" r:id="rId5"/>
    <p:sldId id="260" r:id="rId6"/>
    <p:sldId id="261" r:id="rId7"/>
    <p:sldId id="262" r:id="rId8"/>
    <p:sldId id="268" r:id="rId9"/>
    <p:sldId id="267" r:id="rId10"/>
    <p:sldId id="263" r:id="rId11"/>
    <p:sldId id="264" r:id="rId12"/>
    <p:sldId id="324" r:id="rId13"/>
    <p:sldId id="269" r:id="rId14"/>
    <p:sldId id="325" r:id="rId15"/>
    <p:sldId id="271" r:id="rId16"/>
    <p:sldId id="272" r:id="rId17"/>
    <p:sldId id="270"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90" r:id="rId34"/>
    <p:sldId id="288"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4" r:id="rId48"/>
    <p:sldId id="305" r:id="rId49"/>
    <p:sldId id="309" r:id="rId50"/>
    <p:sldId id="310" r:id="rId51"/>
    <p:sldId id="306" r:id="rId52"/>
    <p:sldId id="307" r:id="rId53"/>
    <p:sldId id="308" r:id="rId54"/>
    <p:sldId id="311" r:id="rId55"/>
    <p:sldId id="312" r:id="rId56"/>
    <p:sldId id="313" r:id="rId57"/>
    <p:sldId id="314" r:id="rId58"/>
    <p:sldId id="315" r:id="rId59"/>
    <p:sldId id="318" r:id="rId60"/>
    <p:sldId id="316" r:id="rId61"/>
    <p:sldId id="317" r:id="rId62"/>
    <p:sldId id="319" r:id="rId63"/>
    <p:sldId id="320" r:id="rId64"/>
    <p:sldId id="321" r:id="rId65"/>
    <p:sldId id="322" r:id="rId66"/>
    <p:sldId id="326" r:id="rId67"/>
    <p:sldId id="327" r:id="rId68"/>
    <p:sldId id="328" r:id="rId69"/>
    <p:sldId id="329" r:id="rId70"/>
    <p:sldId id="330" r:id="rId71"/>
    <p:sldId id="331" r:id="rId72"/>
    <p:sldId id="332" r:id="rId73"/>
    <p:sldId id="333" r:id="rId74"/>
    <p:sldId id="33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8898384E-407B-4EAE-836C-543AEE20851C}">
          <p14:sldIdLst>
            <p14:sldId id="256"/>
          </p14:sldIdLst>
        </p14:section>
        <p14:section name="Plant Essential Nutrients" id="{C15020B4-A939-46CA-B471-73CF83A3EA1C}">
          <p14:sldIdLst>
            <p14:sldId id="257"/>
            <p14:sldId id="258"/>
            <p14:sldId id="259"/>
            <p14:sldId id="260"/>
            <p14:sldId id="261"/>
          </p14:sldIdLst>
        </p14:section>
        <p14:section name="Chemistry" id="{F678E376-F198-48A7-816C-4FA1D729C4D2}">
          <p14:sldIdLst>
            <p14:sldId id="262"/>
            <p14:sldId id="268"/>
            <p14:sldId id="267"/>
          </p14:sldIdLst>
        </p14:section>
        <p14:section name="Nutrient Solubility" id="{3364AAC8-8E53-4A73-884D-67D20BA027DD}">
          <p14:sldIdLst>
            <p14:sldId id="263"/>
            <p14:sldId id="264"/>
            <p14:sldId id="324"/>
            <p14:sldId id="269"/>
            <p14:sldId id="325"/>
            <p14:sldId id="271"/>
            <p14:sldId id="272"/>
            <p14:sldId id="270"/>
            <p14:sldId id="273"/>
            <p14:sldId id="274"/>
            <p14:sldId id="275"/>
            <p14:sldId id="276"/>
            <p14:sldId id="277"/>
            <p14:sldId id="278"/>
            <p14:sldId id="279"/>
            <p14:sldId id="280"/>
            <p14:sldId id="281"/>
            <p14:sldId id="282"/>
            <p14:sldId id="283"/>
            <p14:sldId id="284"/>
            <p14:sldId id="285"/>
            <p14:sldId id="286"/>
            <p14:sldId id="287"/>
            <p14:sldId id="290"/>
            <p14:sldId id="288"/>
            <p14:sldId id="291"/>
            <p14:sldId id="292"/>
            <p14:sldId id="293"/>
            <p14:sldId id="294"/>
            <p14:sldId id="295"/>
            <p14:sldId id="296"/>
            <p14:sldId id="297"/>
            <p14:sldId id="298"/>
            <p14:sldId id="299"/>
            <p14:sldId id="300"/>
            <p14:sldId id="301"/>
            <p14:sldId id="302"/>
            <p14:sldId id="304"/>
            <p14:sldId id="305"/>
            <p14:sldId id="309"/>
            <p14:sldId id="310"/>
            <p14:sldId id="306"/>
            <p14:sldId id="307"/>
            <p14:sldId id="308"/>
            <p14:sldId id="311"/>
            <p14:sldId id="312"/>
            <p14:sldId id="313"/>
            <p14:sldId id="314"/>
            <p14:sldId id="315"/>
            <p14:sldId id="318"/>
            <p14:sldId id="316"/>
            <p14:sldId id="317"/>
            <p14:sldId id="319"/>
            <p14:sldId id="320"/>
            <p14:sldId id="321"/>
            <p14:sldId id="322"/>
            <p14:sldId id="326"/>
            <p14:sldId id="327"/>
            <p14:sldId id="328"/>
            <p14:sldId id="329"/>
            <p14:sldId id="330"/>
            <p14:sldId id="331"/>
            <p14:sldId id="332"/>
            <p14:sldId id="333"/>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9D7BB-1EC7-4ECF-93E7-5D1257879508}" v="80" dt="2026-01-22T14:45:31.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Vaughn" userId="8c08aa42-ee24-4557-87bf-78ee5f00a26d" providerId="ADAL" clId="{D227A343-EAA9-40C5-8DDC-913FAEB4646E}"/>
    <pc:docChg chg="undo custSel addSld delSld modSld sldOrd modSection">
      <pc:chgData name="Reed, Vaughn" userId="8c08aa42-ee24-4557-87bf-78ee5f00a26d" providerId="ADAL" clId="{D227A343-EAA9-40C5-8DDC-913FAEB4646E}" dt="2026-01-22T14:46:16.122" v="875" actId="47"/>
      <pc:docMkLst>
        <pc:docMk/>
      </pc:docMkLst>
      <pc:sldChg chg="modAnim">
        <pc:chgData name="Reed, Vaughn" userId="8c08aa42-ee24-4557-87bf-78ee5f00a26d" providerId="ADAL" clId="{D227A343-EAA9-40C5-8DDC-913FAEB4646E}" dt="2026-01-22T14:30:06.889" v="0"/>
        <pc:sldMkLst>
          <pc:docMk/>
          <pc:sldMk cId="1299638596" sldId="257"/>
        </pc:sldMkLst>
      </pc:sldChg>
      <pc:sldChg chg="modAnim">
        <pc:chgData name="Reed, Vaughn" userId="8c08aa42-ee24-4557-87bf-78ee5f00a26d" providerId="ADAL" clId="{D227A343-EAA9-40C5-8DDC-913FAEB4646E}" dt="2026-01-22T14:30:15.449" v="1"/>
        <pc:sldMkLst>
          <pc:docMk/>
          <pc:sldMk cId="112575943" sldId="268"/>
        </pc:sldMkLst>
      </pc:sldChg>
      <pc:sldChg chg="modAnim">
        <pc:chgData name="Reed, Vaughn" userId="8c08aa42-ee24-4557-87bf-78ee5f00a26d" providerId="ADAL" clId="{D227A343-EAA9-40C5-8DDC-913FAEB4646E}" dt="2026-01-22T14:31:41.319" v="8"/>
        <pc:sldMkLst>
          <pc:docMk/>
          <pc:sldMk cId="4243612835" sldId="269"/>
        </pc:sldMkLst>
      </pc:sldChg>
      <pc:sldChg chg="modAnim">
        <pc:chgData name="Reed, Vaughn" userId="8c08aa42-ee24-4557-87bf-78ee5f00a26d" providerId="ADAL" clId="{D227A343-EAA9-40C5-8DDC-913FAEB4646E}" dt="2026-01-22T14:33:05.523" v="13"/>
        <pc:sldMkLst>
          <pc:docMk/>
          <pc:sldMk cId="3314395330" sldId="279"/>
        </pc:sldMkLst>
      </pc:sldChg>
      <pc:sldChg chg="modAnim">
        <pc:chgData name="Reed, Vaughn" userId="8c08aa42-ee24-4557-87bf-78ee5f00a26d" providerId="ADAL" clId="{D227A343-EAA9-40C5-8DDC-913FAEB4646E}" dt="2026-01-22T14:32:58.550" v="12"/>
        <pc:sldMkLst>
          <pc:docMk/>
          <pc:sldMk cId="2138903332" sldId="280"/>
        </pc:sldMkLst>
      </pc:sldChg>
      <pc:sldChg chg="modAnim">
        <pc:chgData name="Reed, Vaughn" userId="8c08aa42-ee24-4557-87bf-78ee5f00a26d" providerId="ADAL" clId="{D227A343-EAA9-40C5-8DDC-913FAEB4646E}" dt="2026-01-22T14:33:09.889" v="14"/>
        <pc:sldMkLst>
          <pc:docMk/>
          <pc:sldMk cId="771607527" sldId="281"/>
        </pc:sldMkLst>
      </pc:sldChg>
      <pc:sldChg chg="modAnim">
        <pc:chgData name="Reed, Vaughn" userId="8c08aa42-ee24-4557-87bf-78ee5f00a26d" providerId="ADAL" clId="{D227A343-EAA9-40C5-8DDC-913FAEB4646E}" dt="2026-01-22T14:33:21.079" v="15"/>
        <pc:sldMkLst>
          <pc:docMk/>
          <pc:sldMk cId="3708514984" sldId="283"/>
        </pc:sldMkLst>
      </pc:sldChg>
      <pc:sldChg chg="modAnim">
        <pc:chgData name="Reed, Vaughn" userId="8c08aa42-ee24-4557-87bf-78ee5f00a26d" providerId="ADAL" clId="{D227A343-EAA9-40C5-8DDC-913FAEB4646E}" dt="2026-01-22T14:33:25.202" v="16"/>
        <pc:sldMkLst>
          <pc:docMk/>
          <pc:sldMk cId="2881793744" sldId="284"/>
        </pc:sldMkLst>
      </pc:sldChg>
      <pc:sldChg chg="modAnim">
        <pc:chgData name="Reed, Vaughn" userId="8c08aa42-ee24-4557-87bf-78ee5f00a26d" providerId="ADAL" clId="{D227A343-EAA9-40C5-8DDC-913FAEB4646E}" dt="2026-01-22T14:33:29.591" v="17"/>
        <pc:sldMkLst>
          <pc:docMk/>
          <pc:sldMk cId="1340924659" sldId="285"/>
        </pc:sldMkLst>
      </pc:sldChg>
      <pc:sldChg chg="modAnim">
        <pc:chgData name="Reed, Vaughn" userId="8c08aa42-ee24-4557-87bf-78ee5f00a26d" providerId="ADAL" clId="{D227A343-EAA9-40C5-8DDC-913FAEB4646E}" dt="2026-01-22T14:33:40.174" v="18"/>
        <pc:sldMkLst>
          <pc:docMk/>
          <pc:sldMk cId="38199097" sldId="286"/>
        </pc:sldMkLst>
      </pc:sldChg>
      <pc:sldChg chg="modAnim">
        <pc:chgData name="Reed, Vaughn" userId="8c08aa42-ee24-4557-87bf-78ee5f00a26d" providerId="ADAL" clId="{D227A343-EAA9-40C5-8DDC-913FAEB4646E}" dt="2026-01-22T14:34:08.646" v="19"/>
        <pc:sldMkLst>
          <pc:docMk/>
          <pc:sldMk cId="583177995" sldId="288"/>
        </pc:sldMkLst>
      </pc:sldChg>
      <pc:sldChg chg="modAnim">
        <pc:chgData name="Reed, Vaughn" userId="8c08aa42-ee24-4557-87bf-78ee5f00a26d" providerId="ADAL" clId="{D227A343-EAA9-40C5-8DDC-913FAEB4646E}" dt="2026-01-22T14:34:13.495" v="20"/>
        <pc:sldMkLst>
          <pc:docMk/>
          <pc:sldMk cId="4091302867" sldId="291"/>
        </pc:sldMkLst>
      </pc:sldChg>
      <pc:sldChg chg="modAnim">
        <pc:chgData name="Reed, Vaughn" userId="8c08aa42-ee24-4557-87bf-78ee5f00a26d" providerId="ADAL" clId="{D227A343-EAA9-40C5-8DDC-913FAEB4646E}" dt="2026-01-22T14:35:47.455" v="21"/>
        <pc:sldMkLst>
          <pc:docMk/>
          <pc:sldMk cId="2466962920" sldId="298"/>
        </pc:sldMkLst>
      </pc:sldChg>
      <pc:sldChg chg="modAnim">
        <pc:chgData name="Reed, Vaughn" userId="8c08aa42-ee24-4557-87bf-78ee5f00a26d" providerId="ADAL" clId="{D227A343-EAA9-40C5-8DDC-913FAEB4646E}" dt="2026-01-22T14:35:51.916" v="22"/>
        <pc:sldMkLst>
          <pc:docMk/>
          <pc:sldMk cId="3391950717" sldId="301"/>
        </pc:sldMkLst>
      </pc:sldChg>
      <pc:sldChg chg="modAnim">
        <pc:chgData name="Reed, Vaughn" userId="8c08aa42-ee24-4557-87bf-78ee5f00a26d" providerId="ADAL" clId="{D227A343-EAA9-40C5-8DDC-913FAEB4646E}" dt="2026-01-22T14:35:56.214" v="23"/>
        <pc:sldMkLst>
          <pc:docMk/>
          <pc:sldMk cId="1002806984" sldId="304"/>
        </pc:sldMkLst>
      </pc:sldChg>
      <pc:sldChg chg="modAnim">
        <pc:chgData name="Reed, Vaughn" userId="8c08aa42-ee24-4557-87bf-78ee5f00a26d" providerId="ADAL" clId="{D227A343-EAA9-40C5-8DDC-913FAEB4646E}" dt="2026-01-22T14:36:04.253" v="25"/>
        <pc:sldMkLst>
          <pc:docMk/>
          <pc:sldMk cId="4165723705" sldId="306"/>
        </pc:sldMkLst>
      </pc:sldChg>
      <pc:sldChg chg="modAnim">
        <pc:chgData name="Reed, Vaughn" userId="8c08aa42-ee24-4557-87bf-78ee5f00a26d" providerId="ADAL" clId="{D227A343-EAA9-40C5-8DDC-913FAEB4646E}" dt="2026-01-22T14:36:08.708" v="26"/>
        <pc:sldMkLst>
          <pc:docMk/>
          <pc:sldMk cId="3793945821" sldId="307"/>
        </pc:sldMkLst>
      </pc:sldChg>
      <pc:sldChg chg="modAnim">
        <pc:chgData name="Reed, Vaughn" userId="8c08aa42-ee24-4557-87bf-78ee5f00a26d" providerId="ADAL" clId="{D227A343-EAA9-40C5-8DDC-913FAEB4646E}" dt="2026-01-22T14:35:59.958" v="24"/>
        <pc:sldMkLst>
          <pc:docMk/>
          <pc:sldMk cId="4172080632" sldId="309"/>
        </pc:sldMkLst>
      </pc:sldChg>
      <pc:sldChg chg="modAnim">
        <pc:chgData name="Reed, Vaughn" userId="8c08aa42-ee24-4557-87bf-78ee5f00a26d" providerId="ADAL" clId="{D227A343-EAA9-40C5-8DDC-913FAEB4646E}" dt="2026-01-22T14:36:12.391" v="27"/>
        <pc:sldMkLst>
          <pc:docMk/>
          <pc:sldMk cId="1463979402" sldId="311"/>
        </pc:sldMkLst>
      </pc:sldChg>
      <pc:sldChg chg="modAnim">
        <pc:chgData name="Reed, Vaughn" userId="8c08aa42-ee24-4557-87bf-78ee5f00a26d" providerId="ADAL" clId="{D227A343-EAA9-40C5-8DDC-913FAEB4646E}" dt="2026-01-22T14:36:17.312" v="28"/>
        <pc:sldMkLst>
          <pc:docMk/>
          <pc:sldMk cId="3082725381" sldId="312"/>
        </pc:sldMkLst>
      </pc:sldChg>
      <pc:sldChg chg="modAnim">
        <pc:chgData name="Reed, Vaughn" userId="8c08aa42-ee24-4557-87bf-78ee5f00a26d" providerId="ADAL" clId="{D227A343-EAA9-40C5-8DDC-913FAEB4646E}" dt="2026-01-22T14:36:22.486" v="29"/>
        <pc:sldMkLst>
          <pc:docMk/>
          <pc:sldMk cId="4276396074" sldId="315"/>
        </pc:sldMkLst>
      </pc:sldChg>
      <pc:sldChg chg="modAnim">
        <pc:chgData name="Reed, Vaughn" userId="8c08aa42-ee24-4557-87bf-78ee5f00a26d" providerId="ADAL" clId="{D227A343-EAA9-40C5-8DDC-913FAEB4646E}" dt="2026-01-22T14:36:26.671" v="30"/>
        <pc:sldMkLst>
          <pc:docMk/>
          <pc:sldMk cId="3842534646" sldId="316"/>
        </pc:sldMkLst>
      </pc:sldChg>
      <pc:sldChg chg="modAnim">
        <pc:chgData name="Reed, Vaughn" userId="8c08aa42-ee24-4557-87bf-78ee5f00a26d" providerId="ADAL" clId="{D227A343-EAA9-40C5-8DDC-913FAEB4646E}" dt="2026-01-22T14:36:31.245" v="31"/>
        <pc:sldMkLst>
          <pc:docMk/>
          <pc:sldMk cId="3222871476" sldId="319"/>
        </pc:sldMkLst>
      </pc:sldChg>
      <pc:sldChg chg="modAnim">
        <pc:chgData name="Reed, Vaughn" userId="8c08aa42-ee24-4557-87bf-78ee5f00a26d" providerId="ADAL" clId="{D227A343-EAA9-40C5-8DDC-913FAEB4646E}" dt="2026-01-22T14:36:36.047" v="32"/>
        <pc:sldMkLst>
          <pc:docMk/>
          <pc:sldMk cId="2133914297" sldId="322"/>
        </pc:sldMkLst>
      </pc:sldChg>
      <pc:sldChg chg="del">
        <pc:chgData name="Reed, Vaughn" userId="8c08aa42-ee24-4557-87bf-78ee5f00a26d" providerId="ADAL" clId="{D227A343-EAA9-40C5-8DDC-913FAEB4646E}" dt="2026-01-22T14:46:16.122" v="875" actId="47"/>
        <pc:sldMkLst>
          <pc:docMk/>
          <pc:sldMk cId="71984975" sldId="323"/>
        </pc:sldMkLst>
      </pc:sldChg>
      <pc:sldChg chg="addSp modSp new ord">
        <pc:chgData name="Reed, Vaughn" userId="8c08aa42-ee24-4557-87bf-78ee5f00a26d" providerId="ADAL" clId="{D227A343-EAA9-40C5-8DDC-913FAEB4646E}" dt="2026-01-22T14:31:03.610" v="6" actId="14100"/>
        <pc:sldMkLst>
          <pc:docMk/>
          <pc:sldMk cId="2501646788" sldId="324"/>
        </pc:sldMkLst>
        <pc:picChg chg="add mod">
          <ac:chgData name="Reed, Vaughn" userId="8c08aa42-ee24-4557-87bf-78ee5f00a26d" providerId="ADAL" clId="{D227A343-EAA9-40C5-8DDC-913FAEB4646E}" dt="2026-01-22T14:31:03.610" v="6" actId="14100"/>
          <ac:picMkLst>
            <pc:docMk/>
            <pc:sldMk cId="2501646788" sldId="324"/>
            <ac:picMk id="1026" creationId="{0A409B9C-883C-D48E-1D6C-8AA29DD9D047}"/>
          </ac:picMkLst>
        </pc:picChg>
      </pc:sldChg>
      <pc:sldChg chg="add ord">
        <pc:chgData name="Reed, Vaughn" userId="8c08aa42-ee24-4557-87bf-78ee5f00a26d" providerId="ADAL" clId="{D227A343-EAA9-40C5-8DDC-913FAEB4646E}" dt="2026-01-22T14:32:03.237" v="11"/>
        <pc:sldMkLst>
          <pc:docMk/>
          <pc:sldMk cId="1877741659" sldId="325"/>
        </pc:sldMkLst>
      </pc:sldChg>
      <pc:sldChg chg="modSp new mod modAnim">
        <pc:chgData name="Reed, Vaughn" userId="8c08aa42-ee24-4557-87bf-78ee5f00a26d" providerId="ADAL" clId="{D227A343-EAA9-40C5-8DDC-913FAEB4646E}" dt="2026-01-22T14:37:18.603" v="57"/>
        <pc:sldMkLst>
          <pc:docMk/>
          <pc:sldMk cId="291527966" sldId="326"/>
        </pc:sldMkLst>
        <pc:spChg chg="mod">
          <ac:chgData name="Reed, Vaughn" userId="8c08aa42-ee24-4557-87bf-78ee5f00a26d" providerId="ADAL" clId="{D227A343-EAA9-40C5-8DDC-913FAEB4646E}" dt="2026-01-22T14:36:49.689" v="55" actId="20577"/>
          <ac:spMkLst>
            <pc:docMk/>
            <pc:sldMk cId="291527966" sldId="326"/>
            <ac:spMk id="2" creationId="{A0B6D966-D1B9-A2D4-ED4E-C04008455CE0}"/>
          </ac:spMkLst>
        </pc:spChg>
        <pc:spChg chg="mod">
          <ac:chgData name="Reed, Vaughn" userId="8c08aa42-ee24-4557-87bf-78ee5f00a26d" providerId="ADAL" clId="{D227A343-EAA9-40C5-8DDC-913FAEB4646E}" dt="2026-01-22T14:37:14.254" v="56"/>
          <ac:spMkLst>
            <pc:docMk/>
            <pc:sldMk cId="291527966" sldId="326"/>
            <ac:spMk id="3" creationId="{F65E5A59-FD3D-E1AF-87E1-99D52C480659}"/>
          </ac:spMkLst>
        </pc:spChg>
      </pc:sldChg>
      <pc:sldChg chg="modSp new mod">
        <pc:chgData name="Reed, Vaughn" userId="8c08aa42-ee24-4557-87bf-78ee5f00a26d" providerId="ADAL" clId="{D227A343-EAA9-40C5-8DDC-913FAEB4646E}" dt="2026-01-22T14:37:55.962" v="123" actId="20577"/>
        <pc:sldMkLst>
          <pc:docMk/>
          <pc:sldMk cId="3670034229" sldId="327"/>
        </pc:sldMkLst>
        <pc:spChg chg="mod">
          <ac:chgData name="Reed, Vaughn" userId="8c08aa42-ee24-4557-87bf-78ee5f00a26d" providerId="ADAL" clId="{D227A343-EAA9-40C5-8DDC-913FAEB4646E}" dt="2026-01-22T14:37:36.742" v="63"/>
          <ac:spMkLst>
            <pc:docMk/>
            <pc:sldMk cId="3670034229" sldId="327"/>
            <ac:spMk id="2" creationId="{C2CF1248-12F4-78A4-6D86-04E23FA8CA1C}"/>
          </ac:spMkLst>
        </pc:spChg>
        <pc:spChg chg="mod">
          <ac:chgData name="Reed, Vaughn" userId="8c08aa42-ee24-4557-87bf-78ee5f00a26d" providerId="ADAL" clId="{D227A343-EAA9-40C5-8DDC-913FAEB4646E}" dt="2026-01-22T14:37:55.962" v="123" actId="20577"/>
          <ac:spMkLst>
            <pc:docMk/>
            <pc:sldMk cId="3670034229" sldId="327"/>
            <ac:spMk id="3" creationId="{1CDE50DA-30CB-902B-F8D2-DB869D33FC54}"/>
          </ac:spMkLst>
        </pc:spChg>
      </pc:sldChg>
      <pc:sldChg chg="addSp modSp new mod">
        <pc:chgData name="Reed, Vaughn" userId="8c08aa42-ee24-4557-87bf-78ee5f00a26d" providerId="ADAL" clId="{D227A343-EAA9-40C5-8DDC-913FAEB4646E}" dt="2026-01-22T14:39:33.985" v="240" actId="20577"/>
        <pc:sldMkLst>
          <pc:docMk/>
          <pc:sldMk cId="2425978784" sldId="328"/>
        </pc:sldMkLst>
        <pc:spChg chg="mod">
          <ac:chgData name="Reed, Vaughn" userId="8c08aa42-ee24-4557-87bf-78ee5f00a26d" providerId="ADAL" clId="{D227A343-EAA9-40C5-8DDC-913FAEB4646E}" dt="2026-01-22T14:38:13.117" v="130" actId="20577"/>
          <ac:spMkLst>
            <pc:docMk/>
            <pc:sldMk cId="2425978784" sldId="328"/>
            <ac:spMk id="2" creationId="{29F3994D-398E-617F-3B25-ADBDA8C62895}"/>
          </ac:spMkLst>
        </pc:spChg>
        <pc:spChg chg="mod">
          <ac:chgData name="Reed, Vaughn" userId="8c08aa42-ee24-4557-87bf-78ee5f00a26d" providerId="ADAL" clId="{D227A343-EAA9-40C5-8DDC-913FAEB4646E}" dt="2026-01-22T14:39:33.985" v="240" actId="20577"/>
          <ac:spMkLst>
            <pc:docMk/>
            <pc:sldMk cId="2425978784" sldId="328"/>
            <ac:spMk id="3" creationId="{568DFEB9-3285-A5AF-18BB-5D3195F76138}"/>
          </ac:spMkLst>
        </pc:spChg>
        <pc:picChg chg="add mod">
          <ac:chgData name="Reed, Vaughn" userId="8c08aa42-ee24-4557-87bf-78ee5f00a26d" providerId="ADAL" clId="{D227A343-EAA9-40C5-8DDC-913FAEB4646E}" dt="2026-01-22T14:38:48.683" v="132"/>
          <ac:picMkLst>
            <pc:docMk/>
            <pc:sldMk cId="2425978784" sldId="328"/>
            <ac:picMk id="5" creationId="{7DAA6786-B71D-8FEC-21C6-6DA2E7FEB1C9}"/>
          </ac:picMkLst>
        </pc:picChg>
        <pc:picChg chg="add mod">
          <ac:chgData name="Reed, Vaughn" userId="8c08aa42-ee24-4557-87bf-78ee5f00a26d" providerId="ADAL" clId="{D227A343-EAA9-40C5-8DDC-913FAEB4646E}" dt="2026-01-22T14:38:48.683" v="132"/>
          <ac:picMkLst>
            <pc:docMk/>
            <pc:sldMk cId="2425978784" sldId="328"/>
            <ac:picMk id="6" creationId="{D30D0F47-EEE3-9E5F-668B-14B0E5DFA9F2}"/>
          </ac:picMkLst>
        </pc:picChg>
      </pc:sldChg>
      <pc:sldChg chg="addSp modSp new mod">
        <pc:chgData name="Reed, Vaughn" userId="8c08aa42-ee24-4557-87bf-78ee5f00a26d" providerId="ADAL" clId="{D227A343-EAA9-40C5-8DDC-913FAEB4646E}" dt="2026-01-22T14:40:54.329" v="396" actId="1076"/>
        <pc:sldMkLst>
          <pc:docMk/>
          <pc:sldMk cId="3099109727" sldId="329"/>
        </pc:sldMkLst>
        <pc:spChg chg="mod">
          <ac:chgData name="Reed, Vaughn" userId="8c08aa42-ee24-4557-87bf-78ee5f00a26d" providerId="ADAL" clId="{D227A343-EAA9-40C5-8DDC-913FAEB4646E}" dt="2026-01-22T14:39:54.076" v="258" actId="20577"/>
          <ac:spMkLst>
            <pc:docMk/>
            <pc:sldMk cId="3099109727" sldId="329"/>
            <ac:spMk id="2" creationId="{2F12DB95-3132-401B-AF58-462AAFFD853A}"/>
          </ac:spMkLst>
        </pc:spChg>
        <pc:spChg chg="mod">
          <ac:chgData name="Reed, Vaughn" userId="8c08aa42-ee24-4557-87bf-78ee5f00a26d" providerId="ADAL" clId="{D227A343-EAA9-40C5-8DDC-913FAEB4646E}" dt="2026-01-22T14:40:51.144" v="394" actId="14100"/>
          <ac:spMkLst>
            <pc:docMk/>
            <pc:sldMk cId="3099109727" sldId="329"/>
            <ac:spMk id="3" creationId="{F099DEBD-5255-4E29-2F8E-3C91664F2E15}"/>
          </ac:spMkLst>
        </pc:spChg>
        <pc:picChg chg="add mod">
          <ac:chgData name="Reed, Vaughn" userId="8c08aa42-ee24-4557-87bf-78ee5f00a26d" providerId="ADAL" clId="{D227A343-EAA9-40C5-8DDC-913FAEB4646E}" dt="2026-01-22T14:40:54.329" v="396" actId="1076"/>
          <ac:picMkLst>
            <pc:docMk/>
            <pc:sldMk cId="3099109727" sldId="329"/>
            <ac:picMk id="5" creationId="{0748297B-D8A3-CE4F-F9DA-58010A42C033}"/>
          </ac:picMkLst>
        </pc:picChg>
      </pc:sldChg>
      <pc:sldChg chg="addSp modSp new mod modAnim">
        <pc:chgData name="Reed, Vaughn" userId="8c08aa42-ee24-4557-87bf-78ee5f00a26d" providerId="ADAL" clId="{D227A343-EAA9-40C5-8DDC-913FAEB4646E}" dt="2026-01-22T14:41:47.583" v="419"/>
        <pc:sldMkLst>
          <pc:docMk/>
          <pc:sldMk cId="2432957487" sldId="330"/>
        </pc:sldMkLst>
        <pc:spChg chg="mod">
          <ac:chgData name="Reed, Vaughn" userId="8c08aa42-ee24-4557-87bf-78ee5f00a26d" providerId="ADAL" clId="{D227A343-EAA9-40C5-8DDC-913FAEB4646E}" dt="2026-01-22T14:41:02.826" v="403" actId="20577"/>
          <ac:spMkLst>
            <pc:docMk/>
            <pc:sldMk cId="2432957487" sldId="330"/>
            <ac:spMk id="2" creationId="{0CCDE30C-F18E-5C2D-0EFF-969CB8E97F61}"/>
          </ac:spMkLst>
        </pc:spChg>
        <pc:spChg chg="mod">
          <ac:chgData name="Reed, Vaughn" userId="8c08aa42-ee24-4557-87bf-78ee5f00a26d" providerId="ADAL" clId="{D227A343-EAA9-40C5-8DDC-913FAEB4646E}" dt="2026-01-22T14:41:35.982" v="418" actId="6549"/>
          <ac:spMkLst>
            <pc:docMk/>
            <pc:sldMk cId="2432957487" sldId="330"/>
            <ac:spMk id="3" creationId="{6E523B06-1D95-A77D-2EAA-BFFB9ED5EFCF}"/>
          </ac:spMkLst>
        </pc:spChg>
        <pc:picChg chg="add mod">
          <ac:chgData name="Reed, Vaughn" userId="8c08aa42-ee24-4557-87bf-78ee5f00a26d" providerId="ADAL" clId="{D227A343-EAA9-40C5-8DDC-913FAEB4646E}" dt="2026-01-22T14:41:13.057" v="407" actId="1076"/>
          <ac:picMkLst>
            <pc:docMk/>
            <pc:sldMk cId="2432957487" sldId="330"/>
            <ac:picMk id="5" creationId="{A777585D-B964-9F8F-D184-6015CE4007D2}"/>
          </ac:picMkLst>
        </pc:picChg>
      </pc:sldChg>
      <pc:sldChg chg="addSp delSp modSp new mod">
        <pc:chgData name="Reed, Vaughn" userId="8c08aa42-ee24-4557-87bf-78ee5f00a26d" providerId="ADAL" clId="{D227A343-EAA9-40C5-8DDC-913FAEB4646E}" dt="2026-01-22T14:42:06.931" v="432" actId="1076"/>
        <pc:sldMkLst>
          <pc:docMk/>
          <pc:sldMk cId="3448502580" sldId="331"/>
        </pc:sldMkLst>
        <pc:spChg chg="mod">
          <ac:chgData name="Reed, Vaughn" userId="8c08aa42-ee24-4557-87bf-78ee5f00a26d" providerId="ADAL" clId="{D227A343-EAA9-40C5-8DDC-913FAEB4646E}" dt="2026-01-22T14:41:51.764" v="428" actId="20577"/>
          <ac:spMkLst>
            <pc:docMk/>
            <pc:sldMk cId="3448502580" sldId="331"/>
            <ac:spMk id="2" creationId="{3D75D076-5693-7E99-DE2D-6D772A7D935F}"/>
          </ac:spMkLst>
        </pc:spChg>
        <pc:spChg chg="del">
          <ac:chgData name="Reed, Vaughn" userId="8c08aa42-ee24-4557-87bf-78ee5f00a26d" providerId="ADAL" clId="{D227A343-EAA9-40C5-8DDC-913FAEB4646E}" dt="2026-01-22T14:42:02.754" v="429"/>
          <ac:spMkLst>
            <pc:docMk/>
            <pc:sldMk cId="3448502580" sldId="331"/>
            <ac:spMk id="3" creationId="{A637022E-ADB2-97A7-9D7C-0E653C87E2E6}"/>
          </ac:spMkLst>
        </pc:spChg>
        <pc:picChg chg="add mod">
          <ac:chgData name="Reed, Vaughn" userId="8c08aa42-ee24-4557-87bf-78ee5f00a26d" providerId="ADAL" clId="{D227A343-EAA9-40C5-8DDC-913FAEB4646E}" dt="2026-01-22T14:42:06.931" v="432" actId="1076"/>
          <ac:picMkLst>
            <pc:docMk/>
            <pc:sldMk cId="3448502580" sldId="331"/>
            <ac:picMk id="5" creationId="{118ADD83-EB49-35D2-4E4A-170FCD93F9A4}"/>
          </ac:picMkLst>
        </pc:picChg>
      </pc:sldChg>
      <pc:sldChg chg="addSp modSp new mod modAnim">
        <pc:chgData name="Reed, Vaughn" userId="8c08aa42-ee24-4557-87bf-78ee5f00a26d" providerId="ADAL" clId="{D227A343-EAA9-40C5-8DDC-913FAEB4646E}" dt="2026-01-22T14:44:28.153" v="764"/>
        <pc:sldMkLst>
          <pc:docMk/>
          <pc:sldMk cId="2634547622" sldId="332"/>
        </pc:sldMkLst>
        <pc:spChg chg="mod">
          <ac:chgData name="Reed, Vaughn" userId="8c08aa42-ee24-4557-87bf-78ee5f00a26d" providerId="ADAL" clId="{D227A343-EAA9-40C5-8DDC-913FAEB4646E}" dt="2026-01-22T14:42:10.732" v="441" actId="20577"/>
          <ac:spMkLst>
            <pc:docMk/>
            <pc:sldMk cId="2634547622" sldId="332"/>
            <ac:spMk id="2" creationId="{4B250F3E-9700-0FC3-5827-4CA9EDB75CCC}"/>
          </ac:spMkLst>
        </pc:spChg>
        <pc:spChg chg="mod">
          <ac:chgData name="Reed, Vaughn" userId="8c08aa42-ee24-4557-87bf-78ee5f00a26d" providerId="ADAL" clId="{D227A343-EAA9-40C5-8DDC-913FAEB4646E}" dt="2026-01-22T14:44:25.082" v="763" actId="20577"/>
          <ac:spMkLst>
            <pc:docMk/>
            <pc:sldMk cId="2634547622" sldId="332"/>
            <ac:spMk id="3" creationId="{C860CDFE-0F96-3ACD-2108-0961551F798E}"/>
          </ac:spMkLst>
        </pc:spChg>
        <pc:picChg chg="add mod">
          <ac:chgData name="Reed, Vaughn" userId="8c08aa42-ee24-4557-87bf-78ee5f00a26d" providerId="ADAL" clId="{D227A343-EAA9-40C5-8DDC-913FAEB4646E}" dt="2026-01-22T14:43:16.831" v="584" actId="1076"/>
          <ac:picMkLst>
            <pc:docMk/>
            <pc:sldMk cId="2634547622" sldId="332"/>
            <ac:picMk id="5" creationId="{01669BF2-7C45-A4B0-6520-F4EB75151740}"/>
          </ac:picMkLst>
        </pc:picChg>
        <pc:picChg chg="add mod">
          <ac:chgData name="Reed, Vaughn" userId="8c08aa42-ee24-4557-87bf-78ee5f00a26d" providerId="ADAL" clId="{D227A343-EAA9-40C5-8DDC-913FAEB4646E}" dt="2026-01-22T14:44:08.034" v="721" actId="1076"/>
          <ac:picMkLst>
            <pc:docMk/>
            <pc:sldMk cId="2634547622" sldId="332"/>
            <ac:picMk id="6" creationId="{D37035C3-5AFD-A8F6-BB08-CB7915233F4C}"/>
          </ac:picMkLst>
        </pc:picChg>
        <pc:picChg chg="add mod">
          <ac:chgData name="Reed, Vaughn" userId="8c08aa42-ee24-4557-87bf-78ee5f00a26d" providerId="ADAL" clId="{D227A343-EAA9-40C5-8DDC-913FAEB4646E}" dt="2026-01-22T14:43:21.117" v="587" actId="1076"/>
          <ac:picMkLst>
            <pc:docMk/>
            <pc:sldMk cId="2634547622" sldId="332"/>
            <ac:picMk id="7" creationId="{589F046E-6CC0-20CB-0464-1EDE0A7FF004}"/>
          </ac:picMkLst>
        </pc:picChg>
      </pc:sldChg>
      <pc:sldChg chg="addSp modSp new mod modAnim">
        <pc:chgData name="Reed, Vaughn" userId="8c08aa42-ee24-4557-87bf-78ee5f00a26d" providerId="ADAL" clId="{D227A343-EAA9-40C5-8DDC-913FAEB4646E}" dt="2026-01-22T14:45:17.527" v="842" actId="20577"/>
        <pc:sldMkLst>
          <pc:docMk/>
          <pc:sldMk cId="3115859458" sldId="333"/>
        </pc:sldMkLst>
        <pc:spChg chg="mod">
          <ac:chgData name="Reed, Vaughn" userId="8c08aa42-ee24-4557-87bf-78ee5f00a26d" providerId="ADAL" clId="{D227A343-EAA9-40C5-8DDC-913FAEB4646E}" dt="2026-01-22T14:44:37.109" v="772" actId="20577"/>
          <ac:spMkLst>
            <pc:docMk/>
            <pc:sldMk cId="3115859458" sldId="333"/>
            <ac:spMk id="2" creationId="{8BABEF4F-C329-CB9E-DC3A-BE731BD8C1D5}"/>
          </ac:spMkLst>
        </pc:spChg>
        <pc:spChg chg="mod">
          <ac:chgData name="Reed, Vaughn" userId="8c08aa42-ee24-4557-87bf-78ee5f00a26d" providerId="ADAL" clId="{D227A343-EAA9-40C5-8DDC-913FAEB4646E}" dt="2026-01-22T14:45:17.527" v="842" actId="20577"/>
          <ac:spMkLst>
            <pc:docMk/>
            <pc:sldMk cId="3115859458" sldId="333"/>
            <ac:spMk id="3" creationId="{E2B83835-94B8-0DC1-C3F2-EE87FC4670CF}"/>
          </ac:spMkLst>
        </pc:spChg>
        <pc:picChg chg="add mod">
          <ac:chgData name="Reed, Vaughn" userId="8c08aa42-ee24-4557-87bf-78ee5f00a26d" providerId="ADAL" clId="{D227A343-EAA9-40C5-8DDC-913FAEB4646E}" dt="2026-01-22T14:44:52.728" v="817" actId="1076"/>
          <ac:picMkLst>
            <pc:docMk/>
            <pc:sldMk cId="3115859458" sldId="333"/>
            <ac:picMk id="5" creationId="{A9376817-E32E-6A67-9025-9DD361022DD6}"/>
          </ac:picMkLst>
        </pc:picChg>
      </pc:sldChg>
      <pc:sldChg chg="modSp new del mod">
        <pc:chgData name="Reed, Vaughn" userId="8c08aa42-ee24-4557-87bf-78ee5f00a26d" providerId="ADAL" clId="{D227A343-EAA9-40C5-8DDC-913FAEB4646E}" dt="2026-01-22T14:45:50.242" v="874" actId="2696"/>
        <pc:sldMkLst>
          <pc:docMk/>
          <pc:sldMk cId="3440817424" sldId="334"/>
        </pc:sldMkLst>
        <pc:spChg chg="mod">
          <ac:chgData name="Reed, Vaughn" userId="8c08aa42-ee24-4557-87bf-78ee5f00a26d" providerId="ADAL" clId="{D227A343-EAA9-40C5-8DDC-913FAEB4646E}" dt="2026-01-22T14:45:24.650" v="872" actId="20577"/>
          <ac:spMkLst>
            <pc:docMk/>
            <pc:sldMk cId="3440817424" sldId="334"/>
            <ac:spMk id="2" creationId="{8F0AFC4C-97E2-2AB1-D92F-74E21997B2B1}"/>
          </ac:spMkLst>
        </pc:spChg>
      </pc:sldChg>
      <pc:sldChg chg="add">
        <pc:chgData name="Reed, Vaughn" userId="8c08aa42-ee24-4557-87bf-78ee5f00a26d" providerId="ADAL" clId="{D227A343-EAA9-40C5-8DDC-913FAEB4646E}" dt="2026-01-22T14:45:31.931" v="873"/>
        <pc:sldMkLst>
          <pc:docMk/>
          <pc:sldMk cId="2208357143" sldId="3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0613D-264A-4E4F-B5F3-EECDD7999008}"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40BCC-8D65-4DD3-BCCF-3B5E1802DB06}" type="slidenum">
              <a:rPr lang="en-US" smtClean="0"/>
              <a:t>‹#›</a:t>
            </a:fld>
            <a:endParaRPr lang="en-US"/>
          </a:p>
        </p:txBody>
      </p:sp>
    </p:spTree>
    <p:extLst>
      <p:ext uri="{BB962C8B-B14F-4D97-AF65-F5344CB8AC3E}">
        <p14:creationId xmlns:p14="http://schemas.microsoft.com/office/powerpoint/2010/main" val="102984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79C3-4381-4B45-9DC6-741CEDDC4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0B05DA-428B-40ED-B249-52936E290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76A7AB-8928-469E-ABF2-65D753A648AF}"/>
              </a:ext>
            </a:extLst>
          </p:cNvPr>
          <p:cNvSpPr>
            <a:spLocks noGrp="1"/>
          </p:cNvSpPr>
          <p:nvPr>
            <p:ph type="dt" sz="half" idx="10"/>
          </p:nvPr>
        </p:nvSpPr>
        <p:spPr/>
        <p:txBody>
          <a:bodyPr/>
          <a:lstStyle/>
          <a:p>
            <a:fld id="{CC20501A-DF70-4975-8689-FEF243344F5D}" type="datetime1">
              <a:rPr lang="en-US" smtClean="0"/>
              <a:t>1/22/2026</a:t>
            </a:fld>
            <a:endParaRPr lang="en-US"/>
          </a:p>
        </p:txBody>
      </p:sp>
      <p:sp>
        <p:nvSpPr>
          <p:cNvPr id="5" name="Footer Placeholder 4">
            <a:extLst>
              <a:ext uri="{FF2B5EF4-FFF2-40B4-BE49-F238E27FC236}">
                <a16:creationId xmlns:a16="http://schemas.microsoft.com/office/drawing/2014/main" id="{923A33DF-3EE8-4C3D-90E0-9E6B1E3AF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05274-F66E-463E-8A67-BC449F244CEA}"/>
              </a:ext>
            </a:extLst>
          </p:cNvPr>
          <p:cNvSpPr>
            <a:spLocks noGrp="1"/>
          </p:cNvSpPr>
          <p:nvPr>
            <p:ph type="sldNum" sz="quarter" idx="12"/>
          </p:nvPr>
        </p:nvSpPr>
        <p:spPr/>
        <p:txBody>
          <a:bodyPr/>
          <a:lstStyle/>
          <a:p>
            <a:fld id="{DCB4DD8D-4F5D-4EB9-BC24-C39EDF5F2FC0}" type="slidenum">
              <a:rPr lang="en-US" smtClean="0"/>
              <a:t>‹#›</a:t>
            </a:fld>
            <a:endParaRPr lang="en-US"/>
          </a:p>
        </p:txBody>
      </p:sp>
    </p:spTree>
    <p:extLst>
      <p:ext uri="{BB962C8B-B14F-4D97-AF65-F5344CB8AC3E}">
        <p14:creationId xmlns:p14="http://schemas.microsoft.com/office/powerpoint/2010/main" val="3181599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E6C2-BD22-4F70-B87D-9C48681644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272D84-5249-4C82-A49C-73D2BBFCF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F37CE-47FA-45D5-B206-54023B37B337}"/>
              </a:ext>
            </a:extLst>
          </p:cNvPr>
          <p:cNvSpPr>
            <a:spLocks noGrp="1"/>
          </p:cNvSpPr>
          <p:nvPr>
            <p:ph type="dt" sz="half" idx="10"/>
          </p:nvPr>
        </p:nvSpPr>
        <p:spPr/>
        <p:txBody>
          <a:bodyPr/>
          <a:lstStyle/>
          <a:p>
            <a:fld id="{1F278D65-D4EF-463C-A76E-2280B65E88B7}" type="datetime1">
              <a:rPr lang="en-US" smtClean="0"/>
              <a:t>1/22/2026</a:t>
            </a:fld>
            <a:endParaRPr lang="en-US"/>
          </a:p>
        </p:txBody>
      </p:sp>
      <p:sp>
        <p:nvSpPr>
          <p:cNvPr id="5" name="Footer Placeholder 4">
            <a:extLst>
              <a:ext uri="{FF2B5EF4-FFF2-40B4-BE49-F238E27FC236}">
                <a16:creationId xmlns:a16="http://schemas.microsoft.com/office/drawing/2014/main" id="{8F09A0A9-A5A2-4759-BFCE-1A09AFFAB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61E48-D91B-4CD7-99EF-72507E3B35B6}"/>
              </a:ext>
            </a:extLst>
          </p:cNvPr>
          <p:cNvSpPr>
            <a:spLocks noGrp="1"/>
          </p:cNvSpPr>
          <p:nvPr>
            <p:ph type="sldNum" sz="quarter" idx="12"/>
          </p:nvPr>
        </p:nvSpPr>
        <p:spPr/>
        <p:txBody>
          <a:bodyPr/>
          <a:lstStyle/>
          <a:p>
            <a:fld id="{DCB4DD8D-4F5D-4EB9-BC24-C39EDF5F2FC0}" type="slidenum">
              <a:rPr lang="en-US" smtClean="0"/>
              <a:t>‹#›</a:t>
            </a:fld>
            <a:endParaRPr lang="en-US"/>
          </a:p>
        </p:txBody>
      </p:sp>
    </p:spTree>
    <p:extLst>
      <p:ext uri="{BB962C8B-B14F-4D97-AF65-F5344CB8AC3E}">
        <p14:creationId xmlns:p14="http://schemas.microsoft.com/office/powerpoint/2010/main" val="24769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5F438D-2887-444C-A191-5FD503DADB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8F0F86-D01B-411E-B123-60AF8774F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619C1-4150-44F6-8582-686C3207E9F0}"/>
              </a:ext>
            </a:extLst>
          </p:cNvPr>
          <p:cNvSpPr>
            <a:spLocks noGrp="1"/>
          </p:cNvSpPr>
          <p:nvPr>
            <p:ph type="dt" sz="half" idx="10"/>
          </p:nvPr>
        </p:nvSpPr>
        <p:spPr/>
        <p:txBody>
          <a:bodyPr/>
          <a:lstStyle/>
          <a:p>
            <a:fld id="{62D8B1EA-AAA7-4D02-9AA9-EE1CDF659A96}" type="datetime1">
              <a:rPr lang="en-US" smtClean="0"/>
              <a:t>1/22/2026</a:t>
            </a:fld>
            <a:endParaRPr lang="en-US"/>
          </a:p>
        </p:txBody>
      </p:sp>
      <p:sp>
        <p:nvSpPr>
          <p:cNvPr id="5" name="Footer Placeholder 4">
            <a:extLst>
              <a:ext uri="{FF2B5EF4-FFF2-40B4-BE49-F238E27FC236}">
                <a16:creationId xmlns:a16="http://schemas.microsoft.com/office/drawing/2014/main" id="{D6FD3AF0-A3F0-4986-ADE4-97F2AE8CC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4A888-7F0C-4C77-AC4C-337E6319D586}"/>
              </a:ext>
            </a:extLst>
          </p:cNvPr>
          <p:cNvSpPr>
            <a:spLocks noGrp="1"/>
          </p:cNvSpPr>
          <p:nvPr>
            <p:ph type="sldNum" sz="quarter" idx="12"/>
          </p:nvPr>
        </p:nvSpPr>
        <p:spPr/>
        <p:txBody>
          <a:bodyPr/>
          <a:lstStyle/>
          <a:p>
            <a:fld id="{DCB4DD8D-4F5D-4EB9-BC24-C39EDF5F2FC0}" type="slidenum">
              <a:rPr lang="en-US" smtClean="0"/>
              <a:t>‹#›</a:t>
            </a:fld>
            <a:endParaRPr lang="en-US"/>
          </a:p>
        </p:txBody>
      </p:sp>
    </p:spTree>
    <p:extLst>
      <p:ext uri="{BB962C8B-B14F-4D97-AF65-F5344CB8AC3E}">
        <p14:creationId xmlns:p14="http://schemas.microsoft.com/office/powerpoint/2010/main" val="806452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8750"/>
            <a:ext cx="10972800" cy="1258888"/>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6470EF9-DAF3-4403-8247-EF023C48CEF2}"/>
              </a:ext>
            </a:extLst>
          </p:cNvPr>
          <p:cNvSpPr>
            <a:spLocks noGrp="1"/>
          </p:cNvSpPr>
          <p:nvPr>
            <p:ph type="sldNum" sz="quarter" idx="10"/>
          </p:nvPr>
        </p:nvSpPr>
        <p:spPr>
          <a:ln/>
        </p:spPr>
        <p:txBody>
          <a:bodyPr/>
          <a:lstStyle>
            <a:lvl1pPr>
              <a:defRPr/>
            </a:lvl1pPr>
          </a:lstStyle>
          <a:p>
            <a:fld id="{DCB4DD8D-4F5D-4EB9-BC24-C39EDF5F2FC0}" type="slidenum">
              <a:rPr lang="en-US" smtClean="0"/>
              <a:t>‹#›</a:t>
            </a:fld>
            <a:endParaRPr lang="en-US"/>
          </a:p>
        </p:txBody>
      </p:sp>
      <p:sp>
        <p:nvSpPr>
          <p:cNvPr id="7" name="Footer Placeholder 4">
            <a:extLst>
              <a:ext uri="{FF2B5EF4-FFF2-40B4-BE49-F238E27FC236}">
                <a16:creationId xmlns:a16="http://schemas.microsoft.com/office/drawing/2014/main" id="{E2D4E6E6-D1D2-430D-A0D3-0ABA56962D47}"/>
              </a:ext>
            </a:extLst>
          </p:cNvPr>
          <p:cNvSpPr>
            <a:spLocks noGrp="1"/>
          </p:cNvSpPr>
          <p:nvPr>
            <p:ph type="ftr" sz="quarter" idx="11"/>
          </p:nvPr>
        </p:nvSpPr>
        <p:spPr/>
        <p:txBody>
          <a:bodyPr/>
          <a:lstStyle>
            <a:lvl1pPr>
              <a:defRPr/>
            </a:lvl1pPr>
          </a:lstStyle>
          <a:p>
            <a:endParaRPr lang="en-US"/>
          </a:p>
        </p:txBody>
      </p:sp>
      <p:sp>
        <p:nvSpPr>
          <p:cNvPr id="8" name="Date Placeholder 3">
            <a:extLst>
              <a:ext uri="{FF2B5EF4-FFF2-40B4-BE49-F238E27FC236}">
                <a16:creationId xmlns:a16="http://schemas.microsoft.com/office/drawing/2014/main" id="{DF08AE72-5AD2-4FBE-BF23-2916C283C58E}"/>
              </a:ext>
            </a:extLst>
          </p:cNvPr>
          <p:cNvSpPr>
            <a:spLocks noGrp="1"/>
          </p:cNvSpPr>
          <p:nvPr>
            <p:ph type="dt" sz="half" idx="12"/>
          </p:nvPr>
        </p:nvSpPr>
        <p:spPr/>
        <p:txBody>
          <a:bodyPr/>
          <a:lstStyle>
            <a:lvl1pPr>
              <a:defRPr/>
            </a:lvl1pPr>
          </a:lstStyle>
          <a:p>
            <a:fld id="{F7B6480A-7E62-4B05-8EEC-87B850D0B2A0}" type="datetime1">
              <a:rPr lang="en-US" smtClean="0"/>
              <a:t>1/22/2026</a:t>
            </a:fld>
            <a:endParaRPr lang="en-US"/>
          </a:p>
        </p:txBody>
      </p:sp>
    </p:spTree>
    <p:extLst>
      <p:ext uri="{BB962C8B-B14F-4D97-AF65-F5344CB8AC3E}">
        <p14:creationId xmlns:p14="http://schemas.microsoft.com/office/powerpoint/2010/main" val="3191385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8750"/>
            <a:ext cx="10972800" cy="1258888"/>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A87D810-D15F-42FF-A8D9-D463D7B20660}"/>
              </a:ext>
            </a:extLst>
          </p:cNvPr>
          <p:cNvSpPr>
            <a:spLocks noGrp="1"/>
          </p:cNvSpPr>
          <p:nvPr>
            <p:ph type="sldNum" sz="quarter" idx="10"/>
          </p:nvPr>
        </p:nvSpPr>
        <p:spPr>
          <a:ln/>
        </p:spPr>
        <p:txBody>
          <a:bodyPr/>
          <a:lstStyle>
            <a:lvl1pPr>
              <a:defRPr/>
            </a:lvl1pPr>
          </a:lstStyle>
          <a:p>
            <a:fld id="{DCB4DD8D-4F5D-4EB9-BC24-C39EDF5F2FC0}" type="slidenum">
              <a:rPr lang="en-US" smtClean="0"/>
              <a:t>‹#›</a:t>
            </a:fld>
            <a:endParaRPr lang="en-US"/>
          </a:p>
        </p:txBody>
      </p:sp>
      <p:sp>
        <p:nvSpPr>
          <p:cNvPr id="8" name="Footer Placeholder 4">
            <a:extLst>
              <a:ext uri="{FF2B5EF4-FFF2-40B4-BE49-F238E27FC236}">
                <a16:creationId xmlns:a16="http://schemas.microsoft.com/office/drawing/2014/main" id="{5E386D59-5F3C-4284-9552-12F8596A9DA6}"/>
              </a:ext>
            </a:extLst>
          </p:cNvPr>
          <p:cNvSpPr>
            <a:spLocks noGrp="1"/>
          </p:cNvSpPr>
          <p:nvPr>
            <p:ph type="ftr" sz="quarter" idx="11"/>
          </p:nvPr>
        </p:nvSpPr>
        <p:spPr/>
        <p:txBody>
          <a:bodyPr/>
          <a:lstStyle>
            <a:lvl1pPr>
              <a:defRPr/>
            </a:lvl1pPr>
          </a:lstStyle>
          <a:p>
            <a:endParaRPr lang="en-US"/>
          </a:p>
        </p:txBody>
      </p:sp>
      <p:sp>
        <p:nvSpPr>
          <p:cNvPr id="9" name="Date Placeholder 3">
            <a:extLst>
              <a:ext uri="{FF2B5EF4-FFF2-40B4-BE49-F238E27FC236}">
                <a16:creationId xmlns:a16="http://schemas.microsoft.com/office/drawing/2014/main" id="{34B59AEB-A886-4A47-BBDA-DFFAD12938D0}"/>
              </a:ext>
            </a:extLst>
          </p:cNvPr>
          <p:cNvSpPr>
            <a:spLocks noGrp="1"/>
          </p:cNvSpPr>
          <p:nvPr>
            <p:ph type="dt" sz="half" idx="12"/>
          </p:nvPr>
        </p:nvSpPr>
        <p:spPr/>
        <p:txBody>
          <a:bodyPr/>
          <a:lstStyle>
            <a:lvl1pPr>
              <a:defRPr/>
            </a:lvl1pPr>
          </a:lstStyle>
          <a:p>
            <a:fld id="{84C735DA-159B-4D24-BDD8-E4DEE97CF1F8}" type="datetime1">
              <a:rPr lang="en-US" smtClean="0"/>
              <a:t>1/22/2026</a:t>
            </a:fld>
            <a:endParaRPr lang="en-US"/>
          </a:p>
        </p:txBody>
      </p:sp>
    </p:spTree>
    <p:extLst>
      <p:ext uri="{BB962C8B-B14F-4D97-AF65-F5344CB8AC3E}">
        <p14:creationId xmlns:p14="http://schemas.microsoft.com/office/powerpoint/2010/main" val="341493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8750"/>
            <a:ext cx="10972800" cy="1258888"/>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FA7E5FD-A4A8-47C7-A83C-CACD130E6099}"/>
              </a:ext>
            </a:extLst>
          </p:cNvPr>
          <p:cNvSpPr>
            <a:spLocks noGrp="1"/>
          </p:cNvSpPr>
          <p:nvPr>
            <p:ph type="sldNum" sz="quarter" idx="10"/>
          </p:nvPr>
        </p:nvSpPr>
        <p:spPr>
          <a:ln/>
        </p:spPr>
        <p:txBody>
          <a:bodyPr/>
          <a:lstStyle>
            <a:lvl1pPr>
              <a:defRPr/>
            </a:lvl1pPr>
          </a:lstStyle>
          <a:p>
            <a:fld id="{DCB4DD8D-4F5D-4EB9-BC24-C39EDF5F2FC0}" type="slidenum">
              <a:rPr lang="en-US" smtClean="0"/>
              <a:t>‹#›</a:t>
            </a:fld>
            <a:endParaRPr lang="en-US"/>
          </a:p>
        </p:txBody>
      </p:sp>
      <p:sp>
        <p:nvSpPr>
          <p:cNvPr id="6" name="Footer Placeholder 4">
            <a:extLst>
              <a:ext uri="{FF2B5EF4-FFF2-40B4-BE49-F238E27FC236}">
                <a16:creationId xmlns:a16="http://schemas.microsoft.com/office/drawing/2014/main" id="{DB7CFC8A-103A-4276-8D66-4C48AB7EE2B0}"/>
              </a:ext>
            </a:extLst>
          </p:cNvPr>
          <p:cNvSpPr>
            <a:spLocks noGrp="1"/>
          </p:cNvSpPr>
          <p:nvPr>
            <p:ph type="ftr" sz="quarter" idx="11"/>
          </p:nvPr>
        </p:nvSpPr>
        <p:spPr/>
        <p:txBody>
          <a:bodyPr/>
          <a:lstStyle>
            <a:lvl1pPr>
              <a:defRPr/>
            </a:lvl1pPr>
          </a:lstStyle>
          <a:p>
            <a:endParaRPr lang="en-US"/>
          </a:p>
        </p:txBody>
      </p:sp>
      <p:sp>
        <p:nvSpPr>
          <p:cNvPr id="7" name="Date Placeholder 3">
            <a:extLst>
              <a:ext uri="{FF2B5EF4-FFF2-40B4-BE49-F238E27FC236}">
                <a16:creationId xmlns:a16="http://schemas.microsoft.com/office/drawing/2014/main" id="{2C194DA5-0F16-4D85-A84B-090A744D9A93}"/>
              </a:ext>
            </a:extLst>
          </p:cNvPr>
          <p:cNvSpPr>
            <a:spLocks noGrp="1"/>
          </p:cNvSpPr>
          <p:nvPr>
            <p:ph type="dt" sz="half" idx="12"/>
          </p:nvPr>
        </p:nvSpPr>
        <p:spPr/>
        <p:txBody>
          <a:bodyPr/>
          <a:lstStyle>
            <a:lvl1pPr>
              <a:defRPr/>
            </a:lvl1pPr>
          </a:lstStyle>
          <a:p>
            <a:fld id="{D6D2BA79-18D2-4384-A075-80EFBD3BC63F}" type="datetime1">
              <a:rPr lang="en-US" smtClean="0"/>
              <a:t>1/22/2026</a:t>
            </a:fld>
            <a:endParaRPr lang="en-US"/>
          </a:p>
        </p:txBody>
      </p:sp>
    </p:spTree>
    <p:extLst>
      <p:ext uri="{BB962C8B-B14F-4D97-AF65-F5344CB8AC3E}">
        <p14:creationId xmlns:p14="http://schemas.microsoft.com/office/powerpoint/2010/main" val="2236192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ckBlank">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FD7CCD-B4A1-4B31-8E89-419D022FEC51}"/>
              </a:ext>
            </a:extLst>
          </p:cNvPr>
          <p:cNvSpPr/>
          <p:nvPr/>
        </p:nvSpPr>
        <p:spPr>
          <a:xfrm>
            <a:off x="9639300" y="5133975"/>
            <a:ext cx="2276475" cy="1581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23A685-27CF-42BB-8694-248EF6FAD0CD}"/>
              </a:ext>
            </a:extLst>
          </p:cNvPr>
          <p:cNvSpPr/>
          <p:nvPr/>
        </p:nvSpPr>
        <p:spPr>
          <a:xfrm>
            <a:off x="0" y="6208776"/>
            <a:ext cx="3511296" cy="6492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040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70893"/>
            <a:ext cx="5181600" cy="4606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70894"/>
            <a:ext cx="5181600" cy="2229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CB4DD8D-4F5D-4EB9-BC24-C39EDF5F2FC0}" type="slidenum">
              <a:rPr lang="en-US" smtClean="0"/>
              <a:t>‹#›</a:t>
            </a:fld>
            <a:endParaRPr lang="en-US"/>
          </a:p>
        </p:txBody>
      </p:sp>
      <p:sp>
        <p:nvSpPr>
          <p:cNvPr id="8" name="Content Placeholder 3"/>
          <p:cNvSpPr>
            <a:spLocks noGrp="1"/>
          </p:cNvSpPr>
          <p:nvPr>
            <p:ph sz="half" idx="13"/>
          </p:nvPr>
        </p:nvSpPr>
        <p:spPr>
          <a:xfrm>
            <a:off x="6172200" y="3947383"/>
            <a:ext cx="5181600" cy="2229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775038"/>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FA20-52DF-490A-8ADB-BE3953421B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D7AB0-AE62-47AC-9EA6-AC29A62F10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5237E-D006-4F73-8207-7925617578A9}"/>
              </a:ext>
            </a:extLst>
          </p:cNvPr>
          <p:cNvSpPr>
            <a:spLocks noGrp="1"/>
          </p:cNvSpPr>
          <p:nvPr>
            <p:ph type="dt" sz="half" idx="10"/>
          </p:nvPr>
        </p:nvSpPr>
        <p:spPr/>
        <p:txBody>
          <a:bodyPr/>
          <a:lstStyle/>
          <a:p>
            <a:fld id="{49BE720B-E824-4945-97A1-E2C566778F85}" type="datetime1">
              <a:rPr lang="en-US" smtClean="0"/>
              <a:t>1/22/2026</a:t>
            </a:fld>
            <a:endParaRPr lang="en-US"/>
          </a:p>
        </p:txBody>
      </p:sp>
      <p:sp>
        <p:nvSpPr>
          <p:cNvPr id="5" name="Footer Placeholder 4">
            <a:extLst>
              <a:ext uri="{FF2B5EF4-FFF2-40B4-BE49-F238E27FC236}">
                <a16:creationId xmlns:a16="http://schemas.microsoft.com/office/drawing/2014/main" id="{9D483CE7-1FBB-411D-A791-0376CA270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02678-2687-4D1C-8D20-2AF88149C4C0}"/>
              </a:ext>
            </a:extLst>
          </p:cNvPr>
          <p:cNvSpPr>
            <a:spLocks noGrp="1"/>
          </p:cNvSpPr>
          <p:nvPr>
            <p:ph type="sldNum" sz="quarter" idx="12"/>
          </p:nvPr>
        </p:nvSpPr>
        <p:spPr/>
        <p:txBody>
          <a:bodyPr/>
          <a:lstStyle/>
          <a:p>
            <a:fld id="{DCB4DD8D-4F5D-4EB9-BC24-C39EDF5F2FC0}" type="slidenum">
              <a:rPr lang="en-US" smtClean="0"/>
              <a:t>‹#›</a:t>
            </a:fld>
            <a:endParaRPr lang="en-US"/>
          </a:p>
        </p:txBody>
      </p:sp>
    </p:spTree>
    <p:extLst>
      <p:ext uri="{BB962C8B-B14F-4D97-AF65-F5344CB8AC3E}">
        <p14:creationId xmlns:p14="http://schemas.microsoft.com/office/powerpoint/2010/main" val="239258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2FCD-30A1-4DE0-BB4F-1134C21D00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575126-77CA-4141-82B2-4260CC990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FA095D-3C08-4C4C-9077-8CED395E16AD}"/>
              </a:ext>
            </a:extLst>
          </p:cNvPr>
          <p:cNvSpPr>
            <a:spLocks noGrp="1"/>
          </p:cNvSpPr>
          <p:nvPr>
            <p:ph type="dt" sz="half" idx="10"/>
          </p:nvPr>
        </p:nvSpPr>
        <p:spPr/>
        <p:txBody>
          <a:bodyPr/>
          <a:lstStyle/>
          <a:p>
            <a:fld id="{3972C6E2-7E9C-45F9-A783-822BD8B3E738}" type="datetime1">
              <a:rPr lang="en-US" smtClean="0"/>
              <a:t>1/22/2026</a:t>
            </a:fld>
            <a:endParaRPr lang="en-US"/>
          </a:p>
        </p:txBody>
      </p:sp>
      <p:sp>
        <p:nvSpPr>
          <p:cNvPr id="5" name="Footer Placeholder 4">
            <a:extLst>
              <a:ext uri="{FF2B5EF4-FFF2-40B4-BE49-F238E27FC236}">
                <a16:creationId xmlns:a16="http://schemas.microsoft.com/office/drawing/2014/main" id="{595FF913-9A1B-4483-9A4D-A960EAAA3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E9EEA-5874-4A5D-985F-754FCE8B09EE}"/>
              </a:ext>
            </a:extLst>
          </p:cNvPr>
          <p:cNvSpPr>
            <a:spLocks noGrp="1"/>
          </p:cNvSpPr>
          <p:nvPr>
            <p:ph type="sldNum" sz="quarter" idx="12"/>
          </p:nvPr>
        </p:nvSpPr>
        <p:spPr/>
        <p:txBody>
          <a:bodyPr/>
          <a:lstStyle/>
          <a:p>
            <a:fld id="{DCB4DD8D-4F5D-4EB9-BC24-C39EDF5F2FC0}" type="slidenum">
              <a:rPr lang="en-US" smtClean="0"/>
              <a:t>‹#›</a:t>
            </a:fld>
            <a:endParaRPr lang="en-US"/>
          </a:p>
        </p:txBody>
      </p:sp>
    </p:spTree>
    <p:extLst>
      <p:ext uri="{BB962C8B-B14F-4D97-AF65-F5344CB8AC3E}">
        <p14:creationId xmlns:p14="http://schemas.microsoft.com/office/powerpoint/2010/main" val="288108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A406-62D2-47F2-8B2C-E2734DE4D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A82D4-AC87-4931-9ABC-562493C8CE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BCCF39-7061-41E0-A554-CC883C1A61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15DA38-9E8B-49A0-AF41-7A5D46274956}"/>
              </a:ext>
            </a:extLst>
          </p:cNvPr>
          <p:cNvSpPr>
            <a:spLocks noGrp="1"/>
          </p:cNvSpPr>
          <p:nvPr>
            <p:ph type="dt" sz="half" idx="10"/>
          </p:nvPr>
        </p:nvSpPr>
        <p:spPr/>
        <p:txBody>
          <a:bodyPr/>
          <a:lstStyle/>
          <a:p>
            <a:fld id="{83BCB0E5-19BA-4A88-8AD1-EB71FD3E218B}" type="datetime1">
              <a:rPr lang="en-US" smtClean="0"/>
              <a:t>1/22/2026</a:t>
            </a:fld>
            <a:endParaRPr lang="en-US"/>
          </a:p>
        </p:txBody>
      </p:sp>
      <p:sp>
        <p:nvSpPr>
          <p:cNvPr id="6" name="Footer Placeholder 5">
            <a:extLst>
              <a:ext uri="{FF2B5EF4-FFF2-40B4-BE49-F238E27FC236}">
                <a16:creationId xmlns:a16="http://schemas.microsoft.com/office/drawing/2014/main" id="{2D5C8055-1E0B-425C-8B10-13AF9CDCB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4B226A-96B2-4D14-A899-527490328A17}"/>
              </a:ext>
            </a:extLst>
          </p:cNvPr>
          <p:cNvSpPr>
            <a:spLocks noGrp="1"/>
          </p:cNvSpPr>
          <p:nvPr>
            <p:ph type="sldNum" sz="quarter" idx="12"/>
          </p:nvPr>
        </p:nvSpPr>
        <p:spPr/>
        <p:txBody>
          <a:bodyPr/>
          <a:lstStyle/>
          <a:p>
            <a:fld id="{DCB4DD8D-4F5D-4EB9-BC24-C39EDF5F2FC0}" type="slidenum">
              <a:rPr lang="en-US" smtClean="0"/>
              <a:t>‹#›</a:t>
            </a:fld>
            <a:endParaRPr lang="en-US"/>
          </a:p>
        </p:txBody>
      </p:sp>
    </p:spTree>
    <p:extLst>
      <p:ext uri="{BB962C8B-B14F-4D97-AF65-F5344CB8AC3E}">
        <p14:creationId xmlns:p14="http://schemas.microsoft.com/office/powerpoint/2010/main" val="365007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7A2F-608D-465C-8B5C-45EC3793E7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237A5F-B15C-4B38-8EFE-738BBB95F1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18B41-31D7-45FA-A945-0F7848E69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34373-6DFD-4FFD-9199-CCE288F72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B2951-C10F-4DA7-A3F8-732848E06F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87F917-40DF-4AB7-AB0B-24EA7934696E}"/>
              </a:ext>
            </a:extLst>
          </p:cNvPr>
          <p:cNvSpPr>
            <a:spLocks noGrp="1"/>
          </p:cNvSpPr>
          <p:nvPr>
            <p:ph type="dt" sz="half" idx="10"/>
          </p:nvPr>
        </p:nvSpPr>
        <p:spPr/>
        <p:txBody>
          <a:bodyPr/>
          <a:lstStyle/>
          <a:p>
            <a:fld id="{36CF2BC5-C239-4394-89BE-CACFBC70D51E}" type="datetime1">
              <a:rPr lang="en-US" smtClean="0"/>
              <a:t>1/22/2026</a:t>
            </a:fld>
            <a:endParaRPr lang="en-US"/>
          </a:p>
        </p:txBody>
      </p:sp>
      <p:sp>
        <p:nvSpPr>
          <p:cNvPr id="8" name="Footer Placeholder 7">
            <a:extLst>
              <a:ext uri="{FF2B5EF4-FFF2-40B4-BE49-F238E27FC236}">
                <a16:creationId xmlns:a16="http://schemas.microsoft.com/office/drawing/2014/main" id="{B2094835-F825-4E61-A506-15DFBE333E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10D818-B419-4BEB-9EAB-88F08B767D9F}"/>
              </a:ext>
            </a:extLst>
          </p:cNvPr>
          <p:cNvSpPr>
            <a:spLocks noGrp="1"/>
          </p:cNvSpPr>
          <p:nvPr>
            <p:ph type="sldNum" sz="quarter" idx="12"/>
          </p:nvPr>
        </p:nvSpPr>
        <p:spPr/>
        <p:txBody>
          <a:bodyPr/>
          <a:lstStyle/>
          <a:p>
            <a:fld id="{DCB4DD8D-4F5D-4EB9-BC24-C39EDF5F2FC0}" type="slidenum">
              <a:rPr lang="en-US" smtClean="0"/>
              <a:t>‹#›</a:t>
            </a:fld>
            <a:endParaRPr lang="en-US"/>
          </a:p>
        </p:txBody>
      </p:sp>
    </p:spTree>
    <p:extLst>
      <p:ext uri="{BB962C8B-B14F-4D97-AF65-F5344CB8AC3E}">
        <p14:creationId xmlns:p14="http://schemas.microsoft.com/office/powerpoint/2010/main" val="2114131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D5A3-6AEB-4A5C-B6E9-900397EE64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3C06F4-2DFD-4302-9CD1-D282CB93BAC7}"/>
              </a:ext>
            </a:extLst>
          </p:cNvPr>
          <p:cNvSpPr>
            <a:spLocks noGrp="1"/>
          </p:cNvSpPr>
          <p:nvPr>
            <p:ph type="dt" sz="half" idx="10"/>
          </p:nvPr>
        </p:nvSpPr>
        <p:spPr/>
        <p:txBody>
          <a:bodyPr/>
          <a:lstStyle/>
          <a:p>
            <a:fld id="{9D42D641-C325-4BFD-9635-3457B96FD501}" type="datetime1">
              <a:rPr lang="en-US" smtClean="0"/>
              <a:t>1/22/2026</a:t>
            </a:fld>
            <a:endParaRPr lang="en-US"/>
          </a:p>
        </p:txBody>
      </p:sp>
      <p:sp>
        <p:nvSpPr>
          <p:cNvPr id="4" name="Footer Placeholder 3">
            <a:extLst>
              <a:ext uri="{FF2B5EF4-FFF2-40B4-BE49-F238E27FC236}">
                <a16:creationId xmlns:a16="http://schemas.microsoft.com/office/drawing/2014/main" id="{4FE841A3-5D21-486F-8C31-4830016C4C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BD72F-AAD2-4C5F-BE33-5F873755B3DE}"/>
              </a:ext>
            </a:extLst>
          </p:cNvPr>
          <p:cNvSpPr>
            <a:spLocks noGrp="1"/>
          </p:cNvSpPr>
          <p:nvPr>
            <p:ph type="sldNum" sz="quarter" idx="12"/>
          </p:nvPr>
        </p:nvSpPr>
        <p:spPr/>
        <p:txBody>
          <a:bodyPr/>
          <a:lstStyle/>
          <a:p>
            <a:fld id="{DCB4DD8D-4F5D-4EB9-BC24-C39EDF5F2FC0}" type="slidenum">
              <a:rPr lang="en-US" smtClean="0"/>
              <a:t>‹#›</a:t>
            </a:fld>
            <a:endParaRPr lang="en-US"/>
          </a:p>
        </p:txBody>
      </p:sp>
    </p:spTree>
    <p:extLst>
      <p:ext uri="{BB962C8B-B14F-4D97-AF65-F5344CB8AC3E}">
        <p14:creationId xmlns:p14="http://schemas.microsoft.com/office/powerpoint/2010/main" val="1336346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8D05D-7D4F-4741-BDE0-F9565EF407ED}"/>
              </a:ext>
            </a:extLst>
          </p:cNvPr>
          <p:cNvSpPr>
            <a:spLocks noGrp="1"/>
          </p:cNvSpPr>
          <p:nvPr>
            <p:ph type="dt" sz="half" idx="10"/>
          </p:nvPr>
        </p:nvSpPr>
        <p:spPr/>
        <p:txBody>
          <a:bodyPr/>
          <a:lstStyle/>
          <a:p>
            <a:fld id="{746A5BC5-6F50-44CA-BA98-67C6B19A3E8B}" type="datetime1">
              <a:rPr lang="en-US" smtClean="0"/>
              <a:t>1/22/2026</a:t>
            </a:fld>
            <a:endParaRPr lang="en-US"/>
          </a:p>
        </p:txBody>
      </p:sp>
      <p:sp>
        <p:nvSpPr>
          <p:cNvPr id="3" name="Footer Placeholder 2">
            <a:extLst>
              <a:ext uri="{FF2B5EF4-FFF2-40B4-BE49-F238E27FC236}">
                <a16:creationId xmlns:a16="http://schemas.microsoft.com/office/drawing/2014/main" id="{E88435E5-507E-434C-96CA-0C283851E4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DC49E1-9DDD-48CB-BE74-1C1DE8DFDB52}"/>
              </a:ext>
            </a:extLst>
          </p:cNvPr>
          <p:cNvSpPr>
            <a:spLocks noGrp="1"/>
          </p:cNvSpPr>
          <p:nvPr>
            <p:ph type="sldNum" sz="quarter" idx="12"/>
          </p:nvPr>
        </p:nvSpPr>
        <p:spPr/>
        <p:txBody>
          <a:bodyPr/>
          <a:lstStyle/>
          <a:p>
            <a:fld id="{DCB4DD8D-4F5D-4EB9-BC24-C39EDF5F2FC0}" type="slidenum">
              <a:rPr lang="en-US" smtClean="0"/>
              <a:t>‹#›</a:t>
            </a:fld>
            <a:endParaRPr lang="en-US"/>
          </a:p>
        </p:txBody>
      </p:sp>
    </p:spTree>
    <p:extLst>
      <p:ext uri="{BB962C8B-B14F-4D97-AF65-F5344CB8AC3E}">
        <p14:creationId xmlns:p14="http://schemas.microsoft.com/office/powerpoint/2010/main" val="3923005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6743-34A0-4EC6-B321-16A8B240A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E19EE2-D176-41BC-AC18-1BE28B4682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B6B93-C68D-48E5-B269-B3C7FF919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667E2-9E64-41C8-83F1-FD5B1C54146E}"/>
              </a:ext>
            </a:extLst>
          </p:cNvPr>
          <p:cNvSpPr>
            <a:spLocks noGrp="1"/>
          </p:cNvSpPr>
          <p:nvPr>
            <p:ph type="dt" sz="half" idx="10"/>
          </p:nvPr>
        </p:nvSpPr>
        <p:spPr/>
        <p:txBody>
          <a:bodyPr/>
          <a:lstStyle/>
          <a:p>
            <a:fld id="{EF5B9CFD-7C4D-4A34-ACEE-5835D8BB16A8}" type="datetime1">
              <a:rPr lang="en-US" smtClean="0"/>
              <a:t>1/22/2026</a:t>
            </a:fld>
            <a:endParaRPr lang="en-US"/>
          </a:p>
        </p:txBody>
      </p:sp>
      <p:sp>
        <p:nvSpPr>
          <p:cNvPr id="6" name="Footer Placeholder 5">
            <a:extLst>
              <a:ext uri="{FF2B5EF4-FFF2-40B4-BE49-F238E27FC236}">
                <a16:creationId xmlns:a16="http://schemas.microsoft.com/office/drawing/2014/main" id="{41022A05-804E-49BB-8C88-991B4E0AB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F8D76B-659D-4AB1-B6A8-01A371F81508}"/>
              </a:ext>
            </a:extLst>
          </p:cNvPr>
          <p:cNvSpPr>
            <a:spLocks noGrp="1"/>
          </p:cNvSpPr>
          <p:nvPr>
            <p:ph type="sldNum" sz="quarter" idx="12"/>
          </p:nvPr>
        </p:nvSpPr>
        <p:spPr/>
        <p:txBody>
          <a:bodyPr/>
          <a:lstStyle/>
          <a:p>
            <a:fld id="{DCB4DD8D-4F5D-4EB9-BC24-C39EDF5F2FC0}" type="slidenum">
              <a:rPr lang="en-US" smtClean="0"/>
              <a:t>‹#›</a:t>
            </a:fld>
            <a:endParaRPr lang="en-US"/>
          </a:p>
        </p:txBody>
      </p:sp>
    </p:spTree>
    <p:extLst>
      <p:ext uri="{BB962C8B-B14F-4D97-AF65-F5344CB8AC3E}">
        <p14:creationId xmlns:p14="http://schemas.microsoft.com/office/powerpoint/2010/main" val="289103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A718-454E-4650-AE44-D364F24AD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029EA7-4D80-442E-8901-25566B34DB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4CA2C4-0323-4409-BDA1-197954CB0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25119-7D3C-4C5D-9A11-CC86A848FDB9}"/>
              </a:ext>
            </a:extLst>
          </p:cNvPr>
          <p:cNvSpPr>
            <a:spLocks noGrp="1"/>
          </p:cNvSpPr>
          <p:nvPr>
            <p:ph type="dt" sz="half" idx="10"/>
          </p:nvPr>
        </p:nvSpPr>
        <p:spPr/>
        <p:txBody>
          <a:bodyPr/>
          <a:lstStyle/>
          <a:p>
            <a:fld id="{C9CA5E1F-C92B-437F-AA00-9A3DAC021AC7}" type="datetime1">
              <a:rPr lang="en-US" smtClean="0"/>
              <a:t>1/22/2026</a:t>
            </a:fld>
            <a:endParaRPr lang="en-US"/>
          </a:p>
        </p:txBody>
      </p:sp>
      <p:sp>
        <p:nvSpPr>
          <p:cNvPr id="6" name="Footer Placeholder 5">
            <a:extLst>
              <a:ext uri="{FF2B5EF4-FFF2-40B4-BE49-F238E27FC236}">
                <a16:creationId xmlns:a16="http://schemas.microsoft.com/office/drawing/2014/main" id="{47F87154-D74A-43FA-9D2F-59B69F87A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0937F-D782-4602-95DE-8AC4EE83D281}"/>
              </a:ext>
            </a:extLst>
          </p:cNvPr>
          <p:cNvSpPr>
            <a:spLocks noGrp="1"/>
          </p:cNvSpPr>
          <p:nvPr>
            <p:ph type="sldNum" sz="quarter" idx="12"/>
          </p:nvPr>
        </p:nvSpPr>
        <p:spPr/>
        <p:txBody>
          <a:bodyPr/>
          <a:lstStyle/>
          <a:p>
            <a:fld id="{DCB4DD8D-4F5D-4EB9-BC24-C39EDF5F2FC0}" type="slidenum">
              <a:rPr lang="en-US" smtClean="0"/>
              <a:t>‹#›</a:t>
            </a:fld>
            <a:endParaRPr lang="en-US"/>
          </a:p>
        </p:txBody>
      </p:sp>
    </p:spTree>
    <p:extLst>
      <p:ext uri="{BB962C8B-B14F-4D97-AF65-F5344CB8AC3E}">
        <p14:creationId xmlns:p14="http://schemas.microsoft.com/office/powerpoint/2010/main" val="1333100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F20DEB-1CCF-4894-BF0A-5C1D0AB4D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35A054-BE4C-4376-A88A-B30062564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30E16-47E0-4F72-A0A9-F402DAE7D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F9507-AD74-4254-A726-6175A6D439AC}" type="datetime1">
              <a:rPr lang="en-US" smtClean="0"/>
              <a:t>1/22/2026</a:t>
            </a:fld>
            <a:endParaRPr lang="en-US"/>
          </a:p>
        </p:txBody>
      </p:sp>
      <p:sp>
        <p:nvSpPr>
          <p:cNvPr id="5" name="Footer Placeholder 4">
            <a:extLst>
              <a:ext uri="{FF2B5EF4-FFF2-40B4-BE49-F238E27FC236}">
                <a16:creationId xmlns:a16="http://schemas.microsoft.com/office/drawing/2014/main" id="{7608E857-CD18-4094-AAC9-71905D8E8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8068E6-0AB5-453B-BCF9-3380388062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4DD8D-4F5D-4EB9-BC24-C39EDF5F2FC0}" type="slidenum">
              <a:rPr lang="en-US" smtClean="0"/>
              <a:t>‹#›</a:t>
            </a:fld>
            <a:endParaRPr lang="en-US"/>
          </a:p>
        </p:txBody>
      </p:sp>
      <p:pic>
        <p:nvPicPr>
          <p:cNvPr id="113666" name="Picture 2">
            <a:extLst>
              <a:ext uri="{FF2B5EF4-FFF2-40B4-BE49-F238E27FC236}">
                <a16:creationId xmlns:a16="http://schemas.microsoft.com/office/drawing/2014/main" id="{B719F78F-BA17-4863-8B41-0AF386B5834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056" y="6303391"/>
            <a:ext cx="2914348" cy="50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273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webelements.com/" TargetMode="External"/><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cropnutrition.com/nutrient-knowledg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images.google.com/imgres?imgurl=http://msucares.com/crops/corn/images/pdeficiency2b.jpg&amp;imgrefurl=http://msucares.com/crops/corn/corn20.html&amp;h=275&amp;w=325&amp;sz=23&amp;tbnid=Bi5v3Iz4MDsJ:&amp;tbnh=96&amp;tbnw=113&amp;start=13&amp;prev=/images%3Fq%3Dphosphorus%2Bdeficiency%252"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images.google.com/imgres?imgurl=http://www.gov.on.ca/OMAFRA/english/crops/pub811/images/3phospof3.jpg&amp;imgrefurl=http://www.gov.on.ca/OMAFRA/english/crops/pub811/3phospo.htm&amp;h=324&amp;w=432&amp;sz=54&amp;tbnid=g2bz_tycSbcJ:&amp;tbnh=92&amp;tbnw=122&amp;start=13&amp;prev=/image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webelements.com/" TargetMode="External"/><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BF9A-E4E9-A2B0-8D20-0C1AD7CB5BEE}"/>
              </a:ext>
            </a:extLst>
          </p:cNvPr>
          <p:cNvSpPr>
            <a:spLocks noGrp="1"/>
          </p:cNvSpPr>
          <p:nvPr>
            <p:ph type="ctrTitle"/>
          </p:nvPr>
        </p:nvSpPr>
        <p:spPr/>
        <p:txBody>
          <a:bodyPr>
            <a:normAutofit/>
          </a:bodyPr>
          <a:lstStyle/>
          <a:p>
            <a:r>
              <a:rPr lang="en-US" dirty="0"/>
              <a:t>Chapter 2</a:t>
            </a:r>
            <a:br>
              <a:rPr lang="en-US" dirty="0"/>
            </a:br>
            <a:endParaRPr lang="en-US" dirty="0"/>
          </a:p>
        </p:txBody>
      </p:sp>
      <p:sp>
        <p:nvSpPr>
          <p:cNvPr id="3" name="Subtitle 2">
            <a:extLst>
              <a:ext uri="{FF2B5EF4-FFF2-40B4-BE49-F238E27FC236}">
                <a16:creationId xmlns:a16="http://schemas.microsoft.com/office/drawing/2014/main" id="{73878D5F-D1D7-BE63-A853-74F0996330E3}"/>
              </a:ext>
            </a:extLst>
          </p:cNvPr>
          <p:cNvSpPr>
            <a:spLocks noGrp="1"/>
          </p:cNvSpPr>
          <p:nvPr>
            <p:ph type="subTitle" idx="1"/>
          </p:nvPr>
        </p:nvSpPr>
        <p:spPr/>
        <p:txBody>
          <a:bodyPr/>
          <a:lstStyle/>
          <a:p>
            <a:r>
              <a:rPr lang="en-US" dirty="0"/>
              <a:t>Basic Chemistry, Solubility, Nutrient Demand, and Deficiency</a:t>
            </a:r>
          </a:p>
        </p:txBody>
      </p:sp>
      <p:sp>
        <p:nvSpPr>
          <p:cNvPr id="4" name="Slide Number Placeholder 3">
            <a:extLst>
              <a:ext uri="{FF2B5EF4-FFF2-40B4-BE49-F238E27FC236}">
                <a16:creationId xmlns:a16="http://schemas.microsoft.com/office/drawing/2014/main" id="{5EDDF57A-FA44-61B6-8457-A0E368911D9F}"/>
              </a:ext>
            </a:extLst>
          </p:cNvPr>
          <p:cNvSpPr>
            <a:spLocks noGrp="1"/>
          </p:cNvSpPr>
          <p:nvPr>
            <p:ph type="sldNum" sz="quarter" idx="12"/>
          </p:nvPr>
        </p:nvSpPr>
        <p:spPr/>
        <p:txBody>
          <a:bodyPr/>
          <a:lstStyle/>
          <a:p>
            <a:fld id="{DCB4DD8D-4F5D-4EB9-BC24-C39EDF5F2FC0}" type="slidenum">
              <a:rPr lang="en-US" smtClean="0"/>
              <a:t>1</a:t>
            </a:fld>
            <a:endParaRPr lang="en-US"/>
          </a:p>
        </p:txBody>
      </p:sp>
    </p:spTree>
    <p:extLst>
      <p:ext uri="{BB962C8B-B14F-4D97-AF65-F5344CB8AC3E}">
        <p14:creationId xmlns:p14="http://schemas.microsoft.com/office/powerpoint/2010/main" val="2388378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39613-F0B6-9DE2-5CDB-71231FFA7BA5}"/>
              </a:ext>
            </a:extLst>
          </p:cNvPr>
          <p:cNvSpPr>
            <a:spLocks noGrp="1"/>
          </p:cNvSpPr>
          <p:nvPr>
            <p:ph type="title"/>
          </p:nvPr>
        </p:nvSpPr>
        <p:spPr/>
        <p:txBody>
          <a:bodyPr/>
          <a:lstStyle/>
          <a:p>
            <a:r>
              <a:rPr lang="en-US" dirty="0"/>
              <a:t>Ions</a:t>
            </a:r>
          </a:p>
        </p:txBody>
      </p:sp>
      <p:sp>
        <p:nvSpPr>
          <p:cNvPr id="3" name="Content Placeholder 2">
            <a:extLst>
              <a:ext uri="{FF2B5EF4-FFF2-40B4-BE49-F238E27FC236}">
                <a16:creationId xmlns:a16="http://schemas.microsoft.com/office/drawing/2014/main" id="{964C3BAD-2284-F3C9-D839-F2DEEE1669C9}"/>
              </a:ext>
            </a:extLst>
          </p:cNvPr>
          <p:cNvSpPr>
            <a:spLocks noGrp="1"/>
          </p:cNvSpPr>
          <p:nvPr>
            <p:ph idx="1"/>
          </p:nvPr>
        </p:nvSpPr>
        <p:spPr>
          <a:xfrm>
            <a:off x="838200" y="1825625"/>
            <a:ext cx="5139906" cy="4351338"/>
          </a:xfrm>
        </p:spPr>
        <p:txBody>
          <a:bodyPr/>
          <a:lstStyle/>
          <a:p>
            <a:r>
              <a:rPr lang="en-US" dirty="0"/>
              <a:t>Charged version of an element</a:t>
            </a:r>
          </a:p>
          <a:p>
            <a:r>
              <a:rPr lang="en-US" dirty="0"/>
              <a:t>Cation</a:t>
            </a:r>
          </a:p>
          <a:p>
            <a:pPr lvl="1"/>
            <a:r>
              <a:rPr lang="en-US" dirty="0"/>
              <a:t>Positively charged ion (more electrons than protons)</a:t>
            </a:r>
          </a:p>
          <a:p>
            <a:r>
              <a:rPr lang="en-US" dirty="0"/>
              <a:t>Anion</a:t>
            </a:r>
          </a:p>
          <a:p>
            <a:pPr lvl="1"/>
            <a:r>
              <a:rPr lang="en-US" dirty="0"/>
              <a:t>Negatively charged ion (more protons than electrons)</a:t>
            </a:r>
          </a:p>
        </p:txBody>
      </p:sp>
      <p:pic>
        <p:nvPicPr>
          <p:cNvPr id="4" name="Picture 4">
            <a:extLst>
              <a:ext uri="{FF2B5EF4-FFF2-40B4-BE49-F238E27FC236}">
                <a16:creationId xmlns:a16="http://schemas.microsoft.com/office/drawing/2014/main" id="{8D0EEAF5-E02D-1E5E-BB83-210270090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787" y="1971675"/>
            <a:ext cx="4164013"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a:extLst>
              <a:ext uri="{FF2B5EF4-FFF2-40B4-BE49-F238E27FC236}">
                <a16:creationId xmlns:a16="http://schemas.microsoft.com/office/drawing/2014/main" id="{6FEE27C5-D6E4-414E-4848-2378FCF7A0FF}"/>
              </a:ext>
            </a:extLst>
          </p:cNvPr>
          <p:cNvSpPr>
            <a:spLocks noGrp="1"/>
          </p:cNvSpPr>
          <p:nvPr>
            <p:ph type="sldNum" sz="quarter" idx="12"/>
          </p:nvPr>
        </p:nvSpPr>
        <p:spPr/>
        <p:txBody>
          <a:bodyPr/>
          <a:lstStyle/>
          <a:p>
            <a:fld id="{DCB4DD8D-4F5D-4EB9-BC24-C39EDF5F2FC0}" type="slidenum">
              <a:rPr lang="en-US" smtClean="0"/>
              <a:t>10</a:t>
            </a:fld>
            <a:endParaRPr lang="en-US"/>
          </a:p>
        </p:txBody>
      </p:sp>
    </p:spTree>
    <p:extLst>
      <p:ext uri="{BB962C8B-B14F-4D97-AF65-F5344CB8AC3E}">
        <p14:creationId xmlns:p14="http://schemas.microsoft.com/office/powerpoint/2010/main" val="292527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1A4B-49A0-A4FF-1D05-ADDD9DF42611}"/>
              </a:ext>
            </a:extLst>
          </p:cNvPr>
          <p:cNvSpPr>
            <a:spLocks noGrp="1"/>
          </p:cNvSpPr>
          <p:nvPr>
            <p:ph type="title"/>
          </p:nvPr>
        </p:nvSpPr>
        <p:spPr/>
        <p:txBody>
          <a:bodyPr/>
          <a:lstStyle/>
          <a:p>
            <a:r>
              <a:rPr lang="en-US" dirty="0"/>
              <a:t>Ions</a:t>
            </a:r>
          </a:p>
        </p:txBody>
      </p:sp>
      <p:sp>
        <p:nvSpPr>
          <p:cNvPr id="3" name="Content Placeholder 2">
            <a:extLst>
              <a:ext uri="{FF2B5EF4-FFF2-40B4-BE49-F238E27FC236}">
                <a16:creationId xmlns:a16="http://schemas.microsoft.com/office/drawing/2014/main" id="{60A72FC0-6D5A-144A-9D33-37102FBDAFBA}"/>
              </a:ext>
            </a:extLst>
          </p:cNvPr>
          <p:cNvSpPr>
            <a:spLocks noGrp="1"/>
          </p:cNvSpPr>
          <p:nvPr>
            <p:ph idx="1"/>
          </p:nvPr>
        </p:nvSpPr>
        <p:spPr/>
        <p:txBody>
          <a:bodyPr/>
          <a:lstStyle/>
          <a:p>
            <a:r>
              <a:rPr lang="en-US" dirty="0"/>
              <a:t>Elements that have only one valence state in the soil environment</a:t>
            </a:r>
          </a:p>
          <a:p>
            <a:endParaRPr lang="en-US" dirty="0"/>
          </a:p>
          <a:p>
            <a:endParaRPr lang="en-US" dirty="0"/>
          </a:p>
          <a:p>
            <a:endParaRPr lang="en-US" dirty="0"/>
          </a:p>
          <a:p>
            <a:endParaRPr lang="en-US" dirty="0"/>
          </a:p>
        </p:txBody>
      </p:sp>
      <p:pic>
        <p:nvPicPr>
          <p:cNvPr id="4" name="Picture 4">
            <a:extLst>
              <a:ext uri="{FF2B5EF4-FFF2-40B4-BE49-F238E27FC236}">
                <a16:creationId xmlns:a16="http://schemas.microsoft.com/office/drawing/2014/main" id="{18FF866F-12EF-8092-5D23-13E31141E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177" y="2376854"/>
            <a:ext cx="8077200" cy="232251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F2E88B25-2A65-A96D-B952-450EA0C95EA2}"/>
              </a:ext>
            </a:extLst>
          </p:cNvPr>
          <p:cNvSpPr>
            <a:spLocks noGrp="1"/>
          </p:cNvSpPr>
          <p:nvPr>
            <p:ph type="sldNum" sz="quarter" idx="12"/>
          </p:nvPr>
        </p:nvSpPr>
        <p:spPr/>
        <p:txBody>
          <a:bodyPr/>
          <a:lstStyle/>
          <a:p>
            <a:fld id="{DCB4DD8D-4F5D-4EB9-BC24-C39EDF5F2FC0}" type="slidenum">
              <a:rPr lang="en-US" smtClean="0"/>
              <a:t>11</a:t>
            </a:fld>
            <a:endParaRPr lang="en-US"/>
          </a:p>
        </p:txBody>
      </p:sp>
    </p:spTree>
    <p:extLst>
      <p:ext uri="{BB962C8B-B14F-4D97-AF65-F5344CB8AC3E}">
        <p14:creationId xmlns:p14="http://schemas.microsoft.com/office/powerpoint/2010/main" val="210294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CFA7-B49F-F2C2-8C29-5E50BA029E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CD7397-AC4C-4781-187D-1F55F8A0D5F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1039AA8-6502-43F4-E0C0-19E7A8CD9D1D}"/>
              </a:ext>
            </a:extLst>
          </p:cNvPr>
          <p:cNvSpPr>
            <a:spLocks noGrp="1"/>
          </p:cNvSpPr>
          <p:nvPr>
            <p:ph type="sldNum" sz="quarter" idx="12"/>
          </p:nvPr>
        </p:nvSpPr>
        <p:spPr/>
        <p:txBody>
          <a:bodyPr/>
          <a:lstStyle/>
          <a:p>
            <a:fld id="{DCB4DD8D-4F5D-4EB9-BC24-C39EDF5F2FC0}" type="slidenum">
              <a:rPr lang="en-US" smtClean="0"/>
              <a:t>12</a:t>
            </a:fld>
            <a:endParaRPr lang="en-US"/>
          </a:p>
        </p:txBody>
      </p:sp>
      <p:pic>
        <p:nvPicPr>
          <p:cNvPr id="1026" name="Picture 2" descr="Tetris - App on Amazon Appstore">
            <a:extLst>
              <a:ext uri="{FF2B5EF4-FFF2-40B4-BE49-F238E27FC236}">
                <a16:creationId xmlns:a16="http://schemas.microsoft.com/office/drawing/2014/main" id="{0A409B9C-883C-D48E-1D6C-8AA29DD9D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646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4348D-F1ED-2E55-74CE-D41FA105B54D}"/>
              </a:ext>
            </a:extLst>
          </p:cNvPr>
          <p:cNvSpPr>
            <a:spLocks noGrp="1"/>
          </p:cNvSpPr>
          <p:nvPr>
            <p:ph type="title"/>
          </p:nvPr>
        </p:nvSpPr>
        <p:spPr/>
        <p:txBody>
          <a:bodyPr/>
          <a:lstStyle/>
          <a:p>
            <a:r>
              <a:rPr lang="en-US" dirty="0"/>
              <a:t>Oxidation States </a:t>
            </a:r>
          </a:p>
        </p:txBody>
      </p:sp>
      <p:sp>
        <p:nvSpPr>
          <p:cNvPr id="3" name="Content Placeholder 2">
            <a:extLst>
              <a:ext uri="{FF2B5EF4-FFF2-40B4-BE49-F238E27FC236}">
                <a16:creationId xmlns:a16="http://schemas.microsoft.com/office/drawing/2014/main" id="{1A771DC4-04E4-EABA-D21E-3F88BB8CC751}"/>
              </a:ext>
            </a:extLst>
          </p:cNvPr>
          <p:cNvSpPr>
            <a:spLocks noGrp="1"/>
          </p:cNvSpPr>
          <p:nvPr>
            <p:ph idx="1"/>
          </p:nvPr>
        </p:nvSpPr>
        <p:spPr/>
        <p:txBody>
          <a:bodyPr>
            <a:normAutofit/>
          </a:bodyPr>
          <a:lstStyle/>
          <a:p>
            <a:r>
              <a:rPr lang="en-US" dirty="0"/>
              <a:t>In simple ions, the oxidation number is equal to the charge of that ion</a:t>
            </a:r>
          </a:p>
          <a:p>
            <a:pPr lvl="1"/>
            <a:r>
              <a:rPr lang="en-US" dirty="0"/>
              <a:t>Na</a:t>
            </a:r>
            <a:r>
              <a:rPr lang="en-US" baseline="30000" dirty="0"/>
              <a:t>+</a:t>
            </a:r>
            <a:r>
              <a:rPr lang="en-US" dirty="0"/>
              <a:t> = +1		Cl</a:t>
            </a:r>
            <a:r>
              <a:rPr lang="en-US" baseline="30000" dirty="0"/>
              <a:t>-</a:t>
            </a:r>
            <a:r>
              <a:rPr lang="en-US" dirty="0"/>
              <a:t> = -1</a:t>
            </a:r>
          </a:p>
          <a:p>
            <a:r>
              <a:rPr lang="en-US" dirty="0"/>
              <a:t>The oxidation number of an atom is zero in neutral substances that contain atoms of only one element</a:t>
            </a:r>
          </a:p>
          <a:p>
            <a:pPr lvl="1"/>
            <a:r>
              <a:rPr lang="en-US" dirty="0"/>
              <a:t>O</a:t>
            </a:r>
            <a:r>
              <a:rPr lang="en-US" baseline="-25000" dirty="0"/>
              <a:t>2</a:t>
            </a:r>
            <a:r>
              <a:rPr lang="en-US" dirty="0"/>
              <a:t> = 0	P</a:t>
            </a:r>
            <a:r>
              <a:rPr lang="en-US" baseline="-25000" dirty="0"/>
              <a:t>4</a:t>
            </a:r>
            <a:r>
              <a:rPr lang="en-US" dirty="0"/>
              <a:t> = 0</a:t>
            </a:r>
          </a:p>
          <a:p>
            <a:r>
              <a:rPr lang="en-US" dirty="0"/>
              <a:t>The oxidation number of H can be either +1/-1</a:t>
            </a:r>
          </a:p>
          <a:p>
            <a:pPr lvl="1"/>
            <a:r>
              <a:rPr lang="en-US" dirty="0"/>
              <a:t>Nonmetals: 	CH</a:t>
            </a:r>
            <a:r>
              <a:rPr lang="en-US" baseline="-25000" dirty="0"/>
              <a:t>4 </a:t>
            </a:r>
            <a:r>
              <a:rPr lang="en-US" dirty="0"/>
              <a:t>NH</a:t>
            </a:r>
            <a:r>
              <a:rPr lang="en-US" baseline="-25000" dirty="0"/>
              <a:t>3 </a:t>
            </a:r>
            <a:r>
              <a:rPr lang="en-US" dirty="0"/>
              <a:t>H</a:t>
            </a:r>
            <a:r>
              <a:rPr lang="en-US" baseline="-25000" dirty="0"/>
              <a:t>2</a:t>
            </a:r>
            <a:r>
              <a:rPr lang="en-US" dirty="0"/>
              <a:t>O</a:t>
            </a:r>
          </a:p>
          <a:p>
            <a:pPr lvl="1"/>
            <a:r>
              <a:rPr lang="en-US" dirty="0"/>
              <a:t>Metals:		</a:t>
            </a:r>
            <a:r>
              <a:rPr lang="en-US" dirty="0" err="1"/>
              <a:t>LiH</a:t>
            </a:r>
            <a:r>
              <a:rPr lang="en-US" dirty="0"/>
              <a:t>  </a:t>
            </a:r>
            <a:r>
              <a:rPr lang="en-US" dirty="0" err="1"/>
              <a:t>NaH</a:t>
            </a:r>
            <a:r>
              <a:rPr lang="en-US" dirty="0"/>
              <a:t>  CaH</a:t>
            </a:r>
            <a:r>
              <a:rPr lang="en-US" baseline="-25000" dirty="0"/>
              <a:t>2</a:t>
            </a:r>
            <a:endParaRPr lang="en-US" dirty="0"/>
          </a:p>
          <a:p>
            <a:r>
              <a:rPr lang="en-US" dirty="0"/>
              <a:t>The metals in Group 1A form compounds (ex. Li</a:t>
            </a:r>
            <a:r>
              <a:rPr lang="en-US" baseline="-25000" dirty="0"/>
              <a:t>3</a:t>
            </a:r>
            <a:r>
              <a:rPr lang="en-US" dirty="0"/>
              <a:t>N, Na</a:t>
            </a:r>
            <a:r>
              <a:rPr lang="en-US" baseline="-25000" dirty="0"/>
              <a:t>2</a:t>
            </a:r>
            <a:r>
              <a:rPr lang="en-US" dirty="0"/>
              <a:t>S) in which the metal atom has an oxidation state of +1</a:t>
            </a:r>
          </a:p>
          <a:p>
            <a:endParaRPr lang="en-US" dirty="0"/>
          </a:p>
        </p:txBody>
      </p:sp>
      <p:sp>
        <p:nvSpPr>
          <p:cNvPr id="4" name="Slide Number Placeholder 3">
            <a:extLst>
              <a:ext uri="{FF2B5EF4-FFF2-40B4-BE49-F238E27FC236}">
                <a16:creationId xmlns:a16="http://schemas.microsoft.com/office/drawing/2014/main" id="{EDB92625-A216-4BF0-AE43-660D0BEB117C}"/>
              </a:ext>
            </a:extLst>
          </p:cNvPr>
          <p:cNvSpPr>
            <a:spLocks noGrp="1"/>
          </p:cNvSpPr>
          <p:nvPr>
            <p:ph type="sldNum" sz="quarter" idx="12"/>
          </p:nvPr>
        </p:nvSpPr>
        <p:spPr/>
        <p:txBody>
          <a:bodyPr/>
          <a:lstStyle/>
          <a:p>
            <a:fld id="{DCB4DD8D-4F5D-4EB9-BC24-C39EDF5F2FC0}" type="slidenum">
              <a:rPr lang="en-US" smtClean="0"/>
              <a:t>13</a:t>
            </a:fld>
            <a:endParaRPr lang="en-US"/>
          </a:p>
        </p:txBody>
      </p:sp>
    </p:spTree>
    <p:extLst>
      <p:ext uri="{BB962C8B-B14F-4D97-AF65-F5344CB8AC3E}">
        <p14:creationId xmlns:p14="http://schemas.microsoft.com/office/powerpoint/2010/main" val="42436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1A409-76F4-3B97-07AB-26411941E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14509-CE3B-3BBE-AF4B-263866390D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2C62D5-DEA3-3F1D-268A-DFE53DA0287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4040D93-EBE6-BFFE-5B71-79C7BAE9C17F}"/>
              </a:ext>
            </a:extLst>
          </p:cNvPr>
          <p:cNvSpPr>
            <a:spLocks noGrp="1"/>
          </p:cNvSpPr>
          <p:nvPr>
            <p:ph type="sldNum" sz="quarter" idx="12"/>
          </p:nvPr>
        </p:nvSpPr>
        <p:spPr/>
        <p:txBody>
          <a:bodyPr/>
          <a:lstStyle/>
          <a:p>
            <a:fld id="{DCB4DD8D-4F5D-4EB9-BC24-C39EDF5F2FC0}" type="slidenum">
              <a:rPr lang="en-US" smtClean="0"/>
              <a:t>14</a:t>
            </a:fld>
            <a:endParaRPr lang="en-US"/>
          </a:p>
        </p:txBody>
      </p:sp>
      <p:pic>
        <p:nvPicPr>
          <p:cNvPr id="1026" name="Picture 2" descr="Tetris - App on Amazon Appstore">
            <a:extLst>
              <a:ext uri="{FF2B5EF4-FFF2-40B4-BE49-F238E27FC236}">
                <a16:creationId xmlns:a16="http://schemas.microsoft.com/office/drawing/2014/main" id="{447C6328-BABA-C347-A66C-1F2F3CD1B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741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93748-4D90-0028-85E5-3358B6F30E1F}"/>
              </a:ext>
            </a:extLst>
          </p:cNvPr>
          <p:cNvSpPr>
            <a:spLocks noGrp="1"/>
          </p:cNvSpPr>
          <p:nvPr>
            <p:ph type="title"/>
          </p:nvPr>
        </p:nvSpPr>
        <p:spPr/>
        <p:txBody>
          <a:bodyPr/>
          <a:lstStyle/>
          <a:p>
            <a:r>
              <a:rPr lang="en-US" dirty="0"/>
              <a:t>Oxidation States</a:t>
            </a:r>
          </a:p>
        </p:txBody>
      </p:sp>
      <p:sp>
        <p:nvSpPr>
          <p:cNvPr id="3" name="Content Placeholder 2">
            <a:extLst>
              <a:ext uri="{FF2B5EF4-FFF2-40B4-BE49-F238E27FC236}">
                <a16:creationId xmlns:a16="http://schemas.microsoft.com/office/drawing/2014/main" id="{3FEF64CB-78D9-1440-6DCB-0B3F98B1ED52}"/>
              </a:ext>
            </a:extLst>
          </p:cNvPr>
          <p:cNvSpPr>
            <a:spLocks noGrp="1"/>
          </p:cNvSpPr>
          <p:nvPr>
            <p:ph idx="1"/>
          </p:nvPr>
        </p:nvSpPr>
        <p:spPr/>
        <p:txBody>
          <a:bodyPr>
            <a:normAutofit/>
          </a:bodyPr>
          <a:lstStyle/>
          <a:p>
            <a:r>
              <a:rPr lang="en-US" dirty="0"/>
              <a:t>Elements of Group IIA form compounds (ex. Mg</a:t>
            </a:r>
            <a:r>
              <a:rPr lang="en-US" baseline="-25000" dirty="0"/>
              <a:t>3</a:t>
            </a:r>
            <a:r>
              <a:rPr lang="en-US" dirty="0"/>
              <a:t>N</a:t>
            </a:r>
            <a:r>
              <a:rPr lang="en-US" baseline="-25000" dirty="0"/>
              <a:t>2</a:t>
            </a:r>
            <a:r>
              <a:rPr lang="en-US" dirty="0"/>
              <a:t>, CaCO</a:t>
            </a:r>
            <a:r>
              <a:rPr lang="en-US" baseline="-25000" dirty="0"/>
              <a:t>3</a:t>
            </a:r>
            <a:r>
              <a:rPr lang="en-US" dirty="0"/>
              <a:t>) in which the metal atom has +2 oxidation number</a:t>
            </a:r>
          </a:p>
          <a:p>
            <a:r>
              <a:rPr lang="en-US" dirty="0"/>
              <a:t>Oxygen </a:t>
            </a:r>
            <a:r>
              <a:rPr lang="en-US" i="1" dirty="0"/>
              <a:t>usually</a:t>
            </a:r>
            <a:r>
              <a:rPr lang="en-US" dirty="0"/>
              <a:t> has an oxidation state of -2. Exceptions include molecules and polyatomic ions that contain O-O bonds, such as O</a:t>
            </a:r>
            <a:r>
              <a:rPr lang="en-US" baseline="-25000" dirty="0"/>
              <a:t>2</a:t>
            </a:r>
            <a:r>
              <a:rPr lang="en-US" dirty="0"/>
              <a:t>, O</a:t>
            </a:r>
            <a:r>
              <a:rPr lang="en-US" baseline="-25000" dirty="0"/>
              <a:t>3</a:t>
            </a:r>
            <a:r>
              <a:rPr lang="en-US" dirty="0"/>
              <a:t>, H</a:t>
            </a:r>
            <a:r>
              <a:rPr lang="en-US" baseline="-25000" dirty="0"/>
              <a:t>2</a:t>
            </a:r>
            <a:r>
              <a:rPr lang="en-US" dirty="0"/>
              <a:t>O</a:t>
            </a:r>
            <a:r>
              <a:rPr lang="en-US" baseline="-25000" dirty="0"/>
              <a:t>2</a:t>
            </a:r>
            <a:r>
              <a:rPr lang="en-US" dirty="0"/>
              <a:t>, and the O</a:t>
            </a:r>
            <a:r>
              <a:rPr lang="en-US" baseline="-25000" dirty="0"/>
              <a:t>2</a:t>
            </a:r>
            <a:r>
              <a:rPr lang="en-US" baseline="30000" dirty="0"/>
              <a:t>-2</a:t>
            </a:r>
            <a:r>
              <a:rPr lang="en-US" dirty="0"/>
              <a:t> ion</a:t>
            </a:r>
          </a:p>
          <a:p>
            <a:r>
              <a:rPr lang="en-US" dirty="0"/>
              <a:t>The elements in Group VIIA often form compound (such as AlF</a:t>
            </a:r>
            <a:r>
              <a:rPr lang="en-US" baseline="-25000" dirty="0"/>
              <a:t>3</a:t>
            </a:r>
            <a:r>
              <a:rPr lang="en-US" dirty="0"/>
              <a:t>, HCl, ZnBr</a:t>
            </a:r>
            <a:r>
              <a:rPr lang="en-US" baseline="-25000" dirty="0"/>
              <a:t>2</a:t>
            </a:r>
            <a:r>
              <a:rPr lang="en-US" dirty="0"/>
              <a:t>) in which the nonmetal has a -1 oxidation state</a:t>
            </a:r>
          </a:p>
          <a:p>
            <a:r>
              <a:rPr lang="en-US" dirty="0"/>
              <a:t>Elements toward the bottom left corner of the periodic table are more likely to have positive oxidation numbers than those toward the upper right corner of the table (SO</a:t>
            </a:r>
            <a:r>
              <a:rPr lang="en-US" baseline="-25000" dirty="0"/>
              <a:t>2</a:t>
            </a:r>
            <a:r>
              <a:rPr lang="en-US" dirty="0"/>
              <a:t>)</a:t>
            </a:r>
          </a:p>
        </p:txBody>
      </p:sp>
      <p:sp>
        <p:nvSpPr>
          <p:cNvPr id="4" name="Slide Number Placeholder 3">
            <a:extLst>
              <a:ext uri="{FF2B5EF4-FFF2-40B4-BE49-F238E27FC236}">
                <a16:creationId xmlns:a16="http://schemas.microsoft.com/office/drawing/2014/main" id="{20A74A38-0F66-6CDB-4B98-56AF09F25121}"/>
              </a:ext>
            </a:extLst>
          </p:cNvPr>
          <p:cNvSpPr>
            <a:spLocks noGrp="1"/>
          </p:cNvSpPr>
          <p:nvPr>
            <p:ph type="sldNum" sz="quarter" idx="12"/>
          </p:nvPr>
        </p:nvSpPr>
        <p:spPr/>
        <p:txBody>
          <a:bodyPr/>
          <a:lstStyle/>
          <a:p>
            <a:fld id="{DCB4DD8D-4F5D-4EB9-BC24-C39EDF5F2FC0}" type="slidenum">
              <a:rPr lang="en-US" smtClean="0"/>
              <a:t>15</a:t>
            </a:fld>
            <a:endParaRPr lang="en-US"/>
          </a:p>
        </p:txBody>
      </p:sp>
    </p:spTree>
    <p:extLst>
      <p:ext uri="{BB962C8B-B14F-4D97-AF65-F5344CB8AC3E}">
        <p14:creationId xmlns:p14="http://schemas.microsoft.com/office/powerpoint/2010/main" val="2671861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T_large">
            <a:extLst>
              <a:ext uri="{FF2B5EF4-FFF2-40B4-BE49-F238E27FC236}">
                <a16:creationId xmlns:a16="http://schemas.microsoft.com/office/drawing/2014/main" id="{49A01DE1-FA5B-6707-CE47-356FEB52C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7924800" cy="5943600"/>
          </a:xfrm>
          <a:prstGeom prst="rect">
            <a:avLst/>
          </a:prstGeom>
          <a:noFill/>
          <a:ln w="19050">
            <a:solidFill>
              <a:srgbClr val="0033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77344F1C-220D-F5B4-1912-1AE765AE94F5}"/>
              </a:ext>
            </a:extLst>
          </p:cNvPr>
          <p:cNvSpPr txBox="1">
            <a:spLocks noChangeArrowheads="1"/>
          </p:cNvSpPr>
          <p:nvPr/>
        </p:nvSpPr>
        <p:spPr bwMode="auto">
          <a:xfrm>
            <a:off x="1743974" y="6236985"/>
            <a:ext cx="331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dirty="0">
                <a:hlinkClick r:id="rId3"/>
              </a:rPr>
              <a:t>www.webelements.com</a:t>
            </a:r>
            <a:endParaRPr lang="en-US" altLang="en-US" dirty="0"/>
          </a:p>
        </p:txBody>
      </p:sp>
    </p:spTree>
    <p:extLst>
      <p:ext uri="{BB962C8B-B14F-4D97-AF65-F5344CB8AC3E}">
        <p14:creationId xmlns:p14="http://schemas.microsoft.com/office/powerpoint/2010/main" val="3657093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0644-7B99-EC96-A828-0EE18951728F}"/>
              </a:ext>
            </a:extLst>
          </p:cNvPr>
          <p:cNvSpPr>
            <a:spLocks noGrp="1"/>
          </p:cNvSpPr>
          <p:nvPr>
            <p:ph type="title"/>
          </p:nvPr>
        </p:nvSpPr>
        <p:spPr/>
        <p:txBody>
          <a:bodyPr/>
          <a:lstStyle/>
          <a:p>
            <a:r>
              <a:rPr lang="en-US" dirty="0"/>
              <a:t>Oxidation State</a:t>
            </a:r>
          </a:p>
        </p:txBody>
      </p:sp>
      <p:sp>
        <p:nvSpPr>
          <p:cNvPr id="3" name="Content Placeholder 2">
            <a:extLst>
              <a:ext uri="{FF2B5EF4-FFF2-40B4-BE49-F238E27FC236}">
                <a16:creationId xmlns:a16="http://schemas.microsoft.com/office/drawing/2014/main" id="{ACA513A5-DA2C-58FE-8961-BC8C4F2E9710}"/>
              </a:ext>
            </a:extLst>
          </p:cNvPr>
          <p:cNvSpPr>
            <a:spLocks noGrp="1"/>
          </p:cNvSpPr>
          <p:nvPr>
            <p:ph idx="1"/>
          </p:nvPr>
        </p:nvSpPr>
        <p:spPr/>
        <p:txBody>
          <a:bodyPr/>
          <a:lstStyle/>
          <a:p>
            <a:r>
              <a:rPr lang="en-US" dirty="0"/>
              <a:t>Determine covalent pairings using oxidation number/state</a:t>
            </a:r>
          </a:p>
          <a:p>
            <a:pPr lvl="1"/>
            <a:r>
              <a:rPr lang="en-US" dirty="0"/>
              <a:t>Charge of an atom that results when the electrons in a covalent bond are assigned to the more electronegative atom</a:t>
            </a:r>
          </a:p>
          <a:p>
            <a:pPr lvl="1"/>
            <a:r>
              <a:rPr lang="en-US" dirty="0"/>
              <a:t>Sum of negative and positive charges in an atom, which indirectly indicates the number of electrons it has accepted/donated</a:t>
            </a:r>
          </a:p>
          <a:p>
            <a:pPr lvl="1"/>
            <a:r>
              <a:rPr lang="en-US" dirty="0"/>
              <a:t>Charge = n(element’s oxidation state) + n(element’s oxidation state)</a:t>
            </a:r>
          </a:p>
          <a:p>
            <a:endParaRPr lang="en-US" dirty="0"/>
          </a:p>
          <a:p>
            <a:pPr lvl="1"/>
            <a:r>
              <a:rPr lang="en-US" dirty="0"/>
              <a:t>H</a:t>
            </a:r>
            <a:r>
              <a:rPr lang="en-US" baseline="-25000" dirty="0"/>
              <a:t>2</a:t>
            </a:r>
            <a:r>
              <a:rPr lang="en-US" dirty="0"/>
              <a:t>O	</a:t>
            </a:r>
          </a:p>
          <a:p>
            <a:pPr lvl="2"/>
            <a:r>
              <a:rPr lang="en-US" dirty="0"/>
              <a:t>Charge = 0	H = +1		O = -2		0 = 1(-2) + 2(+1)</a:t>
            </a:r>
          </a:p>
          <a:p>
            <a:pPr lvl="1"/>
            <a:r>
              <a:rPr lang="en-US" dirty="0"/>
              <a:t>CO</a:t>
            </a:r>
            <a:r>
              <a:rPr lang="en-US" baseline="-25000" dirty="0"/>
              <a:t>2</a:t>
            </a:r>
            <a:r>
              <a:rPr lang="en-US" dirty="0"/>
              <a:t>	</a:t>
            </a:r>
          </a:p>
          <a:p>
            <a:pPr lvl="2"/>
            <a:r>
              <a:rPr lang="en-US" dirty="0"/>
              <a:t>Charge = 0	O = -2		C = 4		0 = 2(-2) + 1(+4)</a:t>
            </a:r>
          </a:p>
          <a:p>
            <a:endParaRPr lang="en-US" dirty="0"/>
          </a:p>
        </p:txBody>
      </p:sp>
      <p:sp>
        <p:nvSpPr>
          <p:cNvPr id="4" name="Slide Number Placeholder 3">
            <a:extLst>
              <a:ext uri="{FF2B5EF4-FFF2-40B4-BE49-F238E27FC236}">
                <a16:creationId xmlns:a16="http://schemas.microsoft.com/office/drawing/2014/main" id="{1E75B3F3-9778-5E52-05C8-F20E0EF64E23}"/>
              </a:ext>
            </a:extLst>
          </p:cNvPr>
          <p:cNvSpPr>
            <a:spLocks noGrp="1"/>
          </p:cNvSpPr>
          <p:nvPr>
            <p:ph type="sldNum" sz="quarter" idx="12"/>
          </p:nvPr>
        </p:nvSpPr>
        <p:spPr/>
        <p:txBody>
          <a:bodyPr/>
          <a:lstStyle/>
          <a:p>
            <a:fld id="{DCB4DD8D-4F5D-4EB9-BC24-C39EDF5F2FC0}" type="slidenum">
              <a:rPr lang="en-US" smtClean="0"/>
              <a:t>17</a:t>
            </a:fld>
            <a:endParaRPr lang="en-US"/>
          </a:p>
        </p:txBody>
      </p:sp>
    </p:spTree>
    <p:extLst>
      <p:ext uri="{BB962C8B-B14F-4D97-AF65-F5344CB8AC3E}">
        <p14:creationId xmlns:p14="http://schemas.microsoft.com/office/powerpoint/2010/main" val="77702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23A0-3055-1ECB-2B3B-9B2476B5DA5B}"/>
              </a:ext>
            </a:extLst>
          </p:cNvPr>
          <p:cNvSpPr>
            <a:spLocks noGrp="1"/>
          </p:cNvSpPr>
          <p:nvPr>
            <p:ph type="title"/>
          </p:nvPr>
        </p:nvSpPr>
        <p:spPr/>
        <p:txBody>
          <a:bodyPr/>
          <a:lstStyle/>
          <a:p>
            <a:r>
              <a:rPr lang="en-US" dirty="0"/>
              <a:t>Oxidation State</a:t>
            </a:r>
          </a:p>
        </p:txBody>
      </p:sp>
      <p:sp>
        <p:nvSpPr>
          <p:cNvPr id="3" name="Content Placeholder 2">
            <a:extLst>
              <a:ext uri="{FF2B5EF4-FFF2-40B4-BE49-F238E27FC236}">
                <a16:creationId xmlns:a16="http://schemas.microsoft.com/office/drawing/2014/main" id="{A95522F2-2684-3AF4-CDB2-7FD2FA0BB471}"/>
              </a:ext>
            </a:extLst>
          </p:cNvPr>
          <p:cNvSpPr>
            <a:spLocks noGrp="1"/>
          </p:cNvSpPr>
          <p:nvPr>
            <p:ph idx="1"/>
          </p:nvPr>
        </p:nvSpPr>
        <p:spPr/>
        <p:txBody>
          <a:bodyPr/>
          <a:lstStyle/>
          <a:p>
            <a:r>
              <a:rPr lang="en-US" dirty="0"/>
              <a:t>Some can be different</a:t>
            </a:r>
          </a:p>
          <a:p>
            <a:r>
              <a:rPr lang="en-US" dirty="0"/>
              <a:t>Reduction, Net Gain of Electrons</a:t>
            </a:r>
          </a:p>
          <a:p>
            <a:r>
              <a:rPr lang="en-US" dirty="0"/>
              <a:t>Oxidation, Net Loss of Electrons</a:t>
            </a:r>
          </a:p>
        </p:txBody>
      </p:sp>
      <p:sp>
        <p:nvSpPr>
          <p:cNvPr id="4" name="Text Box 4">
            <a:extLst>
              <a:ext uri="{FF2B5EF4-FFF2-40B4-BE49-F238E27FC236}">
                <a16:creationId xmlns:a16="http://schemas.microsoft.com/office/drawing/2014/main" id="{10E34D27-1518-B3C5-3B4D-C885BA3359BE}"/>
              </a:ext>
            </a:extLst>
          </p:cNvPr>
          <p:cNvSpPr txBox="1">
            <a:spLocks noChangeArrowheads="1"/>
          </p:cNvSpPr>
          <p:nvPr/>
        </p:nvSpPr>
        <p:spPr bwMode="auto">
          <a:xfrm>
            <a:off x="6204438" y="45243"/>
            <a:ext cx="5987562"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1890713" algn="l"/>
                <a:tab pos="4108450" algn="l"/>
              </a:tabLst>
              <a:defRPr>
                <a:solidFill>
                  <a:schemeClr val="tx1"/>
                </a:solidFill>
                <a:latin typeface="Verdana" panose="020B0604030504040204" pitchFamily="34" charset="0"/>
              </a:defRPr>
            </a:lvl1pPr>
            <a:lvl2pPr>
              <a:tabLst>
                <a:tab pos="1890713" algn="l"/>
                <a:tab pos="4108450" algn="l"/>
              </a:tabLst>
              <a:defRPr>
                <a:solidFill>
                  <a:schemeClr val="tx1"/>
                </a:solidFill>
                <a:latin typeface="Verdana" panose="020B0604030504040204" pitchFamily="34" charset="0"/>
              </a:defRPr>
            </a:lvl2pPr>
            <a:lvl3pPr marL="1143000" indent="-228600">
              <a:tabLst>
                <a:tab pos="1890713" algn="l"/>
                <a:tab pos="4108450" algn="l"/>
              </a:tabLst>
              <a:defRPr>
                <a:solidFill>
                  <a:schemeClr val="tx1"/>
                </a:solidFill>
                <a:latin typeface="Verdana" panose="020B0604030504040204" pitchFamily="34" charset="0"/>
              </a:defRPr>
            </a:lvl3pPr>
            <a:lvl4pPr marL="1600200" indent="-228600">
              <a:tabLst>
                <a:tab pos="1890713" algn="l"/>
                <a:tab pos="4108450" algn="l"/>
              </a:tabLst>
              <a:defRPr>
                <a:solidFill>
                  <a:schemeClr val="tx1"/>
                </a:solidFill>
                <a:latin typeface="Verdana" panose="020B0604030504040204" pitchFamily="34" charset="0"/>
              </a:defRPr>
            </a:lvl4pPr>
            <a:lvl5pPr marL="2057400" indent="-228600">
              <a:tabLst>
                <a:tab pos="1890713" algn="l"/>
                <a:tab pos="410845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1890713" algn="l"/>
                <a:tab pos="410845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1890713" algn="l"/>
                <a:tab pos="410845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1890713" algn="l"/>
                <a:tab pos="410845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1890713" algn="l"/>
                <a:tab pos="4108450" algn="l"/>
              </a:tabLst>
              <a:defRPr>
                <a:solidFill>
                  <a:schemeClr val="tx1"/>
                </a:solidFill>
                <a:latin typeface="Verdana" panose="020B0604030504040204" pitchFamily="34" charset="0"/>
              </a:defRPr>
            </a:lvl9pPr>
          </a:lstStyle>
          <a:p>
            <a:pPr eaLnBrk="1" hangingPunct="1">
              <a:lnSpc>
                <a:spcPct val="85000"/>
              </a:lnSpc>
              <a:spcBef>
                <a:spcPct val="50000"/>
              </a:spcBef>
            </a:pPr>
            <a:r>
              <a:rPr lang="en-US" altLang="en-US" b="1" u="sng" dirty="0">
                <a:latin typeface="Arial" panose="020B0604020202020204" pitchFamily="34" charset="0"/>
              </a:rPr>
              <a:t>Ion/molecule	Name	Oxidation State</a:t>
            </a:r>
          </a:p>
          <a:p>
            <a:pPr eaLnBrk="1" hangingPunct="1">
              <a:lnSpc>
                <a:spcPct val="85000"/>
              </a:lnSpc>
              <a:spcBef>
                <a:spcPct val="50000"/>
              </a:spcBef>
            </a:pPr>
            <a:r>
              <a:rPr lang="en-US" altLang="en-US" dirty="0">
                <a:latin typeface="Arial" panose="020B0604020202020204" pitchFamily="34" charset="0"/>
              </a:rPr>
              <a:t>NH</a:t>
            </a:r>
            <a:r>
              <a:rPr lang="en-US" altLang="en-US" baseline="-25000" dirty="0">
                <a:latin typeface="Arial" panose="020B0604020202020204" pitchFamily="34" charset="0"/>
              </a:rPr>
              <a:t>3</a:t>
            </a:r>
            <a:r>
              <a:rPr lang="en-US" altLang="en-US" dirty="0">
                <a:latin typeface="Arial" panose="020B0604020202020204" pitchFamily="34" charset="0"/>
              </a:rPr>
              <a:t>	ammonia	-3</a:t>
            </a:r>
          </a:p>
          <a:p>
            <a:pPr eaLnBrk="1" hangingPunct="1">
              <a:lnSpc>
                <a:spcPct val="85000"/>
              </a:lnSpc>
              <a:spcBef>
                <a:spcPct val="50000"/>
              </a:spcBef>
            </a:pPr>
            <a:r>
              <a:rPr lang="en-US" altLang="en-US" dirty="0">
                <a:latin typeface="Arial" panose="020B0604020202020204" pitchFamily="34" charset="0"/>
              </a:rPr>
              <a:t>NH</a:t>
            </a:r>
            <a:r>
              <a:rPr lang="en-US" altLang="en-US" baseline="-25000" dirty="0">
                <a:latin typeface="Arial" panose="020B0604020202020204" pitchFamily="34" charset="0"/>
              </a:rPr>
              <a:t>4</a:t>
            </a:r>
            <a:r>
              <a:rPr lang="en-US" altLang="en-US" baseline="30000" dirty="0">
                <a:latin typeface="Arial" panose="020B0604020202020204" pitchFamily="34" charset="0"/>
              </a:rPr>
              <a:t>+</a:t>
            </a:r>
            <a:r>
              <a:rPr lang="en-US" altLang="en-US" dirty="0">
                <a:latin typeface="Arial" panose="020B0604020202020204" pitchFamily="34" charset="0"/>
              </a:rPr>
              <a:t>	ammonium	-3</a:t>
            </a:r>
          </a:p>
          <a:p>
            <a:pPr eaLnBrk="1" hangingPunct="1">
              <a:lnSpc>
                <a:spcPct val="85000"/>
              </a:lnSpc>
              <a:spcBef>
                <a:spcPct val="50000"/>
              </a:spcBef>
            </a:pPr>
            <a:r>
              <a:rPr lang="en-US" altLang="en-US" dirty="0">
                <a:latin typeface="Arial" panose="020B0604020202020204" pitchFamily="34" charset="0"/>
              </a:rPr>
              <a:t>N</a:t>
            </a:r>
            <a:r>
              <a:rPr lang="en-US" altLang="en-US" baseline="-25000" dirty="0">
                <a:latin typeface="Arial" panose="020B0604020202020204" pitchFamily="34" charset="0"/>
              </a:rPr>
              <a:t>2</a:t>
            </a:r>
            <a:r>
              <a:rPr lang="en-US" altLang="en-US" dirty="0">
                <a:latin typeface="Arial" panose="020B0604020202020204" pitchFamily="34" charset="0"/>
              </a:rPr>
              <a:t>	diatomic N	0</a:t>
            </a:r>
          </a:p>
          <a:p>
            <a:pPr eaLnBrk="1" hangingPunct="1">
              <a:lnSpc>
                <a:spcPct val="85000"/>
              </a:lnSpc>
              <a:spcBef>
                <a:spcPct val="50000"/>
              </a:spcBef>
            </a:pPr>
            <a:r>
              <a:rPr lang="en-US" altLang="en-US" dirty="0">
                <a:latin typeface="Arial" panose="020B0604020202020204" pitchFamily="34" charset="0"/>
              </a:rPr>
              <a:t>N</a:t>
            </a:r>
            <a:r>
              <a:rPr lang="en-US" altLang="en-US" baseline="-25000" dirty="0">
                <a:latin typeface="Arial" panose="020B0604020202020204" pitchFamily="34" charset="0"/>
              </a:rPr>
              <a:t>2</a:t>
            </a:r>
            <a:r>
              <a:rPr lang="en-US" altLang="en-US" dirty="0">
                <a:latin typeface="Arial" panose="020B0604020202020204" pitchFamily="34" charset="0"/>
              </a:rPr>
              <a:t>O	nitrous oxide	+1</a:t>
            </a:r>
          </a:p>
          <a:p>
            <a:pPr eaLnBrk="1" hangingPunct="1">
              <a:lnSpc>
                <a:spcPct val="85000"/>
              </a:lnSpc>
              <a:spcBef>
                <a:spcPct val="50000"/>
              </a:spcBef>
            </a:pPr>
            <a:r>
              <a:rPr lang="en-US" altLang="en-US" dirty="0">
                <a:latin typeface="Arial" panose="020B0604020202020204" pitchFamily="34" charset="0"/>
              </a:rPr>
              <a:t>NO	nitric oxide	+2</a:t>
            </a:r>
          </a:p>
          <a:p>
            <a:pPr eaLnBrk="1" hangingPunct="1">
              <a:lnSpc>
                <a:spcPct val="85000"/>
              </a:lnSpc>
              <a:spcBef>
                <a:spcPct val="50000"/>
              </a:spcBef>
            </a:pPr>
            <a:r>
              <a:rPr lang="en-US" altLang="en-US" dirty="0">
                <a:latin typeface="Arial" panose="020B0604020202020204" pitchFamily="34" charset="0"/>
              </a:rPr>
              <a:t>NO</a:t>
            </a:r>
            <a:r>
              <a:rPr lang="en-US" altLang="en-US" baseline="-25000" dirty="0">
                <a:latin typeface="Arial" panose="020B0604020202020204" pitchFamily="34" charset="0"/>
              </a:rPr>
              <a:t>2</a:t>
            </a:r>
            <a:r>
              <a:rPr lang="en-US" altLang="en-US" baseline="30000" dirty="0">
                <a:latin typeface="Arial" panose="020B0604020202020204" pitchFamily="34" charset="0"/>
              </a:rPr>
              <a:t>-</a:t>
            </a:r>
            <a:r>
              <a:rPr lang="en-US" altLang="en-US" dirty="0">
                <a:latin typeface="Arial" panose="020B0604020202020204" pitchFamily="34" charset="0"/>
              </a:rPr>
              <a:t>	nitrite	+3</a:t>
            </a:r>
          </a:p>
          <a:p>
            <a:pPr eaLnBrk="1" hangingPunct="1">
              <a:lnSpc>
                <a:spcPct val="85000"/>
              </a:lnSpc>
              <a:spcBef>
                <a:spcPct val="50000"/>
              </a:spcBef>
            </a:pPr>
            <a:r>
              <a:rPr lang="en-US" altLang="en-US" dirty="0">
                <a:latin typeface="Arial" panose="020B0604020202020204" pitchFamily="34" charset="0"/>
              </a:rPr>
              <a:t>NO</a:t>
            </a:r>
            <a:r>
              <a:rPr lang="en-US" altLang="en-US" baseline="-25000" dirty="0">
                <a:latin typeface="Arial" panose="020B0604020202020204" pitchFamily="34" charset="0"/>
              </a:rPr>
              <a:t>3</a:t>
            </a:r>
            <a:r>
              <a:rPr lang="en-US" altLang="en-US" baseline="30000" dirty="0">
                <a:latin typeface="Arial" panose="020B0604020202020204" pitchFamily="34" charset="0"/>
              </a:rPr>
              <a:t>-</a:t>
            </a:r>
            <a:r>
              <a:rPr lang="en-US" altLang="en-US" dirty="0">
                <a:latin typeface="Arial" panose="020B0604020202020204" pitchFamily="34" charset="0"/>
              </a:rPr>
              <a:t>	nitrate	+5</a:t>
            </a:r>
          </a:p>
          <a:p>
            <a:pPr eaLnBrk="1" hangingPunct="1">
              <a:lnSpc>
                <a:spcPct val="85000"/>
              </a:lnSpc>
              <a:spcBef>
                <a:spcPct val="50000"/>
              </a:spcBef>
            </a:pPr>
            <a:r>
              <a:rPr lang="en-US" altLang="en-US" dirty="0">
                <a:latin typeface="Arial" panose="020B0604020202020204" pitchFamily="34" charset="0"/>
              </a:rPr>
              <a:t>H</a:t>
            </a:r>
            <a:r>
              <a:rPr lang="en-US" altLang="en-US" baseline="-25000" dirty="0">
                <a:latin typeface="Arial" panose="020B0604020202020204" pitchFamily="34" charset="0"/>
              </a:rPr>
              <a:t>2</a:t>
            </a:r>
            <a:r>
              <a:rPr lang="en-US" altLang="en-US" dirty="0">
                <a:latin typeface="Arial" panose="020B0604020202020204" pitchFamily="34" charset="0"/>
              </a:rPr>
              <a:t>S	hydrogen sulfide	-2</a:t>
            </a:r>
          </a:p>
          <a:p>
            <a:pPr eaLnBrk="1" hangingPunct="1">
              <a:lnSpc>
                <a:spcPct val="85000"/>
              </a:lnSpc>
              <a:spcBef>
                <a:spcPct val="50000"/>
              </a:spcBef>
            </a:pPr>
            <a:r>
              <a:rPr lang="en-US" altLang="en-US" dirty="0">
                <a:latin typeface="Arial" panose="020B0604020202020204" pitchFamily="34" charset="0"/>
              </a:rPr>
              <a:t>SO</a:t>
            </a:r>
            <a:r>
              <a:rPr lang="en-US" altLang="en-US" baseline="-25000" dirty="0">
                <a:latin typeface="Arial" panose="020B0604020202020204" pitchFamily="34" charset="0"/>
              </a:rPr>
              <a:t>4</a:t>
            </a:r>
            <a:r>
              <a:rPr lang="en-US" altLang="en-US" baseline="30000" dirty="0">
                <a:latin typeface="Arial" panose="020B0604020202020204" pitchFamily="34" charset="0"/>
              </a:rPr>
              <a:t>=</a:t>
            </a:r>
            <a:r>
              <a:rPr lang="en-US" altLang="en-US" dirty="0">
                <a:latin typeface="Arial" panose="020B0604020202020204" pitchFamily="34" charset="0"/>
              </a:rPr>
              <a:t>	sulfate	+6</a:t>
            </a:r>
          </a:p>
          <a:p>
            <a:pPr eaLnBrk="1" hangingPunct="1">
              <a:lnSpc>
                <a:spcPct val="85000"/>
              </a:lnSpc>
              <a:spcBef>
                <a:spcPct val="50000"/>
              </a:spcBef>
            </a:pPr>
            <a:endParaRPr lang="en-US" altLang="en-US" sz="1400" b="1" dirty="0">
              <a:latin typeface="Arial" panose="020B0604020202020204" pitchFamily="34" charset="0"/>
            </a:endParaRPr>
          </a:p>
          <a:p>
            <a:pPr eaLnBrk="1" hangingPunct="1">
              <a:lnSpc>
                <a:spcPct val="85000"/>
              </a:lnSpc>
              <a:spcBef>
                <a:spcPct val="50000"/>
              </a:spcBef>
            </a:pPr>
            <a:endParaRPr lang="en-US" altLang="en-US" sz="1400" b="1" dirty="0">
              <a:latin typeface="Arial" panose="020B0604020202020204" pitchFamily="34" charset="0"/>
            </a:endParaRPr>
          </a:p>
          <a:p>
            <a:pPr eaLnBrk="1" hangingPunct="1">
              <a:lnSpc>
                <a:spcPct val="85000"/>
              </a:lnSpc>
              <a:spcBef>
                <a:spcPct val="50000"/>
              </a:spcBef>
            </a:pPr>
            <a:endParaRPr lang="en-US" altLang="en-US" sz="1400" b="1" dirty="0">
              <a:latin typeface="Arial" panose="020B0604020202020204" pitchFamily="34" charset="0"/>
            </a:endParaRPr>
          </a:p>
          <a:p>
            <a:pPr eaLnBrk="1" hangingPunct="1">
              <a:lnSpc>
                <a:spcPct val="85000"/>
              </a:lnSpc>
              <a:spcBef>
                <a:spcPct val="50000"/>
              </a:spcBef>
            </a:pPr>
            <a:r>
              <a:rPr lang="en-US" altLang="en-US" sz="1400" b="1" dirty="0">
                <a:latin typeface="Arial" panose="020B0604020202020204" pitchFamily="34" charset="0"/>
              </a:rPr>
              <a:t>N:</a:t>
            </a:r>
            <a:r>
              <a:rPr lang="en-US" altLang="en-US" sz="1400" dirty="0">
                <a:latin typeface="Arial" panose="020B0604020202020204" pitchFamily="34" charset="0"/>
              </a:rPr>
              <a:t> 5 electrons in the outer shell</a:t>
            </a:r>
          </a:p>
          <a:p>
            <a:pPr lvl="1" eaLnBrk="1" hangingPunct="1">
              <a:lnSpc>
                <a:spcPct val="85000"/>
              </a:lnSpc>
              <a:spcBef>
                <a:spcPct val="50000"/>
              </a:spcBef>
            </a:pPr>
            <a:r>
              <a:rPr lang="en-US" altLang="en-US" sz="1200" dirty="0">
                <a:latin typeface="Arial" panose="020B0604020202020204" pitchFamily="34" charset="0"/>
              </a:rPr>
              <a:t>loses 5 electrons (+5 oxidation state NO</a:t>
            </a:r>
            <a:r>
              <a:rPr lang="en-US" altLang="en-US" sz="1200" baseline="-25000" dirty="0">
                <a:latin typeface="Arial" panose="020B0604020202020204" pitchFamily="34" charset="0"/>
              </a:rPr>
              <a:t>3</a:t>
            </a:r>
            <a:r>
              <a:rPr lang="en-US" altLang="en-US" sz="1200" dirty="0">
                <a:latin typeface="Arial" panose="020B0604020202020204" pitchFamily="34" charset="0"/>
              </a:rPr>
              <a:t>)</a:t>
            </a:r>
          </a:p>
          <a:p>
            <a:pPr lvl="1" eaLnBrk="1" hangingPunct="1">
              <a:lnSpc>
                <a:spcPct val="85000"/>
              </a:lnSpc>
              <a:spcBef>
                <a:spcPct val="50000"/>
              </a:spcBef>
            </a:pPr>
            <a:r>
              <a:rPr lang="en-US" altLang="en-US" sz="1200" dirty="0">
                <a:latin typeface="Arial" panose="020B0604020202020204" pitchFamily="34" charset="0"/>
              </a:rPr>
              <a:t>gains 3 electrons (-3 oxidation state NH</a:t>
            </a:r>
            <a:r>
              <a:rPr lang="en-US" altLang="en-US" sz="1200" baseline="-25000" dirty="0">
                <a:latin typeface="Arial" panose="020B0604020202020204" pitchFamily="34" charset="0"/>
              </a:rPr>
              <a:t>3</a:t>
            </a:r>
            <a:r>
              <a:rPr lang="en-US" altLang="en-US" sz="1200" dirty="0">
                <a:latin typeface="Arial" panose="020B0604020202020204" pitchFamily="34" charset="0"/>
              </a:rPr>
              <a:t>)</a:t>
            </a:r>
          </a:p>
          <a:p>
            <a:pPr eaLnBrk="1" hangingPunct="1">
              <a:lnSpc>
                <a:spcPct val="85000"/>
              </a:lnSpc>
              <a:spcBef>
                <a:spcPct val="50000"/>
              </a:spcBef>
            </a:pPr>
            <a:r>
              <a:rPr lang="en-US" altLang="en-US" sz="1400" b="1" dirty="0">
                <a:latin typeface="Arial" panose="020B0604020202020204" pitchFamily="34" charset="0"/>
              </a:rPr>
              <a:t>O:</a:t>
            </a:r>
            <a:r>
              <a:rPr lang="en-US" altLang="en-US" sz="1400" dirty="0">
                <a:latin typeface="Arial" panose="020B0604020202020204" pitchFamily="34" charset="0"/>
              </a:rPr>
              <a:t> 6 electrons in the outer shell</a:t>
            </a:r>
          </a:p>
          <a:p>
            <a:pPr lvl="1" eaLnBrk="1" hangingPunct="1">
              <a:lnSpc>
                <a:spcPct val="85000"/>
              </a:lnSpc>
              <a:spcBef>
                <a:spcPct val="50000"/>
              </a:spcBef>
            </a:pPr>
            <a:r>
              <a:rPr lang="en-US" altLang="en-US" sz="1200" dirty="0">
                <a:latin typeface="Arial" panose="020B0604020202020204" pitchFamily="34" charset="0"/>
              </a:rPr>
              <a:t>is always being reduced (gains 2 electrons to fill the outer shell)</a:t>
            </a:r>
          </a:p>
          <a:p>
            <a:pPr eaLnBrk="1" hangingPunct="1">
              <a:lnSpc>
                <a:spcPct val="85000"/>
              </a:lnSpc>
              <a:spcBef>
                <a:spcPct val="50000"/>
              </a:spcBef>
            </a:pPr>
            <a:r>
              <a:rPr lang="en-US" altLang="en-US" sz="1400" b="1" dirty="0">
                <a:latin typeface="Arial" panose="020B0604020202020204" pitchFamily="34" charset="0"/>
              </a:rPr>
              <a:t>H:</a:t>
            </a:r>
            <a:r>
              <a:rPr lang="en-US" altLang="en-US" sz="1400" dirty="0">
                <a:latin typeface="Arial" panose="020B0604020202020204" pitchFamily="34" charset="0"/>
              </a:rPr>
              <a:t> 1 electron in the outer shell</a:t>
            </a:r>
          </a:p>
          <a:p>
            <a:pPr eaLnBrk="1" hangingPunct="1">
              <a:lnSpc>
                <a:spcPct val="85000"/>
              </a:lnSpc>
              <a:spcBef>
                <a:spcPct val="50000"/>
              </a:spcBef>
            </a:pPr>
            <a:r>
              <a:rPr lang="en-US" altLang="en-US" sz="1400" dirty="0">
                <a:latin typeface="Arial" panose="020B0604020202020204" pitchFamily="34" charset="0"/>
              </a:rPr>
              <a:t>N is losing electrons to O because O is more electronegative</a:t>
            </a:r>
          </a:p>
          <a:p>
            <a:pPr eaLnBrk="1" hangingPunct="1">
              <a:lnSpc>
                <a:spcPct val="85000"/>
              </a:lnSpc>
              <a:spcBef>
                <a:spcPct val="50000"/>
              </a:spcBef>
            </a:pPr>
            <a:r>
              <a:rPr lang="en-US" altLang="en-US" sz="1400" dirty="0">
                <a:latin typeface="Arial" panose="020B0604020202020204" pitchFamily="34" charset="0"/>
              </a:rPr>
              <a:t>N gains electrons from H because H wants to give up electrons</a:t>
            </a:r>
            <a:endParaRPr lang="en-US" altLang="en-US" dirty="0">
              <a:latin typeface="Arial" panose="020B0604020202020204" pitchFamily="34" charset="0"/>
            </a:endParaRPr>
          </a:p>
        </p:txBody>
      </p:sp>
      <p:sp>
        <p:nvSpPr>
          <p:cNvPr id="5" name="TextBox 2">
            <a:extLst>
              <a:ext uri="{FF2B5EF4-FFF2-40B4-BE49-F238E27FC236}">
                <a16:creationId xmlns:a16="http://schemas.microsoft.com/office/drawing/2014/main" id="{1218F6D7-E705-C85D-B0F6-E98F4C53233E}"/>
              </a:ext>
            </a:extLst>
          </p:cNvPr>
          <p:cNvSpPr txBox="1">
            <a:spLocks noChangeArrowheads="1"/>
          </p:cNvSpPr>
          <p:nvPr/>
        </p:nvSpPr>
        <p:spPr bwMode="auto">
          <a:xfrm>
            <a:off x="3233555" y="5503068"/>
            <a:ext cx="2373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400" dirty="0">
                <a:solidFill>
                  <a:srgbClr val="002060"/>
                </a:solidFill>
              </a:rPr>
              <a:t>8 is the Magical Number</a:t>
            </a:r>
          </a:p>
        </p:txBody>
      </p:sp>
      <p:sp>
        <p:nvSpPr>
          <p:cNvPr id="6" name="Right Brace 5">
            <a:extLst>
              <a:ext uri="{FF2B5EF4-FFF2-40B4-BE49-F238E27FC236}">
                <a16:creationId xmlns:a16="http://schemas.microsoft.com/office/drawing/2014/main" id="{2E476438-6054-EDF3-1994-F3959532B932}"/>
              </a:ext>
            </a:extLst>
          </p:cNvPr>
          <p:cNvSpPr/>
          <p:nvPr/>
        </p:nvSpPr>
        <p:spPr>
          <a:xfrm rot="10800000">
            <a:off x="5530665" y="4501356"/>
            <a:ext cx="685800" cy="2311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Slide Number Placeholder 6">
            <a:extLst>
              <a:ext uri="{FF2B5EF4-FFF2-40B4-BE49-F238E27FC236}">
                <a16:creationId xmlns:a16="http://schemas.microsoft.com/office/drawing/2014/main" id="{17FC9B36-A564-C08A-E7AE-F9CDC9E9CD03}"/>
              </a:ext>
            </a:extLst>
          </p:cNvPr>
          <p:cNvSpPr>
            <a:spLocks noGrp="1"/>
          </p:cNvSpPr>
          <p:nvPr>
            <p:ph type="sldNum" sz="quarter" idx="12"/>
          </p:nvPr>
        </p:nvSpPr>
        <p:spPr/>
        <p:txBody>
          <a:bodyPr/>
          <a:lstStyle/>
          <a:p>
            <a:fld id="{DCB4DD8D-4F5D-4EB9-BC24-C39EDF5F2FC0}" type="slidenum">
              <a:rPr lang="en-US" smtClean="0"/>
              <a:t>18</a:t>
            </a:fld>
            <a:endParaRPr lang="en-US"/>
          </a:p>
        </p:txBody>
      </p:sp>
    </p:spTree>
    <p:extLst>
      <p:ext uri="{BB962C8B-B14F-4D97-AF65-F5344CB8AC3E}">
        <p14:creationId xmlns:p14="http://schemas.microsoft.com/office/powerpoint/2010/main" val="3517212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53A3-7D96-0DE7-3114-F8E6BD7EA9D5}"/>
              </a:ext>
            </a:extLst>
          </p:cNvPr>
          <p:cNvSpPr>
            <a:spLocks noGrp="1"/>
          </p:cNvSpPr>
          <p:nvPr>
            <p:ph type="title"/>
          </p:nvPr>
        </p:nvSpPr>
        <p:spPr/>
        <p:txBody>
          <a:bodyPr/>
          <a:lstStyle/>
          <a:p>
            <a:r>
              <a:rPr lang="en-US" dirty="0"/>
              <a:t>Oxidation State</a:t>
            </a:r>
          </a:p>
        </p:txBody>
      </p:sp>
      <p:sp>
        <p:nvSpPr>
          <p:cNvPr id="3" name="Content Placeholder 2">
            <a:extLst>
              <a:ext uri="{FF2B5EF4-FFF2-40B4-BE49-F238E27FC236}">
                <a16:creationId xmlns:a16="http://schemas.microsoft.com/office/drawing/2014/main" id="{C109C81F-F5B3-4C68-B3C6-13138F5F04CA}"/>
              </a:ext>
            </a:extLst>
          </p:cNvPr>
          <p:cNvSpPr>
            <a:spLocks noGrp="1"/>
          </p:cNvSpPr>
          <p:nvPr>
            <p:ph idx="1"/>
          </p:nvPr>
        </p:nvSpPr>
        <p:spPr/>
        <p:txBody>
          <a:bodyPr/>
          <a:lstStyle/>
          <a:p>
            <a:r>
              <a:rPr lang="en-US" dirty="0"/>
              <a:t>Using this information, we can determine the charge of molecules of the oxidation state of elements in a charged molecule</a:t>
            </a:r>
          </a:p>
          <a:p>
            <a:pPr lvl="1"/>
            <a:r>
              <a:rPr lang="en-US" dirty="0"/>
              <a:t>CO</a:t>
            </a:r>
            <a:r>
              <a:rPr lang="en-US" baseline="-25000" dirty="0"/>
              <a:t>3</a:t>
            </a:r>
            <a:r>
              <a:rPr lang="en-US" baseline="30000" dirty="0"/>
              <a:t>-2</a:t>
            </a:r>
            <a:r>
              <a:rPr lang="en-US" dirty="0"/>
              <a:t>		</a:t>
            </a:r>
          </a:p>
          <a:p>
            <a:pPr lvl="1"/>
            <a:r>
              <a:rPr lang="en-US" dirty="0"/>
              <a:t>MgO</a:t>
            </a:r>
          </a:p>
          <a:p>
            <a:pPr lvl="1"/>
            <a:r>
              <a:rPr lang="en-US" dirty="0"/>
              <a:t>Mg(OH)</a:t>
            </a:r>
            <a:r>
              <a:rPr lang="en-US" baseline="-25000" dirty="0"/>
              <a:t>2</a:t>
            </a:r>
            <a:endParaRPr lang="en-US" dirty="0"/>
          </a:p>
          <a:p>
            <a:r>
              <a:rPr lang="en-US" dirty="0"/>
              <a:t>The Chemical formula, name, charge of each molecule below should be carefully studied (memorized). Significance of each to soil fertility is presented and discussed in later chapters</a:t>
            </a:r>
          </a:p>
          <a:p>
            <a:pPr lvl="1"/>
            <a:endParaRPr lang="en-US" dirty="0"/>
          </a:p>
        </p:txBody>
      </p:sp>
      <p:pic>
        <p:nvPicPr>
          <p:cNvPr id="4" name="Picture 4">
            <a:extLst>
              <a:ext uri="{FF2B5EF4-FFF2-40B4-BE49-F238E27FC236}">
                <a16:creationId xmlns:a16="http://schemas.microsoft.com/office/drawing/2014/main" id="{C5C0C955-A829-C9AB-1E4A-D5D1189B1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392" y="5155223"/>
            <a:ext cx="8839200" cy="15240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66936850-0A89-6077-630E-EED02D7FC2C0}"/>
              </a:ext>
            </a:extLst>
          </p:cNvPr>
          <p:cNvSpPr>
            <a:spLocks noGrp="1"/>
          </p:cNvSpPr>
          <p:nvPr>
            <p:ph type="sldNum" sz="quarter" idx="12"/>
          </p:nvPr>
        </p:nvSpPr>
        <p:spPr/>
        <p:txBody>
          <a:bodyPr/>
          <a:lstStyle/>
          <a:p>
            <a:fld id="{DCB4DD8D-4F5D-4EB9-BC24-C39EDF5F2FC0}" type="slidenum">
              <a:rPr lang="en-US" smtClean="0"/>
              <a:t>19</a:t>
            </a:fld>
            <a:endParaRPr lang="en-US"/>
          </a:p>
        </p:txBody>
      </p:sp>
    </p:spTree>
    <p:extLst>
      <p:ext uri="{BB962C8B-B14F-4D97-AF65-F5344CB8AC3E}">
        <p14:creationId xmlns:p14="http://schemas.microsoft.com/office/powerpoint/2010/main" val="2493026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8FE4-1880-497D-E3A7-C2B8FECC2311}"/>
              </a:ext>
            </a:extLst>
          </p:cNvPr>
          <p:cNvSpPr>
            <a:spLocks noGrp="1"/>
          </p:cNvSpPr>
          <p:nvPr>
            <p:ph type="title"/>
          </p:nvPr>
        </p:nvSpPr>
        <p:spPr/>
        <p:txBody>
          <a:bodyPr/>
          <a:lstStyle/>
          <a:p>
            <a:r>
              <a:rPr lang="en-US" dirty="0"/>
              <a:t>Plant Required Nutrients</a:t>
            </a:r>
          </a:p>
        </p:txBody>
      </p:sp>
      <p:sp>
        <p:nvSpPr>
          <p:cNvPr id="3" name="Content Placeholder 2">
            <a:extLst>
              <a:ext uri="{FF2B5EF4-FFF2-40B4-BE49-F238E27FC236}">
                <a16:creationId xmlns:a16="http://schemas.microsoft.com/office/drawing/2014/main" id="{9BD88554-FA06-9AE5-26D9-062DD57089D5}"/>
              </a:ext>
            </a:extLst>
          </p:cNvPr>
          <p:cNvSpPr>
            <a:spLocks noGrp="1"/>
          </p:cNvSpPr>
          <p:nvPr>
            <p:ph idx="1"/>
          </p:nvPr>
        </p:nvSpPr>
        <p:spPr/>
        <p:txBody>
          <a:bodyPr/>
          <a:lstStyle/>
          <a:p>
            <a:r>
              <a:rPr lang="en-US" dirty="0"/>
              <a:t>17 nutrients</a:t>
            </a:r>
          </a:p>
          <a:p>
            <a:r>
              <a:rPr lang="en-US" dirty="0"/>
              <a:t>Plants do not require: organic matter, enzymes, or hormones as nutrients taken up from the soil</a:t>
            </a:r>
          </a:p>
          <a:p>
            <a:pPr lvl="1"/>
            <a:r>
              <a:rPr lang="en-US" dirty="0"/>
              <a:t>Plant requirements for these substances is met by the plant’s availability to manufacture them</a:t>
            </a:r>
          </a:p>
          <a:p>
            <a:r>
              <a:rPr lang="en-US" dirty="0"/>
              <a:t>Except for carbon (C), hydrogen (H), oxygen (O), and boron (B), the nutrients are absorbed primarily as chemical ions from the soil solution</a:t>
            </a:r>
          </a:p>
        </p:txBody>
      </p:sp>
      <p:pic>
        <p:nvPicPr>
          <p:cNvPr id="4" name="Picture 2" descr="breaking bad chemistry GIF">
            <a:extLst>
              <a:ext uri="{FF2B5EF4-FFF2-40B4-BE49-F238E27FC236}">
                <a16:creationId xmlns:a16="http://schemas.microsoft.com/office/drawing/2014/main" id="{2E11AAC5-00D9-B430-BCE6-47D5D9A88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310261"/>
            <a:ext cx="3429000" cy="18859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F22482C-52E3-3B43-8674-222EE403FA1E}"/>
              </a:ext>
            </a:extLst>
          </p:cNvPr>
          <p:cNvSpPr>
            <a:spLocks noGrp="1"/>
          </p:cNvSpPr>
          <p:nvPr>
            <p:ph type="sldNum" sz="quarter" idx="12"/>
          </p:nvPr>
        </p:nvSpPr>
        <p:spPr/>
        <p:txBody>
          <a:bodyPr/>
          <a:lstStyle/>
          <a:p>
            <a:fld id="{DCB4DD8D-4F5D-4EB9-BC24-C39EDF5F2FC0}" type="slidenum">
              <a:rPr lang="en-US" smtClean="0"/>
              <a:t>2</a:t>
            </a:fld>
            <a:endParaRPr lang="en-US"/>
          </a:p>
        </p:txBody>
      </p:sp>
    </p:spTree>
    <p:extLst>
      <p:ext uri="{BB962C8B-B14F-4D97-AF65-F5344CB8AC3E}">
        <p14:creationId xmlns:p14="http://schemas.microsoft.com/office/powerpoint/2010/main" val="129963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7207-006C-9B46-F943-5406C0B23013}"/>
              </a:ext>
            </a:extLst>
          </p:cNvPr>
          <p:cNvSpPr>
            <a:spLocks noGrp="1"/>
          </p:cNvSpPr>
          <p:nvPr>
            <p:ph type="title"/>
          </p:nvPr>
        </p:nvSpPr>
        <p:spPr/>
        <p:txBody>
          <a:bodyPr/>
          <a:lstStyle/>
          <a:p>
            <a:r>
              <a:rPr lang="en-US" dirty="0"/>
              <a:t>General effect of ion charge on solubility</a:t>
            </a:r>
          </a:p>
        </p:txBody>
      </p:sp>
      <p:sp>
        <p:nvSpPr>
          <p:cNvPr id="3" name="Content Placeholder 2">
            <a:extLst>
              <a:ext uri="{FF2B5EF4-FFF2-40B4-BE49-F238E27FC236}">
                <a16:creationId xmlns:a16="http://schemas.microsoft.com/office/drawing/2014/main" id="{6F029365-22FD-4678-749F-41A6DF15B0C3}"/>
              </a:ext>
            </a:extLst>
          </p:cNvPr>
          <p:cNvSpPr>
            <a:spLocks noGrp="1"/>
          </p:cNvSpPr>
          <p:nvPr>
            <p:ph idx="1"/>
          </p:nvPr>
        </p:nvSpPr>
        <p:spPr/>
        <p:txBody>
          <a:bodyPr/>
          <a:lstStyle/>
          <a:p>
            <a:r>
              <a:rPr lang="en-US" dirty="0"/>
              <a:t>Availability of nutrient ions to plants and the solubility of compounds they come from, or may react to form, can be discussed from the perspective of the general reaction:</a:t>
            </a:r>
          </a:p>
        </p:txBody>
      </p:sp>
      <p:sp>
        <p:nvSpPr>
          <p:cNvPr id="4" name="Text Box 9">
            <a:extLst>
              <a:ext uri="{FF2B5EF4-FFF2-40B4-BE49-F238E27FC236}">
                <a16:creationId xmlns:a16="http://schemas.microsoft.com/office/drawing/2014/main" id="{F5DB899A-28E1-96B3-4BAE-635614B01AB0}"/>
              </a:ext>
            </a:extLst>
          </p:cNvPr>
          <p:cNvSpPr txBox="1">
            <a:spLocks noChangeArrowheads="1"/>
          </p:cNvSpPr>
          <p:nvPr/>
        </p:nvSpPr>
        <p:spPr bwMode="auto">
          <a:xfrm>
            <a:off x="3707423" y="4001294"/>
            <a:ext cx="4419600" cy="457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400" dirty="0"/>
              <a:t>A</a:t>
            </a:r>
            <a:r>
              <a:rPr lang="en-US" altLang="en-US" sz="2400" baseline="30000" dirty="0"/>
              <a:t>n+</a:t>
            </a:r>
            <a:r>
              <a:rPr lang="en-US" altLang="en-US" sz="2400" dirty="0"/>
              <a:t>  +  B</a:t>
            </a:r>
            <a:r>
              <a:rPr lang="en-US" altLang="en-US" sz="2400" baseline="30000" dirty="0"/>
              <a:t>m-</a:t>
            </a:r>
            <a:r>
              <a:rPr lang="en-US" altLang="en-US" sz="2400" dirty="0"/>
              <a:t>   </a:t>
            </a:r>
            <a:r>
              <a:rPr lang="en-US" altLang="en-US" sz="2400" dirty="0">
                <a:sym typeface="Wingdings" panose="05000000000000000000" pitchFamily="2" charset="2"/>
              </a:rPr>
              <a:t>   </a:t>
            </a:r>
            <a:r>
              <a:rPr lang="en-US" altLang="en-US" sz="2400" dirty="0" err="1">
                <a:sym typeface="Wingdings" panose="05000000000000000000" pitchFamily="2" charset="2"/>
              </a:rPr>
              <a:t>A</a:t>
            </a:r>
            <a:r>
              <a:rPr lang="en-US" altLang="en-US" sz="2400" baseline="-25000" dirty="0" err="1">
                <a:sym typeface="Wingdings" panose="05000000000000000000" pitchFamily="2" charset="2"/>
              </a:rPr>
              <a:t>m</a:t>
            </a:r>
            <a:r>
              <a:rPr lang="en-US" altLang="en-US" sz="2400" dirty="0" err="1">
                <a:sym typeface="Wingdings" panose="05000000000000000000" pitchFamily="2" charset="2"/>
              </a:rPr>
              <a:t>B</a:t>
            </a:r>
            <a:r>
              <a:rPr lang="en-US" altLang="en-US" sz="2400" baseline="-25000" dirty="0" err="1">
                <a:sym typeface="Wingdings" panose="05000000000000000000" pitchFamily="2" charset="2"/>
              </a:rPr>
              <a:t>n</a:t>
            </a:r>
            <a:r>
              <a:rPr lang="en-US" altLang="en-US" sz="2400" dirty="0">
                <a:sym typeface="Wingdings" panose="05000000000000000000" pitchFamily="2" charset="2"/>
              </a:rPr>
              <a:t> </a:t>
            </a:r>
            <a:endParaRPr lang="en-US" altLang="en-US" sz="2400" dirty="0"/>
          </a:p>
        </p:txBody>
      </p:sp>
      <p:sp>
        <p:nvSpPr>
          <p:cNvPr id="5" name="Slide Number Placeholder 4">
            <a:extLst>
              <a:ext uri="{FF2B5EF4-FFF2-40B4-BE49-F238E27FC236}">
                <a16:creationId xmlns:a16="http://schemas.microsoft.com/office/drawing/2014/main" id="{FC46F6B1-63A5-A4C1-EC64-236DA9B2DD59}"/>
              </a:ext>
            </a:extLst>
          </p:cNvPr>
          <p:cNvSpPr>
            <a:spLocks noGrp="1"/>
          </p:cNvSpPr>
          <p:nvPr>
            <p:ph type="sldNum" sz="quarter" idx="12"/>
          </p:nvPr>
        </p:nvSpPr>
        <p:spPr/>
        <p:txBody>
          <a:bodyPr/>
          <a:lstStyle/>
          <a:p>
            <a:fld id="{DCB4DD8D-4F5D-4EB9-BC24-C39EDF5F2FC0}" type="slidenum">
              <a:rPr lang="en-US" smtClean="0"/>
              <a:t>20</a:t>
            </a:fld>
            <a:endParaRPr lang="en-US"/>
          </a:p>
        </p:txBody>
      </p:sp>
    </p:spTree>
    <p:extLst>
      <p:ext uri="{BB962C8B-B14F-4D97-AF65-F5344CB8AC3E}">
        <p14:creationId xmlns:p14="http://schemas.microsoft.com/office/powerpoint/2010/main" val="477013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2C12-3F70-F185-2F5F-31BAD2F0933F}"/>
              </a:ext>
            </a:extLst>
          </p:cNvPr>
          <p:cNvSpPr>
            <a:spLocks noGrp="1"/>
          </p:cNvSpPr>
          <p:nvPr>
            <p:ph type="title"/>
          </p:nvPr>
        </p:nvSpPr>
        <p:spPr/>
        <p:txBody>
          <a:bodyPr/>
          <a:lstStyle/>
          <a:p>
            <a:r>
              <a:rPr lang="en-US" dirty="0"/>
              <a:t>General effect of ion charge on solubility</a:t>
            </a:r>
          </a:p>
        </p:txBody>
      </p:sp>
      <p:sp>
        <p:nvSpPr>
          <p:cNvPr id="3" name="Content Placeholder 2">
            <a:extLst>
              <a:ext uri="{FF2B5EF4-FFF2-40B4-BE49-F238E27FC236}">
                <a16:creationId xmlns:a16="http://schemas.microsoft.com/office/drawing/2014/main" id="{EF9E261F-9111-21BF-A3AB-3B9A28356558}"/>
              </a:ext>
            </a:extLst>
          </p:cNvPr>
          <p:cNvSpPr>
            <a:spLocks noGrp="1"/>
          </p:cNvSpPr>
          <p:nvPr>
            <p:ph idx="1"/>
          </p:nvPr>
        </p:nvSpPr>
        <p:spPr/>
        <p:txBody>
          <a:bodyPr>
            <a:normAutofit fontScale="92500" lnSpcReduction="10000"/>
          </a:bodyPr>
          <a:lstStyle/>
          <a:p>
            <a:r>
              <a:rPr lang="en-US" dirty="0"/>
              <a:t>Reactant ions A</a:t>
            </a:r>
            <a:r>
              <a:rPr lang="en-US" baseline="30000" dirty="0"/>
              <a:t>n+</a:t>
            </a:r>
            <a:r>
              <a:rPr lang="en-US" dirty="0"/>
              <a:t> and B</a:t>
            </a:r>
            <a:r>
              <a:rPr lang="en-US" baseline="30000" dirty="0"/>
              <a:t>m-</a:t>
            </a:r>
            <a:r>
              <a:rPr lang="en-US" dirty="0"/>
              <a:t> combine to form a compound (usually a solid) predicted by their electrical charges</a:t>
            </a:r>
          </a:p>
          <a:p>
            <a:r>
              <a:rPr lang="en-US" dirty="0"/>
              <a:t>The higher the charge of either the cation or anion, the greater is the tendency for the compound or solid to be formed</a:t>
            </a:r>
          </a:p>
          <a:p>
            <a:r>
              <a:rPr lang="en-US" dirty="0"/>
              <a:t>When the solid is easily formed, only small concentrations of the reactants are necessary for the reaction not take place. Because of this, the compound or solid that forms is also relatively insoluble (it will not easily dissolve in water), and reaction will primary move to the right.</a:t>
            </a:r>
          </a:p>
          <a:p>
            <a:r>
              <a:rPr lang="en-US" dirty="0"/>
              <a:t>Conversely, if the cation and anion are both single charged, then the compound is not as easily formed, and therefore, relatively soluble, with the reaction will primarily move to the left</a:t>
            </a:r>
          </a:p>
        </p:txBody>
      </p:sp>
      <p:sp>
        <p:nvSpPr>
          <p:cNvPr id="5" name="Text Box 4">
            <a:extLst>
              <a:ext uri="{FF2B5EF4-FFF2-40B4-BE49-F238E27FC236}">
                <a16:creationId xmlns:a16="http://schemas.microsoft.com/office/drawing/2014/main" id="{78521B4A-9F4B-00FF-199C-EF5E20C78ED3}"/>
              </a:ext>
            </a:extLst>
          </p:cNvPr>
          <p:cNvSpPr txBox="1">
            <a:spLocks noChangeArrowheads="1"/>
          </p:cNvSpPr>
          <p:nvPr/>
        </p:nvSpPr>
        <p:spPr bwMode="auto">
          <a:xfrm>
            <a:off x="3979653" y="6176963"/>
            <a:ext cx="4419600" cy="457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400" dirty="0"/>
              <a:t>A</a:t>
            </a:r>
            <a:r>
              <a:rPr lang="en-US" altLang="en-US" sz="2400" baseline="30000" dirty="0"/>
              <a:t>n+</a:t>
            </a:r>
            <a:r>
              <a:rPr lang="en-US" altLang="en-US" sz="2400" dirty="0"/>
              <a:t>  +  B</a:t>
            </a:r>
            <a:r>
              <a:rPr lang="en-US" altLang="en-US" sz="2400" baseline="30000" dirty="0"/>
              <a:t>m-</a:t>
            </a:r>
            <a:r>
              <a:rPr lang="en-US" altLang="en-US" sz="2400" dirty="0"/>
              <a:t>   </a:t>
            </a:r>
            <a:r>
              <a:rPr lang="en-US" altLang="en-US" sz="2400" dirty="0">
                <a:sym typeface="Wingdings" panose="05000000000000000000" pitchFamily="2" charset="2"/>
              </a:rPr>
              <a:t>   </a:t>
            </a:r>
            <a:r>
              <a:rPr lang="en-US" altLang="en-US" sz="2400" dirty="0" err="1">
                <a:sym typeface="Wingdings" panose="05000000000000000000" pitchFamily="2" charset="2"/>
              </a:rPr>
              <a:t>A</a:t>
            </a:r>
            <a:r>
              <a:rPr lang="en-US" altLang="en-US" sz="2400" baseline="-25000" dirty="0" err="1">
                <a:sym typeface="Wingdings" panose="05000000000000000000" pitchFamily="2" charset="2"/>
              </a:rPr>
              <a:t>m</a:t>
            </a:r>
            <a:r>
              <a:rPr lang="en-US" altLang="en-US" sz="2400" dirty="0" err="1">
                <a:sym typeface="Wingdings" panose="05000000000000000000" pitchFamily="2" charset="2"/>
              </a:rPr>
              <a:t>B</a:t>
            </a:r>
            <a:r>
              <a:rPr lang="en-US" altLang="en-US" sz="2400" baseline="-25000" dirty="0" err="1">
                <a:sym typeface="Wingdings" panose="05000000000000000000" pitchFamily="2" charset="2"/>
              </a:rPr>
              <a:t>n</a:t>
            </a:r>
            <a:r>
              <a:rPr lang="en-US" altLang="en-US" sz="2400" dirty="0">
                <a:sym typeface="Wingdings" panose="05000000000000000000" pitchFamily="2" charset="2"/>
              </a:rPr>
              <a:t> </a:t>
            </a:r>
            <a:endParaRPr lang="en-US" altLang="en-US" sz="2400" dirty="0"/>
          </a:p>
        </p:txBody>
      </p:sp>
      <p:sp>
        <p:nvSpPr>
          <p:cNvPr id="4" name="Slide Number Placeholder 3">
            <a:extLst>
              <a:ext uri="{FF2B5EF4-FFF2-40B4-BE49-F238E27FC236}">
                <a16:creationId xmlns:a16="http://schemas.microsoft.com/office/drawing/2014/main" id="{D0671B9B-7FC7-A8E0-938C-4C2B2DA27E9D}"/>
              </a:ext>
            </a:extLst>
          </p:cNvPr>
          <p:cNvSpPr>
            <a:spLocks noGrp="1"/>
          </p:cNvSpPr>
          <p:nvPr>
            <p:ph type="sldNum" sz="quarter" idx="12"/>
          </p:nvPr>
        </p:nvSpPr>
        <p:spPr/>
        <p:txBody>
          <a:bodyPr/>
          <a:lstStyle/>
          <a:p>
            <a:fld id="{DCB4DD8D-4F5D-4EB9-BC24-C39EDF5F2FC0}" type="slidenum">
              <a:rPr lang="en-US" smtClean="0"/>
              <a:t>21</a:t>
            </a:fld>
            <a:endParaRPr lang="en-US"/>
          </a:p>
        </p:txBody>
      </p:sp>
    </p:spTree>
    <p:extLst>
      <p:ext uri="{BB962C8B-B14F-4D97-AF65-F5344CB8AC3E}">
        <p14:creationId xmlns:p14="http://schemas.microsoft.com/office/powerpoint/2010/main" val="902716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FD8D-D88E-115D-4BEE-5F58EEA8D640}"/>
              </a:ext>
            </a:extLst>
          </p:cNvPr>
          <p:cNvSpPr>
            <a:spLocks noGrp="1"/>
          </p:cNvSpPr>
          <p:nvPr>
            <p:ph type="title"/>
          </p:nvPr>
        </p:nvSpPr>
        <p:spPr/>
        <p:txBody>
          <a:bodyPr/>
          <a:lstStyle/>
          <a:p>
            <a:r>
              <a:rPr lang="en-US" dirty="0"/>
              <a:t>Examples of charge-influenced solubility</a:t>
            </a:r>
          </a:p>
        </p:txBody>
      </p:sp>
      <p:sp>
        <p:nvSpPr>
          <p:cNvPr id="3" name="Content Placeholder 2">
            <a:extLst>
              <a:ext uri="{FF2B5EF4-FFF2-40B4-BE49-F238E27FC236}">
                <a16:creationId xmlns:a16="http://schemas.microsoft.com/office/drawing/2014/main" id="{5E9F8603-9ADA-F57A-83A5-9AFD1FDEF5C1}"/>
              </a:ext>
            </a:extLst>
          </p:cNvPr>
          <p:cNvSpPr>
            <a:spLocks noGrp="1"/>
          </p:cNvSpPr>
          <p:nvPr>
            <p:ph idx="1"/>
          </p:nvPr>
        </p:nvSpPr>
        <p:spPr/>
        <p:txBody>
          <a:bodyPr/>
          <a:lstStyle/>
          <a:p>
            <a:r>
              <a:rPr lang="en-US" dirty="0"/>
              <a:t>NaCl</a:t>
            </a:r>
          </a:p>
          <a:p>
            <a:pPr lvl="1"/>
            <a:r>
              <a:rPr lang="en-US" dirty="0"/>
              <a:t>Very soluble, easily dissolves in water</a:t>
            </a:r>
          </a:p>
          <a:p>
            <a:pPr lvl="1"/>
            <a:r>
              <a:rPr lang="en-US" dirty="0"/>
              <a:t>Solid NaCl does not reform in solution until Na</a:t>
            </a:r>
            <a:r>
              <a:rPr lang="en-US" baseline="30000" dirty="0"/>
              <a:t>+ </a:t>
            </a:r>
            <a:r>
              <a:rPr lang="en-US" dirty="0"/>
              <a:t>and Cl</a:t>
            </a:r>
            <a:r>
              <a:rPr lang="en-US" baseline="30000" dirty="0"/>
              <a:t>-</a:t>
            </a:r>
            <a:r>
              <a:rPr lang="en-US" dirty="0"/>
              <a:t> are present in high concentration</a:t>
            </a:r>
          </a:p>
          <a:p>
            <a:pPr lvl="1"/>
            <a:r>
              <a:rPr lang="en-US" dirty="0"/>
              <a:t>Think evaporation</a:t>
            </a:r>
          </a:p>
          <a:p>
            <a:r>
              <a:rPr lang="en-US" dirty="0"/>
              <a:t>Iron Oxide Fe(OH)</a:t>
            </a:r>
            <a:r>
              <a:rPr lang="en-US" baseline="-25000" dirty="0"/>
              <a:t>3</a:t>
            </a:r>
            <a:endParaRPr lang="en-US" dirty="0"/>
          </a:p>
          <a:p>
            <a:pPr lvl="1"/>
            <a:r>
              <a:rPr lang="en-US" dirty="0"/>
              <a:t>Represents multiple charged ions forming a relatively insoluble material</a:t>
            </a:r>
          </a:p>
          <a:p>
            <a:pPr lvl="1"/>
            <a:endParaRPr lang="en-US" dirty="0"/>
          </a:p>
          <a:p>
            <a:endParaRPr lang="en-US" dirty="0"/>
          </a:p>
          <a:p>
            <a:endParaRPr lang="en-US" dirty="0"/>
          </a:p>
        </p:txBody>
      </p:sp>
      <p:sp>
        <p:nvSpPr>
          <p:cNvPr id="5" name="Text Box 5">
            <a:extLst>
              <a:ext uri="{FF2B5EF4-FFF2-40B4-BE49-F238E27FC236}">
                <a16:creationId xmlns:a16="http://schemas.microsoft.com/office/drawing/2014/main" id="{4B4E9CB9-8ECE-AF78-7E10-AE46E7CEB32C}"/>
              </a:ext>
            </a:extLst>
          </p:cNvPr>
          <p:cNvSpPr txBox="1">
            <a:spLocks noChangeArrowheads="1"/>
          </p:cNvSpPr>
          <p:nvPr/>
        </p:nvSpPr>
        <p:spPr bwMode="auto">
          <a:xfrm>
            <a:off x="4149306" y="1825625"/>
            <a:ext cx="4419600" cy="457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400" dirty="0"/>
              <a:t>Na</a:t>
            </a:r>
            <a:r>
              <a:rPr lang="en-US" altLang="en-US" sz="2400" baseline="30000" dirty="0"/>
              <a:t>+</a:t>
            </a:r>
            <a:r>
              <a:rPr lang="en-US" altLang="en-US" sz="2400" dirty="0"/>
              <a:t>  +  Cl</a:t>
            </a:r>
            <a:r>
              <a:rPr lang="en-US" altLang="en-US" sz="2400" baseline="30000" dirty="0"/>
              <a:t>-</a:t>
            </a:r>
            <a:r>
              <a:rPr lang="en-US" altLang="en-US" sz="2400" dirty="0"/>
              <a:t>   </a:t>
            </a:r>
            <a:r>
              <a:rPr lang="en-US" altLang="en-US" sz="2400" dirty="0">
                <a:sym typeface="Wingdings" panose="05000000000000000000" pitchFamily="2" charset="2"/>
              </a:rPr>
              <a:t>   NaCl </a:t>
            </a:r>
            <a:endParaRPr lang="en-US" altLang="en-US" sz="2400" dirty="0"/>
          </a:p>
        </p:txBody>
      </p:sp>
      <p:sp>
        <p:nvSpPr>
          <p:cNvPr id="6" name="Text Box 4">
            <a:extLst>
              <a:ext uri="{FF2B5EF4-FFF2-40B4-BE49-F238E27FC236}">
                <a16:creationId xmlns:a16="http://schemas.microsoft.com/office/drawing/2014/main" id="{2BFBA4CF-830B-6876-7F53-E4F2C2D7989E}"/>
              </a:ext>
            </a:extLst>
          </p:cNvPr>
          <p:cNvSpPr txBox="1">
            <a:spLocks noChangeArrowheads="1"/>
          </p:cNvSpPr>
          <p:nvPr/>
        </p:nvSpPr>
        <p:spPr bwMode="auto">
          <a:xfrm>
            <a:off x="3979653" y="6176963"/>
            <a:ext cx="4419600" cy="457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400" dirty="0"/>
              <a:t>A</a:t>
            </a:r>
            <a:r>
              <a:rPr lang="en-US" altLang="en-US" sz="2400" baseline="30000" dirty="0"/>
              <a:t>n+</a:t>
            </a:r>
            <a:r>
              <a:rPr lang="en-US" altLang="en-US" sz="2400" dirty="0"/>
              <a:t>  +  B</a:t>
            </a:r>
            <a:r>
              <a:rPr lang="en-US" altLang="en-US" sz="2400" baseline="30000" dirty="0"/>
              <a:t>m-</a:t>
            </a:r>
            <a:r>
              <a:rPr lang="en-US" altLang="en-US" sz="2400" dirty="0"/>
              <a:t>   </a:t>
            </a:r>
            <a:r>
              <a:rPr lang="en-US" altLang="en-US" sz="2400" dirty="0">
                <a:sym typeface="Wingdings" panose="05000000000000000000" pitchFamily="2" charset="2"/>
              </a:rPr>
              <a:t>   </a:t>
            </a:r>
            <a:r>
              <a:rPr lang="en-US" altLang="en-US" sz="2400" dirty="0" err="1">
                <a:sym typeface="Wingdings" panose="05000000000000000000" pitchFamily="2" charset="2"/>
              </a:rPr>
              <a:t>A</a:t>
            </a:r>
            <a:r>
              <a:rPr lang="en-US" altLang="en-US" sz="2400" baseline="-25000" dirty="0" err="1">
                <a:sym typeface="Wingdings" panose="05000000000000000000" pitchFamily="2" charset="2"/>
              </a:rPr>
              <a:t>m</a:t>
            </a:r>
            <a:r>
              <a:rPr lang="en-US" altLang="en-US" sz="2400" dirty="0" err="1">
                <a:sym typeface="Wingdings" panose="05000000000000000000" pitchFamily="2" charset="2"/>
              </a:rPr>
              <a:t>B</a:t>
            </a:r>
            <a:r>
              <a:rPr lang="en-US" altLang="en-US" sz="2400" baseline="-25000" dirty="0" err="1">
                <a:sym typeface="Wingdings" panose="05000000000000000000" pitchFamily="2" charset="2"/>
              </a:rPr>
              <a:t>n</a:t>
            </a:r>
            <a:r>
              <a:rPr lang="en-US" altLang="en-US" sz="2400" dirty="0">
                <a:sym typeface="Wingdings" panose="05000000000000000000" pitchFamily="2" charset="2"/>
              </a:rPr>
              <a:t> </a:t>
            </a:r>
            <a:endParaRPr lang="en-US" altLang="en-US" sz="2400" dirty="0"/>
          </a:p>
        </p:txBody>
      </p:sp>
      <p:pic>
        <p:nvPicPr>
          <p:cNvPr id="7" name="Picture 5">
            <a:extLst>
              <a:ext uri="{FF2B5EF4-FFF2-40B4-BE49-F238E27FC236}">
                <a16:creationId xmlns:a16="http://schemas.microsoft.com/office/drawing/2014/main" id="{63F444DC-80BB-384C-E5C8-EDF4F27B5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8937"/>
          <a:stretch>
            <a:fillRect/>
          </a:stretch>
        </p:blipFill>
        <p:spPr bwMode="auto">
          <a:xfrm>
            <a:off x="3560553" y="4776159"/>
            <a:ext cx="5257800" cy="371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08D639C1-D9FE-5594-B093-63E3E29BB460}"/>
              </a:ext>
            </a:extLst>
          </p:cNvPr>
          <p:cNvSpPr>
            <a:spLocks noGrp="1"/>
          </p:cNvSpPr>
          <p:nvPr>
            <p:ph type="sldNum" sz="quarter" idx="12"/>
          </p:nvPr>
        </p:nvSpPr>
        <p:spPr/>
        <p:txBody>
          <a:bodyPr/>
          <a:lstStyle/>
          <a:p>
            <a:fld id="{DCB4DD8D-4F5D-4EB9-BC24-C39EDF5F2FC0}" type="slidenum">
              <a:rPr lang="en-US" smtClean="0"/>
              <a:t>22</a:t>
            </a:fld>
            <a:endParaRPr lang="en-US"/>
          </a:p>
        </p:txBody>
      </p:sp>
    </p:spTree>
    <p:extLst>
      <p:ext uri="{BB962C8B-B14F-4D97-AF65-F5344CB8AC3E}">
        <p14:creationId xmlns:p14="http://schemas.microsoft.com/office/powerpoint/2010/main" val="422204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F111-775B-11D0-F2BF-7A0D2BCC9061}"/>
              </a:ext>
            </a:extLst>
          </p:cNvPr>
          <p:cNvSpPr>
            <a:spLocks noGrp="1"/>
          </p:cNvSpPr>
          <p:nvPr>
            <p:ph type="title"/>
          </p:nvPr>
        </p:nvSpPr>
        <p:spPr/>
        <p:txBody>
          <a:bodyPr/>
          <a:lstStyle/>
          <a:p>
            <a:r>
              <a:rPr lang="en-US" dirty="0"/>
              <a:t>How does this relate to nutrient availability?</a:t>
            </a:r>
          </a:p>
        </p:txBody>
      </p:sp>
      <p:sp>
        <p:nvSpPr>
          <p:cNvPr id="3" name="Content Placeholder 2">
            <a:extLst>
              <a:ext uri="{FF2B5EF4-FFF2-40B4-BE49-F238E27FC236}">
                <a16:creationId xmlns:a16="http://schemas.microsoft.com/office/drawing/2014/main" id="{8103BB31-9B6D-E8EC-2B7B-F6328D57C2AB}"/>
              </a:ext>
            </a:extLst>
          </p:cNvPr>
          <p:cNvSpPr>
            <a:spLocks noGrp="1"/>
          </p:cNvSpPr>
          <p:nvPr>
            <p:ph idx="1"/>
          </p:nvPr>
        </p:nvSpPr>
        <p:spPr/>
        <p:txBody>
          <a:bodyPr>
            <a:normAutofit/>
          </a:bodyPr>
          <a:lstStyle/>
          <a:p>
            <a:r>
              <a:rPr lang="en-US" dirty="0"/>
              <a:t>With regard to solubility of inorganic compounds, we may expect that when both the cation and anion are single charged, the resulting compound is usually very soluble</a:t>
            </a:r>
          </a:p>
          <a:p>
            <a:r>
              <a:rPr lang="en-US" dirty="0"/>
              <a:t>Examples: H</a:t>
            </a:r>
            <a:r>
              <a:rPr lang="en-US" baseline="30000" dirty="0"/>
              <a:t>+</a:t>
            </a:r>
            <a:r>
              <a:rPr lang="en-US" dirty="0"/>
              <a:t>, </a:t>
            </a:r>
            <a:r>
              <a:rPr lang="en-US" b="1" dirty="0"/>
              <a:t>NH</a:t>
            </a:r>
            <a:r>
              <a:rPr lang="en-US" b="1" baseline="-25000" dirty="0"/>
              <a:t>4</a:t>
            </a:r>
            <a:r>
              <a:rPr lang="en-US" b="1" baseline="30000" dirty="0"/>
              <a:t>+</a:t>
            </a:r>
            <a:r>
              <a:rPr lang="en-US" dirty="0"/>
              <a:t>, Na</a:t>
            </a:r>
            <a:r>
              <a:rPr lang="en-US" baseline="30000" dirty="0"/>
              <a:t>+</a:t>
            </a:r>
            <a:r>
              <a:rPr lang="en-US" dirty="0"/>
              <a:t>, </a:t>
            </a:r>
            <a:r>
              <a:rPr lang="en-US" b="1" dirty="0"/>
              <a:t>K</a:t>
            </a:r>
            <a:r>
              <a:rPr lang="en-US" b="1" baseline="30000" dirty="0"/>
              <a:t>+</a:t>
            </a:r>
            <a:r>
              <a:rPr lang="en-US" dirty="0"/>
              <a:t>, and OH</a:t>
            </a:r>
            <a:r>
              <a:rPr lang="en-US" baseline="30000" dirty="0"/>
              <a:t>-</a:t>
            </a:r>
            <a:r>
              <a:rPr lang="en-US" dirty="0"/>
              <a:t>, </a:t>
            </a:r>
            <a:r>
              <a:rPr lang="en-US" b="1" dirty="0"/>
              <a:t>Cl</a:t>
            </a:r>
            <a:r>
              <a:rPr lang="en-US" b="1" baseline="30000" dirty="0"/>
              <a:t>-</a:t>
            </a:r>
            <a:r>
              <a:rPr lang="en-US" dirty="0"/>
              <a:t>, NO</a:t>
            </a:r>
            <a:r>
              <a:rPr lang="en-US" baseline="-25000" dirty="0"/>
              <a:t>3</a:t>
            </a:r>
            <a:r>
              <a:rPr lang="en-US" baseline="30000" dirty="0"/>
              <a:t>-</a:t>
            </a:r>
            <a:r>
              <a:rPr lang="en-US" dirty="0"/>
              <a:t>, </a:t>
            </a:r>
            <a:r>
              <a:rPr lang="en-US" b="1" dirty="0"/>
              <a:t>H</a:t>
            </a:r>
            <a:r>
              <a:rPr lang="en-US" b="1" baseline="-25000" dirty="0"/>
              <a:t>2</a:t>
            </a:r>
            <a:r>
              <a:rPr lang="en-US" b="1" dirty="0"/>
              <a:t>PO</a:t>
            </a:r>
            <a:r>
              <a:rPr lang="en-US" b="1" baseline="-25000" dirty="0"/>
              <a:t>4</a:t>
            </a:r>
            <a:r>
              <a:rPr lang="en-US" b="1" baseline="30000" dirty="0"/>
              <a:t>-</a:t>
            </a:r>
            <a:r>
              <a:rPr lang="en-US" dirty="0"/>
              <a:t>, and HCO</a:t>
            </a:r>
            <a:r>
              <a:rPr lang="en-US" baseline="-25000" dirty="0"/>
              <a:t>3</a:t>
            </a:r>
            <a:r>
              <a:rPr lang="en-US" baseline="30000" dirty="0"/>
              <a:t>-</a:t>
            </a:r>
            <a:r>
              <a:rPr lang="en-US" dirty="0"/>
              <a:t> (bicarbonate). </a:t>
            </a:r>
          </a:p>
          <a:p>
            <a:pPr lvl="1"/>
            <a:r>
              <a:rPr lang="en-US" b="1" dirty="0"/>
              <a:t>Bolded</a:t>
            </a:r>
            <a:r>
              <a:rPr lang="en-US" dirty="0"/>
              <a:t> are nutrient ions</a:t>
            </a:r>
          </a:p>
        </p:txBody>
      </p:sp>
      <p:sp>
        <p:nvSpPr>
          <p:cNvPr id="4" name="Slide Number Placeholder 3">
            <a:extLst>
              <a:ext uri="{FF2B5EF4-FFF2-40B4-BE49-F238E27FC236}">
                <a16:creationId xmlns:a16="http://schemas.microsoft.com/office/drawing/2014/main" id="{A0B1B4AF-5F6A-4C5B-CA4C-A2F1832EBC4E}"/>
              </a:ext>
            </a:extLst>
          </p:cNvPr>
          <p:cNvSpPr>
            <a:spLocks noGrp="1"/>
          </p:cNvSpPr>
          <p:nvPr>
            <p:ph type="sldNum" sz="quarter" idx="12"/>
          </p:nvPr>
        </p:nvSpPr>
        <p:spPr/>
        <p:txBody>
          <a:bodyPr/>
          <a:lstStyle/>
          <a:p>
            <a:fld id="{DCB4DD8D-4F5D-4EB9-BC24-C39EDF5F2FC0}" type="slidenum">
              <a:rPr lang="en-US" smtClean="0"/>
              <a:t>23</a:t>
            </a:fld>
            <a:endParaRPr lang="en-US"/>
          </a:p>
        </p:txBody>
      </p:sp>
    </p:spTree>
    <p:extLst>
      <p:ext uri="{BB962C8B-B14F-4D97-AF65-F5344CB8AC3E}">
        <p14:creationId xmlns:p14="http://schemas.microsoft.com/office/powerpoint/2010/main" val="1440556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0299-A140-8A1B-CEC9-ABBE997018E4}"/>
              </a:ext>
            </a:extLst>
          </p:cNvPr>
          <p:cNvSpPr>
            <a:spLocks noGrp="1"/>
          </p:cNvSpPr>
          <p:nvPr>
            <p:ph type="title"/>
          </p:nvPr>
        </p:nvSpPr>
        <p:spPr/>
        <p:txBody>
          <a:bodyPr/>
          <a:lstStyle/>
          <a:p>
            <a:r>
              <a:rPr lang="en-US" dirty="0"/>
              <a:t>How does this relate to nutrient availability?</a:t>
            </a:r>
          </a:p>
        </p:txBody>
      </p:sp>
      <p:sp>
        <p:nvSpPr>
          <p:cNvPr id="3" name="Content Placeholder 2">
            <a:extLst>
              <a:ext uri="{FF2B5EF4-FFF2-40B4-BE49-F238E27FC236}">
                <a16:creationId xmlns:a16="http://schemas.microsoft.com/office/drawing/2014/main" id="{0F1E0ED5-B61B-A16A-E883-486FACF8D21B}"/>
              </a:ext>
            </a:extLst>
          </p:cNvPr>
          <p:cNvSpPr>
            <a:spLocks noGrp="1"/>
          </p:cNvSpPr>
          <p:nvPr>
            <p:ph idx="1"/>
          </p:nvPr>
        </p:nvSpPr>
        <p:spPr/>
        <p:txBody>
          <a:bodyPr>
            <a:normAutofit lnSpcReduction="10000"/>
          </a:bodyPr>
          <a:lstStyle/>
          <a:p>
            <a:r>
              <a:rPr lang="en-US" dirty="0"/>
              <a:t>Because monovalent ions are very soluble, when a monovalent cation reacts with OH</a:t>
            </a:r>
            <a:r>
              <a:rPr lang="en-US" baseline="30000" dirty="0"/>
              <a:t>-</a:t>
            </a:r>
            <a:r>
              <a:rPr lang="en-US" dirty="0"/>
              <a:t> to form a base, the base is very strong (NaOH, KOH).</a:t>
            </a:r>
          </a:p>
          <a:p>
            <a:r>
              <a:rPr lang="en-US" dirty="0"/>
              <a:t>Similarly, when monovalent anion reacts with H</a:t>
            </a:r>
            <a:r>
              <a:rPr lang="en-US" baseline="30000" dirty="0"/>
              <a:t>+</a:t>
            </a:r>
            <a:r>
              <a:rPr lang="en-US" dirty="0"/>
              <a:t> to form an acid, the acid is a strong acid (HCl, HNO</a:t>
            </a:r>
            <a:r>
              <a:rPr lang="en-US" baseline="-25000" dirty="0"/>
              <a:t>3</a:t>
            </a:r>
            <a:r>
              <a:rPr lang="en-US" dirty="0"/>
              <a:t>). </a:t>
            </a:r>
          </a:p>
          <a:p>
            <a:pPr lvl="1"/>
            <a:r>
              <a:rPr lang="en-US" dirty="0"/>
              <a:t>The monovalent molecules H</a:t>
            </a:r>
            <a:r>
              <a:rPr lang="en-US" baseline="-25000" dirty="0"/>
              <a:t>2</a:t>
            </a:r>
            <a:r>
              <a:rPr lang="en-US" dirty="0"/>
              <a:t>PO</a:t>
            </a:r>
            <a:r>
              <a:rPr lang="en-US" baseline="-25000" dirty="0"/>
              <a:t>4</a:t>
            </a:r>
            <a:r>
              <a:rPr lang="en-US" baseline="30000" dirty="0"/>
              <a:t>-</a:t>
            </a:r>
            <a:r>
              <a:rPr lang="en-US" dirty="0"/>
              <a:t> and HCO</a:t>
            </a:r>
            <a:r>
              <a:rPr lang="en-US" baseline="-25000" dirty="0"/>
              <a:t>3</a:t>
            </a:r>
            <a:r>
              <a:rPr lang="en-US" baseline="30000" dirty="0"/>
              <a:t>-</a:t>
            </a:r>
            <a:r>
              <a:rPr lang="en-US" dirty="0"/>
              <a:t> which are products of multi-charged ions that have already reacted with H</a:t>
            </a:r>
            <a:r>
              <a:rPr lang="en-US" baseline="30000" dirty="0"/>
              <a:t>+</a:t>
            </a:r>
            <a:r>
              <a:rPr lang="en-US" dirty="0"/>
              <a:t> are exceptions</a:t>
            </a:r>
          </a:p>
          <a:p>
            <a:r>
              <a:rPr lang="en-US" dirty="0"/>
              <a:t>Except for H</a:t>
            </a:r>
            <a:r>
              <a:rPr lang="en-US" baseline="30000" dirty="0"/>
              <a:t>+</a:t>
            </a:r>
            <a:r>
              <a:rPr lang="en-US" dirty="0"/>
              <a:t> and OH</a:t>
            </a:r>
            <a:r>
              <a:rPr lang="en-US" baseline="30000" dirty="0"/>
              <a:t>-</a:t>
            </a:r>
            <a:r>
              <a:rPr lang="en-US" dirty="0"/>
              <a:t>, whenever either the cation or anion is </a:t>
            </a:r>
            <a:r>
              <a:rPr lang="en-US" u="sng" dirty="0"/>
              <a:t>single</a:t>
            </a:r>
            <a:r>
              <a:rPr lang="en-US" dirty="0"/>
              <a:t> charged and reacts with a </a:t>
            </a:r>
            <a:r>
              <a:rPr lang="en-US" u="sng" dirty="0"/>
              <a:t>multiple</a:t>
            </a:r>
            <a:r>
              <a:rPr lang="en-US" dirty="0"/>
              <a:t> charged ion, the resulting compound is usually very soluble.</a:t>
            </a:r>
          </a:p>
          <a:p>
            <a:pPr lvl="1"/>
            <a:r>
              <a:rPr lang="en-US" dirty="0"/>
              <a:t>Another exception to this rule is for F</a:t>
            </a:r>
            <a:r>
              <a:rPr lang="en-US" baseline="30000" dirty="0"/>
              <a:t>-</a:t>
            </a:r>
            <a:r>
              <a:rPr lang="en-US" dirty="0"/>
              <a:t>, which reacts with Al</a:t>
            </a:r>
            <a:r>
              <a:rPr lang="en-US" baseline="30000" dirty="0"/>
              <a:t>3+</a:t>
            </a:r>
            <a:r>
              <a:rPr lang="en-US" dirty="0"/>
              <a:t> to form insoluble AlF</a:t>
            </a:r>
            <a:r>
              <a:rPr lang="en-US" baseline="-25000" dirty="0"/>
              <a:t>3</a:t>
            </a:r>
            <a:r>
              <a:rPr lang="en-US" dirty="0"/>
              <a:t>, a reaction important to soil test extractants of P in acid soils</a:t>
            </a:r>
          </a:p>
        </p:txBody>
      </p:sp>
      <p:sp>
        <p:nvSpPr>
          <p:cNvPr id="4" name="Slide Number Placeholder 3">
            <a:extLst>
              <a:ext uri="{FF2B5EF4-FFF2-40B4-BE49-F238E27FC236}">
                <a16:creationId xmlns:a16="http://schemas.microsoft.com/office/drawing/2014/main" id="{90D0F62B-7640-7AEA-CE35-56F442E9B090}"/>
              </a:ext>
            </a:extLst>
          </p:cNvPr>
          <p:cNvSpPr>
            <a:spLocks noGrp="1"/>
          </p:cNvSpPr>
          <p:nvPr>
            <p:ph type="sldNum" sz="quarter" idx="12"/>
          </p:nvPr>
        </p:nvSpPr>
        <p:spPr/>
        <p:txBody>
          <a:bodyPr/>
          <a:lstStyle/>
          <a:p>
            <a:fld id="{DCB4DD8D-4F5D-4EB9-BC24-C39EDF5F2FC0}" type="slidenum">
              <a:rPr lang="en-US" smtClean="0"/>
              <a:t>24</a:t>
            </a:fld>
            <a:endParaRPr lang="en-US"/>
          </a:p>
        </p:txBody>
      </p:sp>
    </p:spTree>
    <p:extLst>
      <p:ext uri="{BB962C8B-B14F-4D97-AF65-F5344CB8AC3E}">
        <p14:creationId xmlns:p14="http://schemas.microsoft.com/office/powerpoint/2010/main" val="331439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8F8E9-D5DC-FF2E-B096-2F24FE1E9943}"/>
              </a:ext>
            </a:extLst>
          </p:cNvPr>
          <p:cNvSpPr>
            <a:spLocks noGrp="1"/>
          </p:cNvSpPr>
          <p:nvPr>
            <p:ph type="title"/>
          </p:nvPr>
        </p:nvSpPr>
        <p:spPr/>
        <p:txBody>
          <a:bodyPr/>
          <a:lstStyle/>
          <a:p>
            <a:r>
              <a:rPr lang="en-US" dirty="0"/>
              <a:t>Multiple charged ions</a:t>
            </a:r>
          </a:p>
        </p:txBody>
      </p:sp>
      <p:sp>
        <p:nvSpPr>
          <p:cNvPr id="3" name="Content Placeholder 2">
            <a:extLst>
              <a:ext uri="{FF2B5EF4-FFF2-40B4-BE49-F238E27FC236}">
                <a16:creationId xmlns:a16="http://schemas.microsoft.com/office/drawing/2014/main" id="{ADE000E7-4B63-5541-6A4F-4F2B4075F3E7}"/>
              </a:ext>
            </a:extLst>
          </p:cNvPr>
          <p:cNvSpPr>
            <a:spLocks noGrp="1"/>
          </p:cNvSpPr>
          <p:nvPr>
            <p:ph idx="1"/>
          </p:nvPr>
        </p:nvSpPr>
        <p:spPr/>
        <p:txBody>
          <a:bodyPr>
            <a:normAutofit fontScale="77500" lnSpcReduction="20000"/>
          </a:bodyPr>
          <a:lstStyle/>
          <a:p>
            <a:pPr eaLnBrk="1" hangingPunct="1">
              <a:lnSpc>
                <a:spcPct val="80000"/>
              </a:lnSpc>
            </a:pPr>
            <a:r>
              <a:rPr lang="en-US" altLang="en-US" sz="2800" dirty="0"/>
              <a:t>Divalent cations Mg </a:t>
            </a:r>
            <a:r>
              <a:rPr lang="en-US" altLang="en-US" sz="2800" baseline="30000" dirty="0"/>
              <a:t>2+</a:t>
            </a:r>
            <a:r>
              <a:rPr lang="en-US" altLang="en-US" sz="2800" dirty="0"/>
              <a:t> , Ca</a:t>
            </a:r>
            <a:r>
              <a:rPr lang="en-US" altLang="en-US" sz="2800" baseline="30000" dirty="0"/>
              <a:t>2+</a:t>
            </a:r>
            <a:r>
              <a:rPr lang="en-US" altLang="en-US" sz="2800" dirty="0"/>
              <a:t> , Mn</a:t>
            </a:r>
            <a:r>
              <a:rPr lang="en-US" altLang="en-US" sz="2800" baseline="30000" dirty="0"/>
              <a:t>2+</a:t>
            </a:r>
            <a:r>
              <a:rPr lang="en-US" altLang="en-US" sz="2800" dirty="0"/>
              <a:t> , Fe</a:t>
            </a:r>
            <a:r>
              <a:rPr lang="en-US" altLang="en-US" sz="2800" baseline="30000" dirty="0"/>
              <a:t>2+</a:t>
            </a:r>
            <a:r>
              <a:rPr lang="en-US" altLang="en-US" sz="2800" dirty="0"/>
              <a:t> , Cu</a:t>
            </a:r>
            <a:r>
              <a:rPr lang="en-US" altLang="en-US" sz="2800" baseline="30000" dirty="0"/>
              <a:t>2+</a:t>
            </a:r>
            <a:r>
              <a:rPr lang="en-US" altLang="en-US" sz="2800" dirty="0"/>
              <a:t> , Zn</a:t>
            </a:r>
            <a:r>
              <a:rPr lang="en-US" altLang="en-US" sz="2800" baseline="30000" dirty="0"/>
              <a:t>2+</a:t>
            </a:r>
            <a:r>
              <a:rPr lang="en-US" altLang="en-US" sz="2800" dirty="0"/>
              <a:t> </a:t>
            </a:r>
          </a:p>
          <a:p>
            <a:pPr eaLnBrk="1" hangingPunct="1">
              <a:lnSpc>
                <a:spcPct val="80000"/>
              </a:lnSpc>
            </a:pPr>
            <a:r>
              <a:rPr lang="en-US" altLang="en-US" sz="2800" dirty="0"/>
              <a:t>Divalent anions SO</a:t>
            </a:r>
            <a:r>
              <a:rPr lang="en-US" altLang="en-US" sz="2800" baseline="-25000" dirty="0"/>
              <a:t>4</a:t>
            </a:r>
            <a:r>
              <a:rPr lang="en-US" altLang="en-US" sz="2800" baseline="30000" dirty="0"/>
              <a:t>2-</a:t>
            </a:r>
            <a:r>
              <a:rPr lang="en-US" altLang="en-US" sz="2800" dirty="0"/>
              <a:t>, CO</a:t>
            </a:r>
            <a:r>
              <a:rPr lang="en-US" altLang="en-US" sz="2800" baseline="-25000" dirty="0"/>
              <a:t>3</a:t>
            </a:r>
            <a:r>
              <a:rPr lang="en-US" altLang="en-US" sz="2800" baseline="30000" dirty="0"/>
              <a:t>2-</a:t>
            </a:r>
            <a:r>
              <a:rPr lang="en-US" altLang="en-US" sz="2800" dirty="0"/>
              <a:t> (carbonate), HPO</a:t>
            </a:r>
            <a:r>
              <a:rPr lang="en-US" altLang="en-US" sz="2800" baseline="-25000" dirty="0"/>
              <a:t>4</a:t>
            </a:r>
            <a:r>
              <a:rPr lang="en-US" altLang="en-US" sz="2800" baseline="30000" dirty="0"/>
              <a:t>2-</a:t>
            </a:r>
            <a:r>
              <a:rPr lang="en-US" altLang="en-US" sz="2800" dirty="0"/>
              <a:t>, and MoO</a:t>
            </a:r>
            <a:r>
              <a:rPr lang="en-US" altLang="en-US" sz="2800" baseline="-25000" dirty="0"/>
              <a:t>4</a:t>
            </a:r>
            <a:r>
              <a:rPr lang="en-US" altLang="en-US" sz="2800" baseline="30000" dirty="0"/>
              <a:t>2-</a:t>
            </a:r>
            <a:endParaRPr lang="en-US" altLang="en-US" sz="2800" dirty="0"/>
          </a:p>
          <a:p>
            <a:pPr eaLnBrk="1" hangingPunct="1">
              <a:lnSpc>
                <a:spcPct val="80000"/>
              </a:lnSpc>
            </a:pPr>
            <a:r>
              <a:rPr lang="en-US" altLang="en-US" sz="2800" dirty="0"/>
              <a:t>Trivalent cations Fe </a:t>
            </a:r>
            <a:r>
              <a:rPr lang="en-US" altLang="en-US" sz="2800" baseline="30000" dirty="0"/>
              <a:t>3+</a:t>
            </a:r>
            <a:r>
              <a:rPr lang="en-US" altLang="en-US" sz="2800" dirty="0"/>
              <a:t> and Al </a:t>
            </a:r>
            <a:r>
              <a:rPr lang="en-US" altLang="en-US" sz="2800" baseline="30000" dirty="0"/>
              <a:t>3+</a:t>
            </a:r>
            <a:r>
              <a:rPr lang="en-US" altLang="en-US" sz="2800" dirty="0"/>
              <a:t> </a:t>
            </a:r>
          </a:p>
          <a:p>
            <a:pPr eaLnBrk="1" hangingPunct="1">
              <a:lnSpc>
                <a:spcPct val="80000"/>
              </a:lnSpc>
            </a:pPr>
            <a:r>
              <a:rPr lang="en-US" altLang="en-US" sz="2800" dirty="0"/>
              <a:t>Trivalent anion PO</a:t>
            </a:r>
            <a:r>
              <a:rPr lang="en-US" altLang="en-US" sz="2800" baseline="-25000" dirty="0"/>
              <a:t>4</a:t>
            </a:r>
            <a:r>
              <a:rPr lang="en-US" altLang="en-US" sz="2800" baseline="30000" dirty="0"/>
              <a:t>3-</a:t>
            </a:r>
            <a:endParaRPr lang="en-US" altLang="en-US" sz="2800" dirty="0"/>
          </a:p>
          <a:p>
            <a:pPr eaLnBrk="1" hangingPunct="1">
              <a:lnSpc>
                <a:spcPct val="80000"/>
              </a:lnSpc>
            </a:pPr>
            <a:r>
              <a:rPr lang="en-US" altLang="en-US" sz="2800" dirty="0"/>
              <a:t>When monovalent anions Cl</a:t>
            </a:r>
            <a:r>
              <a:rPr lang="en-US" altLang="en-US" sz="2800" baseline="30000" dirty="0"/>
              <a:t>-</a:t>
            </a:r>
            <a:r>
              <a:rPr lang="en-US" altLang="en-US" sz="2800" dirty="0"/>
              <a:t> or NO</a:t>
            </a:r>
            <a:r>
              <a:rPr lang="en-US" altLang="en-US" sz="2800" baseline="-25000" dirty="0"/>
              <a:t>3</a:t>
            </a:r>
            <a:r>
              <a:rPr lang="en-US" altLang="en-US" sz="2800" baseline="30000" dirty="0"/>
              <a:t>-</a:t>
            </a:r>
            <a:r>
              <a:rPr lang="en-US" altLang="en-US" sz="2800" dirty="0"/>
              <a:t> react with any of the multi-charged cations </a:t>
            </a:r>
            <a:br>
              <a:rPr lang="en-US" altLang="en-US" sz="2800" dirty="0"/>
            </a:br>
            <a:r>
              <a:rPr lang="en-US" altLang="en-US" sz="2800" dirty="0"/>
              <a:t>Mg </a:t>
            </a:r>
            <a:r>
              <a:rPr lang="en-US" altLang="en-US" sz="2800" baseline="30000" dirty="0"/>
              <a:t>2+</a:t>
            </a:r>
            <a:r>
              <a:rPr lang="en-US" altLang="en-US" sz="2800" dirty="0"/>
              <a:t> , Ca</a:t>
            </a:r>
            <a:r>
              <a:rPr lang="en-US" altLang="en-US" sz="2800" baseline="30000" dirty="0"/>
              <a:t>2+</a:t>
            </a:r>
            <a:r>
              <a:rPr lang="en-US" altLang="en-US" sz="2800" dirty="0"/>
              <a:t> , Mn</a:t>
            </a:r>
            <a:r>
              <a:rPr lang="en-US" altLang="en-US" sz="2800" baseline="30000" dirty="0"/>
              <a:t>2+</a:t>
            </a:r>
            <a:r>
              <a:rPr lang="en-US" altLang="en-US" sz="2800" dirty="0"/>
              <a:t> , Fe</a:t>
            </a:r>
            <a:r>
              <a:rPr lang="en-US" altLang="en-US" sz="2800" baseline="30000" dirty="0"/>
              <a:t>2+</a:t>
            </a:r>
            <a:r>
              <a:rPr lang="en-US" altLang="en-US" sz="2800" dirty="0"/>
              <a:t> , Cu</a:t>
            </a:r>
            <a:r>
              <a:rPr lang="en-US" altLang="en-US" sz="2800" baseline="30000" dirty="0"/>
              <a:t>2+</a:t>
            </a:r>
            <a:r>
              <a:rPr lang="en-US" altLang="en-US" sz="2800" dirty="0"/>
              <a:t> , Zn</a:t>
            </a:r>
            <a:r>
              <a:rPr lang="en-US" altLang="en-US" sz="2800" baseline="30000" dirty="0"/>
              <a:t>2+</a:t>
            </a:r>
            <a:r>
              <a:rPr lang="en-US" altLang="en-US" sz="2800" dirty="0"/>
              <a:t>  Fe </a:t>
            </a:r>
            <a:r>
              <a:rPr lang="en-US" altLang="en-US" sz="2800" baseline="30000" dirty="0"/>
              <a:t>3+</a:t>
            </a:r>
            <a:r>
              <a:rPr lang="en-US" altLang="en-US" sz="2800" dirty="0"/>
              <a:t> and Al </a:t>
            </a:r>
            <a:r>
              <a:rPr lang="en-US" altLang="en-US" sz="2800" baseline="30000" dirty="0"/>
              <a:t>3+</a:t>
            </a:r>
            <a:r>
              <a:rPr lang="en-US" altLang="en-US" sz="2800" dirty="0"/>
              <a:t> the solid compounds are all </a:t>
            </a:r>
            <a:br>
              <a:rPr lang="en-US" altLang="en-US" sz="2800" dirty="0"/>
            </a:br>
            <a:r>
              <a:rPr lang="en-US" altLang="en-US" sz="2800" dirty="0"/>
              <a:t>quite soluble.  </a:t>
            </a:r>
          </a:p>
          <a:p>
            <a:pPr eaLnBrk="1" hangingPunct="1">
              <a:lnSpc>
                <a:spcPct val="80000"/>
              </a:lnSpc>
            </a:pPr>
            <a:r>
              <a:rPr lang="en-US" altLang="en-US" sz="2800" dirty="0"/>
              <a:t>Similarly, when any of the monovalent cations NH</a:t>
            </a:r>
            <a:r>
              <a:rPr lang="en-US" altLang="en-US" sz="2800" baseline="-25000" dirty="0"/>
              <a:t>4</a:t>
            </a:r>
            <a:r>
              <a:rPr lang="en-US" altLang="en-US" sz="2800" baseline="30000" dirty="0"/>
              <a:t>+</a:t>
            </a:r>
            <a:r>
              <a:rPr lang="en-US" altLang="en-US" sz="2800" dirty="0"/>
              <a:t>, Na</a:t>
            </a:r>
            <a:r>
              <a:rPr lang="en-US" altLang="en-US" sz="2800" baseline="30000" dirty="0"/>
              <a:t>+</a:t>
            </a:r>
            <a:r>
              <a:rPr lang="en-US" altLang="en-US" sz="2800" dirty="0"/>
              <a:t>, or K</a:t>
            </a:r>
            <a:r>
              <a:rPr lang="en-US" altLang="en-US" sz="2800" baseline="30000" dirty="0"/>
              <a:t>+</a:t>
            </a:r>
            <a:r>
              <a:rPr lang="en-US" altLang="en-US" sz="2800" dirty="0"/>
              <a:t> reacts with any of </a:t>
            </a:r>
            <a:br>
              <a:rPr lang="en-US" altLang="en-US" sz="2800" dirty="0"/>
            </a:br>
            <a:r>
              <a:rPr lang="en-US" altLang="en-US" sz="2800" dirty="0"/>
              <a:t>the multi-charged anions SO</a:t>
            </a:r>
            <a:r>
              <a:rPr lang="en-US" altLang="en-US" sz="2800" baseline="-25000" dirty="0"/>
              <a:t>4</a:t>
            </a:r>
            <a:r>
              <a:rPr lang="en-US" altLang="en-US" sz="2800" baseline="30000" dirty="0"/>
              <a:t>2-</a:t>
            </a:r>
            <a:r>
              <a:rPr lang="en-US" altLang="en-US" sz="2800" dirty="0"/>
              <a:t>, CO</a:t>
            </a:r>
            <a:r>
              <a:rPr lang="en-US" altLang="en-US" sz="2800" baseline="-25000" dirty="0"/>
              <a:t>3</a:t>
            </a:r>
            <a:r>
              <a:rPr lang="en-US" altLang="en-US" sz="2800" baseline="30000" dirty="0"/>
              <a:t>2-</a:t>
            </a:r>
            <a:r>
              <a:rPr lang="en-US" altLang="en-US" sz="2800" dirty="0"/>
              <a:t>, HPO</a:t>
            </a:r>
            <a:r>
              <a:rPr lang="en-US" altLang="en-US" sz="2800" baseline="-25000" dirty="0"/>
              <a:t>4</a:t>
            </a:r>
            <a:r>
              <a:rPr lang="en-US" altLang="en-US" sz="2800" baseline="30000" dirty="0"/>
              <a:t>2-</a:t>
            </a:r>
            <a:r>
              <a:rPr lang="en-US" altLang="en-US" sz="2800" dirty="0"/>
              <a:t>, MoO</a:t>
            </a:r>
            <a:r>
              <a:rPr lang="en-US" altLang="en-US" sz="2800" baseline="-25000" dirty="0"/>
              <a:t>4</a:t>
            </a:r>
            <a:r>
              <a:rPr lang="en-US" altLang="en-US" sz="2800" baseline="30000" dirty="0"/>
              <a:t>2-</a:t>
            </a:r>
            <a:r>
              <a:rPr lang="en-US" altLang="en-US" sz="2800" dirty="0"/>
              <a:t>, or PO</a:t>
            </a:r>
            <a:r>
              <a:rPr lang="en-US" altLang="en-US" sz="2800" baseline="-25000" dirty="0"/>
              <a:t>4</a:t>
            </a:r>
            <a:r>
              <a:rPr lang="en-US" altLang="en-US" sz="2800" baseline="30000" dirty="0"/>
              <a:t>3-</a:t>
            </a:r>
            <a:r>
              <a:rPr lang="en-US" altLang="en-US" sz="2800" dirty="0"/>
              <a:t>, the solids are all </a:t>
            </a:r>
            <a:br>
              <a:rPr lang="en-US" altLang="en-US" sz="2800" dirty="0"/>
            </a:br>
            <a:r>
              <a:rPr lang="en-US" altLang="en-US" sz="2800" dirty="0"/>
              <a:t>quite soluble.</a:t>
            </a:r>
          </a:p>
          <a:p>
            <a:pPr eaLnBrk="1" hangingPunct="1">
              <a:lnSpc>
                <a:spcPct val="80000"/>
              </a:lnSpc>
            </a:pPr>
            <a:r>
              <a:rPr lang="en-US" altLang="en-US" sz="2800" dirty="0"/>
              <a:t>If both the cation and anion are divalent, the resulting compound will be only sparingly soluble.  An example is gypsum (CaSO</a:t>
            </a:r>
            <a:r>
              <a:rPr lang="en-US" altLang="en-US" sz="2800" baseline="-25000" dirty="0"/>
              <a:t>4</a:t>
            </a:r>
            <a:r>
              <a:rPr lang="en-US" altLang="en-US" sz="2800" dirty="0"/>
              <a:t>*2H</a:t>
            </a:r>
            <a:r>
              <a:rPr lang="en-US" altLang="en-US" sz="2800" baseline="-25000" dirty="0"/>
              <a:t>2</a:t>
            </a:r>
            <a:r>
              <a:rPr lang="en-US" altLang="en-US" sz="2800" dirty="0"/>
              <a:t>O).</a:t>
            </a:r>
          </a:p>
          <a:p>
            <a:pPr eaLnBrk="1" hangingPunct="1">
              <a:lnSpc>
                <a:spcPct val="80000"/>
              </a:lnSpc>
            </a:pPr>
            <a:r>
              <a:rPr lang="en-US" altLang="en-US" sz="2800" dirty="0"/>
              <a:t>If one of the ions is divalent and the other is trivalent, the compound will be moderately insoluble.  An example is tricalcium phosphate, Ca</a:t>
            </a:r>
            <a:r>
              <a:rPr lang="en-US" altLang="en-US" sz="2800" baseline="-25000" dirty="0"/>
              <a:t>3</a:t>
            </a:r>
            <a:r>
              <a:rPr lang="en-US" altLang="en-US" sz="2800" dirty="0"/>
              <a:t>(PO</a:t>
            </a:r>
            <a:r>
              <a:rPr lang="en-US" altLang="en-US" sz="2800" baseline="-25000" dirty="0"/>
              <a:t>4</a:t>
            </a:r>
            <a:r>
              <a:rPr lang="en-US" altLang="en-US" sz="2800" dirty="0"/>
              <a:t>)</a:t>
            </a:r>
            <a:r>
              <a:rPr lang="en-US" altLang="en-US" sz="2800" baseline="-25000" dirty="0"/>
              <a:t>2</a:t>
            </a:r>
            <a:r>
              <a:rPr lang="en-US" altLang="en-US" sz="2800" dirty="0"/>
              <a:t>.  </a:t>
            </a:r>
          </a:p>
          <a:p>
            <a:pPr eaLnBrk="1" hangingPunct="1">
              <a:lnSpc>
                <a:spcPct val="80000"/>
              </a:lnSpc>
            </a:pPr>
            <a:r>
              <a:rPr lang="en-US" altLang="en-US" sz="2800" dirty="0"/>
              <a:t>If both the anion and cation are trivalent, the compound is very insoluble.  An example is iron (ferric) phosphate, FePO</a:t>
            </a:r>
            <a:r>
              <a:rPr lang="en-US" altLang="en-US" sz="2800" baseline="-25000" dirty="0"/>
              <a:t>4</a:t>
            </a:r>
            <a:r>
              <a:rPr lang="en-US" altLang="en-US" sz="2800" dirty="0"/>
              <a:t>  </a:t>
            </a:r>
          </a:p>
          <a:p>
            <a:endParaRPr lang="en-US" dirty="0"/>
          </a:p>
        </p:txBody>
      </p:sp>
      <p:sp>
        <p:nvSpPr>
          <p:cNvPr id="4" name="Text Box 4">
            <a:extLst>
              <a:ext uri="{FF2B5EF4-FFF2-40B4-BE49-F238E27FC236}">
                <a16:creationId xmlns:a16="http://schemas.microsoft.com/office/drawing/2014/main" id="{4B23B89E-5756-5B7F-F228-744630AC78D3}"/>
              </a:ext>
            </a:extLst>
          </p:cNvPr>
          <p:cNvSpPr txBox="1">
            <a:spLocks noChangeArrowheads="1"/>
          </p:cNvSpPr>
          <p:nvPr/>
        </p:nvSpPr>
        <p:spPr bwMode="auto">
          <a:xfrm>
            <a:off x="5798389" y="6244088"/>
            <a:ext cx="5638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dirty="0"/>
              <a:t>AlPO</a:t>
            </a:r>
            <a:r>
              <a:rPr lang="en-US" altLang="en-US" baseline="-25000" dirty="0"/>
              <a:t>4</a:t>
            </a:r>
            <a:r>
              <a:rPr lang="en-US" altLang="en-US" dirty="0"/>
              <a:t> ?</a:t>
            </a:r>
          </a:p>
        </p:txBody>
      </p:sp>
      <p:sp>
        <p:nvSpPr>
          <p:cNvPr id="5" name="Slide Number Placeholder 4">
            <a:extLst>
              <a:ext uri="{FF2B5EF4-FFF2-40B4-BE49-F238E27FC236}">
                <a16:creationId xmlns:a16="http://schemas.microsoft.com/office/drawing/2014/main" id="{C3EF98D1-DCB1-F52D-B40C-6766D23A1815}"/>
              </a:ext>
            </a:extLst>
          </p:cNvPr>
          <p:cNvSpPr>
            <a:spLocks noGrp="1"/>
          </p:cNvSpPr>
          <p:nvPr>
            <p:ph type="sldNum" sz="quarter" idx="12"/>
          </p:nvPr>
        </p:nvSpPr>
        <p:spPr/>
        <p:txBody>
          <a:bodyPr/>
          <a:lstStyle/>
          <a:p>
            <a:fld id="{DCB4DD8D-4F5D-4EB9-BC24-C39EDF5F2FC0}" type="slidenum">
              <a:rPr lang="en-US" smtClean="0"/>
              <a:t>25</a:t>
            </a:fld>
            <a:endParaRPr lang="en-US"/>
          </a:p>
        </p:txBody>
      </p:sp>
    </p:spTree>
    <p:extLst>
      <p:ext uri="{BB962C8B-B14F-4D97-AF65-F5344CB8AC3E}">
        <p14:creationId xmlns:p14="http://schemas.microsoft.com/office/powerpoint/2010/main" val="2138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F7104-7C52-10D2-D96A-842CED6291F9}"/>
              </a:ext>
            </a:extLst>
          </p:cNvPr>
          <p:cNvSpPr>
            <a:spLocks noGrp="1"/>
          </p:cNvSpPr>
          <p:nvPr>
            <p:ph type="title"/>
          </p:nvPr>
        </p:nvSpPr>
        <p:spPr/>
        <p:txBody>
          <a:bodyPr/>
          <a:lstStyle/>
          <a:p>
            <a:r>
              <a:rPr lang="en-US" dirty="0"/>
              <a:t>How can these general rules be simplified</a:t>
            </a:r>
          </a:p>
        </p:txBody>
      </p:sp>
      <p:sp>
        <p:nvSpPr>
          <p:cNvPr id="3" name="Content Placeholder 2">
            <a:extLst>
              <a:ext uri="{FF2B5EF4-FFF2-40B4-BE49-F238E27FC236}">
                <a16:creationId xmlns:a16="http://schemas.microsoft.com/office/drawing/2014/main" id="{15928A08-A726-BB4E-7059-1BBFA6B7FC0F}"/>
              </a:ext>
            </a:extLst>
          </p:cNvPr>
          <p:cNvSpPr>
            <a:spLocks noGrp="1"/>
          </p:cNvSpPr>
          <p:nvPr>
            <p:ph idx="1"/>
          </p:nvPr>
        </p:nvSpPr>
        <p:spPr/>
        <p:txBody>
          <a:bodyPr>
            <a:normAutofit fontScale="85000" lnSpcReduction="20000"/>
          </a:bodyPr>
          <a:lstStyle/>
          <a:p>
            <a:r>
              <a:rPr lang="en-US" dirty="0"/>
              <a:t>Once charges of the ions in a compound are known, we can get some idea of the compound solubility by sampling adding the charges</a:t>
            </a:r>
          </a:p>
          <a:p>
            <a:r>
              <a:rPr lang="en-US" dirty="0"/>
              <a:t>For example, if the sum of the anion and cation charges is 2, then the compound is very soluble (NaCl)</a:t>
            </a:r>
          </a:p>
          <a:p>
            <a:r>
              <a:rPr lang="en-US" dirty="0"/>
              <a:t>As the sum of the charges increases, the solubility of the compound decreases</a:t>
            </a:r>
          </a:p>
          <a:p>
            <a:r>
              <a:rPr lang="en-US" dirty="0"/>
              <a:t>Whenever one of the ions is monovalent, the compound is usually very soluble (KCl, CaCl</a:t>
            </a:r>
            <a:r>
              <a:rPr lang="en-US" baseline="-25000" dirty="0"/>
              <a:t>2</a:t>
            </a:r>
            <a:r>
              <a:rPr lang="en-US" dirty="0"/>
              <a:t>, FeCl</a:t>
            </a:r>
            <a:r>
              <a:rPr lang="en-US" baseline="-25000" dirty="0"/>
              <a:t>3</a:t>
            </a:r>
            <a:r>
              <a:rPr lang="en-US" dirty="0"/>
              <a:t> are all soluble even though the sum of the charges is 2, 3, and 4)</a:t>
            </a:r>
          </a:p>
          <a:p>
            <a:r>
              <a:rPr lang="en-US" dirty="0"/>
              <a:t>Many examples where these simple rules are a good predictor of solubility</a:t>
            </a:r>
          </a:p>
          <a:p>
            <a:pPr lvl="1"/>
            <a:r>
              <a:rPr lang="en-US" dirty="0"/>
              <a:t>CaSO</a:t>
            </a:r>
            <a:r>
              <a:rPr lang="en-US" baseline="-25000" dirty="0"/>
              <a:t>4</a:t>
            </a:r>
            <a:r>
              <a:rPr lang="en-US" dirty="0"/>
              <a:t> or CaCl</a:t>
            </a:r>
            <a:r>
              <a:rPr lang="en-US" baseline="-25000" dirty="0"/>
              <a:t>2</a:t>
            </a:r>
            <a:r>
              <a:rPr lang="en-US" dirty="0"/>
              <a:t>?</a:t>
            </a:r>
          </a:p>
          <a:p>
            <a:r>
              <a:rPr lang="en-US" dirty="0"/>
              <a:t>The sum of charges in Ca(H</a:t>
            </a:r>
            <a:r>
              <a:rPr lang="en-US" baseline="-25000" dirty="0"/>
              <a:t>2</a:t>
            </a:r>
            <a:r>
              <a:rPr lang="en-US" dirty="0"/>
              <a:t>PO</a:t>
            </a:r>
            <a:r>
              <a:rPr lang="en-US" baseline="-25000" dirty="0"/>
              <a:t>4</a:t>
            </a:r>
            <a:r>
              <a:rPr lang="en-US" dirty="0"/>
              <a:t>)</a:t>
            </a:r>
            <a:r>
              <a:rPr lang="en-US" baseline="-25000" dirty="0"/>
              <a:t>2</a:t>
            </a:r>
            <a:r>
              <a:rPr lang="en-US" dirty="0"/>
              <a:t> is 3 (Ca</a:t>
            </a:r>
            <a:r>
              <a:rPr lang="en-US" baseline="30000" dirty="0"/>
              <a:t>2+ </a:t>
            </a:r>
            <a:r>
              <a:rPr lang="en-US" dirty="0"/>
              <a:t>and H</a:t>
            </a:r>
            <a:r>
              <a:rPr lang="en-US" baseline="-25000" dirty="0"/>
              <a:t>2</a:t>
            </a:r>
            <a:r>
              <a:rPr lang="en-US" dirty="0"/>
              <a:t>PO</a:t>
            </a:r>
            <a:r>
              <a:rPr lang="en-US" baseline="-25000" dirty="0"/>
              <a:t>4</a:t>
            </a:r>
            <a:r>
              <a:rPr lang="en-US" baseline="30000" dirty="0"/>
              <a:t>-</a:t>
            </a:r>
            <a:r>
              <a:rPr lang="en-US" dirty="0"/>
              <a:t>) and it is more soluble than CaHPO</a:t>
            </a:r>
            <a:r>
              <a:rPr lang="en-US" baseline="-25000" dirty="0"/>
              <a:t>4</a:t>
            </a:r>
            <a:r>
              <a:rPr lang="en-US" dirty="0"/>
              <a:t>, where the sum of charges is 4 (Ca</a:t>
            </a:r>
            <a:r>
              <a:rPr lang="en-US" baseline="30000" dirty="0"/>
              <a:t>2+ </a:t>
            </a:r>
            <a:r>
              <a:rPr lang="en-US" dirty="0"/>
              <a:t>and HPO</a:t>
            </a:r>
            <a:r>
              <a:rPr lang="en-US" baseline="-25000" dirty="0"/>
              <a:t>4</a:t>
            </a:r>
            <a:r>
              <a:rPr lang="en-US" baseline="30000" dirty="0"/>
              <a:t>2-</a:t>
            </a:r>
            <a:r>
              <a:rPr lang="en-US" dirty="0"/>
              <a:t>). </a:t>
            </a:r>
          </a:p>
          <a:p>
            <a:r>
              <a:rPr lang="en-US" altLang="en-US" sz="2800" dirty="0"/>
              <a:t>Similarly, Ca</a:t>
            </a:r>
            <a:r>
              <a:rPr lang="en-US" altLang="en-US" sz="2800" baseline="-25000" dirty="0"/>
              <a:t>3</a:t>
            </a:r>
            <a:r>
              <a:rPr lang="en-US" altLang="en-US" sz="2800" dirty="0"/>
              <a:t>(PO</a:t>
            </a:r>
            <a:r>
              <a:rPr lang="en-US" altLang="en-US" sz="2800" baseline="-25000" dirty="0"/>
              <a:t>4</a:t>
            </a:r>
            <a:r>
              <a:rPr lang="en-US" altLang="en-US" sz="2800" dirty="0"/>
              <a:t>)</a:t>
            </a:r>
            <a:r>
              <a:rPr lang="en-US" altLang="en-US" sz="2800" baseline="-25000" dirty="0"/>
              <a:t>2</a:t>
            </a:r>
            <a:r>
              <a:rPr lang="en-US" altLang="en-US" sz="2800" dirty="0"/>
              <a:t> has a charge sum of 5 (Ca </a:t>
            </a:r>
            <a:r>
              <a:rPr lang="en-US" altLang="en-US" sz="2800" baseline="30000" dirty="0"/>
              <a:t>2+</a:t>
            </a:r>
            <a:r>
              <a:rPr lang="en-US" altLang="en-US" sz="2800" dirty="0"/>
              <a:t> and PO</a:t>
            </a:r>
            <a:r>
              <a:rPr lang="en-US" altLang="en-US" sz="2800" baseline="-25000" dirty="0"/>
              <a:t>4</a:t>
            </a:r>
            <a:r>
              <a:rPr lang="en-US" altLang="en-US" sz="2800" baseline="30000" dirty="0"/>
              <a:t>3-</a:t>
            </a:r>
            <a:r>
              <a:rPr lang="en-US" altLang="en-US" sz="2800" dirty="0"/>
              <a:t>) and is less soluble than CaHPO</a:t>
            </a:r>
            <a:r>
              <a:rPr lang="en-US" altLang="en-US" sz="2800" baseline="-25000" dirty="0"/>
              <a:t>4</a:t>
            </a:r>
            <a:r>
              <a:rPr lang="en-US" altLang="en-US" sz="2800" dirty="0"/>
              <a:t>.</a:t>
            </a:r>
            <a:endParaRPr lang="en-US" dirty="0"/>
          </a:p>
        </p:txBody>
      </p:sp>
      <p:sp>
        <p:nvSpPr>
          <p:cNvPr id="4" name="Slide Number Placeholder 3">
            <a:extLst>
              <a:ext uri="{FF2B5EF4-FFF2-40B4-BE49-F238E27FC236}">
                <a16:creationId xmlns:a16="http://schemas.microsoft.com/office/drawing/2014/main" id="{CFA7582B-4F44-A881-7079-DCC00BE3A614}"/>
              </a:ext>
            </a:extLst>
          </p:cNvPr>
          <p:cNvSpPr>
            <a:spLocks noGrp="1"/>
          </p:cNvSpPr>
          <p:nvPr>
            <p:ph type="sldNum" sz="quarter" idx="12"/>
          </p:nvPr>
        </p:nvSpPr>
        <p:spPr/>
        <p:txBody>
          <a:bodyPr/>
          <a:lstStyle/>
          <a:p>
            <a:fld id="{DCB4DD8D-4F5D-4EB9-BC24-C39EDF5F2FC0}" type="slidenum">
              <a:rPr lang="en-US" smtClean="0"/>
              <a:t>26</a:t>
            </a:fld>
            <a:endParaRPr lang="en-US"/>
          </a:p>
        </p:txBody>
      </p:sp>
    </p:spTree>
    <p:extLst>
      <p:ext uri="{BB962C8B-B14F-4D97-AF65-F5344CB8AC3E}">
        <p14:creationId xmlns:p14="http://schemas.microsoft.com/office/powerpoint/2010/main" val="7716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4D887-A492-6CBA-0222-A4C1E3E624DB}"/>
              </a:ext>
            </a:extLst>
          </p:cNvPr>
          <p:cNvSpPr>
            <a:spLocks noGrp="1"/>
          </p:cNvSpPr>
          <p:nvPr>
            <p:ph type="title"/>
          </p:nvPr>
        </p:nvSpPr>
        <p:spPr/>
        <p:txBody>
          <a:bodyPr/>
          <a:lstStyle/>
          <a:p>
            <a:r>
              <a:rPr lang="en-US" dirty="0"/>
              <a:t>Relative Solubility of ions with different charges</a:t>
            </a:r>
          </a:p>
        </p:txBody>
      </p:sp>
      <p:pic>
        <p:nvPicPr>
          <p:cNvPr id="4" name="Picture 5">
            <a:extLst>
              <a:ext uri="{FF2B5EF4-FFF2-40B4-BE49-F238E27FC236}">
                <a16:creationId xmlns:a16="http://schemas.microsoft.com/office/drawing/2014/main" id="{369109A2-225F-B310-02B1-C82A7D08F6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9752" y="1828832"/>
            <a:ext cx="5492496" cy="4344924"/>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471355D9-A4B8-DC93-AB76-C107468B3F18}"/>
              </a:ext>
            </a:extLst>
          </p:cNvPr>
          <p:cNvSpPr>
            <a:spLocks noGrp="1"/>
          </p:cNvSpPr>
          <p:nvPr>
            <p:ph type="sldNum" sz="quarter" idx="12"/>
          </p:nvPr>
        </p:nvSpPr>
        <p:spPr/>
        <p:txBody>
          <a:bodyPr/>
          <a:lstStyle/>
          <a:p>
            <a:fld id="{DCB4DD8D-4F5D-4EB9-BC24-C39EDF5F2FC0}" type="slidenum">
              <a:rPr lang="en-US" smtClean="0"/>
              <a:t>27</a:t>
            </a:fld>
            <a:endParaRPr lang="en-US"/>
          </a:p>
        </p:txBody>
      </p:sp>
    </p:spTree>
    <p:extLst>
      <p:ext uri="{BB962C8B-B14F-4D97-AF65-F5344CB8AC3E}">
        <p14:creationId xmlns:p14="http://schemas.microsoft.com/office/powerpoint/2010/main" val="4179131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CDCD-31B4-C446-5F63-B4607B9F0FCF}"/>
              </a:ext>
            </a:extLst>
          </p:cNvPr>
          <p:cNvSpPr>
            <a:spLocks noGrp="1"/>
          </p:cNvSpPr>
          <p:nvPr>
            <p:ph type="title"/>
          </p:nvPr>
        </p:nvSpPr>
        <p:spPr/>
        <p:txBody>
          <a:bodyPr/>
          <a:lstStyle/>
          <a:p>
            <a:r>
              <a:rPr lang="en-US" dirty="0"/>
              <a:t>Nutrient Mobility</a:t>
            </a:r>
          </a:p>
        </p:txBody>
      </p:sp>
      <p:sp>
        <p:nvSpPr>
          <p:cNvPr id="3" name="Content Placeholder 2">
            <a:extLst>
              <a:ext uri="{FF2B5EF4-FFF2-40B4-BE49-F238E27FC236}">
                <a16:creationId xmlns:a16="http://schemas.microsoft.com/office/drawing/2014/main" id="{9CD698F0-F24F-A3CD-1955-290D5640C97D}"/>
              </a:ext>
            </a:extLst>
          </p:cNvPr>
          <p:cNvSpPr>
            <a:spLocks noGrp="1"/>
          </p:cNvSpPr>
          <p:nvPr>
            <p:ph idx="1"/>
          </p:nvPr>
        </p:nvSpPr>
        <p:spPr/>
        <p:txBody>
          <a:bodyPr>
            <a:normAutofit lnSpcReduction="10000"/>
          </a:bodyPr>
          <a:lstStyle/>
          <a:p>
            <a:r>
              <a:rPr lang="en-US" dirty="0"/>
              <a:t>With a general understanding of nutrient ion solubility, it is now easier to examine the relative nutrient mobility in soils</a:t>
            </a:r>
          </a:p>
          <a:p>
            <a:r>
              <a:rPr lang="en-US" dirty="0"/>
              <a:t>Bray: Nutrient management is closely linked to how mobile the nutrients are in the soil</a:t>
            </a:r>
          </a:p>
          <a:p>
            <a:r>
              <a:rPr lang="en-US" dirty="0"/>
              <a:t>Our soils have a </a:t>
            </a:r>
            <a:r>
              <a:rPr lang="en-US" b="1" dirty="0"/>
              <a:t>net negative (-) charge</a:t>
            </a:r>
            <a:r>
              <a:rPr lang="en-US" dirty="0"/>
              <a:t>, we’ll talk more why in the next chapter</a:t>
            </a:r>
          </a:p>
          <a:p>
            <a:r>
              <a:rPr lang="en-US" dirty="0"/>
              <a:t>Relative mobility of nutrients in soils is governed primarily by:</a:t>
            </a:r>
          </a:p>
          <a:p>
            <a:pPr lvl="1"/>
            <a:r>
              <a:rPr lang="en-US" dirty="0"/>
              <a:t>Inorganic solubility</a:t>
            </a:r>
          </a:p>
          <a:p>
            <a:pPr lvl="1"/>
            <a:r>
              <a:rPr lang="en-US" dirty="0"/>
              <a:t>Ionic charge</a:t>
            </a:r>
          </a:p>
          <a:p>
            <a:pPr lvl="1"/>
            <a:r>
              <a:rPr lang="en-US" dirty="0"/>
              <a:t>Ionic adsorption (ex. Cations on the soil cation exchange sites)</a:t>
            </a:r>
          </a:p>
          <a:p>
            <a:pPr lvl="1"/>
            <a:r>
              <a:rPr lang="en-US" dirty="0"/>
              <a:t>Biological immobilization</a:t>
            </a:r>
          </a:p>
        </p:txBody>
      </p:sp>
      <p:sp>
        <p:nvSpPr>
          <p:cNvPr id="4" name="Slide Number Placeholder 3">
            <a:extLst>
              <a:ext uri="{FF2B5EF4-FFF2-40B4-BE49-F238E27FC236}">
                <a16:creationId xmlns:a16="http://schemas.microsoft.com/office/drawing/2014/main" id="{25776A07-6596-43E8-B1A2-018099373865}"/>
              </a:ext>
            </a:extLst>
          </p:cNvPr>
          <p:cNvSpPr>
            <a:spLocks noGrp="1"/>
          </p:cNvSpPr>
          <p:nvPr>
            <p:ph type="sldNum" sz="quarter" idx="12"/>
          </p:nvPr>
        </p:nvSpPr>
        <p:spPr/>
        <p:txBody>
          <a:bodyPr/>
          <a:lstStyle/>
          <a:p>
            <a:fld id="{DCB4DD8D-4F5D-4EB9-BC24-C39EDF5F2FC0}" type="slidenum">
              <a:rPr lang="en-US" smtClean="0"/>
              <a:t>28</a:t>
            </a:fld>
            <a:endParaRPr lang="en-US"/>
          </a:p>
        </p:txBody>
      </p:sp>
    </p:spTree>
    <p:extLst>
      <p:ext uri="{BB962C8B-B14F-4D97-AF65-F5344CB8AC3E}">
        <p14:creationId xmlns:p14="http://schemas.microsoft.com/office/powerpoint/2010/main" val="370851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B75E-9D8C-139B-769E-0C4F9AA84726}"/>
              </a:ext>
            </a:extLst>
          </p:cNvPr>
          <p:cNvSpPr>
            <a:spLocks noGrp="1"/>
          </p:cNvSpPr>
          <p:nvPr>
            <p:ph type="title"/>
          </p:nvPr>
        </p:nvSpPr>
        <p:spPr/>
        <p:txBody>
          <a:bodyPr>
            <a:normAutofit/>
          </a:bodyPr>
          <a:lstStyle/>
          <a:p>
            <a:r>
              <a:rPr lang="en-US" dirty="0"/>
              <a:t>Are all highly soluble nutrients mobile in the soil?</a:t>
            </a:r>
          </a:p>
        </p:txBody>
      </p:sp>
      <p:sp>
        <p:nvSpPr>
          <p:cNvPr id="3" name="Content Placeholder 2">
            <a:extLst>
              <a:ext uri="{FF2B5EF4-FFF2-40B4-BE49-F238E27FC236}">
                <a16:creationId xmlns:a16="http://schemas.microsoft.com/office/drawing/2014/main" id="{58A3F1F5-F4D6-BB7A-47AB-3E4D328D6F43}"/>
              </a:ext>
            </a:extLst>
          </p:cNvPr>
          <p:cNvSpPr>
            <a:spLocks noGrp="1"/>
          </p:cNvSpPr>
          <p:nvPr>
            <p:ph idx="1"/>
          </p:nvPr>
        </p:nvSpPr>
        <p:spPr/>
        <p:txBody>
          <a:bodyPr>
            <a:normAutofit fontScale="85000" lnSpcReduction="20000"/>
          </a:bodyPr>
          <a:lstStyle/>
          <a:p>
            <a:r>
              <a:rPr lang="en-US" dirty="0"/>
              <a:t>Monovalent nutrient ions have a good chance of being mobile in soils</a:t>
            </a:r>
          </a:p>
          <a:p>
            <a:r>
              <a:rPr lang="en-US" dirty="0"/>
              <a:t>Monovalent anions Cl</a:t>
            </a:r>
            <a:r>
              <a:rPr lang="en-US" baseline="30000" dirty="0"/>
              <a:t>- </a:t>
            </a:r>
            <a:r>
              <a:rPr lang="en-US" dirty="0"/>
              <a:t>and NO</a:t>
            </a:r>
            <a:r>
              <a:rPr lang="en-US" baseline="-25000" dirty="0"/>
              <a:t>3</a:t>
            </a:r>
            <a:r>
              <a:rPr lang="en-US" baseline="30000" dirty="0"/>
              <a:t>-</a:t>
            </a:r>
            <a:r>
              <a:rPr lang="en-US" dirty="0"/>
              <a:t> are mobile in the soil because they are not adsorbed on ion exchange site</a:t>
            </a:r>
          </a:p>
          <a:p>
            <a:r>
              <a:rPr lang="en-US" dirty="0"/>
              <a:t>They have the wrong charge (-) for adsorption on cation exchange sites and they are too weakly charged, compared to SO</a:t>
            </a:r>
            <a:r>
              <a:rPr lang="en-US" baseline="-25000" dirty="0"/>
              <a:t>4</a:t>
            </a:r>
            <a:r>
              <a:rPr lang="en-US" baseline="30000" dirty="0"/>
              <a:t>-</a:t>
            </a:r>
            <a:r>
              <a:rPr lang="en-US" dirty="0"/>
              <a:t> for example, to be adsorbed on anion exchange sites.</a:t>
            </a:r>
          </a:p>
          <a:p>
            <a:r>
              <a:rPr lang="en-US" dirty="0"/>
              <a:t>Furthermore, most soils have limited </a:t>
            </a:r>
            <a:r>
              <a:rPr lang="en-US" u="sng" dirty="0"/>
              <a:t>anion exchange capacity</a:t>
            </a:r>
            <a:r>
              <a:rPr lang="en-US" dirty="0"/>
              <a:t> (tropical soils are an exception)</a:t>
            </a:r>
          </a:p>
          <a:p>
            <a:r>
              <a:rPr lang="en-US" dirty="0"/>
              <a:t>Monovalent cation nutrients, K</a:t>
            </a:r>
            <a:r>
              <a:rPr lang="en-US" baseline="30000" dirty="0"/>
              <a:t>+</a:t>
            </a:r>
            <a:r>
              <a:rPr lang="en-US" dirty="0"/>
              <a:t> and NH</a:t>
            </a:r>
            <a:r>
              <a:rPr lang="en-US" baseline="-25000" dirty="0"/>
              <a:t>4</a:t>
            </a:r>
            <a:r>
              <a:rPr lang="en-US" baseline="30000" dirty="0"/>
              <a:t>+</a:t>
            </a:r>
            <a:r>
              <a:rPr lang="en-US" dirty="0"/>
              <a:t> are highly water soluble, but relatively immobile in soils because they are adsorbed on cation exchange sites. These nutrient ions become more mobile in sandy, low organic matter soils that have extremely low cation exchange capacity.</a:t>
            </a:r>
          </a:p>
          <a:p>
            <a:r>
              <a:rPr lang="en-US" dirty="0"/>
              <a:t>Plants absorb B as the uncharged, undissociated, boric acid molecule (H</a:t>
            </a:r>
            <a:r>
              <a:rPr lang="en-US" baseline="-25000" dirty="0"/>
              <a:t>3</a:t>
            </a:r>
            <a:r>
              <a:rPr lang="en-US" dirty="0"/>
              <a:t>BO</a:t>
            </a:r>
            <a:r>
              <a:rPr lang="en-US" baseline="-25000" dirty="0"/>
              <a:t>3</a:t>
            </a:r>
            <a:r>
              <a:rPr lang="en-US" dirty="0"/>
              <a:t>). Since this form of B is highly water-soluble and has no charge, it is mobile in soils.</a:t>
            </a:r>
          </a:p>
        </p:txBody>
      </p:sp>
      <p:sp>
        <p:nvSpPr>
          <p:cNvPr id="4" name="Slide Number Placeholder 3">
            <a:extLst>
              <a:ext uri="{FF2B5EF4-FFF2-40B4-BE49-F238E27FC236}">
                <a16:creationId xmlns:a16="http://schemas.microsoft.com/office/drawing/2014/main" id="{BA13671B-4911-158A-52F2-59AFE2114BC4}"/>
              </a:ext>
            </a:extLst>
          </p:cNvPr>
          <p:cNvSpPr>
            <a:spLocks noGrp="1"/>
          </p:cNvSpPr>
          <p:nvPr>
            <p:ph type="sldNum" sz="quarter" idx="12"/>
          </p:nvPr>
        </p:nvSpPr>
        <p:spPr/>
        <p:txBody>
          <a:bodyPr/>
          <a:lstStyle/>
          <a:p>
            <a:fld id="{DCB4DD8D-4F5D-4EB9-BC24-C39EDF5F2FC0}" type="slidenum">
              <a:rPr lang="en-US" smtClean="0"/>
              <a:t>29</a:t>
            </a:fld>
            <a:endParaRPr lang="en-US"/>
          </a:p>
        </p:txBody>
      </p:sp>
    </p:spTree>
    <p:extLst>
      <p:ext uri="{BB962C8B-B14F-4D97-AF65-F5344CB8AC3E}">
        <p14:creationId xmlns:p14="http://schemas.microsoft.com/office/powerpoint/2010/main" val="288179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59D9CC6-4FD6-F07C-9A7B-8F394972987B}"/>
              </a:ext>
            </a:extLst>
          </p:cNvPr>
          <p:cNvGraphicFramePr>
            <a:graphicFrameLocks noGrp="1"/>
          </p:cNvGraphicFramePr>
          <p:nvPr>
            <p:extLst>
              <p:ext uri="{D42A27DB-BD31-4B8C-83A1-F6EECF244321}">
                <p14:modId xmlns:p14="http://schemas.microsoft.com/office/powerpoint/2010/main" val="3468315049"/>
              </p:ext>
            </p:extLst>
          </p:nvPr>
        </p:nvGraphicFramePr>
        <p:xfrm>
          <a:off x="1093909" y="45570"/>
          <a:ext cx="10004182" cy="6766860"/>
        </p:xfrm>
        <a:graphic>
          <a:graphicData uri="http://schemas.openxmlformats.org/drawingml/2006/table">
            <a:tbl>
              <a:tblPr firstRow="1" bandRow="1">
                <a:tableStyleId>{5C22544A-7EE6-4342-B048-85BDC9FD1C3A}</a:tableStyleId>
              </a:tblPr>
              <a:tblGrid>
                <a:gridCol w="1388629">
                  <a:extLst>
                    <a:ext uri="{9D8B030D-6E8A-4147-A177-3AD203B41FA5}">
                      <a16:colId xmlns:a16="http://schemas.microsoft.com/office/drawing/2014/main" val="745084165"/>
                    </a:ext>
                  </a:extLst>
                </a:gridCol>
                <a:gridCol w="872395">
                  <a:extLst>
                    <a:ext uri="{9D8B030D-6E8A-4147-A177-3AD203B41FA5}">
                      <a16:colId xmlns:a16="http://schemas.microsoft.com/office/drawing/2014/main" val="1117637684"/>
                    </a:ext>
                  </a:extLst>
                </a:gridCol>
                <a:gridCol w="1512392">
                  <a:extLst>
                    <a:ext uri="{9D8B030D-6E8A-4147-A177-3AD203B41FA5}">
                      <a16:colId xmlns:a16="http://schemas.microsoft.com/office/drawing/2014/main" val="236775106"/>
                    </a:ext>
                  </a:extLst>
                </a:gridCol>
                <a:gridCol w="2563076">
                  <a:extLst>
                    <a:ext uri="{9D8B030D-6E8A-4147-A177-3AD203B41FA5}">
                      <a16:colId xmlns:a16="http://schemas.microsoft.com/office/drawing/2014/main" val="1659214844"/>
                    </a:ext>
                  </a:extLst>
                </a:gridCol>
                <a:gridCol w="1833845">
                  <a:extLst>
                    <a:ext uri="{9D8B030D-6E8A-4147-A177-3AD203B41FA5}">
                      <a16:colId xmlns:a16="http://schemas.microsoft.com/office/drawing/2014/main" val="203515666"/>
                    </a:ext>
                  </a:extLst>
                </a:gridCol>
                <a:gridCol w="1833845">
                  <a:extLst>
                    <a:ext uri="{9D8B030D-6E8A-4147-A177-3AD203B41FA5}">
                      <a16:colId xmlns:a16="http://schemas.microsoft.com/office/drawing/2014/main" val="2705726547"/>
                    </a:ext>
                  </a:extLst>
                </a:gridCol>
              </a:tblGrid>
              <a:tr h="335296">
                <a:tc>
                  <a:txBody>
                    <a:bodyPr/>
                    <a:lstStyle/>
                    <a:p>
                      <a:r>
                        <a:rPr lang="en-US" sz="1600" dirty="0"/>
                        <a:t>Nutrient </a:t>
                      </a:r>
                    </a:p>
                  </a:txBody>
                  <a:tcPr marL="91434" marR="91434" marT="45722" marB="45722"/>
                </a:tc>
                <a:tc>
                  <a:txBody>
                    <a:bodyPr/>
                    <a:lstStyle/>
                    <a:p>
                      <a:r>
                        <a:rPr lang="en-US" sz="1600" dirty="0"/>
                        <a:t>Symbol</a:t>
                      </a:r>
                    </a:p>
                  </a:txBody>
                  <a:tcPr marL="91434" marR="91434" marT="45722" marB="45722"/>
                </a:tc>
                <a:tc>
                  <a:txBody>
                    <a:bodyPr/>
                    <a:lstStyle/>
                    <a:p>
                      <a:r>
                        <a:rPr lang="en-US" sz="1600" dirty="0"/>
                        <a:t>Forms Absorbed</a:t>
                      </a:r>
                    </a:p>
                  </a:txBody>
                  <a:tcPr marL="91434" marR="91434" marT="45722" marB="45722"/>
                </a:tc>
                <a:tc>
                  <a:txBody>
                    <a:bodyPr/>
                    <a:lstStyle/>
                    <a:p>
                      <a:pPr algn="ctr"/>
                      <a:r>
                        <a:rPr lang="en-US" sz="1600" dirty="0"/>
                        <a:t>Primary Source</a:t>
                      </a:r>
                    </a:p>
                  </a:txBody>
                  <a:tcPr marL="91434" marR="91434" marT="45722" marB="45722"/>
                </a:tc>
                <a:tc>
                  <a:txBody>
                    <a:bodyPr/>
                    <a:lstStyle/>
                    <a:p>
                      <a:pPr algn="ctr"/>
                      <a:r>
                        <a:rPr lang="en-US" sz="1600" dirty="0"/>
                        <a:t>Soil Mobility</a:t>
                      </a:r>
                    </a:p>
                  </a:txBody>
                  <a:tcPr marL="91434" marR="91434" marT="45722" marB="45722"/>
                </a:tc>
                <a:tc>
                  <a:txBody>
                    <a:bodyPr/>
                    <a:lstStyle/>
                    <a:p>
                      <a:pPr algn="ctr"/>
                      <a:r>
                        <a:rPr lang="en-US" sz="1600" dirty="0"/>
                        <a:t>Plant Mobility</a:t>
                      </a:r>
                    </a:p>
                  </a:txBody>
                  <a:tcPr marL="91434" marR="91434" marT="45722" marB="45722"/>
                </a:tc>
                <a:extLst>
                  <a:ext uri="{0D108BD9-81ED-4DB2-BD59-A6C34878D82A}">
                    <a16:rowId xmlns:a16="http://schemas.microsoft.com/office/drawing/2014/main" val="606011211"/>
                  </a:ext>
                </a:extLst>
              </a:tr>
              <a:tr h="335296">
                <a:tc>
                  <a:txBody>
                    <a:bodyPr/>
                    <a:lstStyle/>
                    <a:p>
                      <a:r>
                        <a:rPr lang="en-US" sz="1600" dirty="0"/>
                        <a:t>Hydrogen</a:t>
                      </a:r>
                    </a:p>
                  </a:txBody>
                  <a:tcPr marL="91434" marR="91434" marT="45722" marB="45722"/>
                </a:tc>
                <a:tc>
                  <a:txBody>
                    <a:bodyPr/>
                    <a:lstStyle/>
                    <a:p>
                      <a:pPr algn="ctr"/>
                      <a:r>
                        <a:rPr lang="en-US" sz="1600" b="1" dirty="0"/>
                        <a:t>H</a:t>
                      </a:r>
                    </a:p>
                  </a:txBody>
                  <a:tcPr marL="91434" marR="91434" marT="45722" marB="45722"/>
                </a:tc>
                <a:tc>
                  <a:txBody>
                    <a:bodyPr/>
                    <a:lstStyle/>
                    <a:p>
                      <a:pPr algn="ctr"/>
                      <a:r>
                        <a:rPr lang="en-US" sz="1600" dirty="0"/>
                        <a:t>H</a:t>
                      </a:r>
                      <a:r>
                        <a:rPr lang="en-US" sz="1600" baseline="-25000" dirty="0"/>
                        <a:t>2</a:t>
                      </a:r>
                      <a:r>
                        <a:rPr lang="en-US" sz="1600" dirty="0"/>
                        <a:t>O</a:t>
                      </a:r>
                    </a:p>
                  </a:txBody>
                  <a:tcPr marL="91434" marR="91434" marT="45722" marB="45722"/>
                </a:tc>
                <a:tc>
                  <a:txBody>
                    <a:bodyPr/>
                    <a:lstStyle/>
                    <a:p>
                      <a:pPr algn="ctr"/>
                      <a:r>
                        <a:rPr lang="en-US" sz="1600" dirty="0"/>
                        <a:t>Rainfall / Soil Solution</a:t>
                      </a:r>
                    </a:p>
                  </a:txBody>
                  <a:tcPr marL="91434" marR="91434" marT="45722" marB="45722"/>
                </a:tc>
                <a:tc>
                  <a:txBody>
                    <a:bodyPr/>
                    <a:lstStyle/>
                    <a:p>
                      <a:pPr algn="ctr"/>
                      <a:r>
                        <a:rPr lang="en-US" sz="1600" dirty="0"/>
                        <a:t>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718091806"/>
                  </a:ext>
                </a:extLst>
              </a:tr>
              <a:tr h="335296">
                <a:tc>
                  <a:txBody>
                    <a:bodyPr/>
                    <a:lstStyle/>
                    <a:p>
                      <a:r>
                        <a:rPr lang="en-US" sz="1600" dirty="0"/>
                        <a:t>Oxygen</a:t>
                      </a:r>
                    </a:p>
                  </a:txBody>
                  <a:tcPr marL="91434" marR="91434" marT="45722" marB="45722"/>
                </a:tc>
                <a:tc>
                  <a:txBody>
                    <a:bodyPr/>
                    <a:lstStyle/>
                    <a:p>
                      <a:pPr algn="ctr"/>
                      <a:r>
                        <a:rPr lang="en-US" sz="1600" b="1" dirty="0"/>
                        <a:t>O</a:t>
                      </a:r>
                    </a:p>
                  </a:txBody>
                  <a:tcPr marL="91434" marR="91434" marT="45722" marB="45722"/>
                </a:tc>
                <a:tc>
                  <a:txBody>
                    <a:bodyPr/>
                    <a:lstStyle/>
                    <a:p>
                      <a:pPr algn="ctr"/>
                      <a:r>
                        <a:rPr lang="en-US" sz="1600" dirty="0"/>
                        <a:t>H</a:t>
                      </a:r>
                      <a:r>
                        <a:rPr lang="en-US" sz="1600" baseline="-25000" dirty="0"/>
                        <a:t>2</a:t>
                      </a:r>
                      <a:r>
                        <a:rPr lang="en-US" sz="1600" dirty="0"/>
                        <a:t>O, O</a:t>
                      </a:r>
                      <a:r>
                        <a:rPr lang="en-US" sz="1600" baseline="-25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Rainfall / Soil Solution</a:t>
                      </a:r>
                    </a:p>
                  </a:txBody>
                  <a:tcPr marL="91434" marR="91434" marT="45722" marB="45722"/>
                </a:tc>
                <a:tc>
                  <a:txBody>
                    <a:bodyPr/>
                    <a:lstStyle/>
                    <a:p>
                      <a:pPr algn="ctr"/>
                      <a:r>
                        <a:rPr lang="en-US" sz="1600" dirty="0"/>
                        <a:t>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1045174774"/>
                  </a:ext>
                </a:extLst>
              </a:tr>
              <a:tr h="335296">
                <a:tc>
                  <a:txBody>
                    <a:bodyPr/>
                    <a:lstStyle/>
                    <a:p>
                      <a:r>
                        <a:rPr lang="en-US" sz="1600" dirty="0"/>
                        <a:t>Carbon</a:t>
                      </a:r>
                    </a:p>
                  </a:txBody>
                  <a:tcPr marL="91434" marR="91434" marT="45722" marB="45722"/>
                </a:tc>
                <a:tc>
                  <a:txBody>
                    <a:bodyPr/>
                    <a:lstStyle/>
                    <a:p>
                      <a:pPr algn="ctr"/>
                      <a:r>
                        <a:rPr lang="en-US" sz="1600" b="1" dirty="0"/>
                        <a:t>C</a:t>
                      </a:r>
                    </a:p>
                  </a:txBody>
                  <a:tcPr marL="91434" marR="91434" marT="45722" marB="45722"/>
                </a:tc>
                <a:tc>
                  <a:txBody>
                    <a:bodyPr/>
                    <a:lstStyle/>
                    <a:p>
                      <a:pPr algn="ctr"/>
                      <a:r>
                        <a:rPr lang="en-US" sz="1600" dirty="0"/>
                        <a:t>CO</a:t>
                      </a:r>
                      <a:r>
                        <a:rPr lang="en-US" sz="1600" baseline="-25000" dirty="0"/>
                        <a:t>2</a:t>
                      </a:r>
                    </a:p>
                  </a:txBody>
                  <a:tcPr marL="91434" marR="91434" marT="45722" marB="45722"/>
                </a:tc>
                <a:tc>
                  <a:txBody>
                    <a:bodyPr/>
                    <a:lstStyle/>
                    <a:p>
                      <a:pPr algn="ctr"/>
                      <a:r>
                        <a:rPr lang="en-US" sz="1600"/>
                        <a:t>Atmosphere</a:t>
                      </a:r>
                      <a:endParaRPr lang="en-US" sz="1600" dirty="0"/>
                    </a:p>
                  </a:txBody>
                  <a:tcPr marL="91434" marR="91434" marT="45722" marB="45722"/>
                </a:tc>
                <a:tc>
                  <a:txBody>
                    <a:bodyPr/>
                    <a:lstStyle/>
                    <a:p>
                      <a:pPr algn="ctr"/>
                      <a:r>
                        <a:rPr lang="en-US" sz="1600" dirty="0"/>
                        <a:t>-</a:t>
                      </a:r>
                    </a:p>
                  </a:txBody>
                  <a:tcPr marL="91434" marR="91434" marT="45722" marB="45722"/>
                </a:tc>
                <a:tc>
                  <a:txBody>
                    <a:bodyPr/>
                    <a:lstStyle/>
                    <a:p>
                      <a:pPr algn="ctr"/>
                      <a:r>
                        <a:rPr lang="en-US" sz="1600" dirty="0"/>
                        <a:t>-</a:t>
                      </a:r>
                    </a:p>
                  </a:txBody>
                  <a:tcPr marL="91434" marR="91434" marT="45722" marB="45722"/>
                </a:tc>
                <a:extLst>
                  <a:ext uri="{0D108BD9-81ED-4DB2-BD59-A6C34878D82A}">
                    <a16:rowId xmlns:a16="http://schemas.microsoft.com/office/drawing/2014/main" val="2075565673"/>
                  </a:ext>
                </a:extLst>
              </a:tr>
              <a:tr h="579148">
                <a:tc>
                  <a:txBody>
                    <a:bodyPr/>
                    <a:lstStyle/>
                    <a:p>
                      <a:r>
                        <a:rPr lang="en-US" sz="1600" dirty="0"/>
                        <a:t>Nitrogen</a:t>
                      </a:r>
                    </a:p>
                  </a:txBody>
                  <a:tcPr marL="91434" marR="91434" marT="45722" marB="45722"/>
                </a:tc>
                <a:tc>
                  <a:txBody>
                    <a:bodyPr/>
                    <a:lstStyle/>
                    <a:p>
                      <a:pPr algn="ctr"/>
                      <a:r>
                        <a:rPr lang="en-US" sz="1600" b="1" dirty="0"/>
                        <a:t>N</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NO</a:t>
                      </a:r>
                      <a:r>
                        <a:rPr lang="en-US" sz="1600" baseline="-25000" dirty="0"/>
                        <a:t>3</a:t>
                      </a:r>
                      <a:r>
                        <a:rPr lang="en-US" sz="1600" baseline="30000" dirty="0"/>
                        <a:t>-</a:t>
                      </a:r>
                      <a:r>
                        <a:rPr lang="en-US" sz="1600" baseline="0" dirty="0"/>
                        <a:t>    </a:t>
                      </a:r>
                      <a:br>
                        <a:rPr lang="en-US" sz="1600" baseline="0" dirty="0"/>
                      </a:br>
                      <a:r>
                        <a:rPr lang="en-US" sz="1600" baseline="0" dirty="0"/>
                        <a:t>NH</a:t>
                      </a:r>
                      <a:r>
                        <a:rPr lang="en-US" sz="1600" baseline="-25000" dirty="0"/>
                        <a:t>4</a:t>
                      </a:r>
                      <a:r>
                        <a:rPr lang="en-US" sz="1600" baseline="30000" dirty="0"/>
                        <a:t>+</a:t>
                      </a:r>
                    </a:p>
                  </a:txBody>
                  <a:tcPr marL="91434" marR="91434" marT="45722" marB="45722"/>
                </a:tc>
                <a:tc>
                  <a:txBody>
                    <a:bodyPr/>
                    <a:lstStyle/>
                    <a:p>
                      <a:pPr algn="ctr"/>
                      <a:r>
                        <a:rPr lang="en-US" sz="1600" dirty="0"/>
                        <a:t>Soil Solution (SS)</a:t>
                      </a:r>
                      <a:br>
                        <a:rPr lang="en-US" sz="1600" dirty="0"/>
                      </a:br>
                      <a:r>
                        <a:rPr lang="en-US" sz="1600" dirty="0"/>
                        <a:t>SS and Exchange</a:t>
                      </a:r>
                      <a:r>
                        <a:rPr lang="en-US" sz="1600" baseline="0" dirty="0"/>
                        <a:t> Sites</a:t>
                      </a:r>
                      <a:endParaRPr lang="en-US" sz="1600" dirty="0"/>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br>
                        <a:rPr lang="en-US" sz="1600" dirty="0"/>
                      </a:br>
                      <a:r>
                        <a:rPr lang="en-US" sz="1600" dirty="0"/>
                        <a:t>Immobile</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p>
                  </a:txBody>
                  <a:tcPr marL="91434" marR="91434" marT="45722" marB="45722"/>
                </a:tc>
                <a:extLst>
                  <a:ext uri="{0D108BD9-81ED-4DB2-BD59-A6C34878D82A}">
                    <a16:rowId xmlns:a16="http://schemas.microsoft.com/office/drawing/2014/main" val="1791434875"/>
                  </a:ext>
                </a:extLst>
              </a:tr>
              <a:tr h="335296">
                <a:tc>
                  <a:txBody>
                    <a:bodyPr/>
                    <a:lstStyle/>
                    <a:p>
                      <a:r>
                        <a:rPr lang="en-US" sz="1600" dirty="0"/>
                        <a:t>Potassium </a:t>
                      </a:r>
                    </a:p>
                  </a:txBody>
                  <a:tcPr marL="91434" marR="91434" marT="45722" marB="45722"/>
                </a:tc>
                <a:tc>
                  <a:txBody>
                    <a:bodyPr/>
                    <a:lstStyle/>
                    <a:p>
                      <a:pPr algn="ctr"/>
                      <a:r>
                        <a:rPr lang="en-US" sz="1600" b="1" dirty="0"/>
                        <a:t>K</a:t>
                      </a:r>
                    </a:p>
                  </a:txBody>
                  <a:tcPr marL="91434" marR="91434" marT="45722" marB="45722"/>
                </a:tc>
                <a:tc>
                  <a:txBody>
                    <a:bodyPr/>
                    <a:lstStyle/>
                    <a:p>
                      <a:pPr algn="ctr"/>
                      <a:r>
                        <a:rPr lang="en-US" sz="1600" dirty="0"/>
                        <a:t>K</a:t>
                      </a:r>
                      <a:r>
                        <a:rPr lang="en-US" sz="1600" baseline="30000" dirty="0"/>
                        <a:t>+</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3902355904"/>
                  </a:ext>
                </a:extLst>
              </a:tr>
              <a:tr h="335296">
                <a:tc>
                  <a:txBody>
                    <a:bodyPr/>
                    <a:lstStyle/>
                    <a:p>
                      <a:r>
                        <a:rPr lang="en-US" sz="1600" dirty="0"/>
                        <a:t>Calcium</a:t>
                      </a:r>
                    </a:p>
                  </a:txBody>
                  <a:tcPr marL="91434" marR="91434" marT="45722" marB="45722"/>
                </a:tc>
                <a:tc>
                  <a:txBody>
                    <a:bodyPr/>
                    <a:lstStyle/>
                    <a:p>
                      <a:pPr algn="ctr"/>
                      <a:r>
                        <a:rPr lang="en-US" sz="1600" b="1" dirty="0"/>
                        <a:t>Ca</a:t>
                      </a:r>
                    </a:p>
                  </a:txBody>
                  <a:tcPr marL="91434" marR="91434" marT="45722" marB="45722"/>
                </a:tc>
                <a:tc>
                  <a:txBody>
                    <a:bodyPr/>
                    <a:lstStyle/>
                    <a:p>
                      <a:pPr algn="ctr"/>
                      <a:r>
                        <a:rPr lang="en-US" sz="1600" dirty="0"/>
                        <a:t>Ca</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Immobile</a:t>
                      </a:r>
                    </a:p>
                  </a:txBody>
                  <a:tcPr marL="91434" marR="91434" marT="45722" marB="45722"/>
                </a:tc>
                <a:extLst>
                  <a:ext uri="{0D108BD9-81ED-4DB2-BD59-A6C34878D82A}">
                    <a16:rowId xmlns:a16="http://schemas.microsoft.com/office/drawing/2014/main" val="452870153"/>
                  </a:ext>
                </a:extLst>
              </a:tr>
              <a:tr h="335296">
                <a:tc>
                  <a:txBody>
                    <a:bodyPr/>
                    <a:lstStyle/>
                    <a:p>
                      <a:r>
                        <a:rPr lang="en-US" sz="1600" dirty="0"/>
                        <a:t>Magnesium</a:t>
                      </a:r>
                    </a:p>
                  </a:txBody>
                  <a:tcPr marL="91434" marR="91434" marT="45722" marB="45722"/>
                </a:tc>
                <a:tc>
                  <a:txBody>
                    <a:bodyPr/>
                    <a:lstStyle/>
                    <a:p>
                      <a:pPr algn="ctr"/>
                      <a:r>
                        <a:rPr lang="en-US" sz="1600" b="1" dirty="0"/>
                        <a:t>Mg</a:t>
                      </a:r>
                    </a:p>
                  </a:txBody>
                  <a:tcPr marL="91434" marR="91434" marT="45722" marB="45722"/>
                </a:tc>
                <a:tc>
                  <a:txBody>
                    <a:bodyPr/>
                    <a:lstStyle/>
                    <a:p>
                      <a:pPr algn="ctr"/>
                      <a:r>
                        <a:rPr lang="en-US" sz="1600" dirty="0"/>
                        <a:t>Mg</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641856265"/>
                  </a:ext>
                </a:extLst>
              </a:tr>
              <a:tr h="335296">
                <a:tc>
                  <a:txBody>
                    <a:bodyPr/>
                    <a:lstStyle/>
                    <a:p>
                      <a:r>
                        <a:rPr lang="en-US" sz="1600" dirty="0"/>
                        <a:t>Phosphorus</a:t>
                      </a:r>
                    </a:p>
                  </a:txBody>
                  <a:tcPr marL="91434" marR="91434" marT="45722" marB="45722"/>
                </a:tc>
                <a:tc>
                  <a:txBody>
                    <a:bodyPr/>
                    <a:lstStyle/>
                    <a:p>
                      <a:pPr algn="ctr"/>
                      <a:r>
                        <a:rPr lang="en-US" sz="1600" b="1" dirty="0"/>
                        <a:t>P</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H</a:t>
                      </a:r>
                      <a:r>
                        <a:rPr lang="en-US" sz="1600" baseline="-25000" dirty="0"/>
                        <a:t>2</a:t>
                      </a:r>
                      <a:r>
                        <a:rPr lang="en-US" sz="1600" dirty="0"/>
                        <a:t>PO</a:t>
                      </a:r>
                      <a:r>
                        <a:rPr lang="en-US" sz="1600" baseline="-25000" dirty="0"/>
                        <a:t>4</a:t>
                      </a:r>
                      <a:r>
                        <a:rPr lang="en-US" sz="1600" baseline="30000" dirty="0"/>
                        <a:t>-</a:t>
                      </a:r>
                      <a:r>
                        <a:rPr lang="en-US" sz="1600" baseline="0" dirty="0"/>
                        <a:t>  ; HPO</a:t>
                      </a:r>
                      <a:r>
                        <a:rPr lang="en-US" sz="1600" baseline="-25000" dirty="0"/>
                        <a:t>4</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979172833"/>
                  </a:ext>
                </a:extLst>
              </a:tr>
              <a:tr h="579148">
                <a:tc>
                  <a:txBody>
                    <a:bodyPr/>
                    <a:lstStyle/>
                    <a:p>
                      <a:r>
                        <a:rPr lang="en-US" sz="1600" dirty="0"/>
                        <a:t>Sulfur</a:t>
                      </a:r>
                    </a:p>
                  </a:txBody>
                  <a:tcPr marL="91434" marR="91434" marT="45722" marB="45722"/>
                </a:tc>
                <a:tc>
                  <a:txBody>
                    <a:bodyPr/>
                    <a:lstStyle/>
                    <a:p>
                      <a:pPr algn="ctr"/>
                      <a:r>
                        <a:rPr lang="en-US" sz="1600" b="1" dirty="0"/>
                        <a:t>S</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SO</a:t>
                      </a:r>
                      <a:r>
                        <a:rPr lang="en-US" sz="1600" baseline="-25000" dirty="0"/>
                        <a:t>4</a:t>
                      </a:r>
                      <a:r>
                        <a:rPr lang="en-US" sz="1600" baseline="30000" dirty="0"/>
                        <a:t>2-</a:t>
                      </a:r>
                      <a:r>
                        <a:rPr lang="en-US" sz="1600" dirty="0"/>
                        <a:t> </a:t>
                      </a:r>
                      <a:br>
                        <a:rPr lang="en-US" sz="1600" dirty="0"/>
                      </a:br>
                      <a:r>
                        <a:rPr lang="en-US" sz="1600" dirty="0"/>
                        <a:t>SO</a:t>
                      </a:r>
                      <a:r>
                        <a:rPr lang="en-US" sz="1600" baseline="-25000" dirty="0"/>
                        <a:t>2</a:t>
                      </a:r>
                    </a:p>
                  </a:txBody>
                  <a:tcPr marL="91434" marR="91434" marT="45722" marB="45722"/>
                </a:tc>
                <a:tc>
                  <a:txBody>
                    <a:bodyPr/>
                    <a:lstStyle/>
                    <a:p>
                      <a:pPr algn="ctr"/>
                      <a:r>
                        <a:rPr lang="en-US" sz="1600" dirty="0"/>
                        <a:t>Soil Solution</a:t>
                      </a:r>
                      <a:br>
                        <a:rPr lang="en-US" sz="1600" dirty="0"/>
                      </a:br>
                      <a:r>
                        <a:rPr lang="en-US" sz="1600" dirty="0"/>
                        <a:t>Atmosphere</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br>
                        <a:rPr lang="en-US" sz="1600" dirty="0"/>
                      </a:br>
                      <a:r>
                        <a:rPr lang="en-US" sz="1600" dirty="0"/>
                        <a:t>-</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Immobile</a:t>
                      </a:r>
                    </a:p>
                  </a:txBody>
                  <a:tcPr marL="91434" marR="91434" marT="45722" marB="45722"/>
                </a:tc>
                <a:extLst>
                  <a:ext uri="{0D108BD9-81ED-4DB2-BD59-A6C34878D82A}">
                    <a16:rowId xmlns:a16="http://schemas.microsoft.com/office/drawing/2014/main" val="992824184"/>
                  </a:ext>
                </a:extLst>
              </a:tr>
              <a:tr h="335296">
                <a:tc>
                  <a:txBody>
                    <a:bodyPr/>
                    <a:lstStyle/>
                    <a:p>
                      <a:r>
                        <a:rPr lang="en-US" sz="1600" dirty="0"/>
                        <a:t>Iron</a:t>
                      </a:r>
                    </a:p>
                  </a:txBody>
                  <a:tcPr marL="91434" marR="91434" marT="45722" marB="45722"/>
                </a:tc>
                <a:tc>
                  <a:txBody>
                    <a:bodyPr/>
                    <a:lstStyle/>
                    <a:p>
                      <a:pPr algn="ctr"/>
                      <a:r>
                        <a:rPr lang="en-US" sz="1600" b="1" dirty="0"/>
                        <a:t>Fe</a:t>
                      </a:r>
                    </a:p>
                  </a:txBody>
                  <a:tcPr marL="91434" marR="91434" marT="45722" marB="45722"/>
                </a:tc>
                <a:tc>
                  <a:txBody>
                    <a:bodyPr/>
                    <a:lstStyle/>
                    <a:p>
                      <a:pPr algn="ctr"/>
                      <a:r>
                        <a:rPr lang="en-US" sz="1600" dirty="0"/>
                        <a:t>Fe</a:t>
                      </a:r>
                      <a:r>
                        <a:rPr lang="en-US" sz="1600" baseline="30000" dirty="0"/>
                        <a:t>2+ </a:t>
                      </a:r>
                      <a:r>
                        <a:rPr lang="en-US" sz="1600" dirty="0"/>
                        <a:t>Fe</a:t>
                      </a:r>
                      <a:r>
                        <a:rPr lang="en-US" sz="1600" baseline="30000" dirty="0"/>
                        <a:t>3+</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Immobile</a:t>
                      </a:r>
                    </a:p>
                  </a:txBody>
                  <a:tcPr marL="91434" marR="91434" marT="45722" marB="45722"/>
                </a:tc>
                <a:extLst>
                  <a:ext uri="{0D108BD9-81ED-4DB2-BD59-A6C34878D82A}">
                    <a16:rowId xmlns:a16="http://schemas.microsoft.com/office/drawing/2014/main" val="3371679034"/>
                  </a:ext>
                </a:extLst>
              </a:tr>
              <a:tr h="335296">
                <a:tc>
                  <a:txBody>
                    <a:bodyPr/>
                    <a:lstStyle/>
                    <a:p>
                      <a:r>
                        <a:rPr lang="en-US" sz="1600" dirty="0"/>
                        <a:t>Chlorine</a:t>
                      </a:r>
                    </a:p>
                  </a:txBody>
                  <a:tcPr marL="91434" marR="91434" marT="45722" marB="45722"/>
                </a:tc>
                <a:tc>
                  <a:txBody>
                    <a:bodyPr/>
                    <a:lstStyle/>
                    <a:p>
                      <a:pPr algn="ctr"/>
                      <a:r>
                        <a:rPr lang="en-US" sz="1600" b="1" dirty="0"/>
                        <a:t>Cl</a:t>
                      </a:r>
                    </a:p>
                  </a:txBody>
                  <a:tcPr marL="91434" marR="91434" marT="45722" marB="45722"/>
                </a:tc>
                <a:tc>
                  <a:txBody>
                    <a:bodyPr/>
                    <a:lstStyle/>
                    <a:p>
                      <a:pPr algn="ctr"/>
                      <a:r>
                        <a:rPr lang="en-US" sz="1600" dirty="0"/>
                        <a:t>Cl</a:t>
                      </a:r>
                      <a:r>
                        <a:rPr lang="en-US" sz="1600" baseline="30000" dirty="0"/>
                        <a:t>-</a:t>
                      </a:r>
                    </a:p>
                  </a:txBody>
                  <a:tcPr marL="91434" marR="91434" marT="45722" marB="45722"/>
                </a:tc>
                <a:tc>
                  <a:txBody>
                    <a:bodyPr/>
                    <a:lstStyle/>
                    <a:p>
                      <a:pPr algn="ctr"/>
                      <a:r>
                        <a:rPr lang="en-US" sz="1600" dirty="0"/>
                        <a:t>Soil Solution</a:t>
                      </a:r>
                    </a:p>
                  </a:txBody>
                  <a:tcPr marL="91434" marR="91434" marT="45722" marB="45722"/>
                </a:tc>
                <a:tc>
                  <a:txBody>
                    <a:bodyPr/>
                    <a:lstStyle/>
                    <a:p>
                      <a:pPr algn="ctr"/>
                      <a:r>
                        <a:rPr lang="en-US" sz="1600" dirty="0"/>
                        <a:t>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1607684854"/>
                  </a:ext>
                </a:extLst>
              </a:tr>
              <a:tr h="335296">
                <a:tc>
                  <a:txBody>
                    <a:bodyPr/>
                    <a:lstStyle/>
                    <a:p>
                      <a:r>
                        <a:rPr lang="en-US" sz="1600" dirty="0"/>
                        <a:t>Boron</a:t>
                      </a:r>
                    </a:p>
                  </a:txBody>
                  <a:tcPr marL="91434" marR="91434" marT="45722" marB="45722"/>
                </a:tc>
                <a:tc>
                  <a:txBody>
                    <a:bodyPr/>
                    <a:lstStyle/>
                    <a:p>
                      <a:pPr algn="ctr"/>
                      <a:r>
                        <a:rPr lang="en-US" sz="1600" b="1" dirty="0"/>
                        <a:t>B</a:t>
                      </a:r>
                    </a:p>
                  </a:txBody>
                  <a:tcPr marL="91434" marR="91434" marT="45722" marB="45722"/>
                </a:tc>
                <a:tc>
                  <a:txBody>
                    <a:bodyPr/>
                    <a:lstStyle/>
                    <a:p>
                      <a:pPr algn="ctr"/>
                      <a:r>
                        <a:rPr lang="en-US" sz="1600" dirty="0"/>
                        <a:t>H</a:t>
                      </a:r>
                      <a:r>
                        <a:rPr lang="en-US" sz="1600" baseline="-25000" dirty="0"/>
                        <a:t>3</a:t>
                      </a:r>
                      <a:r>
                        <a:rPr lang="en-US" sz="1600" dirty="0"/>
                        <a:t>BO</a:t>
                      </a:r>
                      <a:r>
                        <a:rPr lang="en-US" sz="1600" baseline="-25000" dirty="0"/>
                        <a:t>3</a:t>
                      </a:r>
                    </a:p>
                  </a:txBody>
                  <a:tcPr marL="91434" marR="91434" marT="45722" marB="45722"/>
                </a:tc>
                <a:tc>
                  <a:txBody>
                    <a:bodyPr/>
                    <a:lstStyle/>
                    <a:p>
                      <a:pPr algn="ctr"/>
                      <a:r>
                        <a:rPr lang="en-US" sz="1600" dirty="0"/>
                        <a:t>Soil Solution</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Immobile</a:t>
                      </a:r>
                    </a:p>
                  </a:txBody>
                  <a:tcPr marL="91434" marR="91434" marT="45722" marB="45722"/>
                </a:tc>
                <a:extLst>
                  <a:ext uri="{0D108BD9-81ED-4DB2-BD59-A6C34878D82A}">
                    <a16:rowId xmlns:a16="http://schemas.microsoft.com/office/drawing/2014/main" val="2527773324"/>
                  </a:ext>
                </a:extLst>
              </a:tr>
              <a:tr h="335296">
                <a:tc>
                  <a:txBody>
                    <a:bodyPr/>
                    <a:lstStyle/>
                    <a:p>
                      <a:r>
                        <a:rPr lang="en-US" sz="1600" dirty="0"/>
                        <a:t>Manganese</a:t>
                      </a:r>
                    </a:p>
                  </a:txBody>
                  <a:tcPr marL="91434" marR="91434" marT="45722" marB="45722"/>
                </a:tc>
                <a:tc>
                  <a:txBody>
                    <a:bodyPr/>
                    <a:lstStyle/>
                    <a:p>
                      <a:pPr algn="ctr"/>
                      <a:r>
                        <a:rPr lang="en-US" sz="1600" b="1" dirty="0" err="1"/>
                        <a:t>Mn</a:t>
                      </a:r>
                      <a:endParaRPr lang="en-US" sz="1600" b="1" dirty="0"/>
                    </a:p>
                  </a:txBody>
                  <a:tcPr marL="91434" marR="91434" marT="45722" marB="45722"/>
                </a:tc>
                <a:tc>
                  <a:txBody>
                    <a:bodyPr/>
                    <a:lstStyle/>
                    <a:p>
                      <a:pPr algn="ctr"/>
                      <a:r>
                        <a:rPr lang="en-US" sz="1600" dirty="0"/>
                        <a:t>Mn</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Immobile</a:t>
                      </a:r>
                    </a:p>
                  </a:txBody>
                  <a:tcPr marL="91434" marR="91434" marT="45722" marB="45722"/>
                </a:tc>
                <a:extLst>
                  <a:ext uri="{0D108BD9-81ED-4DB2-BD59-A6C34878D82A}">
                    <a16:rowId xmlns:a16="http://schemas.microsoft.com/office/drawing/2014/main" val="782353065"/>
                  </a:ext>
                </a:extLst>
              </a:tr>
              <a:tr h="335296">
                <a:tc>
                  <a:txBody>
                    <a:bodyPr/>
                    <a:lstStyle/>
                    <a:p>
                      <a:r>
                        <a:rPr lang="en-US" sz="1600" dirty="0"/>
                        <a:t>Zinc</a:t>
                      </a:r>
                    </a:p>
                  </a:txBody>
                  <a:tcPr marL="91434" marR="91434" marT="45722" marB="45722"/>
                </a:tc>
                <a:tc>
                  <a:txBody>
                    <a:bodyPr/>
                    <a:lstStyle/>
                    <a:p>
                      <a:pPr algn="ctr"/>
                      <a:r>
                        <a:rPr lang="en-US" sz="1600" b="1" dirty="0"/>
                        <a:t>Zn</a:t>
                      </a:r>
                    </a:p>
                  </a:txBody>
                  <a:tcPr marL="91434" marR="91434" marT="45722" marB="45722"/>
                </a:tc>
                <a:tc>
                  <a:txBody>
                    <a:bodyPr/>
                    <a:lstStyle/>
                    <a:p>
                      <a:pPr algn="ctr"/>
                      <a:r>
                        <a:rPr lang="en-US" sz="1600" dirty="0"/>
                        <a:t>Zn</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1682630336"/>
                  </a:ext>
                </a:extLst>
              </a:tr>
              <a:tr h="335296">
                <a:tc>
                  <a:txBody>
                    <a:bodyPr/>
                    <a:lstStyle/>
                    <a:p>
                      <a:r>
                        <a:rPr lang="en-US" sz="1600" dirty="0"/>
                        <a:t>Copper</a:t>
                      </a:r>
                    </a:p>
                  </a:txBody>
                  <a:tcPr marL="91434" marR="91434" marT="45722" marB="45722"/>
                </a:tc>
                <a:tc>
                  <a:txBody>
                    <a:bodyPr/>
                    <a:lstStyle/>
                    <a:p>
                      <a:pPr algn="ctr"/>
                      <a:r>
                        <a:rPr lang="en-US" sz="1600" b="1" dirty="0"/>
                        <a:t>Cu</a:t>
                      </a:r>
                    </a:p>
                  </a:txBody>
                  <a:tcPr marL="91434" marR="91434" marT="45722" marB="45722"/>
                </a:tc>
                <a:tc>
                  <a:txBody>
                    <a:bodyPr/>
                    <a:lstStyle/>
                    <a:p>
                      <a:pPr algn="ctr"/>
                      <a:r>
                        <a:rPr lang="en-US" sz="1600" dirty="0"/>
                        <a:t>Cu</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Immobile</a:t>
                      </a:r>
                    </a:p>
                  </a:txBody>
                  <a:tcPr marL="91434" marR="91434" marT="45722" marB="45722"/>
                </a:tc>
                <a:extLst>
                  <a:ext uri="{0D108BD9-81ED-4DB2-BD59-A6C34878D82A}">
                    <a16:rowId xmlns:a16="http://schemas.microsoft.com/office/drawing/2014/main" val="1002149838"/>
                  </a:ext>
                </a:extLst>
              </a:tr>
              <a:tr h="335296">
                <a:tc>
                  <a:txBody>
                    <a:bodyPr/>
                    <a:lstStyle/>
                    <a:p>
                      <a:r>
                        <a:rPr lang="en-US" sz="1600" dirty="0"/>
                        <a:t>Molybdenum</a:t>
                      </a:r>
                    </a:p>
                  </a:txBody>
                  <a:tcPr marL="91434" marR="91434" marT="45722" marB="45722"/>
                </a:tc>
                <a:tc>
                  <a:txBody>
                    <a:bodyPr/>
                    <a:lstStyle/>
                    <a:p>
                      <a:pPr algn="ctr"/>
                      <a:r>
                        <a:rPr lang="en-US" sz="1600" b="1" dirty="0"/>
                        <a:t>Mo</a:t>
                      </a:r>
                    </a:p>
                  </a:txBody>
                  <a:tcPr marL="91434" marR="91434" marT="45722" marB="45722"/>
                </a:tc>
                <a:tc>
                  <a:txBody>
                    <a:bodyPr/>
                    <a:lstStyle/>
                    <a:p>
                      <a:pPr algn="ctr"/>
                      <a:r>
                        <a:rPr lang="en-US" sz="1600" dirty="0"/>
                        <a:t>MoO</a:t>
                      </a:r>
                      <a:r>
                        <a:rPr lang="en-US" sz="1600" baseline="-25000" dirty="0"/>
                        <a:t>4</a:t>
                      </a:r>
                      <a:r>
                        <a:rPr lang="en-US" sz="1600" baseline="30000" dirty="0"/>
                        <a:t>2-</a:t>
                      </a:r>
                    </a:p>
                  </a:txBody>
                  <a:tcPr marL="91434" marR="91434" marT="45722" marB="45722"/>
                </a:tc>
                <a:tc>
                  <a:txBody>
                    <a:bodyPr/>
                    <a:lstStyle/>
                    <a:p>
                      <a:pPr algn="ctr"/>
                      <a:r>
                        <a:rPr lang="en-US" sz="1600" dirty="0"/>
                        <a:t>Soil Solution</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p>
                  </a:txBody>
                  <a:tcPr marL="91434" marR="91434" marT="45722" marB="45722"/>
                </a:tc>
                <a:extLst>
                  <a:ext uri="{0D108BD9-81ED-4DB2-BD59-A6C34878D82A}">
                    <a16:rowId xmlns:a16="http://schemas.microsoft.com/office/drawing/2014/main" val="2309660643"/>
                  </a:ext>
                </a:extLst>
              </a:tr>
              <a:tr h="335296">
                <a:tc>
                  <a:txBody>
                    <a:bodyPr/>
                    <a:lstStyle/>
                    <a:p>
                      <a:r>
                        <a:rPr lang="en-US" sz="1600" dirty="0"/>
                        <a:t>Nickel</a:t>
                      </a:r>
                    </a:p>
                  </a:txBody>
                  <a:tcPr marL="91434" marR="91434" marT="45722" marB="45722"/>
                </a:tc>
                <a:tc>
                  <a:txBody>
                    <a:bodyPr/>
                    <a:lstStyle/>
                    <a:p>
                      <a:pPr algn="ctr"/>
                      <a:r>
                        <a:rPr lang="en-US" sz="1600" b="1" dirty="0"/>
                        <a:t>Ni</a:t>
                      </a:r>
                    </a:p>
                  </a:txBody>
                  <a:tcPr marL="91434" marR="91434" marT="45722" marB="45722"/>
                </a:tc>
                <a:tc>
                  <a:txBody>
                    <a:bodyPr/>
                    <a:lstStyle/>
                    <a:p>
                      <a:pPr algn="ctr"/>
                      <a:r>
                        <a:rPr lang="en-US" sz="1600" dirty="0"/>
                        <a:t>Ni</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1260282070"/>
                  </a:ext>
                </a:extLst>
              </a:tr>
            </a:tbl>
          </a:graphicData>
        </a:graphic>
      </p:graphicFrame>
    </p:spTree>
    <p:extLst>
      <p:ext uri="{BB962C8B-B14F-4D97-AF65-F5344CB8AC3E}">
        <p14:creationId xmlns:p14="http://schemas.microsoft.com/office/powerpoint/2010/main" val="3886915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D705E-49F2-EA1B-D12D-69E3F62CB5AE}"/>
              </a:ext>
            </a:extLst>
          </p:cNvPr>
          <p:cNvSpPr>
            <a:spLocks noGrp="1"/>
          </p:cNvSpPr>
          <p:nvPr>
            <p:ph type="title"/>
          </p:nvPr>
        </p:nvSpPr>
        <p:spPr/>
        <p:txBody>
          <a:bodyPr/>
          <a:lstStyle/>
          <a:p>
            <a:r>
              <a:rPr lang="en-US" dirty="0"/>
              <a:t>Are all divalent and trivalent nutrient ions immobile in the soil?</a:t>
            </a:r>
          </a:p>
        </p:txBody>
      </p:sp>
      <p:sp>
        <p:nvSpPr>
          <p:cNvPr id="3" name="Content Placeholder 2">
            <a:extLst>
              <a:ext uri="{FF2B5EF4-FFF2-40B4-BE49-F238E27FC236}">
                <a16:creationId xmlns:a16="http://schemas.microsoft.com/office/drawing/2014/main" id="{44CF0A8E-4490-4752-B0F1-ACB9382D8C66}"/>
              </a:ext>
            </a:extLst>
          </p:cNvPr>
          <p:cNvSpPr>
            <a:spLocks noGrp="1"/>
          </p:cNvSpPr>
          <p:nvPr>
            <p:ph idx="1"/>
          </p:nvPr>
        </p:nvSpPr>
        <p:spPr/>
        <p:txBody>
          <a:bodyPr>
            <a:normAutofit fontScale="92500" lnSpcReduction="10000"/>
          </a:bodyPr>
          <a:lstStyle/>
          <a:p>
            <a:r>
              <a:rPr lang="en-US" dirty="0"/>
              <a:t>Divalent and Trivalent nutrients are immobile in soils (exception SO</a:t>
            </a:r>
            <a:r>
              <a:rPr lang="en-US" baseline="-25000" dirty="0"/>
              <a:t>4</a:t>
            </a:r>
            <a:r>
              <a:rPr lang="en-US" baseline="30000" dirty="0"/>
              <a:t>2-</a:t>
            </a:r>
            <a:r>
              <a:rPr lang="en-US" dirty="0"/>
              <a:t>)</a:t>
            </a:r>
          </a:p>
          <a:p>
            <a:r>
              <a:rPr lang="en-US" dirty="0"/>
              <a:t>In tropical soils, there are enough anion exchange sites to provide significant adsorption of SO</a:t>
            </a:r>
            <a:r>
              <a:rPr lang="en-US" baseline="-25000" dirty="0"/>
              <a:t>4</a:t>
            </a:r>
            <a:r>
              <a:rPr lang="en-US" baseline="30000" dirty="0"/>
              <a:t>2-</a:t>
            </a:r>
            <a:r>
              <a:rPr lang="en-US" dirty="0"/>
              <a:t> and cause it to be somewhat immobile. Although sulfate compounds such as CaSO</a:t>
            </a:r>
            <a:r>
              <a:rPr lang="en-US" baseline="-25000" dirty="0"/>
              <a:t>4</a:t>
            </a:r>
            <a:r>
              <a:rPr lang="en-US" dirty="0"/>
              <a:t> and MgSO</a:t>
            </a:r>
            <a:r>
              <a:rPr lang="en-US" baseline="-25000" dirty="0"/>
              <a:t>4</a:t>
            </a:r>
            <a:r>
              <a:rPr lang="en-US" dirty="0"/>
              <a:t> are relatively insoluble, the equilibrium concentration of SO</a:t>
            </a:r>
            <a:r>
              <a:rPr lang="en-US" baseline="-25000" dirty="0"/>
              <a:t>4</a:t>
            </a:r>
            <a:r>
              <a:rPr lang="en-US" baseline="30000" dirty="0"/>
              <a:t>2-</a:t>
            </a:r>
            <a:r>
              <a:rPr lang="en-US" dirty="0"/>
              <a:t> with these solid compounds is far greater than that needed for plant growth.</a:t>
            </a:r>
          </a:p>
          <a:p>
            <a:r>
              <a:rPr lang="en-US" dirty="0"/>
              <a:t>Phosphate (HPO</a:t>
            </a:r>
            <a:r>
              <a:rPr lang="en-US" baseline="-25000" dirty="0"/>
              <a:t>4</a:t>
            </a:r>
            <a:r>
              <a:rPr lang="en-US" baseline="30000" dirty="0"/>
              <a:t>2-</a:t>
            </a:r>
            <a:r>
              <a:rPr lang="en-US" dirty="0"/>
              <a:t>) is immobile in soils because it tends to form insoluble compounds with Ca in neutral and calcareous (pH ~&gt; 6.0 pH) and Al and Fe in acidic soils (described in more detail in P chapter)</a:t>
            </a:r>
          </a:p>
          <a:p>
            <a:r>
              <a:rPr lang="en-US" dirty="0"/>
              <a:t>Molybdate (MoO</a:t>
            </a:r>
            <a:r>
              <a:rPr lang="en-US" baseline="-25000" dirty="0"/>
              <a:t>4</a:t>
            </a:r>
            <a:r>
              <a:rPr lang="en-US" baseline="30000" dirty="0"/>
              <a:t>2-</a:t>
            </a:r>
            <a:r>
              <a:rPr lang="en-US" dirty="0"/>
              <a:t>) reacts to form insoluble solids similar to the solid-forming reactions described for phosphate.</a:t>
            </a:r>
          </a:p>
        </p:txBody>
      </p:sp>
      <p:sp>
        <p:nvSpPr>
          <p:cNvPr id="4" name="Slide Number Placeholder 3">
            <a:extLst>
              <a:ext uri="{FF2B5EF4-FFF2-40B4-BE49-F238E27FC236}">
                <a16:creationId xmlns:a16="http://schemas.microsoft.com/office/drawing/2014/main" id="{37E23BBA-15D4-6986-33D1-09E0D820F3AB}"/>
              </a:ext>
            </a:extLst>
          </p:cNvPr>
          <p:cNvSpPr>
            <a:spLocks noGrp="1"/>
          </p:cNvSpPr>
          <p:nvPr>
            <p:ph type="sldNum" sz="quarter" idx="12"/>
          </p:nvPr>
        </p:nvSpPr>
        <p:spPr/>
        <p:txBody>
          <a:bodyPr/>
          <a:lstStyle/>
          <a:p>
            <a:fld id="{DCB4DD8D-4F5D-4EB9-BC24-C39EDF5F2FC0}" type="slidenum">
              <a:rPr lang="en-US" smtClean="0"/>
              <a:t>30</a:t>
            </a:fld>
            <a:endParaRPr lang="en-US"/>
          </a:p>
        </p:txBody>
      </p:sp>
    </p:spTree>
    <p:extLst>
      <p:ext uri="{BB962C8B-B14F-4D97-AF65-F5344CB8AC3E}">
        <p14:creationId xmlns:p14="http://schemas.microsoft.com/office/powerpoint/2010/main" val="134092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B304-1FF1-2A64-6DB0-3A680C8451BA}"/>
              </a:ext>
            </a:extLst>
          </p:cNvPr>
          <p:cNvSpPr>
            <a:spLocks noGrp="1"/>
          </p:cNvSpPr>
          <p:nvPr>
            <p:ph type="title"/>
          </p:nvPr>
        </p:nvSpPr>
        <p:spPr/>
        <p:txBody>
          <a:bodyPr/>
          <a:lstStyle/>
          <a:p>
            <a:r>
              <a:rPr lang="en-US" dirty="0"/>
              <a:t>Are all divalent and trivalent nutrient ions immobile in the soil?</a:t>
            </a:r>
          </a:p>
        </p:txBody>
      </p:sp>
      <p:sp>
        <p:nvSpPr>
          <p:cNvPr id="3" name="Content Placeholder 2">
            <a:extLst>
              <a:ext uri="{FF2B5EF4-FFF2-40B4-BE49-F238E27FC236}">
                <a16:creationId xmlns:a16="http://schemas.microsoft.com/office/drawing/2014/main" id="{989805B6-4BB6-DBF9-777C-BD25CF0BFA92}"/>
              </a:ext>
            </a:extLst>
          </p:cNvPr>
          <p:cNvSpPr>
            <a:spLocks noGrp="1"/>
          </p:cNvSpPr>
          <p:nvPr>
            <p:ph idx="1"/>
          </p:nvPr>
        </p:nvSpPr>
        <p:spPr/>
        <p:txBody>
          <a:bodyPr>
            <a:normAutofit fontScale="85000" lnSpcReduction="20000"/>
          </a:bodyPr>
          <a:lstStyle/>
          <a:p>
            <a:r>
              <a:rPr lang="en-US" dirty="0"/>
              <a:t>The divalent cation nutrients </a:t>
            </a:r>
            <a:r>
              <a:rPr lang="en-US" altLang="en-US" sz="2800" dirty="0"/>
              <a:t>Ca </a:t>
            </a:r>
            <a:r>
              <a:rPr lang="en-US" altLang="en-US" sz="2800" baseline="30000" dirty="0"/>
              <a:t>2+</a:t>
            </a:r>
            <a:r>
              <a:rPr lang="en-US" altLang="en-US" sz="2800" dirty="0"/>
              <a:t> , Mg</a:t>
            </a:r>
            <a:r>
              <a:rPr lang="en-US" altLang="en-US" sz="2800" baseline="30000" dirty="0"/>
              <a:t>2+</a:t>
            </a:r>
            <a:r>
              <a:rPr lang="en-US" altLang="en-US" sz="2800" dirty="0"/>
              <a:t> , Cu</a:t>
            </a:r>
            <a:r>
              <a:rPr lang="en-US" altLang="en-US" sz="2800" baseline="30000" dirty="0"/>
              <a:t>2+</a:t>
            </a:r>
            <a:r>
              <a:rPr lang="en-US" altLang="en-US" sz="2800" dirty="0"/>
              <a:t> , Mn</a:t>
            </a:r>
            <a:r>
              <a:rPr lang="en-US" altLang="en-US" sz="2800" baseline="30000" dirty="0"/>
              <a:t>2+</a:t>
            </a:r>
            <a:r>
              <a:rPr lang="en-US" altLang="en-US" sz="2800" dirty="0"/>
              <a:t> , and Zn</a:t>
            </a:r>
            <a:r>
              <a:rPr lang="en-US" altLang="en-US" sz="2800" baseline="30000" dirty="0"/>
              <a:t>2+</a:t>
            </a:r>
            <a:r>
              <a:rPr lang="en-US" altLang="en-US" sz="2800" dirty="0"/>
              <a:t> are adsorbed on cation exchange sites in soils, which prevents them from being mobile. In addition, when divalent and trivalent anions are present, these cations will react to form sparingly soluble and insoluble solids (e.g. Ca</a:t>
            </a:r>
            <a:r>
              <a:rPr lang="en-US" altLang="en-US" sz="2800" baseline="-25000" dirty="0"/>
              <a:t>3</a:t>
            </a:r>
            <a:r>
              <a:rPr lang="en-US" altLang="en-US" sz="2800" dirty="0"/>
              <a:t>(PO</a:t>
            </a:r>
            <a:r>
              <a:rPr lang="en-US" altLang="en-US" sz="2800" baseline="-25000" dirty="0"/>
              <a:t>4</a:t>
            </a:r>
            <a:r>
              <a:rPr lang="en-US" altLang="en-US" sz="2800" dirty="0"/>
              <a:t>)</a:t>
            </a:r>
            <a:r>
              <a:rPr lang="en-US" altLang="en-US" sz="2800" baseline="-25000" dirty="0"/>
              <a:t>2</a:t>
            </a:r>
            <a:r>
              <a:rPr lang="en-US" altLang="en-US" sz="2800" dirty="0"/>
              <a:t>).</a:t>
            </a:r>
          </a:p>
          <a:p>
            <a:r>
              <a:rPr lang="en-US" dirty="0"/>
              <a:t>Iron absorption by plants involves both Fe</a:t>
            </a:r>
            <a:r>
              <a:rPr lang="en-US" baseline="30000" dirty="0"/>
              <a:t>2+</a:t>
            </a:r>
            <a:r>
              <a:rPr lang="en-US" dirty="0"/>
              <a:t> and Fe</a:t>
            </a:r>
            <a:r>
              <a:rPr lang="en-US" baseline="30000" dirty="0"/>
              <a:t>3+</a:t>
            </a:r>
            <a:r>
              <a:rPr lang="en-US" dirty="0"/>
              <a:t>.</a:t>
            </a:r>
          </a:p>
          <a:p>
            <a:pPr lvl="1"/>
            <a:r>
              <a:rPr lang="en-US" dirty="0"/>
              <a:t>Both are immobile in soils</a:t>
            </a:r>
          </a:p>
          <a:p>
            <a:r>
              <a:rPr lang="en-US" dirty="0"/>
              <a:t>Reduced form is usually not present in significant amounts, but could be absorbed on cation exchange sites.</a:t>
            </a:r>
          </a:p>
          <a:p>
            <a:r>
              <a:rPr lang="en-US" dirty="0"/>
              <a:t>Trivalent iron forms insoluble solid oxides (rust) that prevent the ion from being mobile</a:t>
            </a:r>
          </a:p>
          <a:p>
            <a:pPr eaLnBrk="1" hangingPunct="1">
              <a:lnSpc>
                <a:spcPct val="80000"/>
              </a:lnSpc>
            </a:pPr>
            <a:r>
              <a:rPr lang="en-US" altLang="en-US" sz="2800" dirty="0"/>
              <a:t>Reduced (Fe</a:t>
            </a:r>
            <a:r>
              <a:rPr lang="en-US" altLang="en-US" sz="2800" baseline="30000" dirty="0"/>
              <a:t>++</a:t>
            </a:r>
            <a:r>
              <a:rPr lang="en-US" altLang="en-US" sz="2800" dirty="0"/>
              <a:t>)   	Oxidized (Fe</a:t>
            </a:r>
            <a:r>
              <a:rPr lang="en-US" altLang="en-US" sz="2800" baseline="30000" dirty="0"/>
              <a:t>+++</a:t>
            </a:r>
            <a:r>
              <a:rPr lang="en-US" altLang="en-US" sz="2800" dirty="0"/>
              <a:t>)</a:t>
            </a:r>
            <a:br>
              <a:rPr lang="en-US" altLang="en-US" sz="2800" dirty="0"/>
            </a:br>
            <a:r>
              <a:rPr lang="en-US" altLang="en-US" sz="2800" dirty="0"/>
              <a:t>gains electrons   	loss of electrons</a:t>
            </a:r>
          </a:p>
          <a:p>
            <a:pPr eaLnBrk="1" hangingPunct="1">
              <a:lnSpc>
                <a:spcPct val="80000"/>
              </a:lnSpc>
            </a:pPr>
            <a:r>
              <a:rPr lang="en-US" altLang="en-US" sz="2800" dirty="0"/>
              <a:t>Ferrous               	Ferric</a:t>
            </a:r>
          </a:p>
          <a:p>
            <a:endParaRPr lang="en-US" dirty="0"/>
          </a:p>
        </p:txBody>
      </p:sp>
      <p:sp>
        <p:nvSpPr>
          <p:cNvPr id="4" name="Slide Number Placeholder 3">
            <a:extLst>
              <a:ext uri="{FF2B5EF4-FFF2-40B4-BE49-F238E27FC236}">
                <a16:creationId xmlns:a16="http://schemas.microsoft.com/office/drawing/2014/main" id="{1047B492-E592-7CF3-7EB5-8CE56E5F2556}"/>
              </a:ext>
            </a:extLst>
          </p:cNvPr>
          <p:cNvSpPr>
            <a:spLocks noGrp="1"/>
          </p:cNvSpPr>
          <p:nvPr>
            <p:ph type="sldNum" sz="quarter" idx="12"/>
          </p:nvPr>
        </p:nvSpPr>
        <p:spPr/>
        <p:txBody>
          <a:bodyPr/>
          <a:lstStyle/>
          <a:p>
            <a:fld id="{DCB4DD8D-4F5D-4EB9-BC24-C39EDF5F2FC0}" type="slidenum">
              <a:rPr lang="en-US" smtClean="0"/>
              <a:t>31</a:t>
            </a:fld>
            <a:endParaRPr lang="en-US"/>
          </a:p>
        </p:txBody>
      </p:sp>
    </p:spTree>
    <p:extLst>
      <p:ext uri="{BB962C8B-B14F-4D97-AF65-F5344CB8AC3E}">
        <p14:creationId xmlns:p14="http://schemas.microsoft.com/office/powerpoint/2010/main" val="3819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69E53-5FF7-E11A-6FD0-9830E34E9A27}"/>
              </a:ext>
            </a:extLst>
          </p:cNvPr>
          <p:cNvSpPr>
            <a:spLocks noGrp="1"/>
          </p:cNvSpPr>
          <p:nvPr>
            <p:ph type="title"/>
          </p:nvPr>
        </p:nvSpPr>
        <p:spPr/>
        <p:txBody>
          <a:bodyPr>
            <a:normAutofit fontScale="90000"/>
          </a:bodyPr>
          <a:lstStyle/>
          <a:p>
            <a:r>
              <a:rPr lang="en-US" dirty="0"/>
              <a:t>What are the plant concentrations, functions, and deficiency symptoms of the essential nutrients?</a:t>
            </a:r>
          </a:p>
        </p:txBody>
      </p:sp>
      <p:sp>
        <p:nvSpPr>
          <p:cNvPr id="3" name="Content Placeholder 2">
            <a:extLst>
              <a:ext uri="{FF2B5EF4-FFF2-40B4-BE49-F238E27FC236}">
                <a16:creationId xmlns:a16="http://schemas.microsoft.com/office/drawing/2014/main" id="{0DC4BB22-60AE-5F32-9651-D2CF24EC4FB6}"/>
              </a:ext>
            </a:extLst>
          </p:cNvPr>
          <p:cNvSpPr>
            <a:spLocks noGrp="1"/>
          </p:cNvSpPr>
          <p:nvPr>
            <p:ph idx="1"/>
          </p:nvPr>
        </p:nvSpPr>
        <p:spPr>
          <a:xfrm>
            <a:off x="838200" y="1825625"/>
            <a:ext cx="5641731" cy="4351338"/>
          </a:xfrm>
        </p:spPr>
        <p:txBody>
          <a:bodyPr/>
          <a:lstStyle/>
          <a:p>
            <a:r>
              <a:rPr lang="en-US" dirty="0"/>
              <a:t>Plant concentration of nutrients is helpful in managing nutrients that are mobile in the soil</a:t>
            </a:r>
          </a:p>
          <a:p>
            <a:r>
              <a:rPr lang="en-US" dirty="0"/>
              <a:t>For these nutrients, the crop requirement can be estimated by multiplying yield times plant concentration</a:t>
            </a:r>
          </a:p>
          <a:p>
            <a:endParaRPr lang="en-US" dirty="0"/>
          </a:p>
          <a:p>
            <a:pPr lvl="1"/>
            <a:endParaRPr lang="en-US" dirty="0"/>
          </a:p>
        </p:txBody>
      </p:sp>
      <p:sp>
        <p:nvSpPr>
          <p:cNvPr id="4" name="Slide Number Placeholder 3">
            <a:extLst>
              <a:ext uri="{FF2B5EF4-FFF2-40B4-BE49-F238E27FC236}">
                <a16:creationId xmlns:a16="http://schemas.microsoft.com/office/drawing/2014/main" id="{5A509061-915C-8AEF-C9B9-052B53803344}"/>
              </a:ext>
            </a:extLst>
          </p:cNvPr>
          <p:cNvSpPr>
            <a:spLocks noGrp="1"/>
          </p:cNvSpPr>
          <p:nvPr>
            <p:ph type="sldNum" sz="quarter" idx="12"/>
          </p:nvPr>
        </p:nvSpPr>
        <p:spPr/>
        <p:txBody>
          <a:bodyPr/>
          <a:lstStyle/>
          <a:p>
            <a:fld id="{DCB4DD8D-4F5D-4EB9-BC24-C39EDF5F2FC0}" type="slidenum">
              <a:rPr lang="en-US" smtClean="0"/>
              <a:t>32</a:t>
            </a:fld>
            <a:endParaRPr lang="en-US"/>
          </a:p>
        </p:txBody>
      </p:sp>
      <p:pic>
        <p:nvPicPr>
          <p:cNvPr id="5" name="Picture 3">
            <a:extLst>
              <a:ext uri="{FF2B5EF4-FFF2-40B4-BE49-F238E27FC236}">
                <a16:creationId xmlns:a16="http://schemas.microsoft.com/office/drawing/2014/main" id="{64547536-E655-ED4D-0D2C-D6C9AA8270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6726361" y="1993534"/>
            <a:ext cx="3768478" cy="38814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155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D68C-A4A8-271C-21DA-FCDE4D029FDB}"/>
              </a:ext>
            </a:extLst>
          </p:cNvPr>
          <p:cNvSpPr>
            <a:spLocks noGrp="1"/>
          </p:cNvSpPr>
          <p:nvPr>
            <p:ph type="title"/>
          </p:nvPr>
        </p:nvSpPr>
        <p:spPr/>
        <p:txBody>
          <a:bodyPr/>
          <a:lstStyle/>
          <a:p>
            <a:r>
              <a:rPr lang="en-US" dirty="0"/>
              <a:t>Essential Nutrients</a:t>
            </a:r>
          </a:p>
        </p:txBody>
      </p:sp>
      <p:sp>
        <p:nvSpPr>
          <p:cNvPr id="3" name="Content Placeholder 2">
            <a:extLst>
              <a:ext uri="{FF2B5EF4-FFF2-40B4-BE49-F238E27FC236}">
                <a16:creationId xmlns:a16="http://schemas.microsoft.com/office/drawing/2014/main" id="{8D44D876-9F78-C4EA-BC09-AFD876BFE0B3}"/>
              </a:ext>
            </a:extLst>
          </p:cNvPr>
          <p:cNvSpPr>
            <a:spLocks noGrp="1"/>
          </p:cNvSpPr>
          <p:nvPr>
            <p:ph idx="1"/>
          </p:nvPr>
        </p:nvSpPr>
        <p:spPr/>
        <p:txBody>
          <a:bodyPr/>
          <a:lstStyle/>
          <a:p>
            <a:r>
              <a:rPr lang="en-US" dirty="0"/>
              <a:t>Grouped according to crop removal</a:t>
            </a:r>
          </a:p>
          <a:p>
            <a:r>
              <a:rPr lang="en-US" dirty="0"/>
              <a:t>Primary (N, P, K)</a:t>
            </a:r>
          </a:p>
          <a:p>
            <a:pPr lvl="1"/>
            <a:r>
              <a:rPr lang="en-US" dirty="0"/>
              <a:t>Removed in largest amount by crop</a:t>
            </a:r>
          </a:p>
          <a:p>
            <a:pPr lvl="1"/>
            <a:r>
              <a:rPr lang="en-US" dirty="0"/>
              <a:t>Most commonly deficient</a:t>
            </a:r>
          </a:p>
          <a:p>
            <a:r>
              <a:rPr lang="en-US" dirty="0"/>
              <a:t>Secondary (Ca, Mg, S)</a:t>
            </a:r>
          </a:p>
          <a:p>
            <a:r>
              <a:rPr lang="en-US" dirty="0"/>
              <a:t>Micro (Fe, Mn, Cu, Zn, B, Cl, Mb, Ni)</a:t>
            </a:r>
          </a:p>
        </p:txBody>
      </p:sp>
      <p:sp>
        <p:nvSpPr>
          <p:cNvPr id="4" name="Slide Number Placeholder 3">
            <a:extLst>
              <a:ext uri="{FF2B5EF4-FFF2-40B4-BE49-F238E27FC236}">
                <a16:creationId xmlns:a16="http://schemas.microsoft.com/office/drawing/2014/main" id="{E8FB5DCF-A920-F627-3B4C-C67AB231A043}"/>
              </a:ext>
            </a:extLst>
          </p:cNvPr>
          <p:cNvSpPr>
            <a:spLocks noGrp="1"/>
          </p:cNvSpPr>
          <p:nvPr>
            <p:ph type="sldNum" sz="quarter" idx="12"/>
          </p:nvPr>
        </p:nvSpPr>
        <p:spPr/>
        <p:txBody>
          <a:bodyPr/>
          <a:lstStyle/>
          <a:p>
            <a:fld id="{DCB4DD8D-4F5D-4EB9-BC24-C39EDF5F2FC0}" type="slidenum">
              <a:rPr lang="en-US" smtClean="0"/>
              <a:t>33</a:t>
            </a:fld>
            <a:endParaRPr lang="en-US"/>
          </a:p>
        </p:txBody>
      </p:sp>
    </p:spTree>
    <p:extLst>
      <p:ext uri="{BB962C8B-B14F-4D97-AF65-F5344CB8AC3E}">
        <p14:creationId xmlns:p14="http://schemas.microsoft.com/office/powerpoint/2010/main" val="191051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FBF9-63C8-C212-BE99-D7EEB3C700DE}"/>
              </a:ext>
            </a:extLst>
          </p:cNvPr>
          <p:cNvSpPr>
            <a:spLocks noGrp="1"/>
          </p:cNvSpPr>
          <p:nvPr>
            <p:ph type="title"/>
          </p:nvPr>
        </p:nvSpPr>
        <p:spPr/>
        <p:txBody>
          <a:bodyPr/>
          <a:lstStyle/>
          <a:p>
            <a:r>
              <a:rPr lang="en-US" dirty="0"/>
              <a:t>Primary Nutrients</a:t>
            </a:r>
          </a:p>
        </p:txBody>
      </p:sp>
      <p:sp>
        <p:nvSpPr>
          <p:cNvPr id="4" name="Slide Number Placeholder 3">
            <a:extLst>
              <a:ext uri="{FF2B5EF4-FFF2-40B4-BE49-F238E27FC236}">
                <a16:creationId xmlns:a16="http://schemas.microsoft.com/office/drawing/2014/main" id="{E3CEE658-205F-3F1C-8262-EABBE3B93B28}"/>
              </a:ext>
            </a:extLst>
          </p:cNvPr>
          <p:cNvSpPr>
            <a:spLocks noGrp="1"/>
          </p:cNvSpPr>
          <p:nvPr>
            <p:ph type="sldNum" sz="quarter" idx="12"/>
          </p:nvPr>
        </p:nvSpPr>
        <p:spPr/>
        <p:txBody>
          <a:bodyPr/>
          <a:lstStyle/>
          <a:p>
            <a:fld id="{DCB4DD8D-4F5D-4EB9-BC24-C39EDF5F2FC0}" type="slidenum">
              <a:rPr lang="en-US" smtClean="0"/>
              <a:t>34</a:t>
            </a:fld>
            <a:endParaRPr lang="en-US"/>
          </a:p>
        </p:txBody>
      </p:sp>
      <p:graphicFrame>
        <p:nvGraphicFramePr>
          <p:cNvPr id="5" name="Group 3">
            <a:extLst>
              <a:ext uri="{FF2B5EF4-FFF2-40B4-BE49-F238E27FC236}">
                <a16:creationId xmlns:a16="http://schemas.microsoft.com/office/drawing/2014/main" id="{B45E30E4-A2C6-5E4E-FBF3-0F29510C7D48}"/>
              </a:ext>
            </a:extLst>
          </p:cNvPr>
          <p:cNvGraphicFramePr>
            <a:graphicFrameLocks noGrp="1"/>
          </p:cNvGraphicFramePr>
          <p:nvPr/>
        </p:nvGraphicFramePr>
        <p:xfrm>
          <a:off x="1905000" y="1981200"/>
          <a:ext cx="2979738" cy="4267200"/>
        </p:xfrm>
        <a:graphic>
          <a:graphicData uri="http://schemas.openxmlformats.org/drawingml/2006/table">
            <a:tbl>
              <a:tblPr/>
              <a:tblGrid>
                <a:gridCol w="2979738">
                  <a:extLst>
                    <a:ext uri="{9D8B030D-6E8A-4147-A177-3AD203B41FA5}">
                      <a16:colId xmlns:a16="http://schemas.microsoft.com/office/drawing/2014/main" val="20000"/>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dirty="0">
                          <a:ln>
                            <a:noFill/>
                          </a:ln>
                          <a:solidFill>
                            <a:schemeClr val="tx1"/>
                          </a:solidFill>
                          <a:effectLst/>
                          <a:latin typeface="Verdana" pitchFamily="34" charset="0"/>
                        </a:rPr>
                        <a:t>Nutrient</a:t>
                      </a:r>
                    </a:p>
                  </a:txBody>
                  <a:tcPr marL="92075" marR="92075" marT="46038" marB="46038" anchor="b" horzOverflow="overflow">
                    <a:lnL cap="flat">
                      <a:noFill/>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Nitrogen (N)</a:t>
                      </a:r>
                    </a:p>
                  </a:txBody>
                  <a:tcPr marL="92075" marR="92075" marT="46038" marB="46038" anchor="b"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Potassium (K)</a:t>
                      </a:r>
                    </a:p>
                  </a:txBody>
                  <a:tcPr marL="92075" marR="92075" marT="46038" marB="46038" anchor="b"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Phosphorus (P)</a:t>
                      </a:r>
                    </a:p>
                  </a:txBody>
                  <a:tcPr marL="92075" marR="92075" marT="46038" marB="46038" anchor="b" horzOverflow="overflow">
                    <a:lnL cap="flat">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6" name="Group 21">
            <a:extLst>
              <a:ext uri="{FF2B5EF4-FFF2-40B4-BE49-F238E27FC236}">
                <a16:creationId xmlns:a16="http://schemas.microsoft.com/office/drawing/2014/main" id="{F79E425A-32E0-3FD6-9AC0-549BD97A3732}"/>
              </a:ext>
            </a:extLst>
          </p:cNvPr>
          <p:cNvGraphicFramePr>
            <a:graphicFrameLocks noGrp="1"/>
          </p:cNvGraphicFramePr>
          <p:nvPr/>
        </p:nvGraphicFramePr>
        <p:xfrm>
          <a:off x="4876800" y="1981200"/>
          <a:ext cx="2674938" cy="4267200"/>
        </p:xfrm>
        <a:graphic>
          <a:graphicData uri="http://schemas.openxmlformats.org/drawingml/2006/table">
            <a:tbl>
              <a:tblPr/>
              <a:tblGrid>
                <a:gridCol w="2674938">
                  <a:extLst>
                    <a:ext uri="{9D8B030D-6E8A-4147-A177-3AD203B41FA5}">
                      <a16:colId xmlns:a16="http://schemas.microsoft.com/office/drawing/2014/main" val="20000"/>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dirty="0">
                          <a:ln>
                            <a:noFill/>
                          </a:ln>
                          <a:solidFill>
                            <a:schemeClr val="tx1"/>
                          </a:solidFill>
                          <a:effectLst/>
                          <a:latin typeface="Verdana" pitchFamily="34" charset="0"/>
                        </a:rPr>
                        <a:t>Soil (lb/a)*</a:t>
                      </a:r>
                    </a:p>
                  </a:txBody>
                  <a:tcPr marL="92075" marR="92075" marT="46038" marB="46038"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400 – 8,000</a:t>
                      </a:r>
                    </a:p>
                  </a:txBody>
                  <a:tcPr marL="92075" marR="92075" marT="46038" marB="46038"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800 - 60,000</a:t>
                      </a:r>
                    </a:p>
                  </a:txBody>
                  <a:tcPr marL="92075" marR="92075" marT="46038" marB="46038"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400 – 10,000</a:t>
                      </a:r>
                    </a:p>
                  </a:txBody>
                  <a:tcPr marL="92075" marR="92075" marT="46038" marB="46038"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7" name="Group 33">
            <a:extLst>
              <a:ext uri="{FF2B5EF4-FFF2-40B4-BE49-F238E27FC236}">
                <a16:creationId xmlns:a16="http://schemas.microsoft.com/office/drawing/2014/main" id="{F956BF6B-4AAA-DE78-E22A-229806430601}"/>
              </a:ext>
            </a:extLst>
          </p:cNvPr>
          <p:cNvGraphicFramePr>
            <a:graphicFrameLocks noGrp="1"/>
          </p:cNvGraphicFramePr>
          <p:nvPr>
            <p:extLst>
              <p:ext uri="{D42A27DB-BD31-4B8C-83A1-F6EECF244321}">
                <p14:modId xmlns:p14="http://schemas.microsoft.com/office/powerpoint/2010/main" val="2593942638"/>
              </p:ext>
            </p:extLst>
          </p:nvPr>
        </p:nvGraphicFramePr>
        <p:xfrm>
          <a:off x="7543800" y="1981200"/>
          <a:ext cx="2408238" cy="4267200"/>
        </p:xfrm>
        <a:graphic>
          <a:graphicData uri="http://schemas.openxmlformats.org/drawingml/2006/table">
            <a:tbl>
              <a:tblPr/>
              <a:tblGrid>
                <a:gridCol w="2408238">
                  <a:extLst>
                    <a:ext uri="{9D8B030D-6E8A-4147-A177-3AD203B41FA5}">
                      <a16:colId xmlns:a16="http://schemas.microsoft.com/office/drawing/2014/main" val="20000"/>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dirty="0">
                          <a:ln>
                            <a:noFill/>
                          </a:ln>
                          <a:solidFill>
                            <a:schemeClr val="tx1"/>
                          </a:solidFill>
                          <a:effectLst/>
                          <a:latin typeface="Verdana" pitchFamily="34" charset="0"/>
                        </a:rPr>
                        <a:t>Crop (lb/a)**</a:t>
                      </a:r>
                    </a:p>
                  </a:txBody>
                  <a:tcPr marL="92075" marR="92075" marT="46038" marB="46038" anchor="b" horzOverflow="overflow">
                    <a:lnL w="28575"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180</a:t>
                      </a:r>
                    </a:p>
                  </a:txBody>
                  <a:tcPr marL="92075" marR="92075" marT="46038" marB="46038" anchor="b" horzOverflow="overflow">
                    <a:lnL w="28575"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54</a:t>
                      </a:r>
                    </a:p>
                  </a:txBody>
                  <a:tcPr marL="92075" marR="92075" marT="46038" marB="46038" anchor="b"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6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88</a:t>
                      </a:r>
                    </a:p>
                  </a:txBody>
                  <a:tcPr marL="92075" marR="92075" marT="46038" marB="46038" anchor="b"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 name="Rectangle 48">
            <a:extLst>
              <a:ext uri="{FF2B5EF4-FFF2-40B4-BE49-F238E27FC236}">
                <a16:creationId xmlns:a16="http://schemas.microsoft.com/office/drawing/2014/main" id="{016284E3-0F54-AF49-4C7D-1043A456194A}"/>
              </a:ext>
            </a:extLst>
          </p:cNvPr>
          <p:cNvSpPr>
            <a:spLocks noChangeArrowheads="1"/>
          </p:cNvSpPr>
          <p:nvPr/>
        </p:nvSpPr>
        <p:spPr bwMode="auto">
          <a:xfrm>
            <a:off x="3352800" y="1219200"/>
            <a:ext cx="64849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b="1">
                <a:latin typeface="Arial" panose="020B0604020202020204" pitchFamily="34" charset="0"/>
              </a:rPr>
              <a:t>*Range of total amount in soil.  From Chemical Equilibria in Soils. W.L.Lindsay, 1979.  Wiley &amp; Sons.</a:t>
            </a:r>
          </a:p>
        </p:txBody>
      </p:sp>
      <p:sp>
        <p:nvSpPr>
          <p:cNvPr id="9" name="Text Box 49">
            <a:extLst>
              <a:ext uri="{FF2B5EF4-FFF2-40B4-BE49-F238E27FC236}">
                <a16:creationId xmlns:a16="http://schemas.microsoft.com/office/drawing/2014/main" id="{6391D6B5-F0DB-6445-AB9D-5D4AE3D5E6F9}"/>
              </a:ext>
            </a:extLst>
          </p:cNvPr>
          <p:cNvSpPr txBox="1">
            <a:spLocks noChangeArrowheads="1"/>
          </p:cNvSpPr>
          <p:nvPr/>
        </p:nvSpPr>
        <p:spPr bwMode="auto">
          <a:xfrm>
            <a:off x="3215053" y="62484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b="1" dirty="0">
                <a:latin typeface="Arial" panose="020B0604020202020204" pitchFamily="34" charset="0"/>
              </a:rPr>
              <a:t>**Calculated for 200 bushel corn</a:t>
            </a:r>
          </a:p>
        </p:txBody>
      </p:sp>
    </p:spTree>
    <p:extLst>
      <p:ext uri="{BB962C8B-B14F-4D97-AF65-F5344CB8AC3E}">
        <p14:creationId xmlns:p14="http://schemas.microsoft.com/office/powerpoint/2010/main" val="58317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6A76-F7D5-F668-E985-9312B1A740D2}"/>
              </a:ext>
            </a:extLst>
          </p:cNvPr>
          <p:cNvSpPr>
            <a:spLocks noGrp="1"/>
          </p:cNvSpPr>
          <p:nvPr>
            <p:ph type="title"/>
          </p:nvPr>
        </p:nvSpPr>
        <p:spPr/>
        <p:txBody>
          <a:bodyPr/>
          <a:lstStyle/>
          <a:p>
            <a:r>
              <a:rPr lang="en-US" dirty="0"/>
              <a:t>Secondary Nutrients</a:t>
            </a:r>
          </a:p>
        </p:txBody>
      </p:sp>
      <p:sp>
        <p:nvSpPr>
          <p:cNvPr id="4" name="Slide Number Placeholder 3">
            <a:extLst>
              <a:ext uri="{FF2B5EF4-FFF2-40B4-BE49-F238E27FC236}">
                <a16:creationId xmlns:a16="http://schemas.microsoft.com/office/drawing/2014/main" id="{C62D7E03-EDE7-2AB6-80C8-6B76AD8CCAC3}"/>
              </a:ext>
            </a:extLst>
          </p:cNvPr>
          <p:cNvSpPr>
            <a:spLocks noGrp="1"/>
          </p:cNvSpPr>
          <p:nvPr>
            <p:ph type="sldNum" sz="quarter" idx="12"/>
          </p:nvPr>
        </p:nvSpPr>
        <p:spPr/>
        <p:txBody>
          <a:bodyPr/>
          <a:lstStyle/>
          <a:p>
            <a:fld id="{DCB4DD8D-4F5D-4EB9-BC24-C39EDF5F2FC0}" type="slidenum">
              <a:rPr lang="en-US" smtClean="0"/>
              <a:t>35</a:t>
            </a:fld>
            <a:endParaRPr lang="en-US"/>
          </a:p>
        </p:txBody>
      </p:sp>
      <p:graphicFrame>
        <p:nvGraphicFramePr>
          <p:cNvPr id="5" name="Group 3">
            <a:extLst>
              <a:ext uri="{FF2B5EF4-FFF2-40B4-BE49-F238E27FC236}">
                <a16:creationId xmlns:a16="http://schemas.microsoft.com/office/drawing/2014/main" id="{373137D9-9731-785A-013D-55AB624BB436}"/>
              </a:ext>
            </a:extLst>
          </p:cNvPr>
          <p:cNvGraphicFramePr>
            <a:graphicFrameLocks noGrp="1"/>
          </p:cNvGraphicFramePr>
          <p:nvPr/>
        </p:nvGraphicFramePr>
        <p:xfrm>
          <a:off x="1981201" y="2590800"/>
          <a:ext cx="2589213" cy="2819400"/>
        </p:xfrm>
        <a:graphic>
          <a:graphicData uri="http://schemas.openxmlformats.org/drawingml/2006/table">
            <a:tbl>
              <a:tblPr/>
              <a:tblGrid>
                <a:gridCol w="2589213">
                  <a:extLst>
                    <a:ext uri="{9D8B030D-6E8A-4147-A177-3AD203B41FA5}">
                      <a16:colId xmlns:a16="http://schemas.microsoft.com/office/drawing/2014/main" val="20000"/>
                    </a:ext>
                  </a:extLst>
                </a:gridCol>
              </a:tblGrid>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dirty="0">
                          <a:ln>
                            <a:noFill/>
                          </a:ln>
                          <a:solidFill>
                            <a:schemeClr val="tx1"/>
                          </a:solidFill>
                          <a:effectLst/>
                          <a:latin typeface="Verdana" pitchFamily="34" charset="0"/>
                        </a:rPr>
                        <a:t>Nutrient</a:t>
                      </a:r>
                    </a:p>
                  </a:txBody>
                  <a:tcPr marL="92075" marR="92075" marT="46038" marB="46038" anchor="b" horzOverflow="overflow">
                    <a:lnL cap="flat">
                      <a:noFill/>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Calcium</a:t>
                      </a:r>
                    </a:p>
                  </a:txBody>
                  <a:tcPr marL="92075" marR="92075" marT="46038" marB="46038" anchor="b"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Magnesium</a:t>
                      </a:r>
                    </a:p>
                  </a:txBody>
                  <a:tcPr marL="92075" marR="92075" marT="46038" marB="46038" anchor="b"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Sulfur</a:t>
                      </a:r>
                    </a:p>
                  </a:txBody>
                  <a:tcPr marL="92075" marR="92075" marT="46038" marB="46038" anchor="b"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6" name="Group 21">
            <a:extLst>
              <a:ext uri="{FF2B5EF4-FFF2-40B4-BE49-F238E27FC236}">
                <a16:creationId xmlns:a16="http://schemas.microsoft.com/office/drawing/2014/main" id="{A719149A-4CA9-3DFF-AA0D-1AA38CF992C0}"/>
              </a:ext>
            </a:extLst>
          </p:cNvPr>
          <p:cNvGraphicFramePr>
            <a:graphicFrameLocks noGrp="1"/>
          </p:cNvGraphicFramePr>
          <p:nvPr/>
        </p:nvGraphicFramePr>
        <p:xfrm>
          <a:off x="4495800" y="2590800"/>
          <a:ext cx="2998788" cy="2819400"/>
        </p:xfrm>
        <a:graphic>
          <a:graphicData uri="http://schemas.openxmlformats.org/drawingml/2006/table">
            <a:tbl>
              <a:tblPr/>
              <a:tblGrid>
                <a:gridCol w="2998788">
                  <a:extLst>
                    <a:ext uri="{9D8B030D-6E8A-4147-A177-3AD203B41FA5}">
                      <a16:colId xmlns:a16="http://schemas.microsoft.com/office/drawing/2014/main" val="20000"/>
                    </a:ext>
                  </a:extLst>
                </a:gridCol>
              </a:tblGrid>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a:ln>
                            <a:noFill/>
                          </a:ln>
                          <a:solidFill>
                            <a:schemeClr val="tx1"/>
                          </a:solidFill>
                          <a:effectLst/>
                          <a:latin typeface="Verdana" pitchFamily="34" charset="0"/>
                        </a:rPr>
                        <a:t>Soil (</a:t>
                      </a:r>
                      <a:r>
                        <a:rPr kumimoji="0" lang="en-US" sz="2800" b="1" i="0" u="none" strike="noStrike" cap="none" normalizeH="0" baseline="0" dirty="0" err="1">
                          <a:ln>
                            <a:noFill/>
                          </a:ln>
                          <a:solidFill>
                            <a:schemeClr val="tx1"/>
                          </a:solidFill>
                          <a:effectLst/>
                          <a:latin typeface="Verdana" pitchFamily="34" charset="0"/>
                        </a:rPr>
                        <a:t>lb</a:t>
                      </a:r>
                      <a:r>
                        <a:rPr kumimoji="0" lang="en-US" sz="2800" b="1" i="0" u="none" strike="noStrike" cap="none" normalizeH="0" baseline="0" dirty="0">
                          <a:ln>
                            <a:noFill/>
                          </a:ln>
                          <a:solidFill>
                            <a:schemeClr val="tx1"/>
                          </a:solidFill>
                          <a:effectLst/>
                          <a:latin typeface="Verdana" pitchFamily="34" charset="0"/>
                        </a:rPr>
                        <a:t>/a)*</a:t>
                      </a:r>
                    </a:p>
                  </a:txBody>
                  <a:tcPr marL="92075" marR="92075" marT="46038" marB="46038"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a:ln>
                            <a:noFill/>
                          </a:ln>
                          <a:solidFill>
                            <a:schemeClr val="tx1"/>
                          </a:solidFill>
                          <a:effectLst/>
                          <a:latin typeface="Verdana" pitchFamily="34" charset="0"/>
                        </a:rPr>
                        <a:t>14,000 – 1,000,000</a:t>
                      </a:r>
                    </a:p>
                  </a:txBody>
                  <a:tcPr marL="92075" marR="92075" marT="46038" marB="46038"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a:ln>
                            <a:noFill/>
                          </a:ln>
                          <a:solidFill>
                            <a:schemeClr val="tx1"/>
                          </a:solidFill>
                          <a:effectLst/>
                          <a:latin typeface="Verdana" pitchFamily="34" charset="0"/>
                        </a:rPr>
                        <a:t>1,200 - 12,000</a:t>
                      </a:r>
                    </a:p>
                  </a:txBody>
                  <a:tcPr marL="92075" marR="92075" marT="46038" marB="46038"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dirty="0">
                          <a:ln>
                            <a:noFill/>
                          </a:ln>
                          <a:solidFill>
                            <a:schemeClr val="tx1"/>
                          </a:solidFill>
                          <a:effectLst/>
                          <a:latin typeface="Verdana" pitchFamily="34" charset="0"/>
                        </a:rPr>
                        <a:t>60 – 20,000</a:t>
                      </a:r>
                    </a:p>
                  </a:txBody>
                  <a:tcPr marL="92075" marR="92075" marT="46038" marB="46038"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7" name="Group 54">
            <a:extLst>
              <a:ext uri="{FF2B5EF4-FFF2-40B4-BE49-F238E27FC236}">
                <a16:creationId xmlns:a16="http://schemas.microsoft.com/office/drawing/2014/main" id="{50BD693C-721C-1C27-1DC6-68FDBA6B7BA5}"/>
              </a:ext>
            </a:extLst>
          </p:cNvPr>
          <p:cNvGraphicFramePr>
            <a:graphicFrameLocks noGrp="1"/>
          </p:cNvGraphicFramePr>
          <p:nvPr>
            <p:extLst>
              <p:ext uri="{D42A27DB-BD31-4B8C-83A1-F6EECF244321}">
                <p14:modId xmlns:p14="http://schemas.microsoft.com/office/powerpoint/2010/main" val="2277498556"/>
              </p:ext>
            </p:extLst>
          </p:nvPr>
        </p:nvGraphicFramePr>
        <p:xfrm>
          <a:off x="7467601" y="2590800"/>
          <a:ext cx="2371725" cy="2819400"/>
        </p:xfrm>
        <a:graphic>
          <a:graphicData uri="http://schemas.openxmlformats.org/drawingml/2006/table">
            <a:tbl>
              <a:tblPr/>
              <a:tblGrid>
                <a:gridCol w="2371725">
                  <a:extLst>
                    <a:ext uri="{9D8B030D-6E8A-4147-A177-3AD203B41FA5}">
                      <a16:colId xmlns:a16="http://schemas.microsoft.com/office/drawing/2014/main" val="20000"/>
                    </a:ext>
                  </a:extLst>
                </a:gridCol>
              </a:tblGrid>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Crop (</a:t>
                      </a:r>
                      <a:r>
                        <a:rPr kumimoji="0" lang="en-US" sz="2000" b="1" i="0" u="none" strike="noStrike" cap="none" normalizeH="0" baseline="0" dirty="0" err="1">
                          <a:ln>
                            <a:noFill/>
                          </a:ln>
                          <a:solidFill>
                            <a:schemeClr val="tx1"/>
                          </a:solidFill>
                          <a:effectLst/>
                          <a:latin typeface="Verdana" pitchFamily="34" charset="0"/>
                        </a:rPr>
                        <a:t>lb</a:t>
                      </a:r>
                      <a:r>
                        <a:rPr kumimoji="0" lang="en-US" sz="2000" b="1" i="0" u="none" strike="noStrike" cap="none" normalizeH="0" baseline="0" dirty="0">
                          <a:ln>
                            <a:noFill/>
                          </a:ln>
                          <a:solidFill>
                            <a:schemeClr val="tx1"/>
                          </a:solidFill>
                          <a:effectLst/>
                          <a:latin typeface="Verdana" pitchFamily="34" charset="0"/>
                        </a:rPr>
                        <a:t>/a)**</a:t>
                      </a:r>
                    </a:p>
                  </a:txBody>
                  <a:tcPr marL="92075" marR="92075" marT="46038" marB="46038" anchor="b" horzOverflow="overflow">
                    <a:lnL cap="flat">
                      <a:noFill/>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dirty="0">
                          <a:ln>
                            <a:noFill/>
                          </a:ln>
                          <a:solidFill>
                            <a:schemeClr val="tx1"/>
                          </a:solidFill>
                          <a:effectLst/>
                          <a:latin typeface="Verdana" pitchFamily="34" charset="0"/>
                        </a:rPr>
                        <a:t>3</a:t>
                      </a:r>
                    </a:p>
                  </a:txBody>
                  <a:tcPr marL="92075" marR="92075" marT="46038" marB="46038" anchor="b"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dirty="0">
                          <a:ln>
                            <a:noFill/>
                          </a:ln>
                          <a:solidFill>
                            <a:schemeClr val="tx1"/>
                          </a:solidFill>
                          <a:effectLst/>
                          <a:latin typeface="Verdana" pitchFamily="34" charset="0"/>
                        </a:rPr>
                        <a:t>1</a:t>
                      </a:r>
                    </a:p>
                  </a:txBody>
                  <a:tcPr marL="92075" marR="92075" marT="46038" marB="46038" anchor="b"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48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dirty="0">
                          <a:ln>
                            <a:noFill/>
                          </a:ln>
                          <a:solidFill>
                            <a:schemeClr val="tx1"/>
                          </a:solidFill>
                          <a:effectLst/>
                          <a:latin typeface="Verdana" pitchFamily="34" charset="0"/>
                        </a:rPr>
                        <a:t>14</a:t>
                      </a:r>
                    </a:p>
                  </a:txBody>
                  <a:tcPr marL="92075" marR="92075" marT="46038" marB="46038" anchor="b" horzOverflow="overflow">
                    <a:lnL cap="flat">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 name="Text Box 51">
            <a:extLst>
              <a:ext uri="{FF2B5EF4-FFF2-40B4-BE49-F238E27FC236}">
                <a16:creationId xmlns:a16="http://schemas.microsoft.com/office/drawing/2014/main" id="{4673F2FE-4805-64BC-2399-BF7BA0A7E037}"/>
              </a:ext>
            </a:extLst>
          </p:cNvPr>
          <p:cNvSpPr txBox="1">
            <a:spLocks noChangeArrowheads="1"/>
          </p:cNvSpPr>
          <p:nvPr/>
        </p:nvSpPr>
        <p:spPr bwMode="auto">
          <a:xfrm>
            <a:off x="2514601" y="1905000"/>
            <a:ext cx="7464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b="1">
                <a:latin typeface="Arial" panose="020B0604020202020204" pitchFamily="34" charset="0"/>
              </a:rPr>
              <a:t>* Range of total in soil.  From Chemical Equilibria in Soils.   W.L.Lindsay, 1979.  Wiley &amp; Sons.</a:t>
            </a:r>
          </a:p>
        </p:txBody>
      </p:sp>
      <p:sp>
        <p:nvSpPr>
          <p:cNvPr id="10" name="Text Box 49">
            <a:extLst>
              <a:ext uri="{FF2B5EF4-FFF2-40B4-BE49-F238E27FC236}">
                <a16:creationId xmlns:a16="http://schemas.microsoft.com/office/drawing/2014/main" id="{31A0F450-3E00-DDCD-22BB-F23C0FB374D7}"/>
              </a:ext>
            </a:extLst>
          </p:cNvPr>
          <p:cNvSpPr txBox="1">
            <a:spLocks noChangeArrowheads="1"/>
          </p:cNvSpPr>
          <p:nvPr/>
        </p:nvSpPr>
        <p:spPr bwMode="auto">
          <a:xfrm>
            <a:off x="3215053" y="62484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b="1" dirty="0">
                <a:latin typeface="Arial" panose="020B0604020202020204" pitchFamily="34" charset="0"/>
              </a:rPr>
              <a:t>**Calculated for 200 bushel corn.</a:t>
            </a:r>
          </a:p>
        </p:txBody>
      </p:sp>
    </p:spTree>
    <p:extLst>
      <p:ext uri="{BB962C8B-B14F-4D97-AF65-F5344CB8AC3E}">
        <p14:creationId xmlns:p14="http://schemas.microsoft.com/office/powerpoint/2010/main" val="409130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6159-442D-534C-2297-559F301B8BAB}"/>
              </a:ext>
            </a:extLst>
          </p:cNvPr>
          <p:cNvSpPr>
            <a:spLocks noGrp="1"/>
          </p:cNvSpPr>
          <p:nvPr>
            <p:ph type="title"/>
          </p:nvPr>
        </p:nvSpPr>
        <p:spPr/>
        <p:txBody>
          <a:bodyPr/>
          <a:lstStyle/>
          <a:p>
            <a:r>
              <a:rPr lang="en-US" dirty="0"/>
              <a:t>Micro Nutrients</a:t>
            </a:r>
          </a:p>
        </p:txBody>
      </p:sp>
      <p:sp>
        <p:nvSpPr>
          <p:cNvPr id="4" name="Slide Number Placeholder 3">
            <a:extLst>
              <a:ext uri="{FF2B5EF4-FFF2-40B4-BE49-F238E27FC236}">
                <a16:creationId xmlns:a16="http://schemas.microsoft.com/office/drawing/2014/main" id="{50AF3720-A99E-61E7-EA36-EBB2E25BD148}"/>
              </a:ext>
            </a:extLst>
          </p:cNvPr>
          <p:cNvSpPr>
            <a:spLocks noGrp="1"/>
          </p:cNvSpPr>
          <p:nvPr>
            <p:ph type="sldNum" sz="quarter" idx="12"/>
          </p:nvPr>
        </p:nvSpPr>
        <p:spPr/>
        <p:txBody>
          <a:bodyPr/>
          <a:lstStyle/>
          <a:p>
            <a:fld id="{DCB4DD8D-4F5D-4EB9-BC24-C39EDF5F2FC0}" type="slidenum">
              <a:rPr lang="en-US" smtClean="0"/>
              <a:t>36</a:t>
            </a:fld>
            <a:endParaRPr lang="en-US"/>
          </a:p>
        </p:txBody>
      </p:sp>
      <p:graphicFrame>
        <p:nvGraphicFramePr>
          <p:cNvPr id="5" name="Group 3">
            <a:extLst>
              <a:ext uri="{FF2B5EF4-FFF2-40B4-BE49-F238E27FC236}">
                <a16:creationId xmlns:a16="http://schemas.microsoft.com/office/drawing/2014/main" id="{A740E326-241D-87C5-CF9A-992AFBDA4038}"/>
              </a:ext>
            </a:extLst>
          </p:cNvPr>
          <p:cNvGraphicFramePr>
            <a:graphicFrameLocks noGrp="1"/>
          </p:cNvGraphicFramePr>
          <p:nvPr/>
        </p:nvGraphicFramePr>
        <p:xfrm>
          <a:off x="1905001" y="1371600"/>
          <a:ext cx="2811463" cy="4343398"/>
        </p:xfrm>
        <a:graphic>
          <a:graphicData uri="http://schemas.openxmlformats.org/drawingml/2006/table">
            <a:tbl>
              <a:tblPr/>
              <a:tblGrid>
                <a:gridCol w="2811463">
                  <a:extLst>
                    <a:ext uri="{9D8B030D-6E8A-4147-A177-3AD203B41FA5}">
                      <a16:colId xmlns:a16="http://schemas.microsoft.com/office/drawing/2014/main" val="20000"/>
                    </a:ext>
                  </a:extLst>
                </a:gridCol>
              </a:tblGrid>
              <a:tr h="54289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dirty="0">
                          <a:ln>
                            <a:noFill/>
                          </a:ln>
                          <a:solidFill>
                            <a:schemeClr val="tx1"/>
                          </a:solidFill>
                          <a:effectLst/>
                          <a:latin typeface="Verdana" pitchFamily="34" charset="0"/>
                        </a:rPr>
                        <a:t>Nutrient</a:t>
                      </a:r>
                    </a:p>
                  </a:txBody>
                  <a:tcPr marL="92075" marR="92075" marT="46037" marB="46037" horzOverflow="overflow">
                    <a:lnL cap="flat">
                      <a:noFill/>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8092">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Iron</a:t>
                      </a:r>
                    </a:p>
                  </a:txBody>
                  <a:tcPr marL="92075" marR="92075" marT="46037" marB="46037"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596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Manganese</a:t>
                      </a:r>
                    </a:p>
                  </a:txBody>
                  <a:tcPr marL="92075" marR="92075" marT="46037" marB="46037"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915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Copper</a:t>
                      </a:r>
                    </a:p>
                  </a:txBody>
                  <a:tcPr marL="92075" marR="92075" marT="46037" marB="46037"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8092">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Zinc</a:t>
                      </a:r>
                    </a:p>
                  </a:txBody>
                  <a:tcPr marL="92075" marR="92075" marT="46037" marB="46037"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596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Boron</a:t>
                      </a:r>
                    </a:p>
                  </a:txBody>
                  <a:tcPr marL="92075" marR="92075" marT="46037" marB="46037"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915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Chlorine</a:t>
                      </a:r>
                    </a:p>
                  </a:txBody>
                  <a:tcPr marL="92075" marR="92075" marT="46037" marB="46037"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7042">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Molybdenum</a:t>
                      </a:r>
                    </a:p>
                  </a:txBody>
                  <a:tcPr marL="92075" marR="92075" marT="46037" marB="46037"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7042">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Nickel</a:t>
                      </a:r>
                    </a:p>
                  </a:txBody>
                  <a:tcPr marL="92075" marR="92075" marT="46037" marB="46037"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57469211"/>
                  </a:ext>
                </a:extLst>
              </a:tr>
            </a:tbl>
          </a:graphicData>
        </a:graphic>
      </p:graphicFrame>
      <p:graphicFrame>
        <p:nvGraphicFramePr>
          <p:cNvPr id="6" name="Group 94">
            <a:extLst>
              <a:ext uri="{FF2B5EF4-FFF2-40B4-BE49-F238E27FC236}">
                <a16:creationId xmlns:a16="http://schemas.microsoft.com/office/drawing/2014/main" id="{C7DC109C-616A-BA21-AF14-37A6268CE13B}"/>
              </a:ext>
            </a:extLst>
          </p:cNvPr>
          <p:cNvGraphicFramePr>
            <a:graphicFrameLocks noGrp="1"/>
          </p:cNvGraphicFramePr>
          <p:nvPr/>
        </p:nvGraphicFramePr>
        <p:xfrm>
          <a:off x="4724400" y="1371600"/>
          <a:ext cx="2916238" cy="4451352"/>
        </p:xfrm>
        <a:graphic>
          <a:graphicData uri="http://schemas.openxmlformats.org/drawingml/2006/table">
            <a:tbl>
              <a:tblPr/>
              <a:tblGrid>
                <a:gridCol w="2916238">
                  <a:extLst>
                    <a:ext uri="{9D8B030D-6E8A-4147-A177-3AD203B41FA5}">
                      <a16:colId xmlns:a16="http://schemas.microsoft.com/office/drawing/2014/main" val="20000"/>
                    </a:ext>
                  </a:extLst>
                </a:gridCol>
              </a:tblGrid>
              <a:tr h="534386">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dirty="0">
                          <a:ln>
                            <a:noFill/>
                          </a:ln>
                          <a:solidFill>
                            <a:schemeClr val="tx1"/>
                          </a:solidFill>
                          <a:effectLst/>
                          <a:latin typeface="Verdana" pitchFamily="34" charset="0"/>
                        </a:rPr>
                        <a:t>Soil (</a:t>
                      </a:r>
                      <a:r>
                        <a:rPr kumimoji="0" lang="en-US" sz="2400" b="1" i="0" u="none" strike="noStrike" cap="none" normalizeH="0" baseline="0" dirty="0" err="1">
                          <a:ln>
                            <a:noFill/>
                          </a:ln>
                          <a:solidFill>
                            <a:schemeClr val="tx1"/>
                          </a:solidFill>
                          <a:effectLst/>
                          <a:latin typeface="Verdana" pitchFamily="34" charset="0"/>
                        </a:rPr>
                        <a:t>lb</a:t>
                      </a:r>
                      <a:r>
                        <a:rPr kumimoji="0" lang="en-US" sz="2400" b="1" i="0" u="none" strike="noStrike" cap="none" normalizeH="0" baseline="0" dirty="0">
                          <a:ln>
                            <a:noFill/>
                          </a:ln>
                          <a:solidFill>
                            <a:schemeClr val="tx1"/>
                          </a:solidFill>
                          <a:effectLst/>
                          <a:latin typeface="Verdana" pitchFamily="34" charset="0"/>
                        </a:rPr>
                        <a:t>/a)*</a:t>
                      </a:r>
                    </a:p>
                  </a:txBody>
                  <a:tcPr marL="92075" marR="92075" marT="46030" marB="4603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962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i="0" u="none" strike="noStrike" cap="none" normalizeH="0" baseline="0">
                          <a:ln>
                            <a:noFill/>
                          </a:ln>
                          <a:solidFill>
                            <a:schemeClr val="tx1"/>
                          </a:solidFill>
                          <a:effectLst/>
                          <a:latin typeface="Verdana" pitchFamily="34" charset="0"/>
                        </a:rPr>
                        <a:t>14,000 – 1,100,000</a:t>
                      </a:r>
                    </a:p>
                  </a:txBody>
                  <a:tcPr marL="92075" marR="92075" marT="46030" marB="4603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8222">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a:ln>
                            <a:noFill/>
                          </a:ln>
                          <a:solidFill>
                            <a:schemeClr val="tx1"/>
                          </a:solidFill>
                          <a:effectLst/>
                          <a:latin typeface="Verdana" pitchFamily="34" charset="0"/>
                        </a:rPr>
                        <a:t>40 – 6,000</a:t>
                      </a:r>
                    </a:p>
                  </a:txBody>
                  <a:tcPr marL="92075" marR="92075" marT="46030" marB="4603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101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a:ln>
                            <a:noFill/>
                          </a:ln>
                          <a:solidFill>
                            <a:schemeClr val="tx1"/>
                          </a:solidFill>
                          <a:effectLst/>
                          <a:latin typeface="Verdana" pitchFamily="34" charset="0"/>
                        </a:rPr>
                        <a:t>4 - 200</a:t>
                      </a:r>
                    </a:p>
                  </a:txBody>
                  <a:tcPr marL="92075" marR="92075" marT="46030" marB="4603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962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20 - 600</a:t>
                      </a:r>
                    </a:p>
                  </a:txBody>
                  <a:tcPr marL="92075" marR="92075" marT="46030" marB="4603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8222">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4 - 200</a:t>
                      </a:r>
                    </a:p>
                  </a:txBody>
                  <a:tcPr marL="92075" marR="92075" marT="46030" marB="4603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101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a:ln>
                            <a:noFill/>
                          </a:ln>
                          <a:solidFill>
                            <a:schemeClr val="tx1"/>
                          </a:solidFill>
                          <a:effectLst/>
                          <a:latin typeface="Verdana" pitchFamily="34" charset="0"/>
                        </a:rPr>
                        <a:t>40 – 1,800</a:t>
                      </a:r>
                    </a:p>
                  </a:txBody>
                  <a:tcPr marL="92075" marR="92075" marT="46030" marB="4603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962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0.4 - 10</a:t>
                      </a:r>
                    </a:p>
                  </a:txBody>
                  <a:tcPr marL="92075" marR="92075" marT="46030" marB="4603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962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6 - 2000</a:t>
                      </a:r>
                    </a:p>
                  </a:txBody>
                  <a:tcPr marL="92075" marR="92075" marT="46030" marB="4603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81531840"/>
                  </a:ext>
                </a:extLst>
              </a:tr>
            </a:tbl>
          </a:graphicData>
        </a:graphic>
      </p:graphicFrame>
      <p:sp>
        <p:nvSpPr>
          <p:cNvPr id="7" name="Rectangle 57">
            <a:extLst>
              <a:ext uri="{FF2B5EF4-FFF2-40B4-BE49-F238E27FC236}">
                <a16:creationId xmlns:a16="http://schemas.microsoft.com/office/drawing/2014/main" id="{909BE190-4A0B-AFF7-6B73-B6C73AA6F06A}"/>
              </a:ext>
            </a:extLst>
          </p:cNvPr>
          <p:cNvSpPr>
            <a:spLocks noChangeArrowheads="1"/>
          </p:cNvSpPr>
          <p:nvPr/>
        </p:nvSpPr>
        <p:spPr bwMode="auto">
          <a:xfrm>
            <a:off x="4648200" y="344421"/>
            <a:ext cx="6937159"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b="1" dirty="0">
                <a:latin typeface="Arial" panose="020B0604020202020204" pitchFamily="34" charset="0"/>
              </a:rPr>
              <a:t>*Range of total in soils.  From Chemical Equilibria in Soils.  </a:t>
            </a:r>
            <a:r>
              <a:rPr lang="en-US" altLang="en-US" b="1" dirty="0" err="1">
                <a:latin typeface="Arial" panose="020B0604020202020204" pitchFamily="34" charset="0"/>
              </a:rPr>
              <a:t>W.L.Lindsay</a:t>
            </a:r>
            <a:r>
              <a:rPr lang="en-US" altLang="en-US" b="1" dirty="0">
                <a:latin typeface="Arial" panose="020B0604020202020204" pitchFamily="34" charset="0"/>
              </a:rPr>
              <a:t>, 1979.  Wiley &amp; Sons.</a:t>
            </a:r>
          </a:p>
        </p:txBody>
      </p:sp>
      <p:graphicFrame>
        <p:nvGraphicFramePr>
          <p:cNvPr id="8" name="Group 96">
            <a:extLst>
              <a:ext uri="{FF2B5EF4-FFF2-40B4-BE49-F238E27FC236}">
                <a16:creationId xmlns:a16="http://schemas.microsoft.com/office/drawing/2014/main" id="{E4963E8D-134C-0617-DF06-75B5C5CB5EE3}"/>
              </a:ext>
            </a:extLst>
          </p:cNvPr>
          <p:cNvGraphicFramePr>
            <a:graphicFrameLocks noGrp="1"/>
          </p:cNvGraphicFramePr>
          <p:nvPr>
            <p:extLst>
              <p:ext uri="{D42A27DB-BD31-4B8C-83A1-F6EECF244321}">
                <p14:modId xmlns:p14="http://schemas.microsoft.com/office/powerpoint/2010/main" val="2419627213"/>
              </p:ext>
            </p:extLst>
          </p:nvPr>
        </p:nvGraphicFramePr>
        <p:xfrm>
          <a:off x="7620000" y="1371600"/>
          <a:ext cx="2438400" cy="4451352"/>
        </p:xfrm>
        <a:graphic>
          <a:graphicData uri="http://schemas.openxmlformats.org/drawingml/2006/table">
            <a:tbl>
              <a:tblPr/>
              <a:tblGrid>
                <a:gridCol w="2438400">
                  <a:extLst>
                    <a:ext uri="{9D8B030D-6E8A-4147-A177-3AD203B41FA5}">
                      <a16:colId xmlns:a16="http://schemas.microsoft.com/office/drawing/2014/main" val="20000"/>
                    </a:ext>
                  </a:extLst>
                </a:gridCol>
              </a:tblGrid>
              <a:tr h="534386">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Crop (</a:t>
                      </a:r>
                      <a:r>
                        <a:rPr kumimoji="0" lang="en-US" sz="2000" b="1" i="0" u="none" strike="noStrike" cap="none" normalizeH="0" baseline="0" dirty="0" err="1">
                          <a:ln>
                            <a:noFill/>
                          </a:ln>
                          <a:solidFill>
                            <a:schemeClr val="tx1"/>
                          </a:solidFill>
                          <a:effectLst/>
                          <a:latin typeface="Verdana" pitchFamily="34" charset="0"/>
                        </a:rPr>
                        <a:t>lb</a:t>
                      </a:r>
                      <a:r>
                        <a:rPr kumimoji="0" lang="en-US" sz="2000" b="1" i="0" u="none" strike="noStrike" cap="none" normalizeH="0" baseline="0" dirty="0">
                          <a:ln>
                            <a:noFill/>
                          </a:ln>
                          <a:solidFill>
                            <a:schemeClr val="tx1"/>
                          </a:solidFill>
                          <a:effectLst/>
                          <a:latin typeface="Verdana" pitchFamily="34" charset="0"/>
                        </a:rPr>
                        <a:t>/a</a:t>
                      </a:r>
                      <a:r>
                        <a:rPr kumimoji="0" lang="en-US" sz="1400" b="1" i="0" u="none" strike="noStrike" cap="none" normalizeH="0" baseline="0" dirty="0">
                          <a:ln>
                            <a:noFill/>
                          </a:ln>
                          <a:solidFill>
                            <a:schemeClr val="tx1"/>
                          </a:solidFill>
                          <a:effectLst/>
                          <a:latin typeface="Verdana" pitchFamily="34" charset="0"/>
                        </a:rPr>
                        <a:t>)**</a:t>
                      </a:r>
                    </a:p>
                  </a:txBody>
                  <a:tcPr marL="92075" marR="92075" marT="46030" marB="46030" horzOverflow="overflow">
                    <a:lnL cap="flat">
                      <a:noFill/>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962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a:ln>
                            <a:noFill/>
                          </a:ln>
                          <a:solidFill>
                            <a:schemeClr val="tx1"/>
                          </a:solidFill>
                          <a:effectLst/>
                          <a:latin typeface="Verdana" pitchFamily="34" charset="0"/>
                        </a:rPr>
                        <a:t>1</a:t>
                      </a:r>
                    </a:p>
                  </a:txBody>
                  <a:tcPr marL="92075" marR="92075" marT="46030" marB="46030"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8222">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0.1</a:t>
                      </a:r>
                    </a:p>
                  </a:txBody>
                  <a:tcPr marL="92075" marR="92075" marT="46030" marB="46030"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101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0.08</a:t>
                      </a:r>
                    </a:p>
                  </a:txBody>
                  <a:tcPr marL="92075" marR="92075" marT="46030" marB="46030"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962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0.2</a:t>
                      </a:r>
                    </a:p>
                  </a:txBody>
                  <a:tcPr marL="92075" marR="92075" marT="46030" marB="46030"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8222">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0.16</a:t>
                      </a:r>
                    </a:p>
                  </a:txBody>
                  <a:tcPr marL="92075" marR="92075" marT="46030" marB="46030"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101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Trace</a:t>
                      </a:r>
                    </a:p>
                  </a:txBody>
                  <a:tcPr marL="92075" marR="92075" marT="46030" marB="46030"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962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Trace</a:t>
                      </a:r>
                    </a:p>
                  </a:txBody>
                  <a:tcPr marL="92075" marR="92075" marT="46030" marB="46030"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962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latin typeface="Verdana" pitchFamily="34" charset="0"/>
                        </a:rPr>
                        <a:t>Trace</a:t>
                      </a:r>
                    </a:p>
                  </a:txBody>
                  <a:tcPr marL="92075" marR="92075" marT="46030" marB="46030" horzOverflow="overflow">
                    <a:lnL cap="flat">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7897696"/>
                  </a:ext>
                </a:extLst>
              </a:tr>
            </a:tbl>
          </a:graphicData>
        </a:graphic>
      </p:graphicFrame>
      <p:sp>
        <p:nvSpPr>
          <p:cNvPr id="10" name="Text Box 49">
            <a:extLst>
              <a:ext uri="{FF2B5EF4-FFF2-40B4-BE49-F238E27FC236}">
                <a16:creationId xmlns:a16="http://schemas.microsoft.com/office/drawing/2014/main" id="{70676EC4-C1B6-3D56-3E0B-4261CCA73451}"/>
              </a:ext>
            </a:extLst>
          </p:cNvPr>
          <p:cNvSpPr txBox="1">
            <a:spLocks noChangeArrowheads="1"/>
          </p:cNvSpPr>
          <p:nvPr/>
        </p:nvSpPr>
        <p:spPr bwMode="auto">
          <a:xfrm>
            <a:off x="3215053" y="62484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b="1" dirty="0">
                <a:latin typeface="Arial" panose="020B0604020202020204" pitchFamily="34" charset="0"/>
              </a:rPr>
              <a:t>**Calculated for 200 bushel corn.</a:t>
            </a:r>
          </a:p>
        </p:txBody>
      </p:sp>
    </p:spTree>
    <p:extLst>
      <p:ext uri="{BB962C8B-B14F-4D97-AF65-F5344CB8AC3E}">
        <p14:creationId xmlns:p14="http://schemas.microsoft.com/office/powerpoint/2010/main" val="39169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0"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2224-F5F0-0EC7-F6E9-87A7F3576C1E}"/>
              </a:ext>
            </a:extLst>
          </p:cNvPr>
          <p:cNvSpPr>
            <a:spLocks noGrp="1"/>
          </p:cNvSpPr>
          <p:nvPr>
            <p:ph type="title"/>
          </p:nvPr>
        </p:nvSpPr>
        <p:spPr/>
        <p:txBody>
          <a:bodyPr/>
          <a:lstStyle/>
          <a:p>
            <a:r>
              <a:rPr lang="en-US" dirty="0"/>
              <a:t>Plant Essential Nutrients</a:t>
            </a:r>
          </a:p>
        </p:txBody>
      </p:sp>
      <p:sp>
        <p:nvSpPr>
          <p:cNvPr id="3" name="Content Placeholder 2">
            <a:extLst>
              <a:ext uri="{FF2B5EF4-FFF2-40B4-BE49-F238E27FC236}">
                <a16:creationId xmlns:a16="http://schemas.microsoft.com/office/drawing/2014/main" id="{9DF29DF2-6C7B-94EA-1DF6-8DD044EDB9F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041072F-57A2-2DC0-2D7E-C87DC76A34A5}"/>
              </a:ext>
            </a:extLst>
          </p:cNvPr>
          <p:cNvSpPr>
            <a:spLocks noGrp="1"/>
          </p:cNvSpPr>
          <p:nvPr>
            <p:ph type="sldNum" sz="quarter" idx="12"/>
          </p:nvPr>
        </p:nvSpPr>
        <p:spPr/>
        <p:txBody>
          <a:bodyPr/>
          <a:lstStyle/>
          <a:p>
            <a:fld id="{DCB4DD8D-4F5D-4EB9-BC24-C39EDF5F2FC0}" type="slidenum">
              <a:rPr lang="en-US" smtClean="0"/>
              <a:t>37</a:t>
            </a:fld>
            <a:endParaRPr lang="en-US"/>
          </a:p>
        </p:txBody>
      </p:sp>
      <p:graphicFrame>
        <p:nvGraphicFramePr>
          <p:cNvPr id="5" name="Group 3">
            <a:extLst>
              <a:ext uri="{FF2B5EF4-FFF2-40B4-BE49-F238E27FC236}">
                <a16:creationId xmlns:a16="http://schemas.microsoft.com/office/drawing/2014/main" id="{A28276A0-AEF1-F648-E3DE-25EC6BACCB66}"/>
              </a:ext>
            </a:extLst>
          </p:cNvPr>
          <p:cNvGraphicFramePr>
            <a:graphicFrameLocks noGrp="1"/>
          </p:cNvGraphicFramePr>
          <p:nvPr/>
        </p:nvGraphicFramePr>
        <p:xfrm>
          <a:off x="1600200" y="1981201"/>
          <a:ext cx="2641600" cy="2276476"/>
        </p:xfrm>
        <a:graphic>
          <a:graphicData uri="http://schemas.openxmlformats.org/drawingml/2006/table">
            <a:tbl>
              <a:tblPr/>
              <a:tblGrid>
                <a:gridCol w="2641600">
                  <a:extLst>
                    <a:ext uri="{9D8B030D-6E8A-4147-A177-3AD203B41FA5}">
                      <a16:colId xmlns:a16="http://schemas.microsoft.com/office/drawing/2014/main" val="20000"/>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Verdana" pitchFamily="34" charset="0"/>
                        </a:rPr>
                        <a:t>Primary</a:t>
                      </a:r>
                    </a:p>
                  </a:txBody>
                  <a:tcPr marL="92075" marR="92075" marT="46038" marB="46038" anchor="b" horzOverflow="overflow">
                    <a:lnL cap="flat">
                      <a:noFill/>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562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Verdana" pitchFamily="34" charset="0"/>
                        </a:rPr>
                        <a:t>Nitrogen (N)</a:t>
                      </a:r>
                    </a:p>
                  </a:txBody>
                  <a:tcPr marL="92075" marR="92075" marT="46038" marB="46038" anchor="b"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Verdana" pitchFamily="34" charset="0"/>
                        </a:rPr>
                        <a:t>Potassium (K)</a:t>
                      </a:r>
                    </a:p>
                  </a:txBody>
                  <a:tcPr marL="92075" marR="92075" marT="46038" marB="46038" anchor="b"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721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Verdana" pitchFamily="34" charset="0"/>
                        </a:rPr>
                        <a:t>Phosphorus (P)</a:t>
                      </a:r>
                    </a:p>
                  </a:txBody>
                  <a:tcPr marL="92075" marR="92075" marT="46038" marB="46038" anchor="b" horzOverflow="overflow">
                    <a:lnL cap="flat">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6" name="Group 21">
            <a:extLst>
              <a:ext uri="{FF2B5EF4-FFF2-40B4-BE49-F238E27FC236}">
                <a16:creationId xmlns:a16="http://schemas.microsoft.com/office/drawing/2014/main" id="{E9A5CC50-C0ED-FE57-A596-48163C48D5AA}"/>
              </a:ext>
            </a:extLst>
          </p:cNvPr>
          <p:cNvGraphicFramePr>
            <a:graphicFrameLocks noGrp="1"/>
          </p:cNvGraphicFramePr>
          <p:nvPr/>
        </p:nvGraphicFramePr>
        <p:xfrm>
          <a:off x="4241800" y="1981201"/>
          <a:ext cx="3048000" cy="2276476"/>
        </p:xfrm>
        <a:graphic>
          <a:graphicData uri="http://schemas.openxmlformats.org/drawingml/2006/table">
            <a:tbl>
              <a:tblPr/>
              <a:tblGrid>
                <a:gridCol w="3048000">
                  <a:extLst>
                    <a:ext uri="{9D8B030D-6E8A-4147-A177-3AD203B41FA5}">
                      <a16:colId xmlns:a16="http://schemas.microsoft.com/office/drawing/2014/main" val="20000"/>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Verdana" pitchFamily="34" charset="0"/>
                        </a:rPr>
                        <a:t>Secondary</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562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Verdana" pitchFamily="34" charset="0"/>
                        </a:rPr>
                        <a:t>Calcium (Ca)</a:t>
                      </a:r>
                    </a:p>
                  </a:txBody>
                  <a:tcPr marL="92075" marR="92075" marT="46038" marB="4603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Verdana" pitchFamily="34" charset="0"/>
                        </a:rPr>
                        <a:t>Magnesium (Mg)</a:t>
                      </a:r>
                    </a:p>
                  </a:txBody>
                  <a:tcPr marL="92075" marR="92075" marT="46038" marB="4603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721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Verdana" pitchFamily="34" charset="0"/>
                        </a:rPr>
                        <a:t>Sulfur (S)</a:t>
                      </a:r>
                    </a:p>
                  </a:txBody>
                  <a:tcPr marL="92075" marR="92075" marT="46038" marB="4603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7" name="Group 33">
            <a:extLst>
              <a:ext uri="{FF2B5EF4-FFF2-40B4-BE49-F238E27FC236}">
                <a16:creationId xmlns:a16="http://schemas.microsoft.com/office/drawing/2014/main" id="{206BEA80-2825-4B75-3763-7D6E2482A3FE}"/>
              </a:ext>
            </a:extLst>
          </p:cNvPr>
          <p:cNvGraphicFramePr>
            <a:graphicFrameLocks noGrp="1"/>
          </p:cNvGraphicFramePr>
          <p:nvPr/>
        </p:nvGraphicFramePr>
        <p:xfrm>
          <a:off x="7289800" y="1981200"/>
          <a:ext cx="2641600" cy="4648201"/>
        </p:xfrm>
        <a:graphic>
          <a:graphicData uri="http://schemas.openxmlformats.org/drawingml/2006/table">
            <a:tbl>
              <a:tblPr/>
              <a:tblGrid>
                <a:gridCol w="2641600">
                  <a:extLst>
                    <a:ext uri="{9D8B030D-6E8A-4147-A177-3AD203B41FA5}">
                      <a16:colId xmlns:a16="http://schemas.microsoft.com/office/drawing/2014/main" val="20000"/>
                    </a:ext>
                  </a:extLst>
                </a:gridCol>
              </a:tblGrid>
              <a:tr h="52996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Verdana" pitchFamily="34" charset="0"/>
                        </a:rPr>
                        <a:t>Micro</a:t>
                      </a:r>
                    </a:p>
                  </a:txBody>
                  <a:tcPr marL="92075" marR="92075" marT="46033" marB="46033" horzOverflow="overflow">
                    <a:lnL cap="flat">
                      <a:noFill/>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3037">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Verdana" pitchFamily="34" charset="0"/>
                        </a:rPr>
                        <a:t>Iron (Fe)</a:t>
                      </a:r>
                    </a:p>
                  </a:txBody>
                  <a:tcPr marL="92075" marR="92075" marT="46033" marB="46033" anchor="b"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165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Verdana" pitchFamily="34" charset="0"/>
                        </a:rPr>
                        <a:t>Zinc (Zn)</a:t>
                      </a:r>
                    </a:p>
                  </a:txBody>
                  <a:tcPr marL="92075" marR="92075" marT="46033" marB="46033" anchor="b"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4417">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Verdana" pitchFamily="34" charset="0"/>
                        </a:rPr>
                        <a:t>Manganese (Mn)</a:t>
                      </a:r>
                    </a:p>
                  </a:txBody>
                  <a:tcPr marL="92075" marR="92075" marT="46033" marB="46033" anchor="b"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3037">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Verdana" pitchFamily="34" charset="0"/>
                        </a:rPr>
                        <a:t>Copper (Cu)</a:t>
                      </a:r>
                    </a:p>
                  </a:txBody>
                  <a:tcPr marL="92075" marR="92075" marT="46033" marB="46033"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165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Verdana" pitchFamily="34" charset="0"/>
                        </a:rPr>
                        <a:t>Chlorine (Cl)</a:t>
                      </a:r>
                    </a:p>
                  </a:txBody>
                  <a:tcPr marL="92075" marR="92075" marT="46033" marB="46033"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4417">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Verdana" pitchFamily="34" charset="0"/>
                        </a:rPr>
                        <a:t>Boron (B)</a:t>
                      </a:r>
                    </a:p>
                  </a:txBody>
                  <a:tcPr marL="92075" marR="92075" marT="46033" marB="46033"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1000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Verdana" pitchFamily="34" charset="0"/>
                        </a:rPr>
                        <a:t>Molybdenum (Mo)</a:t>
                      </a:r>
                    </a:p>
                  </a:txBody>
                  <a:tcPr marL="92075" marR="92075" marT="46033" marB="46033"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1000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Verdana" pitchFamily="34" charset="0"/>
                        </a:rPr>
                        <a:t>Nickel (Ni)</a:t>
                      </a:r>
                    </a:p>
                  </a:txBody>
                  <a:tcPr marL="92075" marR="92075" marT="46033" marB="46033"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4723882"/>
                  </a:ext>
                </a:extLst>
              </a:tr>
            </a:tbl>
          </a:graphicData>
        </a:graphic>
      </p:graphicFrame>
    </p:spTree>
    <p:extLst>
      <p:ext uri="{BB962C8B-B14F-4D97-AF65-F5344CB8AC3E}">
        <p14:creationId xmlns:p14="http://schemas.microsoft.com/office/powerpoint/2010/main" val="173866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6A1F-3915-2CDD-8B60-483E84E3325D}"/>
              </a:ext>
            </a:extLst>
          </p:cNvPr>
          <p:cNvSpPr>
            <a:spLocks noGrp="1"/>
          </p:cNvSpPr>
          <p:nvPr>
            <p:ph type="title"/>
          </p:nvPr>
        </p:nvSpPr>
        <p:spPr/>
        <p:txBody>
          <a:bodyPr/>
          <a:lstStyle/>
          <a:p>
            <a:r>
              <a:rPr lang="en-US" dirty="0"/>
              <a:t>Common Deficiencies in Mississippi</a:t>
            </a:r>
          </a:p>
        </p:txBody>
      </p:sp>
      <p:sp>
        <p:nvSpPr>
          <p:cNvPr id="3" name="Content Placeholder 2">
            <a:extLst>
              <a:ext uri="{FF2B5EF4-FFF2-40B4-BE49-F238E27FC236}">
                <a16:creationId xmlns:a16="http://schemas.microsoft.com/office/drawing/2014/main" id="{612A62DE-04F5-5A38-174F-26CDC634F170}"/>
              </a:ext>
            </a:extLst>
          </p:cNvPr>
          <p:cNvSpPr>
            <a:spLocks noGrp="1"/>
          </p:cNvSpPr>
          <p:nvPr>
            <p:ph idx="1"/>
          </p:nvPr>
        </p:nvSpPr>
        <p:spPr/>
        <p:txBody>
          <a:bodyPr/>
          <a:lstStyle/>
          <a:p>
            <a:r>
              <a:rPr lang="en-US" dirty="0"/>
              <a:t>Nitrogen</a:t>
            </a:r>
          </a:p>
          <a:p>
            <a:r>
              <a:rPr lang="en-US" dirty="0"/>
              <a:t>Phosphorus</a:t>
            </a:r>
          </a:p>
          <a:p>
            <a:r>
              <a:rPr lang="en-US" dirty="0"/>
              <a:t>Potassium</a:t>
            </a:r>
          </a:p>
          <a:p>
            <a:r>
              <a:rPr lang="en-US" dirty="0"/>
              <a:t>Sulfur</a:t>
            </a:r>
          </a:p>
          <a:p>
            <a:endParaRPr lang="en-US" dirty="0"/>
          </a:p>
        </p:txBody>
      </p:sp>
      <p:sp>
        <p:nvSpPr>
          <p:cNvPr id="4" name="Slide Number Placeholder 3">
            <a:extLst>
              <a:ext uri="{FF2B5EF4-FFF2-40B4-BE49-F238E27FC236}">
                <a16:creationId xmlns:a16="http://schemas.microsoft.com/office/drawing/2014/main" id="{F14DA39A-C6AC-5435-BA33-5F678BF1A0C4}"/>
              </a:ext>
            </a:extLst>
          </p:cNvPr>
          <p:cNvSpPr>
            <a:spLocks noGrp="1"/>
          </p:cNvSpPr>
          <p:nvPr>
            <p:ph type="sldNum" sz="quarter" idx="12"/>
          </p:nvPr>
        </p:nvSpPr>
        <p:spPr/>
        <p:txBody>
          <a:bodyPr/>
          <a:lstStyle/>
          <a:p>
            <a:fld id="{DCB4DD8D-4F5D-4EB9-BC24-C39EDF5F2FC0}" type="slidenum">
              <a:rPr lang="en-US" smtClean="0"/>
              <a:t>38</a:t>
            </a:fld>
            <a:endParaRPr lang="en-US"/>
          </a:p>
        </p:txBody>
      </p:sp>
    </p:spTree>
    <p:extLst>
      <p:ext uri="{BB962C8B-B14F-4D97-AF65-F5344CB8AC3E}">
        <p14:creationId xmlns:p14="http://schemas.microsoft.com/office/powerpoint/2010/main" val="4163315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A343-2049-A903-047D-A48BF670D06D}"/>
              </a:ext>
            </a:extLst>
          </p:cNvPr>
          <p:cNvSpPr>
            <a:spLocks noGrp="1"/>
          </p:cNvSpPr>
          <p:nvPr>
            <p:ph type="title"/>
          </p:nvPr>
        </p:nvSpPr>
        <p:spPr/>
        <p:txBody>
          <a:bodyPr/>
          <a:lstStyle/>
          <a:p>
            <a:r>
              <a:rPr lang="en-US" dirty="0"/>
              <a:t>Uncommon Deficiencies in Mississippi</a:t>
            </a:r>
          </a:p>
        </p:txBody>
      </p:sp>
      <p:sp>
        <p:nvSpPr>
          <p:cNvPr id="3" name="Content Placeholder 2">
            <a:extLst>
              <a:ext uri="{FF2B5EF4-FFF2-40B4-BE49-F238E27FC236}">
                <a16:creationId xmlns:a16="http://schemas.microsoft.com/office/drawing/2014/main" id="{384DDB9F-D2C9-E5F7-4A39-376E213CFED9}"/>
              </a:ext>
            </a:extLst>
          </p:cNvPr>
          <p:cNvSpPr>
            <a:spLocks noGrp="1"/>
          </p:cNvSpPr>
          <p:nvPr>
            <p:ph idx="1"/>
          </p:nvPr>
        </p:nvSpPr>
        <p:spPr/>
        <p:txBody>
          <a:bodyPr numCol="2">
            <a:normAutofit/>
          </a:bodyPr>
          <a:lstStyle/>
          <a:p>
            <a:r>
              <a:rPr lang="en-US" dirty="0"/>
              <a:t>Calcium</a:t>
            </a:r>
          </a:p>
          <a:p>
            <a:r>
              <a:rPr lang="en-US" dirty="0"/>
              <a:t>Iron</a:t>
            </a:r>
          </a:p>
        </p:txBody>
      </p:sp>
      <p:sp>
        <p:nvSpPr>
          <p:cNvPr id="4" name="Slide Number Placeholder 3">
            <a:extLst>
              <a:ext uri="{FF2B5EF4-FFF2-40B4-BE49-F238E27FC236}">
                <a16:creationId xmlns:a16="http://schemas.microsoft.com/office/drawing/2014/main" id="{08691967-61DE-2A13-EDF0-99CADFBCCFD4}"/>
              </a:ext>
            </a:extLst>
          </p:cNvPr>
          <p:cNvSpPr>
            <a:spLocks noGrp="1"/>
          </p:cNvSpPr>
          <p:nvPr>
            <p:ph type="sldNum" sz="quarter" idx="12"/>
          </p:nvPr>
        </p:nvSpPr>
        <p:spPr/>
        <p:txBody>
          <a:bodyPr/>
          <a:lstStyle/>
          <a:p>
            <a:fld id="{DCB4DD8D-4F5D-4EB9-BC24-C39EDF5F2FC0}" type="slidenum">
              <a:rPr lang="en-US" smtClean="0"/>
              <a:t>39</a:t>
            </a:fld>
            <a:endParaRPr lang="en-US"/>
          </a:p>
        </p:txBody>
      </p:sp>
    </p:spTree>
    <p:extLst>
      <p:ext uri="{BB962C8B-B14F-4D97-AF65-F5344CB8AC3E}">
        <p14:creationId xmlns:p14="http://schemas.microsoft.com/office/powerpoint/2010/main" val="2508210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179C-E470-DA1B-5AE8-6BC4FE289628}"/>
              </a:ext>
            </a:extLst>
          </p:cNvPr>
          <p:cNvSpPr>
            <a:spLocks noGrp="1"/>
          </p:cNvSpPr>
          <p:nvPr>
            <p:ph type="title"/>
          </p:nvPr>
        </p:nvSpPr>
        <p:spPr/>
        <p:txBody>
          <a:bodyPr/>
          <a:lstStyle/>
          <a:p>
            <a:r>
              <a:rPr lang="en-US" dirty="0"/>
              <a:t>Plant Required Nutrients</a:t>
            </a:r>
          </a:p>
        </p:txBody>
      </p:sp>
      <p:sp>
        <p:nvSpPr>
          <p:cNvPr id="3" name="Content Placeholder 2">
            <a:extLst>
              <a:ext uri="{FF2B5EF4-FFF2-40B4-BE49-F238E27FC236}">
                <a16:creationId xmlns:a16="http://schemas.microsoft.com/office/drawing/2014/main" id="{DAD6ED7D-67BB-8E67-6C80-86381E5EEB7F}"/>
              </a:ext>
            </a:extLst>
          </p:cNvPr>
          <p:cNvSpPr>
            <a:spLocks noGrp="1"/>
          </p:cNvSpPr>
          <p:nvPr>
            <p:ph idx="1"/>
          </p:nvPr>
        </p:nvSpPr>
        <p:spPr/>
        <p:txBody>
          <a:bodyPr/>
          <a:lstStyle/>
          <a:p>
            <a:r>
              <a:rPr lang="en-US" sz="2800" dirty="0"/>
              <a:t>CHOPKNS </a:t>
            </a:r>
            <a:r>
              <a:rPr lang="en-US" sz="2800" dirty="0" err="1"/>
              <a:t>CaFe</a:t>
            </a:r>
            <a:r>
              <a:rPr lang="en-US" sz="2800" dirty="0"/>
              <a:t> Mg B Mn Cl </a:t>
            </a:r>
            <a:r>
              <a:rPr lang="en-US" sz="2800" dirty="0" err="1"/>
              <a:t>CuZn</a:t>
            </a:r>
            <a:r>
              <a:rPr lang="en-US" sz="2800" dirty="0"/>
              <a:t> Mo and Ni</a:t>
            </a:r>
          </a:p>
          <a:p>
            <a:r>
              <a:rPr lang="en-US" dirty="0"/>
              <a:t>Nickel was recently added 2004</a:t>
            </a:r>
          </a:p>
          <a:p>
            <a:r>
              <a:rPr lang="en-US" sz="2800" dirty="0"/>
              <a:t>18</a:t>
            </a:r>
            <a:r>
              <a:rPr lang="en-US" sz="2800" baseline="30000" dirty="0"/>
              <a:t>th</a:t>
            </a:r>
            <a:r>
              <a:rPr lang="en-US" sz="2800" dirty="0"/>
              <a:t> and 19</a:t>
            </a:r>
            <a:r>
              <a:rPr lang="en-US" sz="2800" baseline="30000" dirty="0"/>
              <a:t>th</a:t>
            </a:r>
            <a:r>
              <a:rPr lang="en-US" sz="2800" dirty="0"/>
              <a:t> Nutrients have been “suggested”</a:t>
            </a:r>
          </a:p>
          <a:p>
            <a:r>
              <a:rPr lang="en-US" dirty="0"/>
              <a:t>Sodium (Na)</a:t>
            </a:r>
          </a:p>
          <a:p>
            <a:pPr lvl="1"/>
            <a:r>
              <a:rPr lang="en-US" dirty="0"/>
              <a:t>Specific function in the concentration of CO</a:t>
            </a:r>
            <a:r>
              <a:rPr lang="en-US" baseline="-25000" dirty="0"/>
              <a:t>2</a:t>
            </a:r>
            <a:r>
              <a:rPr lang="en-US" dirty="0"/>
              <a:t> in a limited number of C</a:t>
            </a:r>
            <a:r>
              <a:rPr lang="en-US" baseline="-25000" dirty="0"/>
              <a:t>4</a:t>
            </a:r>
            <a:r>
              <a:rPr lang="en-US" dirty="0"/>
              <a:t> plants, and thus is essential to these plants, but this in itself is insufficient to generalize it as</a:t>
            </a:r>
            <a:r>
              <a:rPr lang="en-US" b="1" dirty="0"/>
              <a:t> </a:t>
            </a:r>
            <a:r>
              <a:rPr lang="en-US" dirty="0"/>
              <a:t>essential for higher plants</a:t>
            </a:r>
          </a:p>
          <a:p>
            <a:r>
              <a:rPr lang="en-US" dirty="0"/>
              <a:t>Silica (Si)</a:t>
            </a:r>
          </a:p>
          <a:p>
            <a:pPr lvl="1"/>
            <a:r>
              <a:rPr lang="en-US" dirty="0"/>
              <a:t>Plants can grown in hydroponic solutions without Si. However, some anaerobic plants (Rice) need it</a:t>
            </a:r>
          </a:p>
          <a:p>
            <a:endParaRPr lang="en-US" dirty="0"/>
          </a:p>
        </p:txBody>
      </p:sp>
      <p:sp>
        <p:nvSpPr>
          <p:cNvPr id="4" name="Rectangle 1">
            <a:extLst>
              <a:ext uri="{FF2B5EF4-FFF2-40B4-BE49-F238E27FC236}">
                <a16:creationId xmlns:a16="http://schemas.microsoft.com/office/drawing/2014/main" id="{00AE6443-AF89-3B07-54D9-65348DB4628A}"/>
              </a:ext>
            </a:extLst>
          </p:cNvPr>
          <p:cNvSpPr>
            <a:spLocks noChangeArrowheads="1"/>
          </p:cNvSpPr>
          <p:nvPr/>
        </p:nvSpPr>
        <p:spPr bwMode="auto">
          <a:xfrm>
            <a:off x="5568351" y="5992019"/>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dirty="0">
                <a:hlinkClick r:id="rId2"/>
              </a:rPr>
              <a:t>https://www.cropnutrition.com/nutrient-knowledge</a:t>
            </a:r>
            <a:r>
              <a:rPr lang="en-US" altLang="en-US" dirty="0"/>
              <a:t> </a:t>
            </a:r>
          </a:p>
        </p:txBody>
      </p:sp>
      <p:sp>
        <p:nvSpPr>
          <p:cNvPr id="5" name="Slide Number Placeholder 4">
            <a:extLst>
              <a:ext uri="{FF2B5EF4-FFF2-40B4-BE49-F238E27FC236}">
                <a16:creationId xmlns:a16="http://schemas.microsoft.com/office/drawing/2014/main" id="{B177FC2D-1E6D-9EBC-D640-81C03E17330C}"/>
              </a:ext>
            </a:extLst>
          </p:cNvPr>
          <p:cNvSpPr>
            <a:spLocks noGrp="1"/>
          </p:cNvSpPr>
          <p:nvPr>
            <p:ph type="sldNum" sz="quarter" idx="12"/>
          </p:nvPr>
        </p:nvSpPr>
        <p:spPr/>
        <p:txBody>
          <a:bodyPr/>
          <a:lstStyle/>
          <a:p>
            <a:fld id="{DCB4DD8D-4F5D-4EB9-BC24-C39EDF5F2FC0}" type="slidenum">
              <a:rPr lang="en-US" smtClean="0"/>
              <a:t>4</a:t>
            </a:fld>
            <a:endParaRPr lang="en-US"/>
          </a:p>
        </p:txBody>
      </p:sp>
    </p:spTree>
    <p:extLst>
      <p:ext uri="{BB962C8B-B14F-4D97-AF65-F5344CB8AC3E}">
        <p14:creationId xmlns:p14="http://schemas.microsoft.com/office/powerpoint/2010/main" val="70878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5CE7-080A-90E5-1137-6EE5E2388888}"/>
              </a:ext>
            </a:extLst>
          </p:cNvPr>
          <p:cNvSpPr>
            <a:spLocks noGrp="1"/>
          </p:cNvSpPr>
          <p:nvPr>
            <p:ph type="title"/>
          </p:nvPr>
        </p:nvSpPr>
        <p:spPr/>
        <p:txBody>
          <a:bodyPr/>
          <a:lstStyle/>
          <a:p>
            <a:r>
              <a:rPr lang="en-US" dirty="0"/>
              <a:t>Rare Deficiencies</a:t>
            </a:r>
          </a:p>
        </p:txBody>
      </p:sp>
      <p:sp>
        <p:nvSpPr>
          <p:cNvPr id="3" name="Content Placeholder 2">
            <a:extLst>
              <a:ext uri="{FF2B5EF4-FFF2-40B4-BE49-F238E27FC236}">
                <a16:creationId xmlns:a16="http://schemas.microsoft.com/office/drawing/2014/main" id="{29B3DAF0-D2E7-D842-0E7F-40032F3EE5A2}"/>
              </a:ext>
            </a:extLst>
          </p:cNvPr>
          <p:cNvSpPr>
            <a:spLocks noGrp="1"/>
          </p:cNvSpPr>
          <p:nvPr>
            <p:ph idx="1"/>
          </p:nvPr>
        </p:nvSpPr>
        <p:spPr/>
        <p:txBody>
          <a:bodyPr/>
          <a:lstStyle/>
          <a:p>
            <a:r>
              <a:rPr lang="en-US" dirty="0"/>
              <a:t>Chlorine</a:t>
            </a:r>
          </a:p>
          <a:p>
            <a:r>
              <a:rPr lang="en-US" dirty="0"/>
              <a:t>Manganese</a:t>
            </a:r>
          </a:p>
          <a:p>
            <a:r>
              <a:rPr lang="en-US" dirty="0"/>
              <a:t>Boron</a:t>
            </a:r>
          </a:p>
          <a:p>
            <a:r>
              <a:rPr lang="en-US" dirty="0"/>
              <a:t>Magnesium</a:t>
            </a:r>
          </a:p>
          <a:p>
            <a:r>
              <a:rPr lang="en-US" dirty="0"/>
              <a:t>Zinc</a:t>
            </a:r>
          </a:p>
          <a:p>
            <a:r>
              <a:rPr lang="en-US" dirty="0"/>
              <a:t>Molybdenum</a:t>
            </a:r>
          </a:p>
          <a:p>
            <a:r>
              <a:rPr lang="en-US" dirty="0"/>
              <a:t>Copper</a:t>
            </a:r>
          </a:p>
          <a:p>
            <a:r>
              <a:rPr lang="en-US" dirty="0"/>
              <a:t>Nickel</a:t>
            </a:r>
          </a:p>
          <a:p>
            <a:endParaRPr lang="en-US" dirty="0"/>
          </a:p>
          <a:p>
            <a:endParaRPr lang="en-US" dirty="0"/>
          </a:p>
        </p:txBody>
      </p:sp>
      <p:sp>
        <p:nvSpPr>
          <p:cNvPr id="4" name="Slide Number Placeholder 3">
            <a:extLst>
              <a:ext uri="{FF2B5EF4-FFF2-40B4-BE49-F238E27FC236}">
                <a16:creationId xmlns:a16="http://schemas.microsoft.com/office/drawing/2014/main" id="{531089A7-61F2-AC38-1B6B-08442C79E238}"/>
              </a:ext>
            </a:extLst>
          </p:cNvPr>
          <p:cNvSpPr>
            <a:spLocks noGrp="1"/>
          </p:cNvSpPr>
          <p:nvPr>
            <p:ph type="sldNum" sz="quarter" idx="12"/>
          </p:nvPr>
        </p:nvSpPr>
        <p:spPr/>
        <p:txBody>
          <a:bodyPr/>
          <a:lstStyle/>
          <a:p>
            <a:fld id="{DCB4DD8D-4F5D-4EB9-BC24-C39EDF5F2FC0}" type="slidenum">
              <a:rPr lang="en-US" smtClean="0"/>
              <a:t>40</a:t>
            </a:fld>
            <a:endParaRPr lang="en-US"/>
          </a:p>
        </p:txBody>
      </p:sp>
    </p:spTree>
    <p:extLst>
      <p:ext uri="{BB962C8B-B14F-4D97-AF65-F5344CB8AC3E}">
        <p14:creationId xmlns:p14="http://schemas.microsoft.com/office/powerpoint/2010/main" val="3126361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18AF0B-7789-5FAE-CED4-3BBD4142F48D}"/>
              </a:ext>
            </a:extLst>
          </p:cNvPr>
          <p:cNvSpPr>
            <a:spLocks noGrp="1"/>
          </p:cNvSpPr>
          <p:nvPr>
            <p:ph type="sldNum" sz="quarter" idx="4294967295"/>
          </p:nvPr>
        </p:nvSpPr>
        <p:spPr>
          <a:xfrm>
            <a:off x="9448800" y="6356350"/>
            <a:ext cx="2743200" cy="365125"/>
          </a:xfrm>
        </p:spPr>
        <p:txBody>
          <a:bodyPr/>
          <a:lstStyle/>
          <a:p>
            <a:fld id="{DCB4DD8D-4F5D-4EB9-BC24-C39EDF5F2FC0}" type="slidenum">
              <a:rPr lang="en-US" smtClean="0"/>
              <a:t>41</a:t>
            </a:fld>
            <a:endParaRPr lang="en-US"/>
          </a:p>
        </p:txBody>
      </p:sp>
      <p:graphicFrame>
        <p:nvGraphicFramePr>
          <p:cNvPr id="5" name="Table 4">
            <a:extLst>
              <a:ext uri="{FF2B5EF4-FFF2-40B4-BE49-F238E27FC236}">
                <a16:creationId xmlns:a16="http://schemas.microsoft.com/office/drawing/2014/main" id="{37A4C5FB-BCE3-851D-45B9-E92295D19ABE}"/>
              </a:ext>
            </a:extLst>
          </p:cNvPr>
          <p:cNvGraphicFramePr>
            <a:graphicFrameLocks noGrp="1"/>
          </p:cNvGraphicFramePr>
          <p:nvPr>
            <p:extLst>
              <p:ext uri="{D42A27DB-BD31-4B8C-83A1-F6EECF244321}">
                <p14:modId xmlns:p14="http://schemas.microsoft.com/office/powerpoint/2010/main" val="1336882924"/>
              </p:ext>
            </p:extLst>
          </p:nvPr>
        </p:nvGraphicFramePr>
        <p:xfrm>
          <a:off x="1093909" y="45570"/>
          <a:ext cx="10004182" cy="6766860"/>
        </p:xfrm>
        <a:graphic>
          <a:graphicData uri="http://schemas.openxmlformats.org/drawingml/2006/table">
            <a:tbl>
              <a:tblPr firstRow="1" bandRow="1">
                <a:tableStyleId>{5C22544A-7EE6-4342-B048-85BDC9FD1C3A}</a:tableStyleId>
              </a:tblPr>
              <a:tblGrid>
                <a:gridCol w="1388629">
                  <a:extLst>
                    <a:ext uri="{9D8B030D-6E8A-4147-A177-3AD203B41FA5}">
                      <a16:colId xmlns:a16="http://schemas.microsoft.com/office/drawing/2014/main" val="745084165"/>
                    </a:ext>
                  </a:extLst>
                </a:gridCol>
                <a:gridCol w="872395">
                  <a:extLst>
                    <a:ext uri="{9D8B030D-6E8A-4147-A177-3AD203B41FA5}">
                      <a16:colId xmlns:a16="http://schemas.microsoft.com/office/drawing/2014/main" val="1117637684"/>
                    </a:ext>
                  </a:extLst>
                </a:gridCol>
                <a:gridCol w="1512392">
                  <a:extLst>
                    <a:ext uri="{9D8B030D-6E8A-4147-A177-3AD203B41FA5}">
                      <a16:colId xmlns:a16="http://schemas.microsoft.com/office/drawing/2014/main" val="236775106"/>
                    </a:ext>
                  </a:extLst>
                </a:gridCol>
                <a:gridCol w="2563076">
                  <a:extLst>
                    <a:ext uri="{9D8B030D-6E8A-4147-A177-3AD203B41FA5}">
                      <a16:colId xmlns:a16="http://schemas.microsoft.com/office/drawing/2014/main" val="1659214844"/>
                    </a:ext>
                  </a:extLst>
                </a:gridCol>
                <a:gridCol w="1833845">
                  <a:extLst>
                    <a:ext uri="{9D8B030D-6E8A-4147-A177-3AD203B41FA5}">
                      <a16:colId xmlns:a16="http://schemas.microsoft.com/office/drawing/2014/main" val="203515666"/>
                    </a:ext>
                  </a:extLst>
                </a:gridCol>
                <a:gridCol w="1833845">
                  <a:extLst>
                    <a:ext uri="{9D8B030D-6E8A-4147-A177-3AD203B41FA5}">
                      <a16:colId xmlns:a16="http://schemas.microsoft.com/office/drawing/2014/main" val="2705726547"/>
                    </a:ext>
                  </a:extLst>
                </a:gridCol>
              </a:tblGrid>
              <a:tr h="335296">
                <a:tc>
                  <a:txBody>
                    <a:bodyPr/>
                    <a:lstStyle/>
                    <a:p>
                      <a:r>
                        <a:rPr lang="en-US" sz="1600" dirty="0"/>
                        <a:t>Nutrient </a:t>
                      </a:r>
                    </a:p>
                  </a:txBody>
                  <a:tcPr marL="91434" marR="91434" marT="45722" marB="45722"/>
                </a:tc>
                <a:tc>
                  <a:txBody>
                    <a:bodyPr/>
                    <a:lstStyle/>
                    <a:p>
                      <a:r>
                        <a:rPr lang="en-US" sz="1600" dirty="0"/>
                        <a:t>Symbol</a:t>
                      </a:r>
                    </a:p>
                  </a:txBody>
                  <a:tcPr marL="91434" marR="91434" marT="45722" marB="45722"/>
                </a:tc>
                <a:tc>
                  <a:txBody>
                    <a:bodyPr/>
                    <a:lstStyle/>
                    <a:p>
                      <a:r>
                        <a:rPr lang="en-US" sz="1600" dirty="0"/>
                        <a:t>Forms Absorbed</a:t>
                      </a:r>
                    </a:p>
                  </a:txBody>
                  <a:tcPr marL="91434" marR="91434" marT="45722" marB="45722"/>
                </a:tc>
                <a:tc>
                  <a:txBody>
                    <a:bodyPr/>
                    <a:lstStyle/>
                    <a:p>
                      <a:pPr algn="ctr"/>
                      <a:r>
                        <a:rPr lang="en-US" sz="1600" dirty="0"/>
                        <a:t>Primary Source</a:t>
                      </a:r>
                    </a:p>
                  </a:txBody>
                  <a:tcPr marL="91434" marR="91434" marT="45722" marB="45722"/>
                </a:tc>
                <a:tc>
                  <a:txBody>
                    <a:bodyPr/>
                    <a:lstStyle/>
                    <a:p>
                      <a:pPr algn="ctr"/>
                      <a:r>
                        <a:rPr lang="en-US" sz="1600" dirty="0"/>
                        <a:t>Soil Mobility</a:t>
                      </a:r>
                    </a:p>
                  </a:txBody>
                  <a:tcPr marL="91434" marR="91434" marT="45722" marB="45722"/>
                </a:tc>
                <a:tc>
                  <a:txBody>
                    <a:bodyPr/>
                    <a:lstStyle/>
                    <a:p>
                      <a:pPr algn="ctr"/>
                      <a:r>
                        <a:rPr lang="en-US" sz="1600" dirty="0"/>
                        <a:t>Plant Mobility</a:t>
                      </a:r>
                    </a:p>
                  </a:txBody>
                  <a:tcPr marL="91434" marR="91434" marT="45722" marB="45722"/>
                </a:tc>
                <a:extLst>
                  <a:ext uri="{0D108BD9-81ED-4DB2-BD59-A6C34878D82A}">
                    <a16:rowId xmlns:a16="http://schemas.microsoft.com/office/drawing/2014/main" val="606011211"/>
                  </a:ext>
                </a:extLst>
              </a:tr>
              <a:tr h="335296">
                <a:tc>
                  <a:txBody>
                    <a:bodyPr/>
                    <a:lstStyle/>
                    <a:p>
                      <a:r>
                        <a:rPr lang="en-US" sz="1600" dirty="0"/>
                        <a:t>Hydrogen</a:t>
                      </a:r>
                    </a:p>
                  </a:txBody>
                  <a:tcPr marL="91434" marR="91434" marT="45722" marB="45722"/>
                </a:tc>
                <a:tc>
                  <a:txBody>
                    <a:bodyPr/>
                    <a:lstStyle/>
                    <a:p>
                      <a:pPr algn="ctr"/>
                      <a:r>
                        <a:rPr lang="en-US" sz="1600" b="1" dirty="0"/>
                        <a:t>H</a:t>
                      </a:r>
                    </a:p>
                  </a:txBody>
                  <a:tcPr marL="91434" marR="91434" marT="45722" marB="45722"/>
                </a:tc>
                <a:tc>
                  <a:txBody>
                    <a:bodyPr/>
                    <a:lstStyle/>
                    <a:p>
                      <a:pPr algn="ctr"/>
                      <a:r>
                        <a:rPr lang="en-US" sz="1600" dirty="0"/>
                        <a:t>H</a:t>
                      </a:r>
                      <a:r>
                        <a:rPr lang="en-US" sz="1600" baseline="-25000" dirty="0"/>
                        <a:t>2</a:t>
                      </a:r>
                      <a:r>
                        <a:rPr lang="en-US" sz="1600" dirty="0"/>
                        <a:t>O</a:t>
                      </a:r>
                    </a:p>
                  </a:txBody>
                  <a:tcPr marL="91434" marR="91434" marT="45722" marB="45722"/>
                </a:tc>
                <a:tc>
                  <a:txBody>
                    <a:bodyPr/>
                    <a:lstStyle/>
                    <a:p>
                      <a:pPr algn="ctr"/>
                      <a:r>
                        <a:rPr lang="en-US" sz="1600" dirty="0"/>
                        <a:t>Rainfall / Soil Solution</a:t>
                      </a:r>
                    </a:p>
                  </a:txBody>
                  <a:tcPr marL="91434" marR="91434" marT="45722" marB="45722"/>
                </a:tc>
                <a:tc>
                  <a:txBody>
                    <a:bodyPr/>
                    <a:lstStyle/>
                    <a:p>
                      <a:pPr algn="ctr"/>
                      <a:r>
                        <a:rPr lang="en-US" sz="1600" dirty="0"/>
                        <a:t>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718091806"/>
                  </a:ext>
                </a:extLst>
              </a:tr>
              <a:tr h="335296">
                <a:tc>
                  <a:txBody>
                    <a:bodyPr/>
                    <a:lstStyle/>
                    <a:p>
                      <a:r>
                        <a:rPr lang="en-US" sz="1600" dirty="0"/>
                        <a:t>Oxygen</a:t>
                      </a:r>
                    </a:p>
                  </a:txBody>
                  <a:tcPr marL="91434" marR="91434" marT="45722" marB="45722"/>
                </a:tc>
                <a:tc>
                  <a:txBody>
                    <a:bodyPr/>
                    <a:lstStyle/>
                    <a:p>
                      <a:pPr algn="ctr"/>
                      <a:r>
                        <a:rPr lang="en-US" sz="1600" b="1" dirty="0"/>
                        <a:t>O</a:t>
                      </a:r>
                    </a:p>
                  </a:txBody>
                  <a:tcPr marL="91434" marR="91434" marT="45722" marB="45722"/>
                </a:tc>
                <a:tc>
                  <a:txBody>
                    <a:bodyPr/>
                    <a:lstStyle/>
                    <a:p>
                      <a:pPr algn="ctr"/>
                      <a:r>
                        <a:rPr lang="en-US" sz="1600" dirty="0"/>
                        <a:t>H</a:t>
                      </a:r>
                      <a:r>
                        <a:rPr lang="en-US" sz="1600" baseline="-25000" dirty="0"/>
                        <a:t>2</a:t>
                      </a:r>
                      <a:r>
                        <a:rPr lang="en-US" sz="1600" dirty="0"/>
                        <a:t>O, O</a:t>
                      </a:r>
                      <a:r>
                        <a:rPr lang="en-US" sz="1600" baseline="-25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Rainfall / Soil Solution</a:t>
                      </a:r>
                    </a:p>
                  </a:txBody>
                  <a:tcPr marL="91434" marR="91434" marT="45722" marB="45722"/>
                </a:tc>
                <a:tc>
                  <a:txBody>
                    <a:bodyPr/>
                    <a:lstStyle/>
                    <a:p>
                      <a:pPr algn="ctr"/>
                      <a:r>
                        <a:rPr lang="en-US" sz="1600" dirty="0"/>
                        <a:t>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1045174774"/>
                  </a:ext>
                </a:extLst>
              </a:tr>
              <a:tr h="335296">
                <a:tc>
                  <a:txBody>
                    <a:bodyPr/>
                    <a:lstStyle/>
                    <a:p>
                      <a:r>
                        <a:rPr lang="en-US" sz="1600" dirty="0"/>
                        <a:t>Carbon</a:t>
                      </a:r>
                    </a:p>
                  </a:txBody>
                  <a:tcPr marL="91434" marR="91434" marT="45722" marB="45722"/>
                </a:tc>
                <a:tc>
                  <a:txBody>
                    <a:bodyPr/>
                    <a:lstStyle/>
                    <a:p>
                      <a:pPr algn="ctr"/>
                      <a:r>
                        <a:rPr lang="en-US" sz="1600" b="1" dirty="0"/>
                        <a:t>C</a:t>
                      </a:r>
                    </a:p>
                  </a:txBody>
                  <a:tcPr marL="91434" marR="91434" marT="45722" marB="45722"/>
                </a:tc>
                <a:tc>
                  <a:txBody>
                    <a:bodyPr/>
                    <a:lstStyle/>
                    <a:p>
                      <a:pPr algn="ctr"/>
                      <a:r>
                        <a:rPr lang="en-US" sz="1600" dirty="0"/>
                        <a:t>CO</a:t>
                      </a:r>
                      <a:r>
                        <a:rPr lang="en-US" sz="1600" baseline="-25000" dirty="0"/>
                        <a:t>2</a:t>
                      </a:r>
                    </a:p>
                  </a:txBody>
                  <a:tcPr marL="91434" marR="91434" marT="45722" marB="45722"/>
                </a:tc>
                <a:tc>
                  <a:txBody>
                    <a:bodyPr/>
                    <a:lstStyle/>
                    <a:p>
                      <a:pPr algn="ctr"/>
                      <a:r>
                        <a:rPr lang="en-US" sz="1600"/>
                        <a:t>Atmosphere</a:t>
                      </a:r>
                      <a:endParaRPr lang="en-US" sz="1600" dirty="0"/>
                    </a:p>
                  </a:txBody>
                  <a:tcPr marL="91434" marR="91434" marT="45722" marB="45722"/>
                </a:tc>
                <a:tc>
                  <a:txBody>
                    <a:bodyPr/>
                    <a:lstStyle/>
                    <a:p>
                      <a:pPr algn="ctr"/>
                      <a:r>
                        <a:rPr lang="en-US" sz="1600" dirty="0"/>
                        <a:t>-</a:t>
                      </a:r>
                    </a:p>
                  </a:txBody>
                  <a:tcPr marL="91434" marR="91434" marT="45722" marB="45722"/>
                </a:tc>
                <a:tc>
                  <a:txBody>
                    <a:bodyPr/>
                    <a:lstStyle/>
                    <a:p>
                      <a:pPr algn="ctr"/>
                      <a:r>
                        <a:rPr lang="en-US" sz="1600" dirty="0"/>
                        <a:t>-</a:t>
                      </a:r>
                    </a:p>
                  </a:txBody>
                  <a:tcPr marL="91434" marR="91434" marT="45722" marB="45722"/>
                </a:tc>
                <a:extLst>
                  <a:ext uri="{0D108BD9-81ED-4DB2-BD59-A6C34878D82A}">
                    <a16:rowId xmlns:a16="http://schemas.microsoft.com/office/drawing/2014/main" val="2075565673"/>
                  </a:ext>
                </a:extLst>
              </a:tr>
              <a:tr h="579148">
                <a:tc>
                  <a:txBody>
                    <a:bodyPr/>
                    <a:lstStyle/>
                    <a:p>
                      <a:r>
                        <a:rPr lang="en-US" sz="1600" dirty="0"/>
                        <a:t>Nitrogen</a:t>
                      </a:r>
                    </a:p>
                  </a:txBody>
                  <a:tcPr marL="91434" marR="91434" marT="45722" marB="45722"/>
                </a:tc>
                <a:tc>
                  <a:txBody>
                    <a:bodyPr/>
                    <a:lstStyle/>
                    <a:p>
                      <a:pPr algn="ctr"/>
                      <a:r>
                        <a:rPr lang="en-US" sz="1600" b="1" dirty="0"/>
                        <a:t>N</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NO</a:t>
                      </a:r>
                      <a:r>
                        <a:rPr lang="en-US" sz="1600" baseline="-25000" dirty="0"/>
                        <a:t>3</a:t>
                      </a:r>
                      <a:r>
                        <a:rPr lang="en-US" sz="1600" baseline="30000" dirty="0"/>
                        <a:t>-</a:t>
                      </a:r>
                      <a:r>
                        <a:rPr lang="en-US" sz="1600" baseline="0" dirty="0"/>
                        <a:t>    </a:t>
                      </a:r>
                      <a:br>
                        <a:rPr lang="en-US" sz="1600" baseline="0" dirty="0"/>
                      </a:br>
                      <a:r>
                        <a:rPr lang="en-US" sz="1600" baseline="0" dirty="0"/>
                        <a:t>NH</a:t>
                      </a:r>
                      <a:r>
                        <a:rPr lang="en-US" sz="1600" baseline="-25000" dirty="0"/>
                        <a:t>4</a:t>
                      </a:r>
                      <a:r>
                        <a:rPr lang="en-US" sz="1600" baseline="30000" dirty="0"/>
                        <a:t>+</a:t>
                      </a:r>
                    </a:p>
                  </a:txBody>
                  <a:tcPr marL="91434" marR="91434" marT="45722" marB="45722"/>
                </a:tc>
                <a:tc>
                  <a:txBody>
                    <a:bodyPr/>
                    <a:lstStyle/>
                    <a:p>
                      <a:pPr algn="ctr"/>
                      <a:r>
                        <a:rPr lang="en-US" sz="1600" dirty="0"/>
                        <a:t>Soil Solution (SS)</a:t>
                      </a:r>
                      <a:br>
                        <a:rPr lang="en-US" sz="1600" dirty="0"/>
                      </a:br>
                      <a:r>
                        <a:rPr lang="en-US" sz="1600" dirty="0"/>
                        <a:t>SS and Exchange</a:t>
                      </a:r>
                      <a:r>
                        <a:rPr lang="en-US" sz="1600" baseline="0" dirty="0"/>
                        <a:t> Sites</a:t>
                      </a:r>
                      <a:endParaRPr lang="en-US" sz="1600" dirty="0"/>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br>
                        <a:rPr lang="en-US" sz="1600" dirty="0"/>
                      </a:br>
                      <a:r>
                        <a:rPr lang="en-US" sz="1600" dirty="0"/>
                        <a:t>Immobile</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p>
                  </a:txBody>
                  <a:tcPr marL="91434" marR="91434" marT="45722" marB="45722"/>
                </a:tc>
                <a:extLst>
                  <a:ext uri="{0D108BD9-81ED-4DB2-BD59-A6C34878D82A}">
                    <a16:rowId xmlns:a16="http://schemas.microsoft.com/office/drawing/2014/main" val="1791434875"/>
                  </a:ext>
                </a:extLst>
              </a:tr>
              <a:tr h="335296">
                <a:tc>
                  <a:txBody>
                    <a:bodyPr/>
                    <a:lstStyle/>
                    <a:p>
                      <a:r>
                        <a:rPr lang="en-US" sz="1600" dirty="0"/>
                        <a:t>Potassium </a:t>
                      </a:r>
                    </a:p>
                  </a:txBody>
                  <a:tcPr marL="91434" marR="91434" marT="45722" marB="45722"/>
                </a:tc>
                <a:tc>
                  <a:txBody>
                    <a:bodyPr/>
                    <a:lstStyle/>
                    <a:p>
                      <a:pPr algn="ctr"/>
                      <a:r>
                        <a:rPr lang="en-US" sz="1600" b="1" dirty="0"/>
                        <a:t>K</a:t>
                      </a:r>
                    </a:p>
                  </a:txBody>
                  <a:tcPr marL="91434" marR="91434" marT="45722" marB="45722"/>
                </a:tc>
                <a:tc>
                  <a:txBody>
                    <a:bodyPr/>
                    <a:lstStyle/>
                    <a:p>
                      <a:pPr algn="ctr"/>
                      <a:r>
                        <a:rPr lang="en-US" sz="1600" dirty="0"/>
                        <a:t>K</a:t>
                      </a:r>
                      <a:r>
                        <a:rPr lang="en-US" sz="1600" baseline="30000" dirty="0"/>
                        <a:t>+</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3902355904"/>
                  </a:ext>
                </a:extLst>
              </a:tr>
              <a:tr h="335296">
                <a:tc>
                  <a:txBody>
                    <a:bodyPr/>
                    <a:lstStyle/>
                    <a:p>
                      <a:r>
                        <a:rPr lang="en-US" sz="1600" dirty="0"/>
                        <a:t>Calcium</a:t>
                      </a:r>
                    </a:p>
                  </a:txBody>
                  <a:tcPr marL="91434" marR="91434" marT="45722" marB="45722"/>
                </a:tc>
                <a:tc>
                  <a:txBody>
                    <a:bodyPr/>
                    <a:lstStyle/>
                    <a:p>
                      <a:pPr algn="ctr"/>
                      <a:r>
                        <a:rPr lang="en-US" sz="1600" b="1" dirty="0"/>
                        <a:t>Ca</a:t>
                      </a:r>
                    </a:p>
                  </a:txBody>
                  <a:tcPr marL="91434" marR="91434" marT="45722" marB="45722"/>
                </a:tc>
                <a:tc>
                  <a:txBody>
                    <a:bodyPr/>
                    <a:lstStyle/>
                    <a:p>
                      <a:pPr algn="ctr"/>
                      <a:r>
                        <a:rPr lang="en-US" sz="1600" dirty="0"/>
                        <a:t>Ca</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Immobile</a:t>
                      </a:r>
                    </a:p>
                  </a:txBody>
                  <a:tcPr marL="91434" marR="91434" marT="45722" marB="45722"/>
                </a:tc>
                <a:extLst>
                  <a:ext uri="{0D108BD9-81ED-4DB2-BD59-A6C34878D82A}">
                    <a16:rowId xmlns:a16="http://schemas.microsoft.com/office/drawing/2014/main" val="452870153"/>
                  </a:ext>
                </a:extLst>
              </a:tr>
              <a:tr h="335296">
                <a:tc>
                  <a:txBody>
                    <a:bodyPr/>
                    <a:lstStyle/>
                    <a:p>
                      <a:r>
                        <a:rPr lang="en-US" sz="1600" dirty="0"/>
                        <a:t>Magnesium</a:t>
                      </a:r>
                    </a:p>
                  </a:txBody>
                  <a:tcPr marL="91434" marR="91434" marT="45722" marB="45722"/>
                </a:tc>
                <a:tc>
                  <a:txBody>
                    <a:bodyPr/>
                    <a:lstStyle/>
                    <a:p>
                      <a:pPr algn="ctr"/>
                      <a:r>
                        <a:rPr lang="en-US" sz="1600" b="1" dirty="0"/>
                        <a:t>Mg</a:t>
                      </a:r>
                    </a:p>
                  </a:txBody>
                  <a:tcPr marL="91434" marR="91434" marT="45722" marB="45722"/>
                </a:tc>
                <a:tc>
                  <a:txBody>
                    <a:bodyPr/>
                    <a:lstStyle/>
                    <a:p>
                      <a:pPr algn="ctr"/>
                      <a:r>
                        <a:rPr lang="en-US" sz="1600" dirty="0"/>
                        <a:t>Mg</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641856265"/>
                  </a:ext>
                </a:extLst>
              </a:tr>
              <a:tr h="335296">
                <a:tc>
                  <a:txBody>
                    <a:bodyPr/>
                    <a:lstStyle/>
                    <a:p>
                      <a:r>
                        <a:rPr lang="en-US" sz="1600" dirty="0"/>
                        <a:t>Phosphorus</a:t>
                      </a:r>
                    </a:p>
                  </a:txBody>
                  <a:tcPr marL="91434" marR="91434" marT="45722" marB="45722"/>
                </a:tc>
                <a:tc>
                  <a:txBody>
                    <a:bodyPr/>
                    <a:lstStyle/>
                    <a:p>
                      <a:pPr algn="ctr"/>
                      <a:r>
                        <a:rPr lang="en-US" sz="1600" b="1" dirty="0"/>
                        <a:t>P</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H</a:t>
                      </a:r>
                      <a:r>
                        <a:rPr lang="en-US" sz="1600" baseline="-25000" dirty="0"/>
                        <a:t>2</a:t>
                      </a:r>
                      <a:r>
                        <a:rPr lang="en-US" sz="1600" dirty="0"/>
                        <a:t>PO</a:t>
                      </a:r>
                      <a:r>
                        <a:rPr lang="en-US" sz="1600" baseline="-25000" dirty="0"/>
                        <a:t>4</a:t>
                      </a:r>
                      <a:r>
                        <a:rPr lang="en-US" sz="1600" baseline="30000" dirty="0"/>
                        <a:t>-</a:t>
                      </a:r>
                      <a:r>
                        <a:rPr lang="en-US" sz="1600" baseline="0" dirty="0"/>
                        <a:t>  ; HPO</a:t>
                      </a:r>
                      <a:r>
                        <a:rPr lang="en-US" sz="1600" baseline="-25000" dirty="0"/>
                        <a:t>4</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979172833"/>
                  </a:ext>
                </a:extLst>
              </a:tr>
              <a:tr h="579148">
                <a:tc>
                  <a:txBody>
                    <a:bodyPr/>
                    <a:lstStyle/>
                    <a:p>
                      <a:r>
                        <a:rPr lang="en-US" sz="1600" dirty="0"/>
                        <a:t>Sulfur</a:t>
                      </a:r>
                    </a:p>
                  </a:txBody>
                  <a:tcPr marL="91434" marR="91434" marT="45722" marB="45722"/>
                </a:tc>
                <a:tc>
                  <a:txBody>
                    <a:bodyPr/>
                    <a:lstStyle/>
                    <a:p>
                      <a:pPr algn="ctr"/>
                      <a:r>
                        <a:rPr lang="en-US" sz="1600" b="1" dirty="0"/>
                        <a:t>S</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SO</a:t>
                      </a:r>
                      <a:r>
                        <a:rPr lang="en-US" sz="1600" baseline="-25000" dirty="0"/>
                        <a:t>4</a:t>
                      </a:r>
                      <a:r>
                        <a:rPr lang="en-US" sz="1600" baseline="30000" dirty="0"/>
                        <a:t>2-</a:t>
                      </a:r>
                      <a:r>
                        <a:rPr lang="en-US" sz="1600" dirty="0"/>
                        <a:t> </a:t>
                      </a:r>
                      <a:br>
                        <a:rPr lang="en-US" sz="1600" dirty="0"/>
                      </a:br>
                      <a:r>
                        <a:rPr lang="en-US" sz="1600" dirty="0"/>
                        <a:t>SO</a:t>
                      </a:r>
                      <a:r>
                        <a:rPr lang="en-US" sz="1600" baseline="-25000" dirty="0"/>
                        <a:t>2</a:t>
                      </a:r>
                    </a:p>
                  </a:txBody>
                  <a:tcPr marL="91434" marR="91434" marT="45722" marB="45722"/>
                </a:tc>
                <a:tc>
                  <a:txBody>
                    <a:bodyPr/>
                    <a:lstStyle/>
                    <a:p>
                      <a:pPr algn="ctr"/>
                      <a:r>
                        <a:rPr lang="en-US" sz="1600" dirty="0"/>
                        <a:t>Soil Solution</a:t>
                      </a:r>
                      <a:br>
                        <a:rPr lang="en-US" sz="1600" dirty="0"/>
                      </a:br>
                      <a:r>
                        <a:rPr lang="en-US" sz="1600" dirty="0"/>
                        <a:t>Atmosphere</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br>
                        <a:rPr lang="en-US" sz="1600" dirty="0"/>
                      </a:br>
                      <a:r>
                        <a:rPr lang="en-US" sz="1600" dirty="0"/>
                        <a:t>-</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Immobile</a:t>
                      </a:r>
                    </a:p>
                  </a:txBody>
                  <a:tcPr marL="91434" marR="91434" marT="45722" marB="45722"/>
                </a:tc>
                <a:extLst>
                  <a:ext uri="{0D108BD9-81ED-4DB2-BD59-A6C34878D82A}">
                    <a16:rowId xmlns:a16="http://schemas.microsoft.com/office/drawing/2014/main" val="992824184"/>
                  </a:ext>
                </a:extLst>
              </a:tr>
              <a:tr h="335296">
                <a:tc>
                  <a:txBody>
                    <a:bodyPr/>
                    <a:lstStyle/>
                    <a:p>
                      <a:r>
                        <a:rPr lang="en-US" sz="1600" dirty="0"/>
                        <a:t>Iron</a:t>
                      </a:r>
                    </a:p>
                  </a:txBody>
                  <a:tcPr marL="91434" marR="91434" marT="45722" marB="45722"/>
                </a:tc>
                <a:tc>
                  <a:txBody>
                    <a:bodyPr/>
                    <a:lstStyle/>
                    <a:p>
                      <a:pPr algn="ctr"/>
                      <a:r>
                        <a:rPr lang="en-US" sz="1600" b="1" dirty="0"/>
                        <a:t>Fe</a:t>
                      </a:r>
                    </a:p>
                  </a:txBody>
                  <a:tcPr marL="91434" marR="91434" marT="45722" marB="45722"/>
                </a:tc>
                <a:tc>
                  <a:txBody>
                    <a:bodyPr/>
                    <a:lstStyle/>
                    <a:p>
                      <a:pPr algn="ctr"/>
                      <a:r>
                        <a:rPr lang="en-US" sz="1600" dirty="0"/>
                        <a:t>Fe</a:t>
                      </a:r>
                      <a:r>
                        <a:rPr lang="en-US" sz="1600" baseline="30000" dirty="0"/>
                        <a:t>2+ </a:t>
                      </a:r>
                      <a:r>
                        <a:rPr lang="en-US" sz="1600" dirty="0"/>
                        <a:t>Fe</a:t>
                      </a:r>
                      <a:r>
                        <a:rPr lang="en-US" sz="1600" baseline="30000" dirty="0"/>
                        <a:t>3+</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Immobile</a:t>
                      </a:r>
                    </a:p>
                  </a:txBody>
                  <a:tcPr marL="91434" marR="91434" marT="45722" marB="45722"/>
                </a:tc>
                <a:extLst>
                  <a:ext uri="{0D108BD9-81ED-4DB2-BD59-A6C34878D82A}">
                    <a16:rowId xmlns:a16="http://schemas.microsoft.com/office/drawing/2014/main" val="3371679034"/>
                  </a:ext>
                </a:extLst>
              </a:tr>
              <a:tr h="335296">
                <a:tc>
                  <a:txBody>
                    <a:bodyPr/>
                    <a:lstStyle/>
                    <a:p>
                      <a:r>
                        <a:rPr lang="en-US" sz="1600" dirty="0"/>
                        <a:t>Chlorine</a:t>
                      </a:r>
                    </a:p>
                  </a:txBody>
                  <a:tcPr marL="91434" marR="91434" marT="45722" marB="45722"/>
                </a:tc>
                <a:tc>
                  <a:txBody>
                    <a:bodyPr/>
                    <a:lstStyle/>
                    <a:p>
                      <a:pPr algn="ctr"/>
                      <a:r>
                        <a:rPr lang="en-US" sz="1600" b="1" dirty="0"/>
                        <a:t>Cl</a:t>
                      </a:r>
                    </a:p>
                  </a:txBody>
                  <a:tcPr marL="91434" marR="91434" marT="45722" marB="45722"/>
                </a:tc>
                <a:tc>
                  <a:txBody>
                    <a:bodyPr/>
                    <a:lstStyle/>
                    <a:p>
                      <a:pPr algn="ctr"/>
                      <a:r>
                        <a:rPr lang="en-US" sz="1600" dirty="0"/>
                        <a:t>Cl</a:t>
                      </a:r>
                      <a:r>
                        <a:rPr lang="en-US" sz="1600" baseline="30000" dirty="0"/>
                        <a:t>-</a:t>
                      </a:r>
                    </a:p>
                  </a:txBody>
                  <a:tcPr marL="91434" marR="91434" marT="45722" marB="45722"/>
                </a:tc>
                <a:tc>
                  <a:txBody>
                    <a:bodyPr/>
                    <a:lstStyle/>
                    <a:p>
                      <a:pPr algn="ctr"/>
                      <a:r>
                        <a:rPr lang="en-US" sz="1600" dirty="0"/>
                        <a:t>Soil Solution</a:t>
                      </a:r>
                    </a:p>
                  </a:txBody>
                  <a:tcPr marL="91434" marR="91434" marT="45722" marB="45722"/>
                </a:tc>
                <a:tc>
                  <a:txBody>
                    <a:bodyPr/>
                    <a:lstStyle/>
                    <a:p>
                      <a:pPr algn="ctr"/>
                      <a:r>
                        <a:rPr lang="en-US" sz="1600" dirty="0"/>
                        <a:t>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1607684854"/>
                  </a:ext>
                </a:extLst>
              </a:tr>
              <a:tr h="335296">
                <a:tc>
                  <a:txBody>
                    <a:bodyPr/>
                    <a:lstStyle/>
                    <a:p>
                      <a:r>
                        <a:rPr lang="en-US" sz="1600" dirty="0"/>
                        <a:t>Boron</a:t>
                      </a:r>
                    </a:p>
                  </a:txBody>
                  <a:tcPr marL="91434" marR="91434" marT="45722" marB="45722"/>
                </a:tc>
                <a:tc>
                  <a:txBody>
                    <a:bodyPr/>
                    <a:lstStyle/>
                    <a:p>
                      <a:pPr algn="ctr"/>
                      <a:r>
                        <a:rPr lang="en-US" sz="1600" b="1" dirty="0"/>
                        <a:t>B</a:t>
                      </a:r>
                    </a:p>
                  </a:txBody>
                  <a:tcPr marL="91434" marR="91434" marT="45722" marB="45722"/>
                </a:tc>
                <a:tc>
                  <a:txBody>
                    <a:bodyPr/>
                    <a:lstStyle/>
                    <a:p>
                      <a:pPr algn="ctr"/>
                      <a:r>
                        <a:rPr lang="en-US" sz="1600" dirty="0"/>
                        <a:t>H</a:t>
                      </a:r>
                      <a:r>
                        <a:rPr lang="en-US" sz="1600" baseline="-25000" dirty="0"/>
                        <a:t>3</a:t>
                      </a:r>
                      <a:r>
                        <a:rPr lang="en-US" sz="1600" dirty="0"/>
                        <a:t>BO</a:t>
                      </a:r>
                      <a:r>
                        <a:rPr lang="en-US" sz="1600" baseline="-25000" dirty="0"/>
                        <a:t>3</a:t>
                      </a:r>
                    </a:p>
                  </a:txBody>
                  <a:tcPr marL="91434" marR="91434" marT="45722" marB="45722"/>
                </a:tc>
                <a:tc>
                  <a:txBody>
                    <a:bodyPr/>
                    <a:lstStyle/>
                    <a:p>
                      <a:pPr algn="ctr"/>
                      <a:r>
                        <a:rPr lang="en-US" sz="1600" dirty="0"/>
                        <a:t>Soil Solution</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Immobile</a:t>
                      </a:r>
                    </a:p>
                  </a:txBody>
                  <a:tcPr marL="91434" marR="91434" marT="45722" marB="45722"/>
                </a:tc>
                <a:extLst>
                  <a:ext uri="{0D108BD9-81ED-4DB2-BD59-A6C34878D82A}">
                    <a16:rowId xmlns:a16="http://schemas.microsoft.com/office/drawing/2014/main" val="2527773324"/>
                  </a:ext>
                </a:extLst>
              </a:tr>
              <a:tr h="335296">
                <a:tc>
                  <a:txBody>
                    <a:bodyPr/>
                    <a:lstStyle/>
                    <a:p>
                      <a:r>
                        <a:rPr lang="en-US" sz="1600" dirty="0"/>
                        <a:t>Manganese</a:t>
                      </a:r>
                    </a:p>
                  </a:txBody>
                  <a:tcPr marL="91434" marR="91434" marT="45722" marB="45722"/>
                </a:tc>
                <a:tc>
                  <a:txBody>
                    <a:bodyPr/>
                    <a:lstStyle/>
                    <a:p>
                      <a:pPr algn="ctr"/>
                      <a:r>
                        <a:rPr lang="en-US" sz="1600" b="1" dirty="0" err="1"/>
                        <a:t>Mn</a:t>
                      </a:r>
                      <a:endParaRPr lang="en-US" sz="1600" b="1" dirty="0"/>
                    </a:p>
                  </a:txBody>
                  <a:tcPr marL="91434" marR="91434" marT="45722" marB="45722"/>
                </a:tc>
                <a:tc>
                  <a:txBody>
                    <a:bodyPr/>
                    <a:lstStyle/>
                    <a:p>
                      <a:pPr algn="ctr"/>
                      <a:r>
                        <a:rPr lang="en-US" sz="1600" dirty="0"/>
                        <a:t>Mn</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Immobile</a:t>
                      </a:r>
                    </a:p>
                  </a:txBody>
                  <a:tcPr marL="91434" marR="91434" marT="45722" marB="45722"/>
                </a:tc>
                <a:extLst>
                  <a:ext uri="{0D108BD9-81ED-4DB2-BD59-A6C34878D82A}">
                    <a16:rowId xmlns:a16="http://schemas.microsoft.com/office/drawing/2014/main" val="782353065"/>
                  </a:ext>
                </a:extLst>
              </a:tr>
              <a:tr h="335296">
                <a:tc>
                  <a:txBody>
                    <a:bodyPr/>
                    <a:lstStyle/>
                    <a:p>
                      <a:r>
                        <a:rPr lang="en-US" sz="1600" dirty="0"/>
                        <a:t>Zinc</a:t>
                      </a:r>
                    </a:p>
                  </a:txBody>
                  <a:tcPr marL="91434" marR="91434" marT="45722" marB="45722"/>
                </a:tc>
                <a:tc>
                  <a:txBody>
                    <a:bodyPr/>
                    <a:lstStyle/>
                    <a:p>
                      <a:pPr algn="ctr"/>
                      <a:r>
                        <a:rPr lang="en-US" sz="1600" b="1" dirty="0"/>
                        <a:t>Zn</a:t>
                      </a:r>
                    </a:p>
                  </a:txBody>
                  <a:tcPr marL="91434" marR="91434" marT="45722" marB="45722"/>
                </a:tc>
                <a:tc>
                  <a:txBody>
                    <a:bodyPr/>
                    <a:lstStyle/>
                    <a:p>
                      <a:pPr algn="ctr"/>
                      <a:r>
                        <a:rPr lang="en-US" sz="1600" dirty="0"/>
                        <a:t>Zn</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1682630336"/>
                  </a:ext>
                </a:extLst>
              </a:tr>
              <a:tr h="335296">
                <a:tc>
                  <a:txBody>
                    <a:bodyPr/>
                    <a:lstStyle/>
                    <a:p>
                      <a:r>
                        <a:rPr lang="en-US" sz="1600" dirty="0"/>
                        <a:t>Copper</a:t>
                      </a:r>
                    </a:p>
                  </a:txBody>
                  <a:tcPr marL="91434" marR="91434" marT="45722" marB="45722"/>
                </a:tc>
                <a:tc>
                  <a:txBody>
                    <a:bodyPr/>
                    <a:lstStyle/>
                    <a:p>
                      <a:pPr algn="ctr"/>
                      <a:r>
                        <a:rPr lang="en-US" sz="1600" b="1" dirty="0"/>
                        <a:t>Cu</a:t>
                      </a:r>
                    </a:p>
                  </a:txBody>
                  <a:tcPr marL="91434" marR="91434" marT="45722" marB="45722"/>
                </a:tc>
                <a:tc>
                  <a:txBody>
                    <a:bodyPr/>
                    <a:lstStyle/>
                    <a:p>
                      <a:pPr algn="ctr"/>
                      <a:r>
                        <a:rPr lang="en-US" sz="1600" dirty="0"/>
                        <a:t>Cu</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Immobile</a:t>
                      </a:r>
                    </a:p>
                  </a:txBody>
                  <a:tcPr marL="91434" marR="91434" marT="45722" marB="45722"/>
                </a:tc>
                <a:extLst>
                  <a:ext uri="{0D108BD9-81ED-4DB2-BD59-A6C34878D82A}">
                    <a16:rowId xmlns:a16="http://schemas.microsoft.com/office/drawing/2014/main" val="1002149838"/>
                  </a:ext>
                </a:extLst>
              </a:tr>
              <a:tr h="335296">
                <a:tc>
                  <a:txBody>
                    <a:bodyPr/>
                    <a:lstStyle/>
                    <a:p>
                      <a:r>
                        <a:rPr lang="en-US" sz="1600" dirty="0"/>
                        <a:t>Molybdenum</a:t>
                      </a:r>
                    </a:p>
                  </a:txBody>
                  <a:tcPr marL="91434" marR="91434" marT="45722" marB="45722"/>
                </a:tc>
                <a:tc>
                  <a:txBody>
                    <a:bodyPr/>
                    <a:lstStyle/>
                    <a:p>
                      <a:pPr algn="ctr"/>
                      <a:r>
                        <a:rPr lang="en-US" sz="1600" b="1" dirty="0"/>
                        <a:t>Mo</a:t>
                      </a:r>
                    </a:p>
                  </a:txBody>
                  <a:tcPr marL="91434" marR="91434" marT="45722" marB="45722"/>
                </a:tc>
                <a:tc>
                  <a:txBody>
                    <a:bodyPr/>
                    <a:lstStyle/>
                    <a:p>
                      <a:pPr algn="ctr"/>
                      <a:r>
                        <a:rPr lang="en-US" sz="1600" dirty="0"/>
                        <a:t>MoO</a:t>
                      </a:r>
                      <a:r>
                        <a:rPr lang="en-US" sz="1600" baseline="-25000" dirty="0"/>
                        <a:t>4</a:t>
                      </a:r>
                      <a:r>
                        <a:rPr lang="en-US" sz="1600" baseline="30000" dirty="0"/>
                        <a:t>2-</a:t>
                      </a:r>
                    </a:p>
                  </a:txBody>
                  <a:tcPr marL="91434" marR="91434" marT="45722" marB="45722"/>
                </a:tc>
                <a:tc>
                  <a:txBody>
                    <a:bodyPr/>
                    <a:lstStyle/>
                    <a:p>
                      <a:pPr algn="ctr"/>
                      <a:r>
                        <a:rPr lang="en-US" sz="1600" dirty="0"/>
                        <a:t>Soil Solution</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Mobile</a:t>
                      </a:r>
                    </a:p>
                  </a:txBody>
                  <a:tcPr marL="91434" marR="91434" marT="45722" marB="45722"/>
                </a:tc>
                <a:extLst>
                  <a:ext uri="{0D108BD9-81ED-4DB2-BD59-A6C34878D82A}">
                    <a16:rowId xmlns:a16="http://schemas.microsoft.com/office/drawing/2014/main" val="2309660643"/>
                  </a:ext>
                </a:extLst>
              </a:tr>
              <a:tr h="335296">
                <a:tc>
                  <a:txBody>
                    <a:bodyPr/>
                    <a:lstStyle/>
                    <a:p>
                      <a:r>
                        <a:rPr lang="en-US" sz="1600" dirty="0"/>
                        <a:t>Nickel</a:t>
                      </a:r>
                    </a:p>
                  </a:txBody>
                  <a:tcPr marL="91434" marR="91434" marT="45722" marB="45722"/>
                </a:tc>
                <a:tc>
                  <a:txBody>
                    <a:bodyPr/>
                    <a:lstStyle/>
                    <a:p>
                      <a:pPr algn="ctr"/>
                      <a:r>
                        <a:rPr lang="en-US" sz="1600" b="1" dirty="0"/>
                        <a:t>Ni</a:t>
                      </a:r>
                    </a:p>
                  </a:txBody>
                  <a:tcPr marL="91434" marR="91434" marT="45722" marB="45722"/>
                </a:tc>
                <a:tc>
                  <a:txBody>
                    <a:bodyPr/>
                    <a:lstStyle/>
                    <a:p>
                      <a:pPr algn="ctr"/>
                      <a:r>
                        <a:rPr lang="en-US" sz="1600" dirty="0"/>
                        <a:t>Ni</a:t>
                      </a:r>
                      <a:r>
                        <a:rPr lang="en-US" sz="1600" baseline="30000" dirty="0"/>
                        <a:t>2+</a:t>
                      </a:r>
                    </a:p>
                  </a:txBody>
                  <a:tcPr marL="91434" marR="91434"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SS and Exchange</a:t>
                      </a:r>
                      <a:r>
                        <a:rPr lang="en-US" sz="1600" baseline="0" dirty="0"/>
                        <a:t> Sites</a:t>
                      </a:r>
                      <a:endParaRPr lang="en-US" sz="1600" dirty="0"/>
                    </a:p>
                  </a:txBody>
                  <a:tcPr marL="91434" marR="91434" marT="45722" marB="45722"/>
                </a:tc>
                <a:tc>
                  <a:txBody>
                    <a:bodyPr/>
                    <a:lstStyle/>
                    <a:p>
                      <a:pPr algn="ctr"/>
                      <a:r>
                        <a:rPr lang="en-US" sz="1600" dirty="0"/>
                        <a:t>Immobile</a:t>
                      </a:r>
                    </a:p>
                  </a:txBody>
                  <a:tcPr marL="91434" marR="91434" marT="45722" marB="45722"/>
                </a:tc>
                <a:tc>
                  <a:txBody>
                    <a:bodyPr/>
                    <a:lstStyle/>
                    <a:p>
                      <a:pPr algn="ctr"/>
                      <a:r>
                        <a:rPr lang="en-US" sz="1600" dirty="0"/>
                        <a:t>Mobile</a:t>
                      </a:r>
                    </a:p>
                  </a:txBody>
                  <a:tcPr marL="91434" marR="91434" marT="45722" marB="45722"/>
                </a:tc>
                <a:extLst>
                  <a:ext uri="{0D108BD9-81ED-4DB2-BD59-A6C34878D82A}">
                    <a16:rowId xmlns:a16="http://schemas.microsoft.com/office/drawing/2014/main" val="1260282070"/>
                  </a:ext>
                </a:extLst>
              </a:tr>
            </a:tbl>
          </a:graphicData>
        </a:graphic>
      </p:graphicFrame>
    </p:spTree>
    <p:extLst>
      <p:ext uri="{BB962C8B-B14F-4D97-AF65-F5344CB8AC3E}">
        <p14:creationId xmlns:p14="http://schemas.microsoft.com/office/powerpoint/2010/main" val="2811604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6F86B-C0F2-6F76-C657-583C77E4A29B}"/>
              </a:ext>
            </a:extLst>
          </p:cNvPr>
          <p:cNvSpPr>
            <a:spLocks noGrp="1"/>
          </p:cNvSpPr>
          <p:nvPr>
            <p:ph type="title"/>
          </p:nvPr>
        </p:nvSpPr>
        <p:spPr/>
        <p:txBody>
          <a:bodyPr/>
          <a:lstStyle/>
          <a:p>
            <a:r>
              <a:rPr lang="en-US" dirty="0"/>
              <a:t>Nitrogen</a:t>
            </a:r>
          </a:p>
        </p:txBody>
      </p:sp>
      <p:sp>
        <p:nvSpPr>
          <p:cNvPr id="3" name="Content Placeholder 2">
            <a:extLst>
              <a:ext uri="{FF2B5EF4-FFF2-40B4-BE49-F238E27FC236}">
                <a16:creationId xmlns:a16="http://schemas.microsoft.com/office/drawing/2014/main" id="{2F9A2D1C-A98C-A4FA-3A1E-220F9727AD79}"/>
              </a:ext>
            </a:extLst>
          </p:cNvPr>
          <p:cNvSpPr>
            <a:spLocks noGrp="1"/>
          </p:cNvSpPr>
          <p:nvPr>
            <p:ph idx="1"/>
          </p:nvPr>
        </p:nvSpPr>
        <p:spPr/>
        <p:txBody>
          <a:bodyPr/>
          <a:lstStyle/>
          <a:p>
            <a:r>
              <a:rPr lang="en-US" dirty="0"/>
              <a:t>Major component of chlorophyll</a:t>
            </a:r>
          </a:p>
          <a:p>
            <a:r>
              <a:rPr lang="en-US" dirty="0"/>
              <a:t>Most common in non-legume crops</a:t>
            </a:r>
          </a:p>
          <a:p>
            <a:r>
              <a:rPr lang="en-US" dirty="0"/>
              <a:t>Deficient plants are stunted</a:t>
            </a:r>
          </a:p>
          <a:p>
            <a:r>
              <a:rPr lang="en-US" dirty="0"/>
              <a:t>Low protein content</a:t>
            </a:r>
          </a:p>
          <a:p>
            <a:r>
              <a:rPr lang="en-US" dirty="0"/>
              <a:t>Develop Chlorosis (yellowing) at the tip, progressing along the mid-rib toward the base of the leaf</a:t>
            </a:r>
          </a:p>
          <a:p>
            <a:r>
              <a:rPr lang="en-US" dirty="0"/>
              <a:t>Found primarily in old growth (mobile in plant)</a:t>
            </a:r>
          </a:p>
          <a:p>
            <a:r>
              <a:rPr lang="en-US" dirty="0"/>
              <a:t>Occurs due to N removal from previous crop</a:t>
            </a:r>
          </a:p>
          <a:p>
            <a:endParaRPr lang="en-US" dirty="0"/>
          </a:p>
          <a:p>
            <a:endParaRPr lang="en-US" dirty="0"/>
          </a:p>
        </p:txBody>
      </p:sp>
      <p:sp>
        <p:nvSpPr>
          <p:cNvPr id="4" name="Slide Number Placeholder 3">
            <a:extLst>
              <a:ext uri="{FF2B5EF4-FFF2-40B4-BE49-F238E27FC236}">
                <a16:creationId xmlns:a16="http://schemas.microsoft.com/office/drawing/2014/main" id="{5FB76DB8-E8BD-91E3-7DDE-A98A7192CE13}"/>
              </a:ext>
            </a:extLst>
          </p:cNvPr>
          <p:cNvSpPr>
            <a:spLocks noGrp="1"/>
          </p:cNvSpPr>
          <p:nvPr>
            <p:ph type="sldNum" sz="quarter" idx="12"/>
          </p:nvPr>
        </p:nvSpPr>
        <p:spPr/>
        <p:txBody>
          <a:bodyPr/>
          <a:lstStyle/>
          <a:p>
            <a:fld id="{DCB4DD8D-4F5D-4EB9-BC24-C39EDF5F2FC0}" type="slidenum">
              <a:rPr lang="en-US" smtClean="0"/>
              <a:t>42</a:t>
            </a:fld>
            <a:endParaRPr lang="en-US" dirty="0"/>
          </a:p>
        </p:txBody>
      </p:sp>
      <p:pic>
        <p:nvPicPr>
          <p:cNvPr id="5" name="Picture 6" descr="ND12">
            <a:extLst>
              <a:ext uri="{FF2B5EF4-FFF2-40B4-BE49-F238E27FC236}">
                <a16:creationId xmlns:a16="http://schemas.microsoft.com/office/drawing/2014/main" id="{B445C558-4C4B-DC1A-EC4D-FA3C7FDCD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271" y="276224"/>
            <a:ext cx="7383463"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96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BA23-00C2-B3F3-D5EC-D323370D9A19}"/>
              </a:ext>
            </a:extLst>
          </p:cNvPr>
          <p:cNvSpPr>
            <a:spLocks noGrp="1"/>
          </p:cNvSpPr>
          <p:nvPr>
            <p:ph type="title"/>
          </p:nvPr>
        </p:nvSpPr>
        <p:spPr/>
        <p:txBody>
          <a:bodyPr/>
          <a:lstStyle/>
          <a:p>
            <a:r>
              <a:rPr lang="en-US" dirty="0"/>
              <a:t>Nitrogen</a:t>
            </a:r>
          </a:p>
        </p:txBody>
      </p:sp>
      <p:sp>
        <p:nvSpPr>
          <p:cNvPr id="3" name="Content Placeholder 2">
            <a:extLst>
              <a:ext uri="{FF2B5EF4-FFF2-40B4-BE49-F238E27FC236}">
                <a16:creationId xmlns:a16="http://schemas.microsoft.com/office/drawing/2014/main" id="{BDC29CC8-F445-E8A3-E6A1-CA49C7E4DA8F}"/>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CE03BE4C-2F9A-33B2-4C09-9B6B07FAD265}"/>
              </a:ext>
            </a:extLst>
          </p:cNvPr>
          <p:cNvSpPr>
            <a:spLocks noGrp="1"/>
          </p:cNvSpPr>
          <p:nvPr>
            <p:ph type="sldNum" sz="quarter" idx="12"/>
          </p:nvPr>
        </p:nvSpPr>
        <p:spPr/>
        <p:txBody>
          <a:bodyPr/>
          <a:lstStyle/>
          <a:p>
            <a:fld id="{DCB4DD8D-4F5D-4EB9-BC24-C39EDF5F2FC0}" type="slidenum">
              <a:rPr lang="en-US" smtClean="0"/>
              <a:t>43</a:t>
            </a:fld>
            <a:endParaRPr lang="en-US"/>
          </a:p>
        </p:txBody>
      </p:sp>
      <p:pic>
        <p:nvPicPr>
          <p:cNvPr id="1026" name="Picture 2">
            <a:extLst>
              <a:ext uri="{FF2B5EF4-FFF2-40B4-BE49-F238E27FC236}">
                <a16:creationId xmlns:a16="http://schemas.microsoft.com/office/drawing/2014/main" id="{2AF0F04C-1B4D-2AC1-2B01-B00EA97E3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8123" y="681037"/>
            <a:ext cx="6458295" cy="4844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ponse of Corn to Late-season Nitrogen Application - Corny News Network  (Purdue University)">
            <a:extLst>
              <a:ext uri="{FF2B5EF4-FFF2-40B4-BE49-F238E27FC236}">
                <a16:creationId xmlns:a16="http://schemas.microsoft.com/office/drawing/2014/main" id="{6B67629A-3455-DECF-BF09-BB73C1B72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27" y="1556238"/>
            <a:ext cx="4388828" cy="329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77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A31D-1BDC-2D02-904F-C49F6BDF5A35}"/>
              </a:ext>
            </a:extLst>
          </p:cNvPr>
          <p:cNvSpPr>
            <a:spLocks noGrp="1"/>
          </p:cNvSpPr>
          <p:nvPr>
            <p:ph type="title"/>
          </p:nvPr>
        </p:nvSpPr>
        <p:spPr/>
        <p:txBody>
          <a:bodyPr/>
          <a:lstStyle/>
          <a:p>
            <a:r>
              <a:rPr lang="en-US" dirty="0"/>
              <a:t>Nitrogen</a:t>
            </a:r>
          </a:p>
        </p:txBody>
      </p:sp>
      <p:sp>
        <p:nvSpPr>
          <p:cNvPr id="4" name="Slide Number Placeholder 3">
            <a:extLst>
              <a:ext uri="{FF2B5EF4-FFF2-40B4-BE49-F238E27FC236}">
                <a16:creationId xmlns:a16="http://schemas.microsoft.com/office/drawing/2014/main" id="{68BA95DD-FAD9-3B18-464D-B7774CF5FCCE}"/>
              </a:ext>
            </a:extLst>
          </p:cNvPr>
          <p:cNvSpPr>
            <a:spLocks noGrp="1"/>
          </p:cNvSpPr>
          <p:nvPr>
            <p:ph type="sldNum" sz="quarter" idx="12"/>
          </p:nvPr>
        </p:nvSpPr>
        <p:spPr/>
        <p:txBody>
          <a:bodyPr/>
          <a:lstStyle/>
          <a:p>
            <a:fld id="{DCB4DD8D-4F5D-4EB9-BC24-C39EDF5F2FC0}" type="slidenum">
              <a:rPr lang="en-US" smtClean="0"/>
              <a:t>44</a:t>
            </a:fld>
            <a:endParaRPr lang="en-US"/>
          </a:p>
        </p:txBody>
      </p:sp>
      <p:pic>
        <p:nvPicPr>
          <p:cNvPr id="2050" name="Picture 2" descr="Sulfur Deficiencies in Cotton - UT Crops News">
            <a:extLst>
              <a:ext uri="{FF2B5EF4-FFF2-40B4-BE49-F238E27FC236}">
                <a16:creationId xmlns:a16="http://schemas.microsoft.com/office/drawing/2014/main" id="{7A33D303-D9F2-B68A-9FFE-0997F38189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75257" y="1690688"/>
            <a:ext cx="303630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088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E053-A4CC-1704-3FAD-63EA552FFAE2}"/>
              </a:ext>
            </a:extLst>
          </p:cNvPr>
          <p:cNvSpPr>
            <a:spLocks noGrp="1"/>
          </p:cNvSpPr>
          <p:nvPr>
            <p:ph type="title"/>
          </p:nvPr>
        </p:nvSpPr>
        <p:spPr/>
        <p:txBody>
          <a:bodyPr/>
          <a:lstStyle/>
          <a:p>
            <a:r>
              <a:rPr lang="en-US" dirty="0"/>
              <a:t>Phosphorus</a:t>
            </a:r>
          </a:p>
        </p:txBody>
      </p:sp>
      <p:sp>
        <p:nvSpPr>
          <p:cNvPr id="3" name="Content Placeholder 2">
            <a:extLst>
              <a:ext uri="{FF2B5EF4-FFF2-40B4-BE49-F238E27FC236}">
                <a16:creationId xmlns:a16="http://schemas.microsoft.com/office/drawing/2014/main" id="{77B3672E-78EF-B9F1-F379-B519764B4166}"/>
              </a:ext>
            </a:extLst>
          </p:cNvPr>
          <p:cNvSpPr>
            <a:spLocks noGrp="1"/>
          </p:cNvSpPr>
          <p:nvPr>
            <p:ph idx="1"/>
          </p:nvPr>
        </p:nvSpPr>
        <p:spPr>
          <a:xfrm>
            <a:off x="838200" y="1825625"/>
            <a:ext cx="7973291" cy="4351338"/>
          </a:xfrm>
        </p:spPr>
        <p:txBody>
          <a:bodyPr/>
          <a:lstStyle/>
          <a:p>
            <a:r>
              <a:rPr lang="en-US" dirty="0"/>
              <a:t>Needed for storage and transfer of energy</a:t>
            </a:r>
          </a:p>
          <a:p>
            <a:r>
              <a:rPr lang="en-US" dirty="0"/>
              <a:t>Poor root and seed development</a:t>
            </a:r>
          </a:p>
          <a:p>
            <a:r>
              <a:rPr lang="en-US" dirty="0"/>
              <a:t>Purple discoloration of </a:t>
            </a:r>
            <a:r>
              <a:rPr lang="en-US" i="1" dirty="0"/>
              <a:t>Leaves</a:t>
            </a:r>
            <a:endParaRPr lang="en-US" dirty="0"/>
          </a:p>
          <a:p>
            <a:r>
              <a:rPr lang="en-US" dirty="0"/>
              <a:t>Discoloration of corn stalk or cotton petiole is sometimes a genetic trait, not from P deficiency</a:t>
            </a:r>
          </a:p>
          <a:p>
            <a:r>
              <a:rPr lang="en-US" dirty="0"/>
              <a:t>Found in old growth (mobile in the plant)</a:t>
            </a:r>
          </a:p>
          <a:p>
            <a:r>
              <a:rPr lang="en-US" dirty="0"/>
              <a:t>Occurs more prevalent in areas with acidic pH (&lt;5.5), but can occur anywhere with crop removal</a:t>
            </a:r>
          </a:p>
        </p:txBody>
      </p:sp>
      <p:sp>
        <p:nvSpPr>
          <p:cNvPr id="4" name="Slide Number Placeholder 3">
            <a:extLst>
              <a:ext uri="{FF2B5EF4-FFF2-40B4-BE49-F238E27FC236}">
                <a16:creationId xmlns:a16="http://schemas.microsoft.com/office/drawing/2014/main" id="{EDE873E2-E456-CD97-6F49-F2A72F681CFA}"/>
              </a:ext>
            </a:extLst>
          </p:cNvPr>
          <p:cNvSpPr>
            <a:spLocks noGrp="1"/>
          </p:cNvSpPr>
          <p:nvPr>
            <p:ph type="sldNum" sz="quarter" idx="12"/>
          </p:nvPr>
        </p:nvSpPr>
        <p:spPr/>
        <p:txBody>
          <a:bodyPr/>
          <a:lstStyle/>
          <a:p>
            <a:fld id="{DCB4DD8D-4F5D-4EB9-BC24-C39EDF5F2FC0}" type="slidenum">
              <a:rPr lang="en-US" smtClean="0"/>
              <a:t>45</a:t>
            </a:fld>
            <a:endParaRPr lang="en-US"/>
          </a:p>
        </p:txBody>
      </p:sp>
      <p:pic>
        <p:nvPicPr>
          <p:cNvPr id="5" name="Picture 6" descr="Phosphorus Deficiency">
            <a:hlinkClick r:id="rId2"/>
            <a:extLst>
              <a:ext uri="{FF2B5EF4-FFF2-40B4-BE49-F238E27FC236}">
                <a16:creationId xmlns:a16="http://schemas.microsoft.com/office/drawing/2014/main" id="{6C9BBD35-CD1D-D62D-BA01-1929BDB1B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745" y="2300287"/>
            <a:ext cx="26670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95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42E9-D8B4-1F79-692F-9E6A844C1352}"/>
              </a:ext>
            </a:extLst>
          </p:cNvPr>
          <p:cNvSpPr>
            <a:spLocks noGrp="1"/>
          </p:cNvSpPr>
          <p:nvPr>
            <p:ph type="title"/>
          </p:nvPr>
        </p:nvSpPr>
        <p:spPr/>
        <p:txBody>
          <a:bodyPr/>
          <a:lstStyle/>
          <a:p>
            <a:r>
              <a:rPr lang="en-US" dirty="0"/>
              <a:t>Phosphorus</a:t>
            </a:r>
          </a:p>
        </p:txBody>
      </p:sp>
      <p:sp>
        <p:nvSpPr>
          <p:cNvPr id="4" name="Slide Number Placeholder 3">
            <a:extLst>
              <a:ext uri="{FF2B5EF4-FFF2-40B4-BE49-F238E27FC236}">
                <a16:creationId xmlns:a16="http://schemas.microsoft.com/office/drawing/2014/main" id="{9DD7F50D-63BB-B055-72F0-713BB47FA594}"/>
              </a:ext>
            </a:extLst>
          </p:cNvPr>
          <p:cNvSpPr>
            <a:spLocks noGrp="1"/>
          </p:cNvSpPr>
          <p:nvPr>
            <p:ph type="sldNum" sz="quarter" idx="12"/>
          </p:nvPr>
        </p:nvSpPr>
        <p:spPr/>
        <p:txBody>
          <a:bodyPr/>
          <a:lstStyle/>
          <a:p>
            <a:fld id="{DCB4DD8D-4F5D-4EB9-BC24-C39EDF5F2FC0}" type="slidenum">
              <a:rPr lang="en-US" smtClean="0"/>
              <a:t>46</a:t>
            </a:fld>
            <a:endParaRPr lang="en-US"/>
          </a:p>
        </p:txBody>
      </p:sp>
      <p:grpSp>
        <p:nvGrpSpPr>
          <p:cNvPr id="5" name="Group 4">
            <a:extLst>
              <a:ext uri="{FF2B5EF4-FFF2-40B4-BE49-F238E27FC236}">
                <a16:creationId xmlns:a16="http://schemas.microsoft.com/office/drawing/2014/main" id="{347A176D-EF64-55AD-D77C-42D6600D0E89}"/>
              </a:ext>
            </a:extLst>
          </p:cNvPr>
          <p:cNvGrpSpPr>
            <a:grpSpLocks/>
          </p:cNvGrpSpPr>
          <p:nvPr/>
        </p:nvGrpSpPr>
        <p:grpSpPr bwMode="auto">
          <a:xfrm>
            <a:off x="609600" y="1292946"/>
            <a:ext cx="5486400" cy="3276600"/>
            <a:chOff x="1152" y="1104"/>
            <a:chExt cx="3888" cy="2592"/>
          </a:xfrm>
        </p:grpSpPr>
        <p:pic>
          <p:nvPicPr>
            <p:cNvPr id="6" name="Picture 5" descr="P corn">
              <a:extLst>
                <a:ext uri="{FF2B5EF4-FFF2-40B4-BE49-F238E27FC236}">
                  <a16:creationId xmlns:a16="http://schemas.microsoft.com/office/drawing/2014/main" id="{4BEB7DA2-BF9F-DF82-5B26-9A83F89CA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 y="1104"/>
              <a:ext cx="3888"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a:extLst>
                <a:ext uri="{FF2B5EF4-FFF2-40B4-BE49-F238E27FC236}">
                  <a16:creationId xmlns:a16="http://schemas.microsoft.com/office/drawing/2014/main" id="{A1E69B2A-764E-A0CC-29B0-0BE2D8AE2323}"/>
                </a:ext>
              </a:extLst>
            </p:cNvPr>
            <p:cNvSpPr txBox="1">
              <a:spLocks noChangeArrowheads="1"/>
            </p:cNvSpPr>
            <p:nvPr/>
          </p:nvSpPr>
          <p:spPr bwMode="auto">
            <a:xfrm>
              <a:off x="3456" y="3120"/>
              <a:ext cx="1226" cy="3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US" altLang="en-US" sz="2000" b="1">
                  <a:latin typeface="Arial" panose="020B0604020202020204" pitchFamily="34" charset="0"/>
                </a:rPr>
                <a:t>CORN</a:t>
              </a:r>
            </a:p>
          </p:txBody>
        </p:sp>
      </p:grpSp>
      <p:pic>
        <p:nvPicPr>
          <p:cNvPr id="3074" name="Picture 2" descr="Rob Mikkelsen on Twitter: &quot;Know #phosphorus deficiency in #cotton? This  photo shows cotton on low- P soil (&amp;lt;14 ppm Olsen) and low leaf P (0.1%).  Thanks to Dr. S. Subbiah for sharing">
            <a:extLst>
              <a:ext uri="{FF2B5EF4-FFF2-40B4-BE49-F238E27FC236}">
                <a16:creationId xmlns:a16="http://schemas.microsoft.com/office/drawing/2014/main" id="{4DA51A8D-27D8-A836-5659-1ECD0AD0E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849" y="822854"/>
            <a:ext cx="4474552" cy="52122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gronomy Digest: Phosphorous Deficiency - Champion Seed">
            <a:extLst>
              <a:ext uri="{FF2B5EF4-FFF2-40B4-BE49-F238E27FC236}">
                <a16:creationId xmlns:a16="http://schemas.microsoft.com/office/drawing/2014/main" id="{32ADB075-9C77-E60C-81EE-0E7A348EAE7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81481" y="4683401"/>
            <a:ext cx="3729944" cy="1476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24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B9AA-CC66-0AA8-DB45-93EF53948348}"/>
              </a:ext>
            </a:extLst>
          </p:cNvPr>
          <p:cNvSpPr>
            <a:spLocks noGrp="1"/>
          </p:cNvSpPr>
          <p:nvPr>
            <p:ph type="title"/>
          </p:nvPr>
        </p:nvSpPr>
        <p:spPr/>
        <p:txBody>
          <a:bodyPr/>
          <a:lstStyle/>
          <a:p>
            <a:r>
              <a:rPr lang="en-US" dirty="0"/>
              <a:t>Potassium</a:t>
            </a:r>
          </a:p>
        </p:txBody>
      </p:sp>
      <p:sp>
        <p:nvSpPr>
          <p:cNvPr id="3" name="Content Placeholder 2">
            <a:extLst>
              <a:ext uri="{FF2B5EF4-FFF2-40B4-BE49-F238E27FC236}">
                <a16:creationId xmlns:a16="http://schemas.microsoft.com/office/drawing/2014/main" id="{2992528E-5CFA-3748-3427-9C42F778D05D}"/>
              </a:ext>
            </a:extLst>
          </p:cNvPr>
          <p:cNvSpPr>
            <a:spLocks noGrp="1"/>
          </p:cNvSpPr>
          <p:nvPr>
            <p:ph idx="1"/>
          </p:nvPr>
        </p:nvSpPr>
        <p:spPr/>
        <p:txBody>
          <a:bodyPr/>
          <a:lstStyle/>
          <a:p>
            <a:r>
              <a:rPr lang="en-US" dirty="0"/>
              <a:t>Required for nutrient movement, enzyme reactions, regulation of water</a:t>
            </a:r>
          </a:p>
          <a:p>
            <a:r>
              <a:rPr lang="en-US" dirty="0"/>
              <a:t>Similar to N, deficiencies are yellowing/chlorosis from the tip along the leaf margins (N is in the </a:t>
            </a:r>
            <a:r>
              <a:rPr lang="en-US" dirty="0" err="1"/>
              <a:t>midrid</a:t>
            </a:r>
            <a:r>
              <a:rPr lang="en-US" dirty="0"/>
              <a:t>)</a:t>
            </a:r>
          </a:p>
          <a:p>
            <a:r>
              <a:rPr lang="en-US" dirty="0"/>
              <a:t>Deficiencies are related to soil parent material, fertilizer use, and cropping histories</a:t>
            </a:r>
          </a:p>
          <a:p>
            <a:r>
              <a:rPr lang="en-US" dirty="0"/>
              <a:t>Common in crops grown in weathered soils under high rainfall</a:t>
            </a:r>
          </a:p>
          <a:p>
            <a:r>
              <a:rPr lang="en-US" dirty="0"/>
              <a:t>Found on old growth (mobile in the soil)</a:t>
            </a:r>
          </a:p>
        </p:txBody>
      </p:sp>
      <p:sp>
        <p:nvSpPr>
          <p:cNvPr id="4" name="Slide Number Placeholder 3">
            <a:extLst>
              <a:ext uri="{FF2B5EF4-FFF2-40B4-BE49-F238E27FC236}">
                <a16:creationId xmlns:a16="http://schemas.microsoft.com/office/drawing/2014/main" id="{7A74A3D2-7F72-22D2-8296-CF9B625ECE22}"/>
              </a:ext>
            </a:extLst>
          </p:cNvPr>
          <p:cNvSpPr>
            <a:spLocks noGrp="1"/>
          </p:cNvSpPr>
          <p:nvPr>
            <p:ph type="sldNum" sz="quarter" idx="12"/>
          </p:nvPr>
        </p:nvSpPr>
        <p:spPr/>
        <p:txBody>
          <a:bodyPr/>
          <a:lstStyle/>
          <a:p>
            <a:fld id="{DCB4DD8D-4F5D-4EB9-BC24-C39EDF5F2FC0}" type="slidenum">
              <a:rPr lang="en-US" smtClean="0"/>
              <a:t>47</a:t>
            </a:fld>
            <a:endParaRPr lang="en-US"/>
          </a:p>
        </p:txBody>
      </p:sp>
      <p:pic>
        <p:nvPicPr>
          <p:cNvPr id="5" name="Picture 4" descr="ND45">
            <a:hlinkClick r:id="rId2"/>
            <a:extLst>
              <a:ext uri="{FF2B5EF4-FFF2-40B4-BE49-F238E27FC236}">
                <a16:creationId xmlns:a16="http://schemas.microsoft.com/office/drawing/2014/main" id="{464A2F4E-6EBB-69D7-3FD9-EC5787542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274" y="0"/>
            <a:ext cx="714851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80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E7A71-33B5-BA9D-9677-90FBC256B592}"/>
              </a:ext>
            </a:extLst>
          </p:cNvPr>
          <p:cNvSpPr>
            <a:spLocks noGrp="1"/>
          </p:cNvSpPr>
          <p:nvPr>
            <p:ph type="title"/>
          </p:nvPr>
        </p:nvSpPr>
        <p:spPr/>
        <p:txBody>
          <a:bodyPr/>
          <a:lstStyle/>
          <a:p>
            <a:r>
              <a:rPr lang="en-US" dirty="0"/>
              <a:t>Potassium</a:t>
            </a:r>
          </a:p>
        </p:txBody>
      </p:sp>
      <p:sp>
        <p:nvSpPr>
          <p:cNvPr id="4" name="Slide Number Placeholder 3">
            <a:extLst>
              <a:ext uri="{FF2B5EF4-FFF2-40B4-BE49-F238E27FC236}">
                <a16:creationId xmlns:a16="http://schemas.microsoft.com/office/drawing/2014/main" id="{8CCD335C-028C-056D-0617-CA1C495BC31C}"/>
              </a:ext>
            </a:extLst>
          </p:cNvPr>
          <p:cNvSpPr>
            <a:spLocks noGrp="1"/>
          </p:cNvSpPr>
          <p:nvPr>
            <p:ph type="sldNum" sz="quarter" idx="12"/>
          </p:nvPr>
        </p:nvSpPr>
        <p:spPr/>
        <p:txBody>
          <a:bodyPr/>
          <a:lstStyle/>
          <a:p>
            <a:fld id="{DCB4DD8D-4F5D-4EB9-BC24-C39EDF5F2FC0}" type="slidenum">
              <a:rPr lang="en-US" smtClean="0"/>
              <a:t>48</a:t>
            </a:fld>
            <a:endParaRPr lang="en-US"/>
          </a:p>
        </p:txBody>
      </p:sp>
      <p:pic>
        <p:nvPicPr>
          <p:cNvPr id="5" name="Picture 4" descr="K corn">
            <a:extLst>
              <a:ext uri="{FF2B5EF4-FFF2-40B4-BE49-F238E27FC236}">
                <a16:creationId xmlns:a16="http://schemas.microsoft.com/office/drawing/2014/main" id="{45D9169C-81AF-6D55-AF42-E157B1D88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02287"/>
            <a:ext cx="3565239" cy="248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Symptom Identification Key for Nutrient Deficiencies in Soybeans | CropWatch">
            <a:extLst>
              <a:ext uri="{FF2B5EF4-FFF2-40B4-BE49-F238E27FC236}">
                <a16:creationId xmlns:a16="http://schemas.microsoft.com/office/drawing/2014/main" id="{447A1449-E20D-D1B9-96A7-190A53CE1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428" y="365125"/>
            <a:ext cx="4551882" cy="37822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tton and potassium: Background and the potential of placement to increase  efficiency">
            <a:extLst>
              <a:ext uri="{FF2B5EF4-FFF2-40B4-BE49-F238E27FC236}">
                <a16:creationId xmlns:a16="http://schemas.microsoft.com/office/drawing/2014/main" id="{E832E398-CFCF-2539-8821-F35DFE419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951" y="4232130"/>
            <a:ext cx="3132501" cy="20395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griculture::Oil Seeds::Groundnut-Potassium">
            <a:extLst>
              <a:ext uri="{FF2B5EF4-FFF2-40B4-BE49-F238E27FC236}">
                <a16:creationId xmlns:a16="http://schemas.microsoft.com/office/drawing/2014/main" id="{363A7076-2F7D-79DE-884A-886429D96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9603" y="1902287"/>
            <a:ext cx="2409825" cy="189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841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8B26A-49F1-A87C-810D-C9E0498E0428}"/>
              </a:ext>
            </a:extLst>
          </p:cNvPr>
          <p:cNvSpPr>
            <a:spLocks noGrp="1"/>
          </p:cNvSpPr>
          <p:nvPr>
            <p:ph type="title"/>
          </p:nvPr>
        </p:nvSpPr>
        <p:spPr/>
        <p:txBody>
          <a:bodyPr/>
          <a:lstStyle/>
          <a:p>
            <a:r>
              <a:rPr lang="en-US" dirty="0"/>
              <a:t>Sulfur</a:t>
            </a:r>
          </a:p>
        </p:txBody>
      </p:sp>
      <p:sp>
        <p:nvSpPr>
          <p:cNvPr id="3" name="Content Placeholder 2">
            <a:extLst>
              <a:ext uri="{FF2B5EF4-FFF2-40B4-BE49-F238E27FC236}">
                <a16:creationId xmlns:a16="http://schemas.microsoft.com/office/drawing/2014/main" id="{282250F0-8032-3B9F-E955-0DA540B265FA}"/>
              </a:ext>
            </a:extLst>
          </p:cNvPr>
          <p:cNvSpPr>
            <a:spLocks noGrp="1"/>
          </p:cNvSpPr>
          <p:nvPr>
            <p:ph idx="1"/>
          </p:nvPr>
        </p:nvSpPr>
        <p:spPr/>
        <p:txBody>
          <a:bodyPr/>
          <a:lstStyle/>
          <a:p>
            <a:r>
              <a:rPr lang="en-US" dirty="0"/>
              <a:t>Component of key amino acids</a:t>
            </a:r>
          </a:p>
          <a:p>
            <a:r>
              <a:rPr lang="en-US" dirty="0"/>
              <a:t>Overall light green color, worse on new leaves during rapid growth</a:t>
            </a:r>
          </a:p>
          <a:p>
            <a:r>
              <a:rPr lang="en-US" dirty="0"/>
              <a:t>Mobile in plant</a:t>
            </a:r>
          </a:p>
          <a:p>
            <a:endParaRPr lang="en-US" dirty="0"/>
          </a:p>
        </p:txBody>
      </p:sp>
      <p:sp>
        <p:nvSpPr>
          <p:cNvPr id="4" name="Slide Number Placeholder 3">
            <a:extLst>
              <a:ext uri="{FF2B5EF4-FFF2-40B4-BE49-F238E27FC236}">
                <a16:creationId xmlns:a16="http://schemas.microsoft.com/office/drawing/2014/main" id="{00AAF374-4524-B775-F93D-F67416DA67FA}"/>
              </a:ext>
            </a:extLst>
          </p:cNvPr>
          <p:cNvSpPr>
            <a:spLocks noGrp="1"/>
          </p:cNvSpPr>
          <p:nvPr>
            <p:ph type="sldNum" sz="quarter" idx="12"/>
          </p:nvPr>
        </p:nvSpPr>
        <p:spPr/>
        <p:txBody>
          <a:bodyPr/>
          <a:lstStyle/>
          <a:p>
            <a:fld id="{DCB4DD8D-4F5D-4EB9-BC24-C39EDF5F2FC0}" type="slidenum">
              <a:rPr lang="en-US" smtClean="0"/>
              <a:t>49</a:t>
            </a:fld>
            <a:endParaRPr lang="en-US"/>
          </a:p>
        </p:txBody>
      </p:sp>
      <p:pic>
        <p:nvPicPr>
          <p:cNvPr id="7170" name="Picture 2" descr="Sponsored: Sulfur Deficiencies in Corn | Successful Farming">
            <a:extLst>
              <a:ext uri="{FF2B5EF4-FFF2-40B4-BE49-F238E27FC236}">
                <a16:creationId xmlns:a16="http://schemas.microsoft.com/office/drawing/2014/main" id="{CB03C1D8-91BA-9394-1462-37F065AA7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830453"/>
            <a:ext cx="5857875" cy="370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08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C654A-AE04-CEFE-AEB4-4A6436076FF1}"/>
              </a:ext>
            </a:extLst>
          </p:cNvPr>
          <p:cNvSpPr>
            <a:spLocks noGrp="1"/>
          </p:cNvSpPr>
          <p:nvPr>
            <p:ph type="title"/>
          </p:nvPr>
        </p:nvSpPr>
        <p:spPr/>
        <p:txBody>
          <a:bodyPr/>
          <a:lstStyle/>
          <a:p>
            <a:r>
              <a:rPr lang="en-US" dirty="0"/>
              <a:t>What makes nutrients </a:t>
            </a:r>
            <a:r>
              <a:rPr lang="en-US" b="1" dirty="0"/>
              <a:t>ESSENTIAL?</a:t>
            </a:r>
            <a:endParaRPr lang="en-US" dirty="0"/>
          </a:p>
        </p:txBody>
      </p:sp>
      <p:sp>
        <p:nvSpPr>
          <p:cNvPr id="3" name="Content Placeholder 2">
            <a:extLst>
              <a:ext uri="{FF2B5EF4-FFF2-40B4-BE49-F238E27FC236}">
                <a16:creationId xmlns:a16="http://schemas.microsoft.com/office/drawing/2014/main" id="{C572C31E-025C-C157-9255-6232B711FF74}"/>
              </a:ext>
            </a:extLst>
          </p:cNvPr>
          <p:cNvSpPr>
            <a:spLocks noGrp="1"/>
          </p:cNvSpPr>
          <p:nvPr>
            <p:ph idx="1"/>
          </p:nvPr>
        </p:nvSpPr>
        <p:spPr/>
        <p:txBody>
          <a:bodyPr/>
          <a:lstStyle/>
          <a:p>
            <a:r>
              <a:rPr lang="en-US" dirty="0"/>
              <a:t>Must satisfy 3 specific criteria:</a:t>
            </a:r>
          </a:p>
          <a:p>
            <a:pPr marL="514350" indent="-514350">
              <a:buAutoNum type="arabicPeriod"/>
            </a:pPr>
            <a:r>
              <a:rPr lang="en-US" b="1" dirty="0"/>
              <a:t>Necessary - </a:t>
            </a:r>
            <a:r>
              <a:rPr lang="en-US" dirty="0"/>
              <a:t>Plants cannot complete their life cycle without the element</a:t>
            </a:r>
          </a:p>
          <a:p>
            <a:pPr marL="514350" indent="-514350">
              <a:buAutoNum type="arabicPeriod"/>
            </a:pPr>
            <a:r>
              <a:rPr lang="en-US" b="1" dirty="0" err="1"/>
              <a:t>Irreplacable</a:t>
            </a:r>
            <a:r>
              <a:rPr lang="en-US" b="1" dirty="0"/>
              <a:t> - </a:t>
            </a:r>
            <a:r>
              <a:rPr lang="en-US" dirty="0"/>
              <a:t>Deficiency symptoms for the element can be correctly only by supplying the element in question</a:t>
            </a:r>
          </a:p>
          <a:p>
            <a:pPr marL="514350" indent="-514350">
              <a:buAutoNum type="arabicPeriod"/>
            </a:pPr>
            <a:r>
              <a:rPr lang="en-US" b="1" dirty="0"/>
              <a:t>Direct - </a:t>
            </a:r>
            <a:r>
              <a:rPr lang="en-US" dirty="0"/>
              <a:t>The element is directly involved in the nutrition of the plant, apart of its effect on chemical and physical properties of the soil</a:t>
            </a:r>
          </a:p>
        </p:txBody>
      </p:sp>
      <p:sp>
        <p:nvSpPr>
          <p:cNvPr id="4" name="Slide Number Placeholder 3">
            <a:extLst>
              <a:ext uri="{FF2B5EF4-FFF2-40B4-BE49-F238E27FC236}">
                <a16:creationId xmlns:a16="http://schemas.microsoft.com/office/drawing/2014/main" id="{922D3E42-60FB-E872-D878-9C1CE26EF7CC}"/>
              </a:ext>
            </a:extLst>
          </p:cNvPr>
          <p:cNvSpPr>
            <a:spLocks noGrp="1"/>
          </p:cNvSpPr>
          <p:nvPr>
            <p:ph type="sldNum" sz="quarter" idx="12"/>
          </p:nvPr>
        </p:nvSpPr>
        <p:spPr/>
        <p:txBody>
          <a:bodyPr/>
          <a:lstStyle/>
          <a:p>
            <a:fld id="{DCB4DD8D-4F5D-4EB9-BC24-C39EDF5F2FC0}" type="slidenum">
              <a:rPr lang="en-US" smtClean="0"/>
              <a:t>5</a:t>
            </a:fld>
            <a:endParaRPr lang="en-US"/>
          </a:p>
        </p:txBody>
      </p:sp>
    </p:spTree>
    <p:extLst>
      <p:ext uri="{BB962C8B-B14F-4D97-AF65-F5344CB8AC3E}">
        <p14:creationId xmlns:p14="http://schemas.microsoft.com/office/powerpoint/2010/main" val="1389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DFC9-9CE7-7EC2-92C5-CBB75E4ED3EF}"/>
              </a:ext>
            </a:extLst>
          </p:cNvPr>
          <p:cNvSpPr>
            <a:spLocks noGrp="1"/>
          </p:cNvSpPr>
          <p:nvPr>
            <p:ph type="title"/>
          </p:nvPr>
        </p:nvSpPr>
        <p:spPr/>
        <p:txBody>
          <a:bodyPr/>
          <a:lstStyle/>
          <a:p>
            <a:r>
              <a:rPr lang="en-US" dirty="0"/>
              <a:t>Sulfur</a:t>
            </a:r>
          </a:p>
        </p:txBody>
      </p:sp>
      <p:sp>
        <p:nvSpPr>
          <p:cNvPr id="4" name="Slide Number Placeholder 3">
            <a:extLst>
              <a:ext uri="{FF2B5EF4-FFF2-40B4-BE49-F238E27FC236}">
                <a16:creationId xmlns:a16="http://schemas.microsoft.com/office/drawing/2014/main" id="{3ADCD105-0586-510B-74F7-9E82CEC857F9}"/>
              </a:ext>
            </a:extLst>
          </p:cNvPr>
          <p:cNvSpPr>
            <a:spLocks noGrp="1"/>
          </p:cNvSpPr>
          <p:nvPr>
            <p:ph type="sldNum" sz="quarter" idx="12"/>
          </p:nvPr>
        </p:nvSpPr>
        <p:spPr/>
        <p:txBody>
          <a:bodyPr/>
          <a:lstStyle/>
          <a:p>
            <a:fld id="{DCB4DD8D-4F5D-4EB9-BC24-C39EDF5F2FC0}" type="slidenum">
              <a:rPr lang="en-US" smtClean="0"/>
              <a:t>50</a:t>
            </a:fld>
            <a:endParaRPr lang="en-US"/>
          </a:p>
        </p:txBody>
      </p:sp>
      <p:pic>
        <p:nvPicPr>
          <p:cNvPr id="5" name="Picture 2" descr="S wheat">
            <a:extLst>
              <a:ext uri="{FF2B5EF4-FFF2-40B4-BE49-F238E27FC236}">
                <a16:creationId xmlns:a16="http://schemas.microsoft.com/office/drawing/2014/main" id="{3ACB59B4-8F64-84AB-BCA5-472ED76C5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490" y="136525"/>
            <a:ext cx="5791200" cy="352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descr="TT-canola-S.jpg">
            <a:extLst>
              <a:ext uri="{FF2B5EF4-FFF2-40B4-BE49-F238E27FC236}">
                <a16:creationId xmlns:a16="http://schemas.microsoft.com/office/drawing/2014/main" id="{175376B5-80F7-182D-1EC7-C254C4AEB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105" y="3816098"/>
            <a:ext cx="4039985" cy="2693324"/>
          </a:xfrm>
          <a:prstGeom prst="rect">
            <a:avLst/>
          </a:prstGeom>
        </p:spPr>
      </p:pic>
      <p:pic>
        <p:nvPicPr>
          <p:cNvPr id="9218" name="Picture 2" descr="Sulfur deficiencies in cotton - UT Crops News">
            <a:extLst>
              <a:ext uri="{FF2B5EF4-FFF2-40B4-BE49-F238E27FC236}">
                <a16:creationId xmlns:a16="http://schemas.microsoft.com/office/drawing/2014/main" id="{163D3892-5EE3-F75F-8D1E-A86C3573FC2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15209" y="1640429"/>
            <a:ext cx="32635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02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C3D0E-6E0F-2F86-DA2C-02AF7CC88DDF}"/>
              </a:ext>
            </a:extLst>
          </p:cNvPr>
          <p:cNvSpPr>
            <a:spLocks noGrp="1"/>
          </p:cNvSpPr>
          <p:nvPr>
            <p:ph type="title"/>
          </p:nvPr>
        </p:nvSpPr>
        <p:spPr/>
        <p:txBody>
          <a:bodyPr/>
          <a:lstStyle/>
          <a:p>
            <a:r>
              <a:rPr lang="en-US" dirty="0"/>
              <a:t>Calcium</a:t>
            </a:r>
          </a:p>
        </p:txBody>
      </p:sp>
      <p:sp>
        <p:nvSpPr>
          <p:cNvPr id="3" name="Content Placeholder 2">
            <a:extLst>
              <a:ext uri="{FF2B5EF4-FFF2-40B4-BE49-F238E27FC236}">
                <a16:creationId xmlns:a16="http://schemas.microsoft.com/office/drawing/2014/main" id="{B7988EF1-8135-DEBE-CB7B-25504173AE5A}"/>
              </a:ext>
            </a:extLst>
          </p:cNvPr>
          <p:cNvSpPr>
            <a:spLocks noGrp="1"/>
          </p:cNvSpPr>
          <p:nvPr>
            <p:ph idx="1"/>
          </p:nvPr>
        </p:nvSpPr>
        <p:spPr/>
        <p:txBody>
          <a:bodyPr/>
          <a:lstStyle/>
          <a:p>
            <a:r>
              <a:rPr lang="en-US" dirty="0"/>
              <a:t>Primary function is formation and differentiation of cells</a:t>
            </a:r>
          </a:p>
          <a:p>
            <a:r>
              <a:rPr lang="en-US" dirty="0"/>
              <a:t>Deficiency results in development of a gelatinous mass in the region of the apical meristem where new cells would normally form</a:t>
            </a:r>
          </a:p>
          <a:p>
            <a:r>
              <a:rPr lang="en-US" dirty="0"/>
              <a:t>Immobile in soil, but can be somewhat mobile in sandy soils</a:t>
            </a:r>
          </a:p>
          <a:p>
            <a:r>
              <a:rPr lang="en-US" dirty="0"/>
              <a:t>Immobile in plant</a:t>
            </a:r>
          </a:p>
        </p:txBody>
      </p:sp>
      <p:sp>
        <p:nvSpPr>
          <p:cNvPr id="4" name="Slide Number Placeholder 3">
            <a:extLst>
              <a:ext uri="{FF2B5EF4-FFF2-40B4-BE49-F238E27FC236}">
                <a16:creationId xmlns:a16="http://schemas.microsoft.com/office/drawing/2014/main" id="{5D43E1BA-931F-7771-70EA-398A7D8C0D7B}"/>
              </a:ext>
            </a:extLst>
          </p:cNvPr>
          <p:cNvSpPr>
            <a:spLocks noGrp="1"/>
          </p:cNvSpPr>
          <p:nvPr>
            <p:ph type="sldNum" sz="quarter" idx="12"/>
          </p:nvPr>
        </p:nvSpPr>
        <p:spPr/>
        <p:txBody>
          <a:bodyPr/>
          <a:lstStyle/>
          <a:p>
            <a:fld id="{DCB4DD8D-4F5D-4EB9-BC24-C39EDF5F2FC0}" type="slidenum">
              <a:rPr lang="en-US" smtClean="0"/>
              <a:t>51</a:t>
            </a:fld>
            <a:endParaRPr lang="en-US"/>
          </a:p>
        </p:txBody>
      </p:sp>
      <p:pic>
        <p:nvPicPr>
          <p:cNvPr id="6146" name="Picture 2" descr="Results of drought and calcium deficiency in peanut. Photo credit,... |  Download Scientific Diagram">
            <a:extLst>
              <a:ext uri="{FF2B5EF4-FFF2-40B4-BE49-F238E27FC236}">
                <a16:creationId xmlns:a16="http://schemas.microsoft.com/office/drawing/2014/main" id="{643ACE06-0546-99CE-11E1-C06FD2467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986" y="4111625"/>
            <a:ext cx="293370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72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0795-34C8-2A32-C668-E87BE9E3A761}"/>
              </a:ext>
            </a:extLst>
          </p:cNvPr>
          <p:cNvSpPr>
            <a:spLocks noGrp="1"/>
          </p:cNvSpPr>
          <p:nvPr>
            <p:ph type="title"/>
          </p:nvPr>
        </p:nvSpPr>
        <p:spPr/>
        <p:txBody>
          <a:bodyPr/>
          <a:lstStyle/>
          <a:p>
            <a:r>
              <a:rPr lang="en-US" dirty="0"/>
              <a:t>Magnesium</a:t>
            </a:r>
          </a:p>
        </p:txBody>
      </p:sp>
      <p:sp>
        <p:nvSpPr>
          <p:cNvPr id="3" name="Content Placeholder 2">
            <a:extLst>
              <a:ext uri="{FF2B5EF4-FFF2-40B4-BE49-F238E27FC236}">
                <a16:creationId xmlns:a16="http://schemas.microsoft.com/office/drawing/2014/main" id="{B9FD9F53-640E-FF91-33F1-E20E07B59B34}"/>
              </a:ext>
            </a:extLst>
          </p:cNvPr>
          <p:cNvSpPr>
            <a:spLocks noGrp="1"/>
          </p:cNvSpPr>
          <p:nvPr>
            <p:ph idx="1"/>
          </p:nvPr>
        </p:nvSpPr>
        <p:spPr>
          <a:xfrm>
            <a:off x="838200" y="1825625"/>
            <a:ext cx="7772400" cy="4351338"/>
          </a:xfrm>
        </p:spPr>
        <p:txBody>
          <a:bodyPr/>
          <a:lstStyle/>
          <a:p>
            <a:r>
              <a:rPr lang="en-US" dirty="0"/>
              <a:t>Functions as a co-factor for several enzyme reactions, and is centrally coordinated metal atom inside of chlorophyll molecule</a:t>
            </a:r>
          </a:p>
          <a:p>
            <a:r>
              <a:rPr lang="en-US" dirty="0"/>
              <a:t>Interveinal chlorosis in lower leaves (mobile in plant)</a:t>
            </a:r>
          </a:p>
          <a:p>
            <a:r>
              <a:rPr lang="en-US" dirty="0"/>
              <a:t>Rare, but if they happen, under deep, well drained soils under high rainfall</a:t>
            </a:r>
          </a:p>
        </p:txBody>
      </p:sp>
      <p:sp>
        <p:nvSpPr>
          <p:cNvPr id="4" name="Slide Number Placeholder 3">
            <a:extLst>
              <a:ext uri="{FF2B5EF4-FFF2-40B4-BE49-F238E27FC236}">
                <a16:creationId xmlns:a16="http://schemas.microsoft.com/office/drawing/2014/main" id="{E05D4DF1-07E0-6A74-FAC8-26A5C1A0F075}"/>
              </a:ext>
            </a:extLst>
          </p:cNvPr>
          <p:cNvSpPr>
            <a:spLocks noGrp="1"/>
          </p:cNvSpPr>
          <p:nvPr>
            <p:ph type="sldNum" sz="quarter" idx="12"/>
          </p:nvPr>
        </p:nvSpPr>
        <p:spPr/>
        <p:txBody>
          <a:bodyPr/>
          <a:lstStyle/>
          <a:p>
            <a:fld id="{DCB4DD8D-4F5D-4EB9-BC24-C39EDF5F2FC0}" type="slidenum">
              <a:rPr lang="en-US" smtClean="0"/>
              <a:t>52</a:t>
            </a:fld>
            <a:endParaRPr lang="en-US"/>
          </a:p>
        </p:txBody>
      </p:sp>
      <p:pic>
        <p:nvPicPr>
          <p:cNvPr id="5" name="Picture 4">
            <a:extLst>
              <a:ext uri="{FF2B5EF4-FFF2-40B4-BE49-F238E27FC236}">
                <a16:creationId xmlns:a16="http://schemas.microsoft.com/office/drawing/2014/main" id="{35ED7081-77B4-8A65-BFCF-FD2AFDF7A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974056"/>
            <a:ext cx="2362200" cy="202723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918CFD7D-50CC-34E7-72CB-D068B6879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1575" y="4260453"/>
            <a:ext cx="2562225"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94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53742-30CF-ABEC-F06A-435855D261B7}"/>
              </a:ext>
            </a:extLst>
          </p:cNvPr>
          <p:cNvSpPr>
            <a:spLocks noGrp="1"/>
          </p:cNvSpPr>
          <p:nvPr>
            <p:ph type="title"/>
          </p:nvPr>
        </p:nvSpPr>
        <p:spPr/>
        <p:txBody>
          <a:bodyPr/>
          <a:lstStyle/>
          <a:p>
            <a:r>
              <a:rPr lang="en-US" dirty="0"/>
              <a:t>Magnesium</a:t>
            </a:r>
          </a:p>
        </p:txBody>
      </p:sp>
      <p:sp>
        <p:nvSpPr>
          <p:cNvPr id="4" name="Slide Number Placeholder 3">
            <a:extLst>
              <a:ext uri="{FF2B5EF4-FFF2-40B4-BE49-F238E27FC236}">
                <a16:creationId xmlns:a16="http://schemas.microsoft.com/office/drawing/2014/main" id="{2A02618D-0DAA-CF71-6DDC-3E591E23428A}"/>
              </a:ext>
            </a:extLst>
          </p:cNvPr>
          <p:cNvSpPr>
            <a:spLocks noGrp="1"/>
          </p:cNvSpPr>
          <p:nvPr>
            <p:ph type="sldNum" sz="quarter" idx="12"/>
          </p:nvPr>
        </p:nvSpPr>
        <p:spPr/>
        <p:txBody>
          <a:bodyPr/>
          <a:lstStyle/>
          <a:p>
            <a:fld id="{DCB4DD8D-4F5D-4EB9-BC24-C39EDF5F2FC0}" type="slidenum">
              <a:rPr lang="en-US" smtClean="0"/>
              <a:t>53</a:t>
            </a:fld>
            <a:endParaRPr lang="en-US"/>
          </a:p>
        </p:txBody>
      </p:sp>
      <p:pic>
        <p:nvPicPr>
          <p:cNvPr id="5" name="Picture 3" descr="Mg Alf">
            <a:extLst>
              <a:ext uri="{FF2B5EF4-FFF2-40B4-BE49-F238E27FC236}">
                <a16:creationId xmlns:a16="http://schemas.microsoft.com/office/drawing/2014/main" id="{6CAF9C2A-C91D-1456-1DB3-F2E9F1BCC8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2496" y="1825625"/>
            <a:ext cx="652700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867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D481-84D1-EDB6-8C3A-46F16CB15B04}"/>
              </a:ext>
            </a:extLst>
          </p:cNvPr>
          <p:cNvSpPr>
            <a:spLocks noGrp="1"/>
          </p:cNvSpPr>
          <p:nvPr>
            <p:ph type="title"/>
          </p:nvPr>
        </p:nvSpPr>
        <p:spPr/>
        <p:txBody>
          <a:bodyPr/>
          <a:lstStyle/>
          <a:p>
            <a:r>
              <a:rPr lang="en-US" dirty="0"/>
              <a:t>Zinc</a:t>
            </a:r>
          </a:p>
        </p:txBody>
      </p:sp>
      <p:sp>
        <p:nvSpPr>
          <p:cNvPr id="3" name="Content Placeholder 2">
            <a:extLst>
              <a:ext uri="{FF2B5EF4-FFF2-40B4-BE49-F238E27FC236}">
                <a16:creationId xmlns:a16="http://schemas.microsoft.com/office/drawing/2014/main" id="{FC68A6B0-57E0-296F-9E3D-E263E04A83E6}"/>
              </a:ext>
            </a:extLst>
          </p:cNvPr>
          <p:cNvSpPr>
            <a:spLocks noGrp="1"/>
          </p:cNvSpPr>
          <p:nvPr>
            <p:ph idx="1"/>
          </p:nvPr>
        </p:nvSpPr>
        <p:spPr>
          <a:xfrm>
            <a:off x="838200" y="1825625"/>
            <a:ext cx="4752109" cy="4351338"/>
          </a:xfrm>
        </p:spPr>
        <p:txBody>
          <a:bodyPr/>
          <a:lstStyle/>
          <a:p>
            <a:r>
              <a:rPr lang="en-US" dirty="0"/>
              <a:t>Used in enzyme reactions and oxidation-reduction reactions</a:t>
            </a:r>
          </a:p>
          <a:p>
            <a:r>
              <a:rPr lang="en-US" dirty="0"/>
              <a:t>Usually found in high pH, low organic matter soils, sensitive crops</a:t>
            </a:r>
          </a:p>
          <a:p>
            <a:pPr lvl="1"/>
            <a:r>
              <a:rPr lang="en-US" dirty="0"/>
              <a:t>Pecans, Corn, Soybeans, cotton</a:t>
            </a:r>
          </a:p>
          <a:p>
            <a:r>
              <a:rPr lang="en-US" dirty="0"/>
              <a:t>Shortened internodes, bronze coloring</a:t>
            </a:r>
          </a:p>
          <a:p>
            <a:r>
              <a:rPr lang="en-US" dirty="0"/>
              <a:t>Mobile in plants</a:t>
            </a:r>
          </a:p>
        </p:txBody>
      </p:sp>
      <p:sp>
        <p:nvSpPr>
          <p:cNvPr id="4" name="Slide Number Placeholder 3">
            <a:extLst>
              <a:ext uri="{FF2B5EF4-FFF2-40B4-BE49-F238E27FC236}">
                <a16:creationId xmlns:a16="http://schemas.microsoft.com/office/drawing/2014/main" id="{C481676B-788F-11B6-CB98-C917D0F1B909}"/>
              </a:ext>
            </a:extLst>
          </p:cNvPr>
          <p:cNvSpPr>
            <a:spLocks noGrp="1"/>
          </p:cNvSpPr>
          <p:nvPr>
            <p:ph type="sldNum" sz="quarter" idx="12"/>
          </p:nvPr>
        </p:nvSpPr>
        <p:spPr/>
        <p:txBody>
          <a:bodyPr/>
          <a:lstStyle/>
          <a:p>
            <a:fld id="{DCB4DD8D-4F5D-4EB9-BC24-C39EDF5F2FC0}" type="slidenum">
              <a:rPr lang="en-US" smtClean="0"/>
              <a:t>54</a:t>
            </a:fld>
            <a:endParaRPr lang="en-US"/>
          </a:p>
        </p:txBody>
      </p:sp>
      <p:pic>
        <p:nvPicPr>
          <p:cNvPr id="5" name="Picture 3" descr="Zn cotton">
            <a:extLst>
              <a:ext uri="{FF2B5EF4-FFF2-40B4-BE49-F238E27FC236}">
                <a16:creationId xmlns:a16="http://schemas.microsoft.com/office/drawing/2014/main" id="{7297B0EE-10CE-B217-A965-484DA7501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0039" y="240723"/>
            <a:ext cx="5055965" cy="289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Zn corn">
            <a:extLst>
              <a:ext uri="{FF2B5EF4-FFF2-40B4-BE49-F238E27FC236}">
                <a16:creationId xmlns:a16="http://schemas.microsoft.com/office/drawing/2014/main" id="{F1676ECB-9B51-4B0C-C32E-8F63C5DCB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66032"/>
            <a:ext cx="2893892" cy="365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97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43CA-8CB3-B23F-7DEA-CF4628F47FAC}"/>
              </a:ext>
            </a:extLst>
          </p:cNvPr>
          <p:cNvSpPr>
            <a:spLocks noGrp="1"/>
          </p:cNvSpPr>
          <p:nvPr>
            <p:ph type="title"/>
          </p:nvPr>
        </p:nvSpPr>
        <p:spPr/>
        <p:txBody>
          <a:bodyPr/>
          <a:lstStyle/>
          <a:p>
            <a:r>
              <a:rPr lang="en-US" dirty="0"/>
              <a:t>Iron</a:t>
            </a:r>
          </a:p>
        </p:txBody>
      </p:sp>
      <p:sp>
        <p:nvSpPr>
          <p:cNvPr id="3" name="Content Placeholder 2">
            <a:extLst>
              <a:ext uri="{FF2B5EF4-FFF2-40B4-BE49-F238E27FC236}">
                <a16:creationId xmlns:a16="http://schemas.microsoft.com/office/drawing/2014/main" id="{3C66578C-5BC7-2C2E-ADFD-EA5164AC646A}"/>
              </a:ext>
            </a:extLst>
          </p:cNvPr>
          <p:cNvSpPr>
            <a:spLocks noGrp="1"/>
          </p:cNvSpPr>
          <p:nvPr>
            <p:ph idx="1"/>
          </p:nvPr>
        </p:nvSpPr>
        <p:spPr>
          <a:xfrm>
            <a:off x="7099540" y="1825625"/>
            <a:ext cx="4254260" cy="4351338"/>
          </a:xfrm>
        </p:spPr>
        <p:txBody>
          <a:bodyPr>
            <a:normAutofit fontScale="92500" lnSpcReduction="10000"/>
          </a:bodyPr>
          <a:lstStyle/>
          <a:p>
            <a:r>
              <a:rPr lang="en-US" dirty="0"/>
              <a:t>Immobile in plants</a:t>
            </a:r>
          </a:p>
          <a:p>
            <a:r>
              <a:rPr lang="en-US" dirty="0"/>
              <a:t>Involved in synthesis of chlorophyll</a:t>
            </a:r>
          </a:p>
          <a:p>
            <a:r>
              <a:rPr lang="en-US" dirty="0"/>
              <a:t>Symptoms are a dramatic interveinal chlorosis (yellowing) of the newest leaves</a:t>
            </a:r>
          </a:p>
          <a:p>
            <a:r>
              <a:rPr lang="en-US" dirty="0"/>
              <a:t>Generally found in high pH soils, or on sensitive crops</a:t>
            </a:r>
          </a:p>
          <a:p>
            <a:pPr lvl="1"/>
            <a:r>
              <a:rPr lang="en-US" dirty="0"/>
              <a:t>Grain Sorghum</a:t>
            </a:r>
          </a:p>
          <a:p>
            <a:pPr lvl="1"/>
            <a:r>
              <a:rPr lang="en-US" dirty="0"/>
              <a:t>Sorghum Sudan</a:t>
            </a:r>
          </a:p>
          <a:p>
            <a:pPr lvl="1"/>
            <a:r>
              <a:rPr lang="en-US" dirty="0"/>
              <a:t>Wheat</a:t>
            </a:r>
          </a:p>
        </p:txBody>
      </p:sp>
      <p:sp>
        <p:nvSpPr>
          <p:cNvPr id="4" name="Slide Number Placeholder 3">
            <a:extLst>
              <a:ext uri="{FF2B5EF4-FFF2-40B4-BE49-F238E27FC236}">
                <a16:creationId xmlns:a16="http://schemas.microsoft.com/office/drawing/2014/main" id="{31E0DE2D-AC37-0E35-E15E-496E577F3C68}"/>
              </a:ext>
            </a:extLst>
          </p:cNvPr>
          <p:cNvSpPr>
            <a:spLocks noGrp="1"/>
          </p:cNvSpPr>
          <p:nvPr>
            <p:ph type="sldNum" sz="quarter" idx="12"/>
          </p:nvPr>
        </p:nvSpPr>
        <p:spPr/>
        <p:txBody>
          <a:bodyPr/>
          <a:lstStyle/>
          <a:p>
            <a:fld id="{DCB4DD8D-4F5D-4EB9-BC24-C39EDF5F2FC0}" type="slidenum">
              <a:rPr lang="en-US" smtClean="0"/>
              <a:t>55</a:t>
            </a:fld>
            <a:endParaRPr lang="en-US"/>
          </a:p>
        </p:txBody>
      </p:sp>
      <p:pic>
        <p:nvPicPr>
          <p:cNvPr id="5" name="Picture 2" descr="Fe corn">
            <a:extLst>
              <a:ext uri="{FF2B5EF4-FFF2-40B4-BE49-F238E27FC236}">
                <a16:creationId xmlns:a16="http://schemas.microsoft.com/office/drawing/2014/main" id="{620BE304-F4D5-840A-21D0-EC18B0C89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343" y="610578"/>
            <a:ext cx="3240657" cy="336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DSCN0286.JPG">
            <a:extLst>
              <a:ext uri="{FF2B5EF4-FFF2-40B4-BE49-F238E27FC236}">
                <a16:creationId xmlns:a16="http://schemas.microsoft.com/office/drawing/2014/main" id="{C0C361F3-422A-F212-F7A5-C7C74D4714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5083" y="3148013"/>
            <a:ext cx="4038600" cy="3028950"/>
          </a:xfrm>
          <a:prstGeom prst="rect">
            <a:avLst/>
          </a:prstGeom>
        </p:spPr>
      </p:pic>
    </p:spTree>
    <p:extLst>
      <p:ext uri="{BB962C8B-B14F-4D97-AF65-F5344CB8AC3E}">
        <p14:creationId xmlns:p14="http://schemas.microsoft.com/office/powerpoint/2010/main" val="308272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2489-F1C1-96A3-AEC0-BBCF0BBA70ED}"/>
              </a:ext>
            </a:extLst>
          </p:cNvPr>
          <p:cNvSpPr>
            <a:spLocks noGrp="1"/>
          </p:cNvSpPr>
          <p:nvPr>
            <p:ph type="title"/>
          </p:nvPr>
        </p:nvSpPr>
        <p:spPr/>
        <p:txBody>
          <a:bodyPr/>
          <a:lstStyle/>
          <a:p>
            <a:r>
              <a:rPr lang="en-US" dirty="0"/>
              <a:t>Iron</a:t>
            </a:r>
          </a:p>
        </p:txBody>
      </p:sp>
      <p:sp>
        <p:nvSpPr>
          <p:cNvPr id="3" name="Content Placeholder 2">
            <a:extLst>
              <a:ext uri="{FF2B5EF4-FFF2-40B4-BE49-F238E27FC236}">
                <a16:creationId xmlns:a16="http://schemas.microsoft.com/office/drawing/2014/main" id="{1E318DB9-936D-8AA5-E055-5B48E57B6DAE}"/>
              </a:ext>
            </a:extLst>
          </p:cNvPr>
          <p:cNvSpPr>
            <a:spLocks noGrp="1"/>
          </p:cNvSpPr>
          <p:nvPr>
            <p:ph idx="1"/>
          </p:nvPr>
        </p:nvSpPr>
        <p:spPr/>
        <p:txBody>
          <a:bodyPr/>
          <a:lstStyle/>
          <a:p>
            <a:r>
              <a:rPr lang="en-US" dirty="0"/>
              <a:t>Peanuts</a:t>
            </a:r>
          </a:p>
        </p:txBody>
      </p:sp>
      <p:sp>
        <p:nvSpPr>
          <p:cNvPr id="4" name="Slide Number Placeholder 3">
            <a:extLst>
              <a:ext uri="{FF2B5EF4-FFF2-40B4-BE49-F238E27FC236}">
                <a16:creationId xmlns:a16="http://schemas.microsoft.com/office/drawing/2014/main" id="{E37CFE2B-97B4-B961-DB61-3E8B04AC5519}"/>
              </a:ext>
            </a:extLst>
          </p:cNvPr>
          <p:cNvSpPr>
            <a:spLocks noGrp="1"/>
          </p:cNvSpPr>
          <p:nvPr>
            <p:ph type="sldNum" sz="quarter" idx="12"/>
          </p:nvPr>
        </p:nvSpPr>
        <p:spPr/>
        <p:txBody>
          <a:bodyPr/>
          <a:lstStyle/>
          <a:p>
            <a:fld id="{DCB4DD8D-4F5D-4EB9-BC24-C39EDF5F2FC0}" type="slidenum">
              <a:rPr lang="en-US" smtClean="0"/>
              <a:t>56</a:t>
            </a:fld>
            <a:endParaRPr lang="en-US"/>
          </a:p>
        </p:txBody>
      </p:sp>
      <p:pic>
        <p:nvPicPr>
          <p:cNvPr id="5" name="Picture 2" descr="Fe peanuts">
            <a:extLst>
              <a:ext uri="{FF2B5EF4-FFF2-40B4-BE49-F238E27FC236}">
                <a16:creationId xmlns:a16="http://schemas.microsoft.com/office/drawing/2014/main" id="{9323429A-FAAE-9DAA-7484-CA5E79AD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53017"/>
            <a:ext cx="5331125" cy="33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471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95BC-943E-5EBD-4016-00B8D5F6ADFA}"/>
              </a:ext>
            </a:extLst>
          </p:cNvPr>
          <p:cNvSpPr>
            <a:spLocks noGrp="1"/>
          </p:cNvSpPr>
          <p:nvPr>
            <p:ph type="title"/>
          </p:nvPr>
        </p:nvSpPr>
        <p:spPr/>
        <p:txBody>
          <a:bodyPr/>
          <a:lstStyle/>
          <a:p>
            <a:r>
              <a:rPr lang="en-US" dirty="0"/>
              <a:t>Iron</a:t>
            </a:r>
          </a:p>
        </p:txBody>
      </p:sp>
      <p:sp>
        <p:nvSpPr>
          <p:cNvPr id="4" name="Slide Number Placeholder 3">
            <a:extLst>
              <a:ext uri="{FF2B5EF4-FFF2-40B4-BE49-F238E27FC236}">
                <a16:creationId xmlns:a16="http://schemas.microsoft.com/office/drawing/2014/main" id="{5ABCB946-0A09-6F18-01B1-30CEFAD4B06F}"/>
              </a:ext>
            </a:extLst>
          </p:cNvPr>
          <p:cNvSpPr>
            <a:spLocks noGrp="1"/>
          </p:cNvSpPr>
          <p:nvPr>
            <p:ph type="sldNum" sz="quarter" idx="12"/>
          </p:nvPr>
        </p:nvSpPr>
        <p:spPr/>
        <p:txBody>
          <a:bodyPr/>
          <a:lstStyle/>
          <a:p>
            <a:fld id="{DCB4DD8D-4F5D-4EB9-BC24-C39EDF5F2FC0}" type="slidenum">
              <a:rPr lang="en-US" smtClean="0"/>
              <a:t>57</a:t>
            </a:fld>
            <a:endParaRPr lang="en-US"/>
          </a:p>
        </p:txBody>
      </p:sp>
      <p:pic>
        <p:nvPicPr>
          <p:cNvPr id="5" name="Picture 2">
            <a:extLst>
              <a:ext uri="{FF2B5EF4-FFF2-40B4-BE49-F238E27FC236}">
                <a16:creationId xmlns:a16="http://schemas.microsoft.com/office/drawing/2014/main" id="{5857D90B-99BD-30BF-6DBC-A0781425C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584" y="2027208"/>
            <a:ext cx="4829955" cy="36230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8114B95D-BD9A-8207-D990-9799408C4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440" y="1690688"/>
            <a:ext cx="5289950" cy="396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856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3D75-63EC-0D8E-2236-002288C71876}"/>
              </a:ext>
            </a:extLst>
          </p:cNvPr>
          <p:cNvSpPr>
            <a:spLocks noGrp="1"/>
          </p:cNvSpPr>
          <p:nvPr>
            <p:ph type="title"/>
          </p:nvPr>
        </p:nvSpPr>
        <p:spPr/>
        <p:txBody>
          <a:bodyPr/>
          <a:lstStyle/>
          <a:p>
            <a:r>
              <a:rPr lang="en-US" dirty="0"/>
              <a:t>Molybdenum</a:t>
            </a:r>
          </a:p>
        </p:txBody>
      </p:sp>
      <p:sp>
        <p:nvSpPr>
          <p:cNvPr id="3" name="Content Placeholder 2">
            <a:extLst>
              <a:ext uri="{FF2B5EF4-FFF2-40B4-BE49-F238E27FC236}">
                <a16:creationId xmlns:a16="http://schemas.microsoft.com/office/drawing/2014/main" id="{C94BF50F-B234-87AB-BF39-1108A9873C02}"/>
              </a:ext>
            </a:extLst>
          </p:cNvPr>
          <p:cNvSpPr>
            <a:spLocks noGrp="1"/>
          </p:cNvSpPr>
          <p:nvPr>
            <p:ph idx="1"/>
          </p:nvPr>
        </p:nvSpPr>
        <p:spPr/>
        <p:txBody>
          <a:bodyPr/>
          <a:lstStyle/>
          <a:p>
            <a:r>
              <a:rPr lang="en-US" dirty="0"/>
              <a:t>Critical to enzymes, nitrate reductase</a:t>
            </a:r>
          </a:p>
          <a:p>
            <a:r>
              <a:rPr lang="en-US" dirty="0"/>
              <a:t>Deficiency symptoms are similar to N deficiency</a:t>
            </a:r>
          </a:p>
          <a:p>
            <a:r>
              <a:rPr lang="en-US" dirty="0"/>
              <a:t>Deficiencies are rare, and are associated with very acid soils, and soils that have a high content of iron oxides</a:t>
            </a:r>
          </a:p>
          <a:p>
            <a:r>
              <a:rPr lang="en-US" dirty="0"/>
              <a:t>Mobile in plants, so will be in old growth</a:t>
            </a:r>
          </a:p>
        </p:txBody>
      </p:sp>
      <p:sp>
        <p:nvSpPr>
          <p:cNvPr id="4" name="Slide Number Placeholder 3">
            <a:extLst>
              <a:ext uri="{FF2B5EF4-FFF2-40B4-BE49-F238E27FC236}">
                <a16:creationId xmlns:a16="http://schemas.microsoft.com/office/drawing/2014/main" id="{820908C0-6079-9E39-2807-59345E306221}"/>
              </a:ext>
            </a:extLst>
          </p:cNvPr>
          <p:cNvSpPr>
            <a:spLocks noGrp="1"/>
          </p:cNvSpPr>
          <p:nvPr>
            <p:ph type="sldNum" sz="quarter" idx="12"/>
          </p:nvPr>
        </p:nvSpPr>
        <p:spPr/>
        <p:txBody>
          <a:bodyPr/>
          <a:lstStyle/>
          <a:p>
            <a:fld id="{DCB4DD8D-4F5D-4EB9-BC24-C39EDF5F2FC0}" type="slidenum">
              <a:rPr lang="en-US" smtClean="0"/>
              <a:t>58</a:t>
            </a:fld>
            <a:endParaRPr lang="en-US"/>
          </a:p>
        </p:txBody>
      </p:sp>
    </p:spTree>
    <p:extLst>
      <p:ext uri="{BB962C8B-B14F-4D97-AF65-F5344CB8AC3E}">
        <p14:creationId xmlns:p14="http://schemas.microsoft.com/office/powerpoint/2010/main" val="427639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DCABE-CC69-61F7-9CCA-3DCCAE6E0B08}"/>
              </a:ext>
            </a:extLst>
          </p:cNvPr>
          <p:cNvSpPr>
            <a:spLocks noGrp="1"/>
          </p:cNvSpPr>
          <p:nvPr>
            <p:ph type="title"/>
          </p:nvPr>
        </p:nvSpPr>
        <p:spPr/>
        <p:txBody>
          <a:bodyPr/>
          <a:lstStyle/>
          <a:p>
            <a:r>
              <a:rPr lang="en-US" dirty="0"/>
              <a:t>Molybdenum</a:t>
            </a:r>
          </a:p>
        </p:txBody>
      </p:sp>
      <p:sp>
        <p:nvSpPr>
          <p:cNvPr id="3" name="Content Placeholder 2">
            <a:extLst>
              <a:ext uri="{FF2B5EF4-FFF2-40B4-BE49-F238E27FC236}">
                <a16:creationId xmlns:a16="http://schemas.microsoft.com/office/drawing/2014/main" id="{E7B0487F-11F1-0F32-98C1-68B85F86AF8C}"/>
              </a:ext>
            </a:extLst>
          </p:cNvPr>
          <p:cNvSpPr>
            <a:spLocks noGrp="1"/>
          </p:cNvSpPr>
          <p:nvPr>
            <p:ph idx="1"/>
          </p:nvPr>
        </p:nvSpPr>
        <p:spPr>
          <a:xfrm>
            <a:off x="7944928" y="1825625"/>
            <a:ext cx="3408872" cy="4351338"/>
          </a:xfrm>
        </p:spPr>
        <p:txBody>
          <a:bodyPr/>
          <a:lstStyle/>
          <a:p>
            <a:endParaRPr lang="en-US"/>
          </a:p>
        </p:txBody>
      </p:sp>
      <p:sp>
        <p:nvSpPr>
          <p:cNvPr id="4" name="Slide Number Placeholder 3">
            <a:extLst>
              <a:ext uri="{FF2B5EF4-FFF2-40B4-BE49-F238E27FC236}">
                <a16:creationId xmlns:a16="http://schemas.microsoft.com/office/drawing/2014/main" id="{EA7E2DCF-E59A-ECAD-77BE-FE08DDCD30F7}"/>
              </a:ext>
            </a:extLst>
          </p:cNvPr>
          <p:cNvSpPr>
            <a:spLocks noGrp="1"/>
          </p:cNvSpPr>
          <p:nvPr>
            <p:ph type="sldNum" sz="quarter" idx="12"/>
          </p:nvPr>
        </p:nvSpPr>
        <p:spPr/>
        <p:txBody>
          <a:bodyPr/>
          <a:lstStyle/>
          <a:p>
            <a:fld id="{DCB4DD8D-4F5D-4EB9-BC24-C39EDF5F2FC0}" type="slidenum">
              <a:rPr lang="en-US" smtClean="0"/>
              <a:t>59</a:t>
            </a:fld>
            <a:endParaRPr lang="en-US"/>
          </a:p>
        </p:txBody>
      </p:sp>
      <p:pic>
        <p:nvPicPr>
          <p:cNvPr id="4098" name="Picture 2" descr="Molybdenum Deficiency | Vegetable Integrated Pest Management Scouting Guides">
            <a:extLst>
              <a:ext uri="{FF2B5EF4-FFF2-40B4-BE49-F238E27FC236}">
                <a16:creationId xmlns:a16="http://schemas.microsoft.com/office/drawing/2014/main" id="{CE0D55BC-91B3-F33E-48FA-6F903CEAE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76" y="1440611"/>
            <a:ext cx="3320241" cy="3631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645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A3D8-654F-9CB0-D7C7-5D6B959131E7}"/>
              </a:ext>
            </a:extLst>
          </p:cNvPr>
          <p:cNvSpPr>
            <a:spLocks noGrp="1"/>
          </p:cNvSpPr>
          <p:nvPr>
            <p:ph type="title"/>
          </p:nvPr>
        </p:nvSpPr>
        <p:spPr/>
        <p:txBody>
          <a:bodyPr/>
          <a:lstStyle/>
          <a:p>
            <a:r>
              <a:rPr lang="en-US" dirty="0"/>
              <a:t>Availability of the nutrients?</a:t>
            </a:r>
          </a:p>
        </p:txBody>
      </p:sp>
      <p:sp>
        <p:nvSpPr>
          <p:cNvPr id="3" name="Content Placeholder 2">
            <a:extLst>
              <a:ext uri="{FF2B5EF4-FFF2-40B4-BE49-F238E27FC236}">
                <a16:creationId xmlns:a16="http://schemas.microsoft.com/office/drawing/2014/main" id="{FACD765E-EBA7-8C46-87F4-6FDE18891FE3}"/>
              </a:ext>
            </a:extLst>
          </p:cNvPr>
          <p:cNvSpPr>
            <a:spLocks noGrp="1"/>
          </p:cNvSpPr>
          <p:nvPr>
            <p:ph idx="1"/>
          </p:nvPr>
        </p:nvSpPr>
        <p:spPr/>
        <p:txBody>
          <a:bodyPr>
            <a:normAutofit lnSpcReduction="10000"/>
          </a:bodyPr>
          <a:lstStyle/>
          <a:p>
            <a:r>
              <a:rPr lang="en-US" dirty="0"/>
              <a:t>Most of the nutrients are absorbed as ions (+/-) from the soil solution or the soil cation exchange complex</a:t>
            </a:r>
          </a:p>
          <a:p>
            <a:r>
              <a:rPr lang="en-US" dirty="0"/>
              <a:t>Understanding the general chemistry of nutrient ions is critical to understanding how they become available for plants</a:t>
            </a:r>
          </a:p>
          <a:p>
            <a:r>
              <a:rPr lang="en-US" dirty="0"/>
              <a:t>Nutrient Ion Solubility</a:t>
            </a:r>
          </a:p>
          <a:p>
            <a:pPr lvl="1"/>
            <a:r>
              <a:rPr lang="en-US" dirty="0"/>
              <a:t>Ionic and molecular charges of the group I, II, VII of the periodic table that have only one standard valence in the soil</a:t>
            </a:r>
          </a:p>
          <a:p>
            <a:pPr lvl="1"/>
            <a:r>
              <a:rPr lang="en-US" dirty="0"/>
              <a:t>Valence meaning one charge, or exists (in soil) as a ion with one particular charge</a:t>
            </a:r>
          </a:p>
          <a:p>
            <a:r>
              <a:rPr lang="en-US" dirty="0"/>
              <a:t>To know “standard” ions is as important to this class as knowing multiplication tables!</a:t>
            </a:r>
          </a:p>
        </p:txBody>
      </p:sp>
      <p:sp>
        <p:nvSpPr>
          <p:cNvPr id="4" name="Slide Number Placeholder 3">
            <a:extLst>
              <a:ext uri="{FF2B5EF4-FFF2-40B4-BE49-F238E27FC236}">
                <a16:creationId xmlns:a16="http://schemas.microsoft.com/office/drawing/2014/main" id="{DFF77059-3278-E501-3214-38DEF30439A6}"/>
              </a:ext>
            </a:extLst>
          </p:cNvPr>
          <p:cNvSpPr>
            <a:spLocks noGrp="1"/>
          </p:cNvSpPr>
          <p:nvPr>
            <p:ph type="sldNum" sz="quarter" idx="12"/>
          </p:nvPr>
        </p:nvSpPr>
        <p:spPr/>
        <p:txBody>
          <a:bodyPr/>
          <a:lstStyle/>
          <a:p>
            <a:fld id="{DCB4DD8D-4F5D-4EB9-BC24-C39EDF5F2FC0}" type="slidenum">
              <a:rPr lang="en-US" smtClean="0"/>
              <a:t>6</a:t>
            </a:fld>
            <a:endParaRPr lang="en-US"/>
          </a:p>
        </p:txBody>
      </p:sp>
    </p:spTree>
    <p:extLst>
      <p:ext uri="{BB962C8B-B14F-4D97-AF65-F5344CB8AC3E}">
        <p14:creationId xmlns:p14="http://schemas.microsoft.com/office/powerpoint/2010/main" val="20093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CD1F2-D120-6C7F-FBC3-1B4FFC1BDA92}"/>
              </a:ext>
            </a:extLst>
          </p:cNvPr>
          <p:cNvSpPr>
            <a:spLocks noGrp="1"/>
          </p:cNvSpPr>
          <p:nvPr>
            <p:ph type="title"/>
          </p:nvPr>
        </p:nvSpPr>
        <p:spPr/>
        <p:txBody>
          <a:bodyPr/>
          <a:lstStyle/>
          <a:p>
            <a:r>
              <a:rPr lang="en-US" dirty="0"/>
              <a:t>Boron</a:t>
            </a:r>
          </a:p>
        </p:txBody>
      </p:sp>
      <p:sp>
        <p:nvSpPr>
          <p:cNvPr id="3" name="Content Placeholder 2">
            <a:extLst>
              <a:ext uri="{FF2B5EF4-FFF2-40B4-BE49-F238E27FC236}">
                <a16:creationId xmlns:a16="http://schemas.microsoft.com/office/drawing/2014/main" id="{8A5C97EE-9212-37F9-50D1-6092B2C5D254}"/>
              </a:ext>
            </a:extLst>
          </p:cNvPr>
          <p:cNvSpPr>
            <a:spLocks noGrp="1"/>
          </p:cNvSpPr>
          <p:nvPr>
            <p:ph idx="1"/>
          </p:nvPr>
        </p:nvSpPr>
        <p:spPr/>
        <p:txBody>
          <a:bodyPr/>
          <a:lstStyle/>
          <a:p>
            <a:r>
              <a:rPr lang="en-US" dirty="0"/>
              <a:t>Most commonly deficient of micronutrients, however, rare in regions with relatively high rainfall</a:t>
            </a:r>
          </a:p>
          <a:p>
            <a:r>
              <a:rPr lang="en-US" dirty="0"/>
              <a:t>Immobile in plants, though it plays a roll in sugar translocation</a:t>
            </a:r>
          </a:p>
          <a:p>
            <a:r>
              <a:rPr lang="en-US" dirty="0"/>
              <a:t>Deficiency symptoms include poor root and internal seed development (“hollow heart” in peanuts)</a:t>
            </a:r>
          </a:p>
        </p:txBody>
      </p:sp>
      <p:sp>
        <p:nvSpPr>
          <p:cNvPr id="4" name="Slide Number Placeholder 3">
            <a:extLst>
              <a:ext uri="{FF2B5EF4-FFF2-40B4-BE49-F238E27FC236}">
                <a16:creationId xmlns:a16="http://schemas.microsoft.com/office/drawing/2014/main" id="{C9539624-57BA-0296-8FC3-6E4DDE0ADDE6}"/>
              </a:ext>
            </a:extLst>
          </p:cNvPr>
          <p:cNvSpPr>
            <a:spLocks noGrp="1"/>
          </p:cNvSpPr>
          <p:nvPr>
            <p:ph type="sldNum" sz="quarter" idx="12"/>
          </p:nvPr>
        </p:nvSpPr>
        <p:spPr/>
        <p:txBody>
          <a:bodyPr/>
          <a:lstStyle/>
          <a:p>
            <a:fld id="{DCB4DD8D-4F5D-4EB9-BC24-C39EDF5F2FC0}" type="slidenum">
              <a:rPr lang="en-US" smtClean="0"/>
              <a:t>60</a:t>
            </a:fld>
            <a:endParaRPr lang="en-US"/>
          </a:p>
        </p:txBody>
      </p:sp>
      <p:pic>
        <p:nvPicPr>
          <p:cNvPr id="5" name="Picture 4" descr="B peanuts">
            <a:extLst>
              <a:ext uri="{FF2B5EF4-FFF2-40B4-BE49-F238E27FC236}">
                <a16:creationId xmlns:a16="http://schemas.microsoft.com/office/drawing/2014/main" id="{F11D485B-FB89-0459-5AA4-A01DD1E70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216400"/>
            <a:ext cx="5080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253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51651-DD4F-0837-1AB4-BFF1AD7CC3F8}"/>
              </a:ext>
            </a:extLst>
          </p:cNvPr>
          <p:cNvSpPr>
            <a:spLocks noGrp="1"/>
          </p:cNvSpPr>
          <p:nvPr>
            <p:ph type="title"/>
          </p:nvPr>
        </p:nvSpPr>
        <p:spPr/>
        <p:txBody>
          <a:bodyPr/>
          <a:lstStyle/>
          <a:p>
            <a:r>
              <a:rPr lang="en-US" dirty="0"/>
              <a:t>Boron</a:t>
            </a:r>
          </a:p>
        </p:txBody>
      </p:sp>
      <p:sp>
        <p:nvSpPr>
          <p:cNvPr id="3" name="Content Placeholder 2">
            <a:extLst>
              <a:ext uri="{FF2B5EF4-FFF2-40B4-BE49-F238E27FC236}">
                <a16:creationId xmlns:a16="http://schemas.microsoft.com/office/drawing/2014/main" id="{B475B8FA-F58F-F242-E1BB-F3730963BA4F}"/>
              </a:ext>
            </a:extLst>
          </p:cNvPr>
          <p:cNvSpPr>
            <a:spLocks noGrp="1"/>
          </p:cNvSpPr>
          <p:nvPr>
            <p:ph idx="1"/>
          </p:nvPr>
        </p:nvSpPr>
        <p:spPr/>
        <p:txBody>
          <a:bodyPr/>
          <a:lstStyle/>
          <a:p>
            <a:r>
              <a:rPr lang="en-US" dirty="0"/>
              <a:t>Canola</a:t>
            </a:r>
          </a:p>
        </p:txBody>
      </p:sp>
      <p:sp>
        <p:nvSpPr>
          <p:cNvPr id="4" name="Slide Number Placeholder 3">
            <a:extLst>
              <a:ext uri="{FF2B5EF4-FFF2-40B4-BE49-F238E27FC236}">
                <a16:creationId xmlns:a16="http://schemas.microsoft.com/office/drawing/2014/main" id="{F53CCEAB-0C8B-862C-89B5-51515FC83749}"/>
              </a:ext>
            </a:extLst>
          </p:cNvPr>
          <p:cNvSpPr>
            <a:spLocks noGrp="1"/>
          </p:cNvSpPr>
          <p:nvPr>
            <p:ph type="sldNum" sz="quarter" idx="12"/>
          </p:nvPr>
        </p:nvSpPr>
        <p:spPr/>
        <p:txBody>
          <a:bodyPr/>
          <a:lstStyle/>
          <a:p>
            <a:fld id="{DCB4DD8D-4F5D-4EB9-BC24-C39EDF5F2FC0}" type="slidenum">
              <a:rPr lang="en-US" smtClean="0"/>
              <a:t>61</a:t>
            </a:fld>
            <a:endParaRPr lang="en-US"/>
          </a:p>
        </p:txBody>
      </p:sp>
      <p:pic>
        <p:nvPicPr>
          <p:cNvPr id="5" name="Content Placeholder 4" descr="Cano01B.jpg">
            <a:extLst>
              <a:ext uri="{FF2B5EF4-FFF2-40B4-BE49-F238E27FC236}">
                <a16:creationId xmlns:a16="http://schemas.microsoft.com/office/drawing/2014/main" id="{3E9847C3-DD41-2544-97B1-3B9570B69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394" y="2829719"/>
            <a:ext cx="3810000" cy="2543175"/>
          </a:xfrm>
          <a:prstGeom prst="rect">
            <a:avLst/>
          </a:prstGeom>
        </p:spPr>
      </p:pic>
      <p:pic>
        <p:nvPicPr>
          <p:cNvPr id="6" name="Content Placeholder 5" descr="Cano02B.jpg">
            <a:extLst>
              <a:ext uri="{FF2B5EF4-FFF2-40B4-BE49-F238E27FC236}">
                <a16:creationId xmlns:a16="http://schemas.microsoft.com/office/drawing/2014/main" id="{D3C4C90D-270E-BE5A-DB73-22D48A05D4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286500" y="2592389"/>
            <a:ext cx="3810000" cy="2543175"/>
          </a:xfrm>
          <a:prstGeom prst="rect">
            <a:avLst/>
          </a:prstGeom>
        </p:spPr>
      </p:pic>
    </p:spTree>
    <p:extLst>
      <p:ext uri="{BB962C8B-B14F-4D97-AF65-F5344CB8AC3E}">
        <p14:creationId xmlns:p14="http://schemas.microsoft.com/office/powerpoint/2010/main" val="2298525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17C-A763-9ECF-5A0F-603CB0D64EE2}"/>
              </a:ext>
            </a:extLst>
          </p:cNvPr>
          <p:cNvSpPr>
            <a:spLocks noGrp="1"/>
          </p:cNvSpPr>
          <p:nvPr>
            <p:ph type="title"/>
          </p:nvPr>
        </p:nvSpPr>
        <p:spPr/>
        <p:txBody>
          <a:bodyPr/>
          <a:lstStyle/>
          <a:p>
            <a:r>
              <a:rPr lang="en-US" dirty="0"/>
              <a:t>Chlorine</a:t>
            </a:r>
          </a:p>
        </p:txBody>
      </p:sp>
      <p:sp>
        <p:nvSpPr>
          <p:cNvPr id="3" name="Content Placeholder 2">
            <a:extLst>
              <a:ext uri="{FF2B5EF4-FFF2-40B4-BE49-F238E27FC236}">
                <a16:creationId xmlns:a16="http://schemas.microsoft.com/office/drawing/2014/main" id="{01E46110-B190-FD19-CC3F-A79096F20C71}"/>
              </a:ext>
            </a:extLst>
          </p:cNvPr>
          <p:cNvSpPr>
            <a:spLocks noGrp="1"/>
          </p:cNvSpPr>
          <p:nvPr>
            <p:ph idx="1"/>
          </p:nvPr>
        </p:nvSpPr>
        <p:spPr/>
        <p:txBody>
          <a:bodyPr/>
          <a:lstStyle/>
          <a:p>
            <a:r>
              <a:rPr lang="en-US" dirty="0"/>
              <a:t>Believed to function in internal water regulation</a:t>
            </a:r>
          </a:p>
          <a:p>
            <a:r>
              <a:rPr lang="en-US" dirty="0"/>
              <a:t>Deficiencies are generally only found in sandy soils, and soils that do not receive annual K fertilization</a:t>
            </a:r>
          </a:p>
          <a:p>
            <a:r>
              <a:rPr lang="en-US" dirty="0"/>
              <a:t>Main source of fertilizer is KCl (Muriate of Potash, potash, 0-0-60)</a:t>
            </a:r>
          </a:p>
          <a:p>
            <a:r>
              <a:rPr lang="en-US" dirty="0"/>
              <a:t>Some research has shown a positive response to Cl fertilization in disease suppression</a:t>
            </a:r>
          </a:p>
          <a:p>
            <a:r>
              <a:rPr lang="en-US" dirty="0"/>
              <a:t>Mobile in plants, chlorotic leaf spot</a:t>
            </a:r>
          </a:p>
          <a:p>
            <a:endParaRPr lang="en-US" dirty="0"/>
          </a:p>
        </p:txBody>
      </p:sp>
      <p:sp>
        <p:nvSpPr>
          <p:cNvPr id="4" name="Slide Number Placeholder 3">
            <a:extLst>
              <a:ext uri="{FF2B5EF4-FFF2-40B4-BE49-F238E27FC236}">
                <a16:creationId xmlns:a16="http://schemas.microsoft.com/office/drawing/2014/main" id="{D506C2B2-0D45-E380-947C-11A235032424}"/>
              </a:ext>
            </a:extLst>
          </p:cNvPr>
          <p:cNvSpPr>
            <a:spLocks noGrp="1"/>
          </p:cNvSpPr>
          <p:nvPr>
            <p:ph type="sldNum" sz="quarter" idx="12"/>
          </p:nvPr>
        </p:nvSpPr>
        <p:spPr/>
        <p:txBody>
          <a:bodyPr/>
          <a:lstStyle/>
          <a:p>
            <a:fld id="{DCB4DD8D-4F5D-4EB9-BC24-C39EDF5F2FC0}" type="slidenum">
              <a:rPr lang="en-US" smtClean="0"/>
              <a:t>62</a:t>
            </a:fld>
            <a:endParaRPr lang="en-US"/>
          </a:p>
        </p:txBody>
      </p:sp>
    </p:spTree>
    <p:extLst>
      <p:ext uri="{BB962C8B-B14F-4D97-AF65-F5344CB8AC3E}">
        <p14:creationId xmlns:p14="http://schemas.microsoft.com/office/powerpoint/2010/main" val="322287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D760-4FEA-9FEA-DFAF-F9B2002A330D}"/>
              </a:ext>
            </a:extLst>
          </p:cNvPr>
          <p:cNvSpPr>
            <a:spLocks noGrp="1"/>
          </p:cNvSpPr>
          <p:nvPr>
            <p:ph type="title"/>
          </p:nvPr>
        </p:nvSpPr>
        <p:spPr/>
        <p:txBody>
          <a:bodyPr/>
          <a:lstStyle/>
          <a:p>
            <a:r>
              <a:rPr lang="en-US" dirty="0"/>
              <a:t>Chlorine</a:t>
            </a:r>
          </a:p>
        </p:txBody>
      </p:sp>
      <p:sp>
        <p:nvSpPr>
          <p:cNvPr id="3" name="Content Placeholder 2">
            <a:extLst>
              <a:ext uri="{FF2B5EF4-FFF2-40B4-BE49-F238E27FC236}">
                <a16:creationId xmlns:a16="http://schemas.microsoft.com/office/drawing/2014/main" id="{7B14DC39-F0A9-325C-5F7B-7C2523FD22E6}"/>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0FDD8394-2D63-4772-A334-3E30B21E9035}"/>
              </a:ext>
            </a:extLst>
          </p:cNvPr>
          <p:cNvSpPr>
            <a:spLocks noGrp="1"/>
          </p:cNvSpPr>
          <p:nvPr>
            <p:ph type="sldNum" sz="quarter" idx="12"/>
          </p:nvPr>
        </p:nvSpPr>
        <p:spPr/>
        <p:txBody>
          <a:bodyPr/>
          <a:lstStyle/>
          <a:p>
            <a:fld id="{DCB4DD8D-4F5D-4EB9-BC24-C39EDF5F2FC0}" type="slidenum">
              <a:rPr lang="en-US" smtClean="0"/>
              <a:t>63</a:t>
            </a:fld>
            <a:endParaRPr lang="en-US"/>
          </a:p>
        </p:txBody>
      </p:sp>
      <p:pic>
        <p:nvPicPr>
          <p:cNvPr id="5" name="Picture 4" descr="Cl wheat">
            <a:extLst>
              <a:ext uri="{FF2B5EF4-FFF2-40B4-BE49-F238E27FC236}">
                <a16:creationId xmlns:a16="http://schemas.microsoft.com/office/drawing/2014/main" id="{B0943081-E186-DD91-82AD-AA58F9FF6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061" y="743744"/>
            <a:ext cx="68580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LNT">
            <a:extLst>
              <a:ext uri="{FF2B5EF4-FFF2-40B4-BE49-F238E27FC236}">
                <a16:creationId xmlns:a16="http://schemas.microsoft.com/office/drawing/2014/main" id="{67A318D3-18C1-FA66-9051-D07E1FD45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283" y="3315493"/>
            <a:ext cx="472440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3484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8AE6-CC8A-425E-6A51-AE7687A364CF}"/>
              </a:ext>
            </a:extLst>
          </p:cNvPr>
          <p:cNvSpPr>
            <a:spLocks noGrp="1"/>
          </p:cNvSpPr>
          <p:nvPr>
            <p:ph type="title"/>
          </p:nvPr>
        </p:nvSpPr>
        <p:spPr/>
        <p:txBody>
          <a:bodyPr/>
          <a:lstStyle/>
          <a:p>
            <a:r>
              <a:rPr lang="en-US" dirty="0"/>
              <a:t>Chlorine</a:t>
            </a:r>
          </a:p>
        </p:txBody>
      </p:sp>
      <p:sp>
        <p:nvSpPr>
          <p:cNvPr id="3" name="Content Placeholder 2">
            <a:extLst>
              <a:ext uri="{FF2B5EF4-FFF2-40B4-BE49-F238E27FC236}">
                <a16:creationId xmlns:a16="http://schemas.microsoft.com/office/drawing/2014/main" id="{2938D3E2-8BE0-6AC4-15DE-8F3DA3F998B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3F5A3F3-F903-44C7-A6D1-CA810658D186}"/>
              </a:ext>
            </a:extLst>
          </p:cNvPr>
          <p:cNvSpPr>
            <a:spLocks noGrp="1"/>
          </p:cNvSpPr>
          <p:nvPr>
            <p:ph type="sldNum" sz="quarter" idx="12"/>
          </p:nvPr>
        </p:nvSpPr>
        <p:spPr/>
        <p:txBody>
          <a:bodyPr/>
          <a:lstStyle/>
          <a:p>
            <a:fld id="{DCB4DD8D-4F5D-4EB9-BC24-C39EDF5F2FC0}" type="slidenum">
              <a:rPr lang="en-US" smtClean="0"/>
              <a:t>64</a:t>
            </a:fld>
            <a:endParaRPr lang="en-US"/>
          </a:p>
        </p:txBody>
      </p:sp>
      <p:pic>
        <p:nvPicPr>
          <p:cNvPr id="5" name="Content Placeholder 4" descr="durum-chloride-deficiency.jpg">
            <a:extLst>
              <a:ext uri="{FF2B5EF4-FFF2-40B4-BE49-F238E27FC236}">
                <a16:creationId xmlns:a16="http://schemas.microsoft.com/office/drawing/2014/main" id="{80F85D39-4685-B2A2-B4EB-48D0515917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453437" y="1386996"/>
            <a:ext cx="3057525" cy="3779838"/>
          </a:xfrm>
          <a:prstGeom prst="rect">
            <a:avLst/>
          </a:prstGeom>
        </p:spPr>
      </p:pic>
    </p:spTree>
    <p:extLst>
      <p:ext uri="{BB962C8B-B14F-4D97-AF65-F5344CB8AC3E}">
        <p14:creationId xmlns:p14="http://schemas.microsoft.com/office/powerpoint/2010/main" val="29774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31B9F-5688-BF41-239A-C5556DCF4EB4}"/>
              </a:ext>
            </a:extLst>
          </p:cNvPr>
          <p:cNvSpPr>
            <a:spLocks noGrp="1"/>
          </p:cNvSpPr>
          <p:nvPr>
            <p:ph type="title"/>
          </p:nvPr>
        </p:nvSpPr>
        <p:spPr/>
        <p:txBody>
          <a:bodyPr/>
          <a:lstStyle/>
          <a:p>
            <a:r>
              <a:rPr lang="en-US" dirty="0"/>
              <a:t>Nickel</a:t>
            </a:r>
          </a:p>
        </p:txBody>
      </p:sp>
      <p:sp>
        <p:nvSpPr>
          <p:cNvPr id="3" name="Content Placeholder 2">
            <a:extLst>
              <a:ext uri="{FF2B5EF4-FFF2-40B4-BE49-F238E27FC236}">
                <a16:creationId xmlns:a16="http://schemas.microsoft.com/office/drawing/2014/main" id="{D6E41B83-9E8E-9B16-EC88-A07B86EC5A35}"/>
              </a:ext>
            </a:extLst>
          </p:cNvPr>
          <p:cNvSpPr>
            <a:spLocks noGrp="1"/>
          </p:cNvSpPr>
          <p:nvPr>
            <p:ph idx="1"/>
          </p:nvPr>
        </p:nvSpPr>
        <p:spPr/>
        <p:txBody>
          <a:bodyPr/>
          <a:lstStyle/>
          <a:p>
            <a:r>
              <a:rPr lang="en-US" dirty="0"/>
              <a:t>No Ni deficiencies have been observed under crop-growing conditions, but in research, we’ve been able to reproduce deficiency symptoms, such as chlorosis of young leaves and dead meristematic tissue</a:t>
            </a:r>
          </a:p>
          <a:p>
            <a:r>
              <a:rPr lang="en-US" dirty="0"/>
              <a:t>Component of urease enzyme, converting urea to ammonia in plant tissue</a:t>
            </a:r>
          </a:p>
          <a:p>
            <a:r>
              <a:rPr lang="en-US" dirty="0"/>
              <a:t>Mobile in plant</a:t>
            </a:r>
          </a:p>
        </p:txBody>
      </p:sp>
      <p:sp>
        <p:nvSpPr>
          <p:cNvPr id="4" name="Slide Number Placeholder 3">
            <a:extLst>
              <a:ext uri="{FF2B5EF4-FFF2-40B4-BE49-F238E27FC236}">
                <a16:creationId xmlns:a16="http://schemas.microsoft.com/office/drawing/2014/main" id="{66616A04-FBD3-8F11-CB93-C0AE0FB7DAD6}"/>
              </a:ext>
            </a:extLst>
          </p:cNvPr>
          <p:cNvSpPr>
            <a:spLocks noGrp="1"/>
          </p:cNvSpPr>
          <p:nvPr>
            <p:ph type="sldNum" sz="quarter" idx="12"/>
          </p:nvPr>
        </p:nvSpPr>
        <p:spPr/>
        <p:txBody>
          <a:bodyPr/>
          <a:lstStyle/>
          <a:p>
            <a:fld id="{DCB4DD8D-4F5D-4EB9-BC24-C39EDF5F2FC0}" type="slidenum">
              <a:rPr lang="en-US" smtClean="0"/>
              <a:t>65</a:t>
            </a:fld>
            <a:endParaRPr lang="en-US"/>
          </a:p>
        </p:txBody>
      </p:sp>
    </p:spTree>
    <p:extLst>
      <p:ext uri="{BB962C8B-B14F-4D97-AF65-F5344CB8AC3E}">
        <p14:creationId xmlns:p14="http://schemas.microsoft.com/office/powerpoint/2010/main" val="213391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D966-D1B9-A2D4-ED4E-C04008455CE0}"/>
              </a:ext>
            </a:extLst>
          </p:cNvPr>
          <p:cNvSpPr>
            <a:spLocks noGrp="1"/>
          </p:cNvSpPr>
          <p:nvPr>
            <p:ph type="title"/>
          </p:nvPr>
        </p:nvSpPr>
        <p:spPr/>
        <p:txBody>
          <a:bodyPr/>
          <a:lstStyle/>
          <a:p>
            <a:r>
              <a:rPr lang="en-US" dirty="0"/>
              <a:t>BENEFICIAL Nutrients</a:t>
            </a:r>
          </a:p>
        </p:txBody>
      </p:sp>
      <p:sp>
        <p:nvSpPr>
          <p:cNvPr id="3" name="Content Placeholder 2">
            <a:extLst>
              <a:ext uri="{FF2B5EF4-FFF2-40B4-BE49-F238E27FC236}">
                <a16:creationId xmlns:a16="http://schemas.microsoft.com/office/drawing/2014/main" id="{F65E5A59-FD3D-E1AF-87E1-99D52C480659}"/>
              </a:ext>
            </a:extLst>
          </p:cNvPr>
          <p:cNvSpPr>
            <a:spLocks noGrp="1"/>
          </p:cNvSpPr>
          <p:nvPr>
            <p:ph idx="1"/>
          </p:nvPr>
        </p:nvSpPr>
        <p:spPr/>
        <p:txBody>
          <a:bodyPr/>
          <a:lstStyle/>
          <a:p>
            <a:r>
              <a:rPr lang="en-US" dirty="0"/>
              <a:t>Defined as nutrients that stimulate growth in certain plant species</a:t>
            </a:r>
          </a:p>
          <a:p>
            <a:r>
              <a:rPr lang="en-US" dirty="0"/>
              <a:t>Or do not meet criteria for essential nutrients</a:t>
            </a:r>
          </a:p>
          <a:p>
            <a:r>
              <a:rPr lang="en-US" dirty="0"/>
              <a:t>Generally, lesser known about deficiencies/toxicities in many cases</a:t>
            </a:r>
          </a:p>
          <a:p>
            <a:r>
              <a:rPr lang="en-US" dirty="0"/>
              <a:t>Developments in analytical chemistry and in methods to minimize contamination during growth experiments may lead to reclassification of depths</a:t>
            </a:r>
          </a:p>
          <a:p>
            <a:endParaRPr lang="en-US" dirty="0"/>
          </a:p>
        </p:txBody>
      </p:sp>
      <p:sp>
        <p:nvSpPr>
          <p:cNvPr id="4" name="Slide Number Placeholder 3">
            <a:extLst>
              <a:ext uri="{FF2B5EF4-FFF2-40B4-BE49-F238E27FC236}">
                <a16:creationId xmlns:a16="http://schemas.microsoft.com/office/drawing/2014/main" id="{F8EF699B-E0A6-546F-4B07-1DAD70935570}"/>
              </a:ext>
            </a:extLst>
          </p:cNvPr>
          <p:cNvSpPr>
            <a:spLocks noGrp="1"/>
          </p:cNvSpPr>
          <p:nvPr>
            <p:ph type="sldNum" sz="quarter" idx="12"/>
          </p:nvPr>
        </p:nvSpPr>
        <p:spPr/>
        <p:txBody>
          <a:bodyPr/>
          <a:lstStyle/>
          <a:p>
            <a:fld id="{DCB4DD8D-4F5D-4EB9-BC24-C39EDF5F2FC0}" type="slidenum">
              <a:rPr lang="en-US" smtClean="0"/>
              <a:t>66</a:t>
            </a:fld>
            <a:endParaRPr lang="en-US"/>
          </a:p>
        </p:txBody>
      </p:sp>
    </p:spTree>
    <p:extLst>
      <p:ext uri="{BB962C8B-B14F-4D97-AF65-F5344CB8AC3E}">
        <p14:creationId xmlns:p14="http://schemas.microsoft.com/office/powerpoint/2010/main" val="2915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1248-12F4-78A4-6D86-04E23FA8CA1C}"/>
              </a:ext>
            </a:extLst>
          </p:cNvPr>
          <p:cNvSpPr>
            <a:spLocks noGrp="1"/>
          </p:cNvSpPr>
          <p:nvPr>
            <p:ph type="title"/>
          </p:nvPr>
        </p:nvSpPr>
        <p:spPr/>
        <p:txBody>
          <a:bodyPr/>
          <a:lstStyle/>
          <a:p>
            <a:r>
              <a:rPr lang="en-US" dirty="0"/>
              <a:t>Beneficial Elements</a:t>
            </a:r>
          </a:p>
        </p:txBody>
      </p:sp>
      <p:sp>
        <p:nvSpPr>
          <p:cNvPr id="3" name="Content Placeholder 2">
            <a:extLst>
              <a:ext uri="{FF2B5EF4-FFF2-40B4-BE49-F238E27FC236}">
                <a16:creationId xmlns:a16="http://schemas.microsoft.com/office/drawing/2014/main" id="{1CDE50DA-30CB-902B-F8D2-DB869D33FC54}"/>
              </a:ext>
            </a:extLst>
          </p:cNvPr>
          <p:cNvSpPr>
            <a:spLocks noGrp="1"/>
          </p:cNvSpPr>
          <p:nvPr>
            <p:ph idx="1"/>
          </p:nvPr>
        </p:nvSpPr>
        <p:spPr/>
        <p:txBody>
          <a:bodyPr/>
          <a:lstStyle/>
          <a:p>
            <a:r>
              <a:rPr lang="en-US" dirty="0"/>
              <a:t>Na, Sodium</a:t>
            </a:r>
          </a:p>
          <a:p>
            <a:r>
              <a:rPr lang="en-US" dirty="0"/>
              <a:t>Si, Silicon</a:t>
            </a:r>
          </a:p>
          <a:p>
            <a:r>
              <a:rPr lang="en-US" dirty="0"/>
              <a:t>Co, Cobalt</a:t>
            </a:r>
          </a:p>
          <a:p>
            <a:r>
              <a:rPr lang="en-US" dirty="0"/>
              <a:t>Se, Selenium</a:t>
            </a:r>
          </a:p>
          <a:p>
            <a:r>
              <a:rPr lang="en-US" dirty="0"/>
              <a:t>Al, Aluminum</a:t>
            </a:r>
          </a:p>
          <a:p>
            <a:endParaRPr lang="en-US" dirty="0"/>
          </a:p>
        </p:txBody>
      </p:sp>
      <p:sp>
        <p:nvSpPr>
          <p:cNvPr id="4" name="Slide Number Placeholder 3">
            <a:extLst>
              <a:ext uri="{FF2B5EF4-FFF2-40B4-BE49-F238E27FC236}">
                <a16:creationId xmlns:a16="http://schemas.microsoft.com/office/drawing/2014/main" id="{0EA93283-85EA-A2C3-3475-66BFE1F6D049}"/>
              </a:ext>
            </a:extLst>
          </p:cNvPr>
          <p:cNvSpPr>
            <a:spLocks noGrp="1"/>
          </p:cNvSpPr>
          <p:nvPr>
            <p:ph type="sldNum" sz="quarter" idx="12"/>
          </p:nvPr>
        </p:nvSpPr>
        <p:spPr/>
        <p:txBody>
          <a:bodyPr/>
          <a:lstStyle/>
          <a:p>
            <a:fld id="{DCB4DD8D-4F5D-4EB9-BC24-C39EDF5F2FC0}" type="slidenum">
              <a:rPr lang="en-US" smtClean="0"/>
              <a:t>67</a:t>
            </a:fld>
            <a:endParaRPr lang="en-US"/>
          </a:p>
        </p:txBody>
      </p:sp>
    </p:spTree>
    <p:extLst>
      <p:ext uri="{BB962C8B-B14F-4D97-AF65-F5344CB8AC3E}">
        <p14:creationId xmlns:p14="http://schemas.microsoft.com/office/powerpoint/2010/main" val="3670034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994D-398E-617F-3B25-ADBDA8C62895}"/>
              </a:ext>
            </a:extLst>
          </p:cNvPr>
          <p:cNvSpPr>
            <a:spLocks noGrp="1"/>
          </p:cNvSpPr>
          <p:nvPr>
            <p:ph type="title"/>
          </p:nvPr>
        </p:nvSpPr>
        <p:spPr/>
        <p:txBody>
          <a:bodyPr/>
          <a:lstStyle/>
          <a:p>
            <a:r>
              <a:rPr lang="en-US" dirty="0"/>
              <a:t>Sodium</a:t>
            </a:r>
          </a:p>
        </p:txBody>
      </p:sp>
      <p:sp>
        <p:nvSpPr>
          <p:cNvPr id="3" name="Content Placeholder 2">
            <a:extLst>
              <a:ext uri="{FF2B5EF4-FFF2-40B4-BE49-F238E27FC236}">
                <a16:creationId xmlns:a16="http://schemas.microsoft.com/office/drawing/2014/main" id="{568DFEB9-3285-A5AF-18BB-5D3195F76138}"/>
              </a:ext>
            </a:extLst>
          </p:cNvPr>
          <p:cNvSpPr>
            <a:spLocks noGrp="1"/>
          </p:cNvSpPr>
          <p:nvPr>
            <p:ph idx="1"/>
          </p:nvPr>
        </p:nvSpPr>
        <p:spPr>
          <a:xfrm>
            <a:off x="838200" y="1825625"/>
            <a:ext cx="6273800" cy="4351338"/>
          </a:xfrm>
        </p:spPr>
        <p:txBody>
          <a:bodyPr/>
          <a:lstStyle/>
          <a:p>
            <a:r>
              <a:rPr lang="en-US" dirty="0"/>
              <a:t>C4 Photosynthesis</a:t>
            </a:r>
          </a:p>
          <a:p>
            <a:r>
              <a:rPr lang="en-US" dirty="0"/>
              <a:t>K Substitute (in some plants: wheat, barley, canola)</a:t>
            </a:r>
          </a:p>
          <a:p>
            <a:r>
              <a:rPr lang="en-US" dirty="0"/>
              <a:t>Essential for some C4 species (Atriplex, Amaranthus)</a:t>
            </a:r>
          </a:p>
          <a:p>
            <a:r>
              <a:rPr lang="en-US" dirty="0"/>
              <a:t>Water Relations</a:t>
            </a:r>
          </a:p>
          <a:p>
            <a:endParaRPr lang="en-US" dirty="0"/>
          </a:p>
        </p:txBody>
      </p:sp>
      <p:sp>
        <p:nvSpPr>
          <p:cNvPr id="4" name="Slide Number Placeholder 3">
            <a:extLst>
              <a:ext uri="{FF2B5EF4-FFF2-40B4-BE49-F238E27FC236}">
                <a16:creationId xmlns:a16="http://schemas.microsoft.com/office/drawing/2014/main" id="{D7C6177C-BA05-6F5F-507D-026AF5253050}"/>
              </a:ext>
            </a:extLst>
          </p:cNvPr>
          <p:cNvSpPr>
            <a:spLocks noGrp="1"/>
          </p:cNvSpPr>
          <p:nvPr>
            <p:ph type="sldNum" sz="quarter" idx="12"/>
          </p:nvPr>
        </p:nvSpPr>
        <p:spPr/>
        <p:txBody>
          <a:bodyPr/>
          <a:lstStyle/>
          <a:p>
            <a:fld id="{DCB4DD8D-4F5D-4EB9-BC24-C39EDF5F2FC0}" type="slidenum">
              <a:rPr lang="en-US" smtClean="0"/>
              <a:t>68</a:t>
            </a:fld>
            <a:endParaRPr lang="en-US"/>
          </a:p>
        </p:txBody>
      </p:sp>
      <p:pic>
        <p:nvPicPr>
          <p:cNvPr id="5" name="Picture 4" descr="Amaranthus tricolor">
            <a:extLst>
              <a:ext uri="{FF2B5EF4-FFF2-40B4-BE49-F238E27FC236}">
                <a16:creationId xmlns:a16="http://schemas.microsoft.com/office/drawing/2014/main" id="{7DAA6786-B71D-8FEC-21C6-6DA2E7FEB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9060" y="86518"/>
            <a:ext cx="1834753" cy="2446337"/>
          </a:xfrm>
          <a:prstGeom prst="rect">
            <a:avLst/>
          </a:prstGeom>
        </p:spPr>
      </p:pic>
      <p:pic>
        <p:nvPicPr>
          <p:cNvPr id="6" name="Picture 5" descr="A field of green plants&#10;&#10;AI-generated content may be incorrect.">
            <a:extLst>
              <a:ext uri="{FF2B5EF4-FFF2-40B4-BE49-F238E27FC236}">
                <a16:creationId xmlns:a16="http://schemas.microsoft.com/office/drawing/2014/main" id="{D30D0F47-EEE3-9E5F-668B-14B0E5DFA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099" y="2811462"/>
            <a:ext cx="4038601" cy="3028950"/>
          </a:xfrm>
          <a:prstGeom prst="rect">
            <a:avLst/>
          </a:prstGeom>
        </p:spPr>
      </p:pic>
    </p:spTree>
    <p:extLst>
      <p:ext uri="{BB962C8B-B14F-4D97-AF65-F5344CB8AC3E}">
        <p14:creationId xmlns:p14="http://schemas.microsoft.com/office/powerpoint/2010/main" val="24259787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DB95-3132-401B-AF58-462AAFFD853A}"/>
              </a:ext>
            </a:extLst>
          </p:cNvPr>
          <p:cNvSpPr>
            <a:spLocks noGrp="1"/>
          </p:cNvSpPr>
          <p:nvPr>
            <p:ph type="title"/>
          </p:nvPr>
        </p:nvSpPr>
        <p:spPr/>
        <p:txBody>
          <a:bodyPr/>
          <a:lstStyle/>
          <a:p>
            <a:r>
              <a:rPr lang="en-US" dirty="0"/>
              <a:t>Silicon</a:t>
            </a:r>
          </a:p>
        </p:txBody>
      </p:sp>
      <p:sp>
        <p:nvSpPr>
          <p:cNvPr id="3" name="Content Placeholder 2">
            <a:extLst>
              <a:ext uri="{FF2B5EF4-FFF2-40B4-BE49-F238E27FC236}">
                <a16:creationId xmlns:a16="http://schemas.microsoft.com/office/drawing/2014/main" id="{F099DEBD-5255-4E29-2F8E-3C91664F2E15}"/>
              </a:ext>
            </a:extLst>
          </p:cNvPr>
          <p:cNvSpPr>
            <a:spLocks noGrp="1"/>
          </p:cNvSpPr>
          <p:nvPr>
            <p:ph idx="1"/>
          </p:nvPr>
        </p:nvSpPr>
        <p:spPr>
          <a:xfrm>
            <a:off x="7035800" y="1825625"/>
            <a:ext cx="4318000" cy="4351338"/>
          </a:xfrm>
        </p:spPr>
        <p:txBody>
          <a:bodyPr/>
          <a:lstStyle/>
          <a:p>
            <a:r>
              <a:rPr lang="en-US" dirty="0"/>
              <a:t>Important for </a:t>
            </a:r>
            <a:r>
              <a:rPr lang="en-US" i="1" dirty="0"/>
              <a:t>some</a:t>
            </a:r>
            <a:r>
              <a:rPr lang="en-US" dirty="0"/>
              <a:t> crops, such as rice, sugarcane (LA)</a:t>
            </a:r>
          </a:p>
          <a:p>
            <a:r>
              <a:rPr lang="en-US" dirty="0"/>
              <a:t>Important for structure, resistance against biotic stresses</a:t>
            </a:r>
          </a:p>
        </p:txBody>
      </p:sp>
      <p:sp>
        <p:nvSpPr>
          <p:cNvPr id="4" name="Slide Number Placeholder 3">
            <a:extLst>
              <a:ext uri="{FF2B5EF4-FFF2-40B4-BE49-F238E27FC236}">
                <a16:creationId xmlns:a16="http://schemas.microsoft.com/office/drawing/2014/main" id="{60B7EEE8-1D91-151A-EE98-40F3D048881E}"/>
              </a:ext>
            </a:extLst>
          </p:cNvPr>
          <p:cNvSpPr>
            <a:spLocks noGrp="1"/>
          </p:cNvSpPr>
          <p:nvPr>
            <p:ph type="sldNum" sz="quarter" idx="12"/>
          </p:nvPr>
        </p:nvSpPr>
        <p:spPr/>
        <p:txBody>
          <a:bodyPr/>
          <a:lstStyle/>
          <a:p>
            <a:fld id="{DCB4DD8D-4F5D-4EB9-BC24-C39EDF5F2FC0}" type="slidenum">
              <a:rPr lang="en-US" smtClean="0"/>
              <a:t>69</a:t>
            </a:fld>
            <a:endParaRPr lang="en-US"/>
          </a:p>
        </p:txBody>
      </p:sp>
      <p:pic>
        <p:nvPicPr>
          <p:cNvPr id="5" name="Picture 4">
            <a:extLst>
              <a:ext uri="{FF2B5EF4-FFF2-40B4-BE49-F238E27FC236}">
                <a16:creationId xmlns:a16="http://schemas.microsoft.com/office/drawing/2014/main" id="{0748297B-D8A3-CE4F-F9DA-58010A42C033}"/>
              </a:ext>
            </a:extLst>
          </p:cNvPr>
          <p:cNvPicPr>
            <a:picLocks noChangeAspect="1"/>
          </p:cNvPicPr>
          <p:nvPr/>
        </p:nvPicPr>
        <p:blipFill>
          <a:blip r:embed="rId2"/>
          <a:stretch>
            <a:fillRect/>
          </a:stretch>
        </p:blipFill>
        <p:spPr>
          <a:xfrm>
            <a:off x="1130650" y="1262063"/>
            <a:ext cx="5752008" cy="4914900"/>
          </a:xfrm>
          <a:prstGeom prst="rect">
            <a:avLst/>
          </a:prstGeom>
        </p:spPr>
      </p:pic>
    </p:spTree>
    <p:extLst>
      <p:ext uri="{BB962C8B-B14F-4D97-AF65-F5344CB8AC3E}">
        <p14:creationId xmlns:p14="http://schemas.microsoft.com/office/powerpoint/2010/main" val="3099109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T_large">
            <a:extLst>
              <a:ext uri="{FF2B5EF4-FFF2-40B4-BE49-F238E27FC236}">
                <a16:creationId xmlns:a16="http://schemas.microsoft.com/office/drawing/2014/main" id="{49A01DE1-FA5B-6707-CE47-356FEB52C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7924800" cy="5943600"/>
          </a:xfrm>
          <a:prstGeom prst="rect">
            <a:avLst/>
          </a:prstGeom>
          <a:noFill/>
          <a:ln w="19050">
            <a:solidFill>
              <a:srgbClr val="0033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77344F1C-220D-F5B4-1912-1AE765AE94F5}"/>
              </a:ext>
            </a:extLst>
          </p:cNvPr>
          <p:cNvSpPr txBox="1">
            <a:spLocks noChangeArrowheads="1"/>
          </p:cNvSpPr>
          <p:nvPr/>
        </p:nvSpPr>
        <p:spPr bwMode="auto">
          <a:xfrm>
            <a:off x="1752599" y="6324602"/>
            <a:ext cx="58817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dirty="0">
                <a:hlinkClick r:id="rId3"/>
              </a:rPr>
              <a:t>www.webelements</a:t>
            </a:r>
            <a:r>
              <a:rPr lang="en-US" altLang="en-US">
                <a:hlinkClick r:id="rId3"/>
              </a:rPr>
              <a:t>.com</a:t>
            </a:r>
            <a:endParaRPr lang="en-US" altLang="en-US" dirty="0"/>
          </a:p>
        </p:txBody>
      </p:sp>
    </p:spTree>
    <p:extLst>
      <p:ext uri="{BB962C8B-B14F-4D97-AF65-F5344CB8AC3E}">
        <p14:creationId xmlns:p14="http://schemas.microsoft.com/office/powerpoint/2010/main" val="3946563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DE30C-F18E-5C2D-0EFF-969CB8E97F61}"/>
              </a:ext>
            </a:extLst>
          </p:cNvPr>
          <p:cNvSpPr>
            <a:spLocks noGrp="1"/>
          </p:cNvSpPr>
          <p:nvPr>
            <p:ph type="title"/>
          </p:nvPr>
        </p:nvSpPr>
        <p:spPr/>
        <p:txBody>
          <a:bodyPr/>
          <a:lstStyle/>
          <a:p>
            <a:r>
              <a:rPr lang="en-US" dirty="0"/>
              <a:t>Cobalt</a:t>
            </a:r>
          </a:p>
        </p:txBody>
      </p:sp>
      <p:sp>
        <p:nvSpPr>
          <p:cNvPr id="3" name="Content Placeholder 2">
            <a:extLst>
              <a:ext uri="{FF2B5EF4-FFF2-40B4-BE49-F238E27FC236}">
                <a16:creationId xmlns:a16="http://schemas.microsoft.com/office/drawing/2014/main" id="{6E523B06-1D95-A77D-2EAA-BFFB9ED5EFCF}"/>
              </a:ext>
            </a:extLst>
          </p:cNvPr>
          <p:cNvSpPr>
            <a:spLocks noGrp="1"/>
          </p:cNvSpPr>
          <p:nvPr>
            <p:ph idx="1"/>
          </p:nvPr>
        </p:nvSpPr>
        <p:spPr>
          <a:xfrm>
            <a:off x="838200" y="1825625"/>
            <a:ext cx="9271000" cy="4351338"/>
          </a:xfrm>
        </p:spPr>
        <p:txBody>
          <a:bodyPr>
            <a:normAutofit/>
          </a:bodyPr>
          <a:lstStyle/>
          <a:p>
            <a:r>
              <a:rPr lang="en-US" dirty="0"/>
              <a:t>Required for Eukaryotes, and animals, but essentiality has not been proven in all plants</a:t>
            </a:r>
          </a:p>
          <a:p>
            <a:r>
              <a:rPr lang="en-US" dirty="0"/>
              <a:t>Important for legumes</a:t>
            </a:r>
          </a:p>
          <a:p>
            <a:r>
              <a:rPr lang="en-US" dirty="0"/>
              <a:t>Essential for Rhizobium and other N</a:t>
            </a:r>
            <a:r>
              <a:rPr lang="en-US" baseline="-25000" dirty="0"/>
              <a:t>2</a:t>
            </a:r>
            <a:r>
              <a:rPr lang="en-US" dirty="0"/>
              <a:t> – Fixing bacteria</a:t>
            </a:r>
          </a:p>
          <a:p>
            <a:r>
              <a:rPr lang="en-US" dirty="0"/>
              <a:t>Required for synthesis of coenzyme vitamin B</a:t>
            </a:r>
            <a:r>
              <a:rPr lang="en-US" baseline="-25000" dirty="0"/>
              <a:t>12</a:t>
            </a:r>
            <a:r>
              <a:rPr lang="en-US" dirty="0"/>
              <a:t> (cobalamin)</a:t>
            </a:r>
          </a:p>
          <a:p>
            <a:pPr lvl="1"/>
            <a:r>
              <a:rPr lang="en-US" dirty="0"/>
              <a:t>Methionine synthesis</a:t>
            </a:r>
          </a:p>
          <a:p>
            <a:pPr lvl="1"/>
            <a:r>
              <a:rPr lang="en-US" dirty="0"/>
              <a:t>Leghemoglobin production</a:t>
            </a:r>
          </a:p>
          <a:p>
            <a:pPr lvl="1"/>
            <a:r>
              <a:rPr lang="en-US" dirty="0"/>
              <a:t>Nodule Metabolism</a:t>
            </a:r>
          </a:p>
        </p:txBody>
      </p:sp>
      <p:sp>
        <p:nvSpPr>
          <p:cNvPr id="4" name="Slide Number Placeholder 3">
            <a:extLst>
              <a:ext uri="{FF2B5EF4-FFF2-40B4-BE49-F238E27FC236}">
                <a16:creationId xmlns:a16="http://schemas.microsoft.com/office/drawing/2014/main" id="{E112C6C0-18BB-BF05-7C22-E6765DE6DEF5}"/>
              </a:ext>
            </a:extLst>
          </p:cNvPr>
          <p:cNvSpPr>
            <a:spLocks noGrp="1"/>
          </p:cNvSpPr>
          <p:nvPr>
            <p:ph type="sldNum" sz="quarter" idx="12"/>
          </p:nvPr>
        </p:nvSpPr>
        <p:spPr/>
        <p:txBody>
          <a:bodyPr/>
          <a:lstStyle/>
          <a:p>
            <a:fld id="{DCB4DD8D-4F5D-4EB9-BC24-C39EDF5F2FC0}" type="slidenum">
              <a:rPr lang="en-US" smtClean="0"/>
              <a:t>70</a:t>
            </a:fld>
            <a:endParaRPr lang="en-US"/>
          </a:p>
        </p:txBody>
      </p:sp>
      <p:pic>
        <p:nvPicPr>
          <p:cNvPr id="5" name="Picture 4" descr="A blue car with black background&#10;&#10;AI-generated content may be incorrect.">
            <a:extLst>
              <a:ext uri="{FF2B5EF4-FFF2-40B4-BE49-F238E27FC236}">
                <a16:creationId xmlns:a16="http://schemas.microsoft.com/office/drawing/2014/main" id="{A777585D-B964-9F8F-D184-6015CE400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345" y="3962400"/>
            <a:ext cx="3834053" cy="2530475"/>
          </a:xfrm>
          <a:prstGeom prst="rect">
            <a:avLst/>
          </a:prstGeom>
        </p:spPr>
      </p:pic>
    </p:spTree>
    <p:extLst>
      <p:ext uri="{BB962C8B-B14F-4D97-AF65-F5344CB8AC3E}">
        <p14:creationId xmlns:p14="http://schemas.microsoft.com/office/powerpoint/2010/main" val="243295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D076-5693-7E99-DE2D-6D772A7D935F}"/>
              </a:ext>
            </a:extLst>
          </p:cNvPr>
          <p:cNvSpPr>
            <a:spLocks noGrp="1"/>
          </p:cNvSpPr>
          <p:nvPr>
            <p:ph type="title"/>
          </p:nvPr>
        </p:nvSpPr>
        <p:spPr/>
        <p:txBody>
          <a:bodyPr/>
          <a:lstStyle/>
          <a:p>
            <a:r>
              <a:rPr lang="en-US" dirty="0"/>
              <a:t>Selenium</a:t>
            </a:r>
          </a:p>
        </p:txBody>
      </p:sp>
      <p:sp>
        <p:nvSpPr>
          <p:cNvPr id="4" name="Slide Number Placeholder 3">
            <a:extLst>
              <a:ext uri="{FF2B5EF4-FFF2-40B4-BE49-F238E27FC236}">
                <a16:creationId xmlns:a16="http://schemas.microsoft.com/office/drawing/2014/main" id="{A425D3A8-E19B-98B5-8DDF-86A3FDDF932F}"/>
              </a:ext>
            </a:extLst>
          </p:cNvPr>
          <p:cNvSpPr>
            <a:spLocks noGrp="1"/>
          </p:cNvSpPr>
          <p:nvPr>
            <p:ph type="sldNum" sz="quarter" idx="12"/>
          </p:nvPr>
        </p:nvSpPr>
        <p:spPr/>
        <p:txBody>
          <a:bodyPr/>
          <a:lstStyle/>
          <a:p>
            <a:fld id="{DCB4DD8D-4F5D-4EB9-BC24-C39EDF5F2FC0}" type="slidenum">
              <a:rPr lang="en-US" smtClean="0"/>
              <a:t>71</a:t>
            </a:fld>
            <a:endParaRPr lang="en-US"/>
          </a:p>
        </p:txBody>
      </p:sp>
      <p:pic>
        <p:nvPicPr>
          <p:cNvPr id="5" name="Content Placeholder 4">
            <a:extLst>
              <a:ext uri="{FF2B5EF4-FFF2-40B4-BE49-F238E27FC236}">
                <a16:creationId xmlns:a16="http://schemas.microsoft.com/office/drawing/2014/main" id="{118ADD83-EB49-35D2-4E4A-170FCD93F9A4}"/>
              </a:ext>
            </a:extLst>
          </p:cNvPr>
          <p:cNvPicPr>
            <a:picLocks noGrp="1" noChangeAspect="1"/>
          </p:cNvPicPr>
          <p:nvPr>
            <p:ph idx="1"/>
          </p:nvPr>
        </p:nvPicPr>
        <p:blipFill>
          <a:blip r:embed="rId2"/>
          <a:stretch>
            <a:fillRect/>
          </a:stretch>
        </p:blipFill>
        <p:spPr>
          <a:xfrm>
            <a:off x="2138332" y="1447800"/>
            <a:ext cx="7915335" cy="4619626"/>
          </a:xfrm>
          <a:prstGeom prst="rect">
            <a:avLst/>
          </a:prstGeom>
        </p:spPr>
      </p:pic>
    </p:spTree>
    <p:extLst>
      <p:ext uri="{BB962C8B-B14F-4D97-AF65-F5344CB8AC3E}">
        <p14:creationId xmlns:p14="http://schemas.microsoft.com/office/powerpoint/2010/main" val="34485025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0F3E-9700-0FC3-5827-4CA9EDB75CCC}"/>
              </a:ext>
            </a:extLst>
          </p:cNvPr>
          <p:cNvSpPr>
            <a:spLocks noGrp="1"/>
          </p:cNvSpPr>
          <p:nvPr>
            <p:ph type="title"/>
          </p:nvPr>
        </p:nvSpPr>
        <p:spPr/>
        <p:txBody>
          <a:bodyPr/>
          <a:lstStyle/>
          <a:p>
            <a:r>
              <a:rPr lang="en-US" dirty="0"/>
              <a:t>Selenium</a:t>
            </a:r>
          </a:p>
        </p:txBody>
      </p:sp>
      <p:sp>
        <p:nvSpPr>
          <p:cNvPr id="3" name="Content Placeholder 2">
            <a:extLst>
              <a:ext uri="{FF2B5EF4-FFF2-40B4-BE49-F238E27FC236}">
                <a16:creationId xmlns:a16="http://schemas.microsoft.com/office/drawing/2014/main" id="{C860CDFE-0F96-3ACD-2108-0961551F798E}"/>
              </a:ext>
            </a:extLst>
          </p:cNvPr>
          <p:cNvSpPr>
            <a:spLocks noGrp="1"/>
          </p:cNvSpPr>
          <p:nvPr>
            <p:ph idx="1"/>
          </p:nvPr>
        </p:nvSpPr>
        <p:spPr>
          <a:xfrm>
            <a:off x="838200" y="1825625"/>
            <a:ext cx="8267700" cy="4351338"/>
          </a:xfrm>
        </p:spPr>
        <p:txBody>
          <a:bodyPr>
            <a:normAutofit/>
          </a:bodyPr>
          <a:lstStyle/>
          <a:p>
            <a:r>
              <a:rPr lang="en-US" dirty="0"/>
              <a:t>Similar to Sulfur, and in SOME plants, can be used as S replacement</a:t>
            </a:r>
          </a:p>
          <a:p>
            <a:r>
              <a:rPr lang="en-US" dirty="0"/>
              <a:t>Non-accumulators (corn, soy, tomato, sunflower)</a:t>
            </a:r>
          </a:p>
          <a:p>
            <a:r>
              <a:rPr lang="en-US" dirty="0"/>
              <a:t>Accumulators (brassicas, alliums)</a:t>
            </a:r>
          </a:p>
          <a:p>
            <a:r>
              <a:rPr lang="en-US" dirty="0"/>
              <a:t>Hyper-accumulators</a:t>
            </a:r>
          </a:p>
          <a:p>
            <a:r>
              <a:rPr lang="en-US" dirty="0"/>
              <a:t>Biofortification</a:t>
            </a:r>
          </a:p>
          <a:p>
            <a:endParaRPr lang="en-US" dirty="0"/>
          </a:p>
        </p:txBody>
      </p:sp>
      <p:sp>
        <p:nvSpPr>
          <p:cNvPr id="4" name="Slide Number Placeholder 3">
            <a:extLst>
              <a:ext uri="{FF2B5EF4-FFF2-40B4-BE49-F238E27FC236}">
                <a16:creationId xmlns:a16="http://schemas.microsoft.com/office/drawing/2014/main" id="{B822050D-5E20-D986-FF7B-1853424755DF}"/>
              </a:ext>
            </a:extLst>
          </p:cNvPr>
          <p:cNvSpPr>
            <a:spLocks noGrp="1"/>
          </p:cNvSpPr>
          <p:nvPr>
            <p:ph type="sldNum" sz="quarter" idx="12"/>
          </p:nvPr>
        </p:nvSpPr>
        <p:spPr/>
        <p:txBody>
          <a:bodyPr/>
          <a:lstStyle/>
          <a:p>
            <a:fld id="{DCB4DD8D-4F5D-4EB9-BC24-C39EDF5F2FC0}" type="slidenum">
              <a:rPr lang="en-US" smtClean="0"/>
              <a:t>72</a:t>
            </a:fld>
            <a:endParaRPr lang="en-US"/>
          </a:p>
        </p:txBody>
      </p:sp>
      <p:pic>
        <p:nvPicPr>
          <p:cNvPr id="5" name="Picture 2" descr="Two-grooved Milkvetch - Montana Field Guide">
            <a:extLst>
              <a:ext uri="{FF2B5EF4-FFF2-40B4-BE49-F238E27FC236}">
                <a16:creationId xmlns:a16="http://schemas.microsoft.com/office/drawing/2014/main" id="{01669BF2-7C45-A4B0-6520-F4EB75151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6099" y="332610"/>
            <a:ext cx="2251448" cy="32988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tanleya (plant) - Wikipedia">
            <a:extLst>
              <a:ext uri="{FF2B5EF4-FFF2-40B4-BE49-F238E27FC236}">
                <a16:creationId xmlns:a16="http://schemas.microsoft.com/office/drawing/2014/main" id="{D37035C3-5AFD-A8F6-BB08-CB7915233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73" y="4001294"/>
            <a:ext cx="3175853" cy="2058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rcutt's Aster, Orcutt's Woody Aster: Xylorhiza orcuttii (Synonyms: Aster  orcuttii, Machaeranthera orcuttii)">
            <a:extLst>
              <a:ext uri="{FF2B5EF4-FFF2-40B4-BE49-F238E27FC236}">
                <a16:creationId xmlns:a16="http://schemas.microsoft.com/office/drawing/2014/main" id="{589F046E-6CC0-20CB-0464-1EDE0A7FF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426" y="3526131"/>
            <a:ext cx="3317299" cy="301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54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BEF4F-C329-CB9E-DC3A-BE731BD8C1D5}"/>
              </a:ext>
            </a:extLst>
          </p:cNvPr>
          <p:cNvSpPr>
            <a:spLocks noGrp="1"/>
          </p:cNvSpPr>
          <p:nvPr>
            <p:ph type="title"/>
          </p:nvPr>
        </p:nvSpPr>
        <p:spPr/>
        <p:txBody>
          <a:bodyPr/>
          <a:lstStyle/>
          <a:p>
            <a:r>
              <a:rPr lang="en-US" dirty="0"/>
              <a:t>Aluminum</a:t>
            </a:r>
          </a:p>
        </p:txBody>
      </p:sp>
      <p:sp>
        <p:nvSpPr>
          <p:cNvPr id="3" name="Content Placeholder 2">
            <a:extLst>
              <a:ext uri="{FF2B5EF4-FFF2-40B4-BE49-F238E27FC236}">
                <a16:creationId xmlns:a16="http://schemas.microsoft.com/office/drawing/2014/main" id="{E2B83835-94B8-0DC1-C3F2-EE87FC4670CF}"/>
              </a:ext>
            </a:extLst>
          </p:cNvPr>
          <p:cNvSpPr>
            <a:spLocks noGrp="1"/>
          </p:cNvSpPr>
          <p:nvPr>
            <p:ph idx="1"/>
          </p:nvPr>
        </p:nvSpPr>
        <p:spPr/>
        <p:txBody>
          <a:bodyPr/>
          <a:lstStyle/>
          <a:p>
            <a:r>
              <a:rPr lang="en-US" dirty="0"/>
              <a:t>Beneficial to acid-soil adapted species</a:t>
            </a:r>
          </a:p>
          <a:p>
            <a:r>
              <a:rPr lang="en-US" dirty="0"/>
              <a:t>Not a ton is known</a:t>
            </a:r>
          </a:p>
        </p:txBody>
      </p:sp>
      <p:sp>
        <p:nvSpPr>
          <p:cNvPr id="4" name="Slide Number Placeholder 3">
            <a:extLst>
              <a:ext uri="{FF2B5EF4-FFF2-40B4-BE49-F238E27FC236}">
                <a16:creationId xmlns:a16="http://schemas.microsoft.com/office/drawing/2014/main" id="{107FC319-DDBB-4B37-8628-517705FE2CEF}"/>
              </a:ext>
            </a:extLst>
          </p:cNvPr>
          <p:cNvSpPr>
            <a:spLocks noGrp="1"/>
          </p:cNvSpPr>
          <p:nvPr>
            <p:ph type="sldNum" sz="quarter" idx="12"/>
          </p:nvPr>
        </p:nvSpPr>
        <p:spPr/>
        <p:txBody>
          <a:bodyPr/>
          <a:lstStyle/>
          <a:p>
            <a:fld id="{DCB4DD8D-4F5D-4EB9-BC24-C39EDF5F2FC0}" type="slidenum">
              <a:rPr lang="en-US" smtClean="0"/>
              <a:t>73</a:t>
            </a:fld>
            <a:endParaRPr lang="en-US"/>
          </a:p>
        </p:txBody>
      </p:sp>
      <p:pic>
        <p:nvPicPr>
          <p:cNvPr id="5" name="Picture 4" descr="A blue flower on a plant&#10;&#10;AI-generated content may be incorrect.">
            <a:extLst>
              <a:ext uri="{FF2B5EF4-FFF2-40B4-BE49-F238E27FC236}">
                <a16:creationId xmlns:a16="http://schemas.microsoft.com/office/drawing/2014/main" id="{A9376817-E32E-6A67-9025-9DD361022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356" y="2619699"/>
            <a:ext cx="3653600" cy="2431305"/>
          </a:xfrm>
          <a:prstGeom prst="rect">
            <a:avLst/>
          </a:prstGeom>
        </p:spPr>
      </p:pic>
    </p:spTree>
    <p:extLst>
      <p:ext uri="{BB962C8B-B14F-4D97-AF65-F5344CB8AC3E}">
        <p14:creationId xmlns:p14="http://schemas.microsoft.com/office/powerpoint/2010/main" val="311585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6668-E637-3FB7-DF12-0AB295FD8BDB}"/>
              </a:ext>
            </a:extLst>
          </p:cNvPr>
          <p:cNvSpPr>
            <a:spLocks noGrp="1"/>
          </p:cNvSpPr>
          <p:nvPr>
            <p:ph type="title"/>
          </p:nvPr>
        </p:nvSpPr>
        <p:spPr/>
        <p:txBody>
          <a:bodyPr/>
          <a:lstStyle/>
          <a:p>
            <a:r>
              <a:rPr lang="en-US" dirty="0"/>
              <a:t>Other possible nutrients</a:t>
            </a:r>
          </a:p>
        </p:txBody>
      </p:sp>
      <p:sp>
        <p:nvSpPr>
          <p:cNvPr id="3" name="Content Placeholder 2">
            <a:extLst>
              <a:ext uri="{FF2B5EF4-FFF2-40B4-BE49-F238E27FC236}">
                <a16:creationId xmlns:a16="http://schemas.microsoft.com/office/drawing/2014/main" id="{E844251A-87E4-7B6B-80EE-13401E19A210}"/>
              </a:ext>
            </a:extLst>
          </p:cNvPr>
          <p:cNvSpPr>
            <a:spLocks noGrp="1"/>
          </p:cNvSpPr>
          <p:nvPr>
            <p:ph idx="1"/>
          </p:nvPr>
        </p:nvSpPr>
        <p:spPr/>
        <p:txBody>
          <a:bodyPr/>
          <a:lstStyle/>
          <a:p>
            <a:r>
              <a:rPr lang="en-US" dirty="0"/>
              <a:t>Iodine and Vanadium</a:t>
            </a:r>
          </a:p>
          <a:p>
            <a:pPr lvl="1"/>
            <a:r>
              <a:rPr lang="en-US" dirty="0"/>
              <a:t>Fungi, non-vascular plants (algae)</a:t>
            </a:r>
          </a:p>
          <a:p>
            <a:pPr lvl="1"/>
            <a:r>
              <a:rPr lang="en-US" dirty="0"/>
              <a:t>New research may suggest vascular plants, helping with stress tolerance and antioxidant capacity</a:t>
            </a:r>
          </a:p>
          <a:p>
            <a:r>
              <a:rPr lang="en-US" dirty="0"/>
              <a:t>V and Cerium (Ce) improve growth and stress tolerance of tomato and pepper </a:t>
            </a:r>
            <a:r>
              <a:rPr lang="en-US" dirty="0" err="1"/>
              <a:t>palnts</a:t>
            </a:r>
            <a:endParaRPr lang="en-US" dirty="0"/>
          </a:p>
          <a:p>
            <a:r>
              <a:rPr lang="en-US" dirty="0"/>
              <a:t>Titanium on growth, enzyme activities, and photosynthesis of various species</a:t>
            </a:r>
          </a:p>
          <a:p>
            <a:r>
              <a:rPr lang="en-US" dirty="0"/>
              <a:t>Rare earth metals are becoming more interesting, such as La, Ce</a:t>
            </a:r>
          </a:p>
        </p:txBody>
      </p:sp>
    </p:spTree>
    <p:extLst>
      <p:ext uri="{BB962C8B-B14F-4D97-AF65-F5344CB8AC3E}">
        <p14:creationId xmlns:p14="http://schemas.microsoft.com/office/powerpoint/2010/main" val="22083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657F4-B240-AEA8-281F-EF5C03E349EB}"/>
              </a:ext>
            </a:extLst>
          </p:cNvPr>
          <p:cNvSpPr>
            <a:spLocks noGrp="1"/>
          </p:cNvSpPr>
          <p:nvPr>
            <p:ph type="title"/>
          </p:nvPr>
        </p:nvSpPr>
        <p:spPr/>
        <p:txBody>
          <a:bodyPr/>
          <a:lstStyle/>
          <a:p>
            <a:r>
              <a:rPr lang="en-US" dirty="0"/>
              <a:t>Chemistry Basics</a:t>
            </a:r>
          </a:p>
        </p:txBody>
      </p:sp>
      <p:sp>
        <p:nvSpPr>
          <p:cNvPr id="3" name="Content Placeholder 2">
            <a:extLst>
              <a:ext uri="{FF2B5EF4-FFF2-40B4-BE49-F238E27FC236}">
                <a16:creationId xmlns:a16="http://schemas.microsoft.com/office/drawing/2014/main" id="{A8BC3416-9DFF-4868-CA9A-4CCBE890E231}"/>
              </a:ext>
            </a:extLst>
          </p:cNvPr>
          <p:cNvSpPr>
            <a:spLocks noGrp="1"/>
          </p:cNvSpPr>
          <p:nvPr>
            <p:ph idx="1"/>
          </p:nvPr>
        </p:nvSpPr>
        <p:spPr/>
        <p:txBody>
          <a:bodyPr>
            <a:normAutofit fontScale="92500" lnSpcReduction="20000"/>
          </a:bodyPr>
          <a:lstStyle/>
          <a:p>
            <a:r>
              <a:rPr lang="en-US" dirty="0"/>
              <a:t>Elements WANT to get to their “happy place”</a:t>
            </a:r>
          </a:p>
          <a:p>
            <a:pPr lvl="1"/>
            <a:r>
              <a:rPr lang="en-US" dirty="0"/>
              <a:t>Full electron cloud (8/2)</a:t>
            </a:r>
          </a:p>
          <a:p>
            <a:r>
              <a:rPr lang="en-US" dirty="0"/>
              <a:t>They will share electrons or add/shed electrons in order to get there</a:t>
            </a:r>
          </a:p>
          <a:p>
            <a:r>
              <a:rPr lang="en-US" dirty="0"/>
              <a:t>Two MAIN types of bonds that we will discuss</a:t>
            </a:r>
          </a:p>
          <a:p>
            <a:r>
              <a:rPr lang="en-US" dirty="0"/>
              <a:t>Ionic Bond:</a:t>
            </a:r>
          </a:p>
          <a:p>
            <a:pPr lvl="1"/>
            <a:r>
              <a:rPr lang="en-US" dirty="0"/>
              <a:t>Electrostatic forces that exist between </a:t>
            </a:r>
            <a:r>
              <a:rPr lang="en-US" b="1" dirty="0"/>
              <a:t>ions</a:t>
            </a:r>
            <a:r>
              <a:rPr lang="en-US" dirty="0"/>
              <a:t> of opposite charge (think magnetism)</a:t>
            </a:r>
          </a:p>
          <a:p>
            <a:r>
              <a:rPr lang="en-US" dirty="0"/>
              <a:t>Covalent Bond:</a:t>
            </a:r>
          </a:p>
          <a:p>
            <a:pPr lvl="1"/>
            <a:r>
              <a:rPr lang="en-US" dirty="0"/>
              <a:t>Sharing of electrons between atoms</a:t>
            </a:r>
          </a:p>
          <a:p>
            <a:r>
              <a:rPr lang="en-US" dirty="0"/>
              <a:t>Hydrogen Bond:</a:t>
            </a:r>
          </a:p>
          <a:p>
            <a:pPr lvl="1"/>
            <a:r>
              <a:rPr lang="en-US" dirty="0"/>
              <a:t>Less of a bond, more of an attraction </a:t>
            </a:r>
          </a:p>
          <a:p>
            <a:r>
              <a:rPr lang="en-US" dirty="0"/>
              <a:t>Covalent bonds are stronger, then ionic, then hydrogen</a:t>
            </a:r>
          </a:p>
          <a:p>
            <a:endParaRPr lang="en-US" dirty="0"/>
          </a:p>
        </p:txBody>
      </p:sp>
      <p:sp>
        <p:nvSpPr>
          <p:cNvPr id="4" name="Slide Number Placeholder 3">
            <a:extLst>
              <a:ext uri="{FF2B5EF4-FFF2-40B4-BE49-F238E27FC236}">
                <a16:creationId xmlns:a16="http://schemas.microsoft.com/office/drawing/2014/main" id="{C6A9DEF7-3EED-8039-675D-7EF8407CCEE2}"/>
              </a:ext>
            </a:extLst>
          </p:cNvPr>
          <p:cNvSpPr>
            <a:spLocks noGrp="1"/>
          </p:cNvSpPr>
          <p:nvPr>
            <p:ph type="sldNum" sz="quarter" idx="12"/>
          </p:nvPr>
        </p:nvSpPr>
        <p:spPr/>
        <p:txBody>
          <a:bodyPr/>
          <a:lstStyle/>
          <a:p>
            <a:fld id="{DCB4DD8D-4F5D-4EB9-BC24-C39EDF5F2FC0}" type="slidenum">
              <a:rPr lang="en-US" smtClean="0"/>
              <a:t>8</a:t>
            </a:fld>
            <a:endParaRPr lang="en-US"/>
          </a:p>
        </p:txBody>
      </p:sp>
    </p:spTree>
    <p:extLst>
      <p:ext uri="{BB962C8B-B14F-4D97-AF65-F5344CB8AC3E}">
        <p14:creationId xmlns:p14="http://schemas.microsoft.com/office/powerpoint/2010/main" val="11257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D91-72DD-039F-3A49-799B529934D9}"/>
              </a:ext>
            </a:extLst>
          </p:cNvPr>
          <p:cNvSpPr>
            <a:spLocks noGrp="1"/>
          </p:cNvSpPr>
          <p:nvPr>
            <p:ph type="title"/>
          </p:nvPr>
        </p:nvSpPr>
        <p:spPr/>
        <p:txBody>
          <a:bodyPr/>
          <a:lstStyle/>
          <a:p>
            <a:r>
              <a:rPr lang="en-US" dirty="0"/>
              <a:t>Molecular Bonds</a:t>
            </a:r>
          </a:p>
        </p:txBody>
      </p:sp>
      <p:sp>
        <p:nvSpPr>
          <p:cNvPr id="3" name="Content Placeholder 2">
            <a:extLst>
              <a:ext uri="{FF2B5EF4-FFF2-40B4-BE49-F238E27FC236}">
                <a16:creationId xmlns:a16="http://schemas.microsoft.com/office/drawing/2014/main" id="{FBC8D084-7148-4501-9971-47B213462FAA}"/>
              </a:ext>
            </a:extLst>
          </p:cNvPr>
          <p:cNvSpPr>
            <a:spLocks noGrp="1"/>
          </p:cNvSpPr>
          <p:nvPr>
            <p:ph idx="1"/>
          </p:nvPr>
        </p:nvSpPr>
        <p:spPr>
          <a:xfrm>
            <a:off x="838200" y="1825625"/>
            <a:ext cx="4744915" cy="4351338"/>
          </a:xfrm>
        </p:spPr>
        <p:txBody>
          <a:bodyPr>
            <a:normAutofit fontScale="92500" lnSpcReduction="20000"/>
          </a:bodyPr>
          <a:lstStyle/>
          <a:p>
            <a:r>
              <a:rPr lang="en-US" dirty="0"/>
              <a:t>Ionic bonds generally come from groups I, II, and VII</a:t>
            </a:r>
          </a:p>
          <a:p>
            <a:r>
              <a:rPr lang="en-US" dirty="0"/>
              <a:t>Covalent bonds (in soil science) usually come from III-VI</a:t>
            </a:r>
          </a:p>
          <a:p>
            <a:r>
              <a:rPr lang="en-US" dirty="0"/>
              <a:t>Hydrogen bonds can occur with any compounds that have unequal distribution of electrons</a:t>
            </a:r>
          </a:p>
          <a:p>
            <a:r>
              <a:rPr lang="en-US" dirty="0"/>
              <a:t>CO</a:t>
            </a:r>
            <a:r>
              <a:rPr lang="en-US" baseline="-25000" dirty="0"/>
              <a:t>2</a:t>
            </a:r>
            <a:endParaRPr lang="en-US" dirty="0"/>
          </a:p>
          <a:p>
            <a:pPr lvl="1"/>
            <a:r>
              <a:rPr lang="en-US" dirty="0"/>
              <a:t>Covalent</a:t>
            </a:r>
          </a:p>
          <a:p>
            <a:r>
              <a:rPr lang="en-US" dirty="0"/>
              <a:t>NaCl</a:t>
            </a:r>
          </a:p>
          <a:p>
            <a:pPr lvl="1"/>
            <a:r>
              <a:rPr lang="en-US" dirty="0"/>
              <a:t>Ionic</a:t>
            </a:r>
          </a:p>
        </p:txBody>
      </p:sp>
      <p:pic>
        <p:nvPicPr>
          <p:cNvPr id="6" name="Picture 5" descr="PT_large">
            <a:extLst>
              <a:ext uri="{FF2B5EF4-FFF2-40B4-BE49-F238E27FC236}">
                <a16:creationId xmlns:a16="http://schemas.microsoft.com/office/drawing/2014/main" id="{70555C1B-66FF-1394-574D-3C8C7945D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804862"/>
            <a:ext cx="6330462" cy="4747847"/>
          </a:xfrm>
          <a:prstGeom prst="rect">
            <a:avLst/>
          </a:prstGeom>
          <a:noFill/>
          <a:ln w="19050">
            <a:solidFill>
              <a:srgbClr val="0033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27BB6B7-0819-BC19-4ED0-F664D22D9F41}"/>
              </a:ext>
            </a:extLst>
          </p:cNvPr>
          <p:cNvSpPr>
            <a:spLocks noGrp="1"/>
          </p:cNvSpPr>
          <p:nvPr>
            <p:ph type="sldNum" sz="quarter" idx="12"/>
          </p:nvPr>
        </p:nvSpPr>
        <p:spPr/>
        <p:txBody>
          <a:bodyPr/>
          <a:lstStyle/>
          <a:p>
            <a:fld id="{DCB4DD8D-4F5D-4EB9-BC24-C39EDF5F2FC0}" type="slidenum">
              <a:rPr lang="en-US" smtClean="0"/>
              <a:t>9</a:t>
            </a:fld>
            <a:endParaRPr lang="en-US"/>
          </a:p>
        </p:txBody>
      </p:sp>
    </p:spTree>
    <p:extLst>
      <p:ext uri="{BB962C8B-B14F-4D97-AF65-F5344CB8AC3E}">
        <p14:creationId xmlns:p14="http://schemas.microsoft.com/office/powerpoint/2010/main" val="389782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SU_black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U_blackwhite" id="{F483A3BF-935E-495D-8F0B-3FD84450165B}" vid="{67C9EBB3-294F-44EF-9795-7E318333D0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MSU_blackwhite</Template>
  <TotalTime>1832</TotalTime>
  <Words>4231</Words>
  <Application>Microsoft Office PowerPoint</Application>
  <PresentationFormat>Widescreen</PresentationFormat>
  <Paragraphs>712</Paragraphs>
  <Slides>74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Calibri Light</vt:lpstr>
      <vt:lpstr>Verdana</vt:lpstr>
      <vt:lpstr>Wingdings</vt:lpstr>
      <vt:lpstr>MSU_blackwhite</vt:lpstr>
      <vt:lpstr>Chapter 2 </vt:lpstr>
      <vt:lpstr>Plant Required Nutrients</vt:lpstr>
      <vt:lpstr>PowerPoint Presentation</vt:lpstr>
      <vt:lpstr>Plant Required Nutrients</vt:lpstr>
      <vt:lpstr>What makes nutrients ESSENTIAL?</vt:lpstr>
      <vt:lpstr>Availability of the nutrients?</vt:lpstr>
      <vt:lpstr>PowerPoint Presentation</vt:lpstr>
      <vt:lpstr>Chemistry Basics</vt:lpstr>
      <vt:lpstr>Molecular Bonds</vt:lpstr>
      <vt:lpstr>Ions</vt:lpstr>
      <vt:lpstr>Ions</vt:lpstr>
      <vt:lpstr>PowerPoint Presentation</vt:lpstr>
      <vt:lpstr>Oxidation States </vt:lpstr>
      <vt:lpstr>PowerPoint Presentation</vt:lpstr>
      <vt:lpstr>Oxidation States</vt:lpstr>
      <vt:lpstr>PowerPoint Presentation</vt:lpstr>
      <vt:lpstr>Oxidation State</vt:lpstr>
      <vt:lpstr>Oxidation State</vt:lpstr>
      <vt:lpstr>Oxidation State</vt:lpstr>
      <vt:lpstr>General effect of ion charge on solubility</vt:lpstr>
      <vt:lpstr>General effect of ion charge on solubility</vt:lpstr>
      <vt:lpstr>Examples of charge-influenced solubility</vt:lpstr>
      <vt:lpstr>How does this relate to nutrient availability?</vt:lpstr>
      <vt:lpstr>How does this relate to nutrient availability?</vt:lpstr>
      <vt:lpstr>Multiple charged ions</vt:lpstr>
      <vt:lpstr>How can these general rules be simplified</vt:lpstr>
      <vt:lpstr>Relative Solubility of ions with different charges</vt:lpstr>
      <vt:lpstr>Nutrient Mobility</vt:lpstr>
      <vt:lpstr>Are all highly soluble nutrients mobile in the soil?</vt:lpstr>
      <vt:lpstr>Are all divalent and trivalent nutrient ions immobile in the soil?</vt:lpstr>
      <vt:lpstr>Are all divalent and trivalent nutrient ions immobile in the soil?</vt:lpstr>
      <vt:lpstr>What are the plant concentrations, functions, and deficiency symptoms of the essential nutrients?</vt:lpstr>
      <vt:lpstr>Essential Nutrients</vt:lpstr>
      <vt:lpstr>Primary Nutrients</vt:lpstr>
      <vt:lpstr>Secondary Nutrients</vt:lpstr>
      <vt:lpstr>Micro Nutrients</vt:lpstr>
      <vt:lpstr>Plant Essential Nutrients</vt:lpstr>
      <vt:lpstr>Common Deficiencies in Mississippi</vt:lpstr>
      <vt:lpstr>Uncommon Deficiencies in Mississippi</vt:lpstr>
      <vt:lpstr>Rare Deficiencies</vt:lpstr>
      <vt:lpstr>PowerPoint Presentation</vt:lpstr>
      <vt:lpstr>Nitrogen</vt:lpstr>
      <vt:lpstr>Nitrogen</vt:lpstr>
      <vt:lpstr>Nitrogen</vt:lpstr>
      <vt:lpstr>Phosphorus</vt:lpstr>
      <vt:lpstr>Phosphorus</vt:lpstr>
      <vt:lpstr>Potassium</vt:lpstr>
      <vt:lpstr>Potassium</vt:lpstr>
      <vt:lpstr>Sulfur</vt:lpstr>
      <vt:lpstr>Sulfur</vt:lpstr>
      <vt:lpstr>Calcium</vt:lpstr>
      <vt:lpstr>Magnesium</vt:lpstr>
      <vt:lpstr>Magnesium</vt:lpstr>
      <vt:lpstr>Zinc</vt:lpstr>
      <vt:lpstr>Iron</vt:lpstr>
      <vt:lpstr>Iron</vt:lpstr>
      <vt:lpstr>Iron</vt:lpstr>
      <vt:lpstr>Molybdenum</vt:lpstr>
      <vt:lpstr>Molybdenum</vt:lpstr>
      <vt:lpstr>Boron</vt:lpstr>
      <vt:lpstr>Boron</vt:lpstr>
      <vt:lpstr>Chlorine</vt:lpstr>
      <vt:lpstr>Chlorine</vt:lpstr>
      <vt:lpstr>Chlorine</vt:lpstr>
      <vt:lpstr>Nickel</vt:lpstr>
      <vt:lpstr>BENEFICIAL Nutrients</vt:lpstr>
      <vt:lpstr>Beneficial Elements</vt:lpstr>
      <vt:lpstr>Sodium</vt:lpstr>
      <vt:lpstr>Silicon</vt:lpstr>
      <vt:lpstr>Cobalt</vt:lpstr>
      <vt:lpstr>Selenium</vt:lpstr>
      <vt:lpstr>Selenium</vt:lpstr>
      <vt:lpstr>Aluminum</vt:lpstr>
      <vt:lpstr>Other possible nutrients</vt:lpstr>
    </vt:vector>
  </TitlesOfParts>
  <Company>Mississippi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Chemistry, Solubility, Nutrient Demand, and Deficiency</dc:title>
  <dc:creator>Reed, Vaughn</dc:creator>
  <cp:lastModifiedBy>Reed, Vaughn</cp:lastModifiedBy>
  <cp:revision>3</cp:revision>
  <dcterms:created xsi:type="dcterms:W3CDTF">2022-12-02T14:52:18Z</dcterms:created>
  <dcterms:modified xsi:type="dcterms:W3CDTF">2026-01-22T14:46:17Z</dcterms:modified>
</cp:coreProperties>
</file>