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1"/>
  </p:sldMasterIdLst>
  <p:notesMasterIdLst>
    <p:notesMasterId r:id="rId85"/>
  </p:notesMasterIdLst>
  <p:sldIdLst>
    <p:sldId id="399" r:id="rId2"/>
    <p:sldId id="402" r:id="rId3"/>
    <p:sldId id="411" r:id="rId4"/>
    <p:sldId id="405" r:id="rId5"/>
    <p:sldId id="330" r:id="rId6"/>
    <p:sldId id="331" r:id="rId7"/>
    <p:sldId id="333" r:id="rId8"/>
    <p:sldId id="332" r:id="rId9"/>
    <p:sldId id="334" r:id="rId10"/>
    <p:sldId id="335" r:id="rId11"/>
    <p:sldId id="336" r:id="rId12"/>
    <p:sldId id="407" r:id="rId13"/>
    <p:sldId id="409" r:id="rId14"/>
    <p:sldId id="410" r:id="rId15"/>
    <p:sldId id="329" r:id="rId16"/>
    <p:sldId id="403" r:id="rId17"/>
    <p:sldId id="327" r:id="rId18"/>
    <p:sldId id="400" r:id="rId19"/>
    <p:sldId id="325" r:id="rId20"/>
    <p:sldId id="304" r:id="rId21"/>
    <p:sldId id="326" r:id="rId22"/>
    <p:sldId id="256" r:id="rId23"/>
    <p:sldId id="359" r:id="rId24"/>
    <p:sldId id="360" r:id="rId25"/>
    <p:sldId id="337" r:id="rId26"/>
    <p:sldId id="338" r:id="rId27"/>
    <p:sldId id="339" r:id="rId28"/>
    <p:sldId id="340" r:id="rId29"/>
    <p:sldId id="341" r:id="rId30"/>
    <p:sldId id="343" r:id="rId31"/>
    <p:sldId id="342" r:id="rId32"/>
    <p:sldId id="344" r:id="rId33"/>
    <p:sldId id="346" r:id="rId34"/>
    <p:sldId id="348" r:id="rId35"/>
    <p:sldId id="412" r:id="rId36"/>
    <p:sldId id="349" r:id="rId37"/>
    <p:sldId id="350" r:id="rId38"/>
    <p:sldId id="352" r:id="rId39"/>
    <p:sldId id="351" r:id="rId40"/>
    <p:sldId id="353" r:id="rId41"/>
    <p:sldId id="354" r:id="rId42"/>
    <p:sldId id="355" r:id="rId43"/>
    <p:sldId id="356" r:id="rId44"/>
    <p:sldId id="357" r:id="rId45"/>
    <p:sldId id="358" r:id="rId46"/>
    <p:sldId id="347" r:id="rId47"/>
    <p:sldId id="384" r:id="rId48"/>
    <p:sldId id="345" r:id="rId49"/>
    <p:sldId id="364" r:id="rId50"/>
    <p:sldId id="363" r:id="rId51"/>
    <p:sldId id="365" r:id="rId52"/>
    <p:sldId id="362" r:id="rId53"/>
    <p:sldId id="366" r:id="rId54"/>
    <p:sldId id="367" r:id="rId55"/>
    <p:sldId id="368" r:id="rId56"/>
    <p:sldId id="369" r:id="rId57"/>
    <p:sldId id="370" r:id="rId58"/>
    <p:sldId id="371" r:id="rId59"/>
    <p:sldId id="372" r:id="rId60"/>
    <p:sldId id="373" r:id="rId61"/>
    <p:sldId id="374" r:id="rId62"/>
    <p:sldId id="379" r:id="rId63"/>
    <p:sldId id="376" r:id="rId64"/>
    <p:sldId id="377" r:id="rId65"/>
    <p:sldId id="378" r:id="rId66"/>
    <p:sldId id="380" r:id="rId67"/>
    <p:sldId id="381" r:id="rId68"/>
    <p:sldId id="382" r:id="rId69"/>
    <p:sldId id="383" r:id="rId70"/>
    <p:sldId id="385" r:id="rId71"/>
    <p:sldId id="386" r:id="rId72"/>
    <p:sldId id="387" r:id="rId73"/>
    <p:sldId id="388" r:id="rId74"/>
    <p:sldId id="389" r:id="rId75"/>
    <p:sldId id="390" r:id="rId76"/>
    <p:sldId id="391" r:id="rId77"/>
    <p:sldId id="392" r:id="rId78"/>
    <p:sldId id="393" r:id="rId79"/>
    <p:sldId id="394" r:id="rId80"/>
    <p:sldId id="395" r:id="rId81"/>
    <p:sldId id="396" r:id="rId82"/>
    <p:sldId id="398" r:id="rId83"/>
    <p:sldId id="361"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hy Soil Fertility?" id="{62D3FA69-6F59-4E5E-8E3C-729C0DF89C00}">
          <p14:sldIdLst>
            <p14:sldId id="399"/>
            <p14:sldId id="402"/>
            <p14:sldId id="411"/>
            <p14:sldId id="405"/>
            <p14:sldId id="330"/>
            <p14:sldId id="331"/>
            <p14:sldId id="333"/>
            <p14:sldId id="332"/>
            <p14:sldId id="334"/>
            <p14:sldId id="335"/>
            <p14:sldId id="336"/>
            <p14:sldId id="407"/>
            <p14:sldId id="409"/>
            <p14:sldId id="410"/>
            <p14:sldId id="329"/>
            <p14:sldId id="403"/>
          </p14:sldIdLst>
        </p14:section>
        <p14:section name="Introduction" id="{6293F26D-9841-4E23-9358-37F8D893BB33}">
          <p14:sldIdLst>
            <p14:sldId id="327"/>
            <p14:sldId id="400"/>
            <p14:sldId id="325"/>
            <p14:sldId id="304"/>
            <p14:sldId id="326"/>
          </p14:sldIdLst>
        </p14:section>
        <p14:section name="History" id="{9FC67045-80C9-43DB-AB42-D34976A63CD0}">
          <p14:sldIdLst>
            <p14:sldId id="256"/>
            <p14:sldId id="359"/>
            <p14:sldId id="360"/>
            <p14:sldId id="337"/>
            <p14:sldId id="338"/>
            <p14:sldId id="339"/>
            <p14:sldId id="340"/>
            <p14:sldId id="341"/>
            <p14:sldId id="343"/>
            <p14:sldId id="342"/>
            <p14:sldId id="344"/>
            <p14:sldId id="346"/>
            <p14:sldId id="348"/>
            <p14:sldId id="412"/>
            <p14:sldId id="349"/>
            <p14:sldId id="350"/>
            <p14:sldId id="352"/>
            <p14:sldId id="351"/>
            <p14:sldId id="353"/>
            <p14:sldId id="354"/>
            <p14:sldId id="355"/>
            <p14:sldId id="356"/>
            <p14:sldId id="357"/>
            <p14:sldId id="358"/>
            <p14:sldId id="347"/>
            <p14:sldId id="384"/>
            <p14:sldId id="345"/>
            <p14:sldId id="364"/>
            <p14:sldId id="363"/>
            <p14:sldId id="365"/>
            <p14:sldId id="362"/>
            <p14:sldId id="366"/>
            <p14:sldId id="367"/>
            <p14:sldId id="368"/>
            <p14:sldId id="369"/>
            <p14:sldId id="370"/>
            <p14:sldId id="371"/>
            <p14:sldId id="372"/>
            <p14:sldId id="373"/>
            <p14:sldId id="374"/>
            <p14:sldId id="379"/>
            <p14:sldId id="376"/>
            <p14:sldId id="377"/>
            <p14:sldId id="378"/>
            <p14:sldId id="380"/>
            <p14:sldId id="381"/>
            <p14:sldId id="382"/>
            <p14:sldId id="383"/>
            <p14:sldId id="385"/>
            <p14:sldId id="386"/>
            <p14:sldId id="387"/>
            <p14:sldId id="388"/>
            <p14:sldId id="389"/>
            <p14:sldId id="390"/>
            <p14:sldId id="391"/>
            <p14:sldId id="392"/>
            <p14:sldId id="393"/>
            <p14:sldId id="394"/>
            <p14:sldId id="395"/>
            <p14:sldId id="396"/>
            <p14:sldId id="398"/>
            <p14:sldId id="36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0" d="100"/>
          <a:sy n="150" d="100"/>
        </p:scale>
        <p:origin x="654" y="13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67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d, Vaughn" userId="8c08aa42-ee24-4557-87bf-78ee5f00a26d" providerId="ADAL" clId="{A79A0D6C-2DE6-4BAC-9F74-0C4C122D6392}"/>
    <pc:docChg chg="modSld">
      <pc:chgData name="Reed, Vaughn" userId="8c08aa42-ee24-4557-87bf-78ee5f00a26d" providerId="ADAL" clId="{A79A0D6C-2DE6-4BAC-9F74-0C4C122D6392}" dt="2026-01-16T12:23:50.920" v="1" actId="20577"/>
      <pc:docMkLst>
        <pc:docMk/>
      </pc:docMkLst>
      <pc:sldChg chg="modSp mod">
        <pc:chgData name="Reed, Vaughn" userId="8c08aa42-ee24-4557-87bf-78ee5f00a26d" providerId="ADAL" clId="{A79A0D6C-2DE6-4BAC-9F74-0C4C122D6392}" dt="2026-01-16T12:23:50.920" v="1" actId="20577"/>
        <pc:sldMkLst>
          <pc:docMk/>
          <pc:sldMk cId="0" sldId="256"/>
        </pc:sldMkLst>
        <pc:spChg chg="mod">
          <ac:chgData name="Reed, Vaughn" userId="8c08aa42-ee24-4557-87bf-78ee5f00a26d" providerId="ADAL" clId="{A79A0D6C-2DE6-4BAC-9F74-0C4C122D6392}" dt="2026-01-16T12:23:50.920" v="1" actId="20577"/>
          <ac:spMkLst>
            <pc:docMk/>
            <pc:sldMk cId="0" sldId="256"/>
            <ac:spMk id="2051" creationId="{E8A4A08B-F2B1-C7CC-DF20-F9220BF7D854}"/>
          </ac:spMkLst>
        </pc:spChg>
      </pc:sldChg>
    </pc:docChg>
  </pc:docChgLst>
  <pc:docChgLst>
    <pc:chgData name="Reed, Vaughn" userId="8c08aa42-ee24-4557-87bf-78ee5f00a26d" providerId="ADAL" clId="{7C5E32B7-C8D8-4710-9A25-C563EDFD139A}"/>
    <pc:docChg chg="undo custSel addSld delSld modSld sldOrd modSection">
      <pc:chgData name="Reed, Vaughn" userId="8c08aa42-ee24-4557-87bf-78ee5f00a26d" providerId="ADAL" clId="{7C5E32B7-C8D8-4710-9A25-C563EDFD139A}" dt="2026-01-14T14:16:37.728" v="320" actId="20577"/>
      <pc:docMkLst>
        <pc:docMk/>
      </pc:docMkLst>
      <pc:sldChg chg="addSp modSp mod">
        <pc:chgData name="Reed, Vaughn" userId="8c08aa42-ee24-4557-87bf-78ee5f00a26d" providerId="ADAL" clId="{7C5E32B7-C8D8-4710-9A25-C563EDFD139A}" dt="2026-01-14T14:01:47.421" v="298" actId="1076"/>
        <pc:sldMkLst>
          <pc:docMk/>
          <pc:sldMk cId="3283096773" sldId="304"/>
        </pc:sldMkLst>
        <pc:picChg chg="add mod">
          <ac:chgData name="Reed, Vaughn" userId="8c08aa42-ee24-4557-87bf-78ee5f00a26d" providerId="ADAL" clId="{7C5E32B7-C8D8-4710-9A25-C563EDFD139A}" dt="2026-01-14T14:01:47.421" v="298" actId="1076"/>
          <ac:picMkLst>
            <pc:docMk/>
            <pc:sldMk cId="3283096773" sldId="304"/>
            <ac:picMk id="5" creationId="{57680165-4A73-1DE3-9D4E-8AFDD1770421}"/>
          </ac:picMkLst>
        </pc:picChg>
        <pc:picChg chg="mod">
          <ac:chgData name="Reed, Vaughn" userId="8c08aa42-ee24-4557-87bf-78ee5f00a26d" providerId="ADAL" clId="{7C5E32B7-C8D8-4710-9A25-C563EDFD139A}" dt="2026-01-14T14:01:44.349" v="296" actId="1076"/>
          <ac:picMkLst>
            <pc:docMk/>
            <pc:sldMk cId="3283096773" sldId="304"/>
            <ac:picMk id="17" creationId="{A5B97B48-98AE-1EC2-1744-7CCB4AE013CE}"/>
          </ac:picMkLst>
        </pc:picChg>
        <pc:picChg chg="mod">
          <ac:chgData name="Reed, Vaughn" userId="8c08aa42-ee24-4557-87bf-78ee5f00a26d" providerId="ADAL" clId="{7C5E32B7-C8D8-4710-9A25-C563EDFD139A}" dt="2026-01-14T14:01:36.740" v="291" actId="1076"/>
          <ac:picMkLst>
            <pc:docMk/>
            <pc:sldMk cId="3283096773" sldId="304"/>
            <ac:picMk id="2050" creationId="{FA44E88F-6347-EAAC-0903-49157FF88CB5}"/>
          </ac:picMkLst>
        </pc:picChg>
      </pc:sldChg>
      <pc:sldChg chg="modSp mod">
        <pc:chgData name="Reed, Vaughn" userId="8c08aa42-ee24-4557-87bf-78ee5f00a26d" providerId="ADAL" clId="{7C5E32B7-C8D8-4710-9A25-C563EDFD139A}" dt="2026-01-14T13:45:55.483" v="2" actId="20577"/>
        <pc:sldMkLst>
          <pc:docMk/>
          <pc:sldMk cId="1131463391" sldId="399"/>
        </pc:sldMkLst>
        <pc:spChg chg="mod">
          <ac:chgData name="Reed, Vaughn" userId="8c08aa42-ee24-4557-87bf-78ee5f00a26d" providerId="ADAL" clId="{7C5E32B7-C8D8-4710-9A25-C563EDFD139A}" dt="2026-01-14T13:45:55.483" v="2" actId="20577"/>
          <ac:spMkLst>
            <pc:docMk/>
            <pc:sldMk cId="1131463391" sldId="399"/>
            <ac:spMk id="3" creationId="{40F24D28-5E1E-06D8-505E-D6F8BAFFD5D2}"/>
          </ac:spMkLst>
        </pc:spChg>
      </pc:sldChg>
      <pc:sldChg chg="addSp new">
        <pc:chgData name="Reed, Vaughn" userId="8c08aa42-ee24-4557-87bf-78ee5f00a26d" providerId="ADAL" clId="{7C5E32B7-C8D8-4710-9A25-C563EDFD139A}" dt="2026-01-14T13:47:32.209" v="4"/>
        <pc:sldMkLst>
          <pc:docMk/>
          <pc:sldMk cId="3936218668" sldId="405"/>
        </pc:sldMkLst>
        <pc:picChg chg="add">
          <ac:chgData name="Reed, Vaughn" userId="8c08aa42-ee24-4557-87bf-78ee5f00a26d" providerId="ADAL" clId="{7C5E32B7-C8D8-4710-9A25-C563EDFD139A}" dt="2026-01-14T13:47:32.209" v="4"/>
          <ac:picMkLst>
            <pc:docMk/>
            <pc:sldMk cId="3936218668" sldId="405"/>
            <ac:picMk id="1026" creationId="{F9987B5B-A01C-E69B-A101-EF55CE116B9F}"/>
          </ac:picMkLst>
        </pc:picChg>
      </pc:sldChg>
      <pc:sldChg chg="addSp delSp modSp new mod ord modClrScheme delAnim modAnim chgLayout">
        <pc:chgData name="Reed, Vaughn" userId="8c08aa42-ee24-4557-87bf-78ee5f00a26d" providerId="ADAL" clId="{7C5E32B7-C8D8-4710-9A25-C563EDFD139A}" dt="2026-01-14T13:53:16.560" v="140" actId="478"/>
        <pc:sldMkLst>
          <pc:docMk/>
          <pc:sldMk cId="1445991272" sldId="407"/>
        </pc:sldMkLst>
        <pc:spChg chg="mod ord">
          <ac:chgData name="Reed, Vaughn" userId="8c08aa42-ee24-4557-87bf-78ee5f00a26d" providerId="ADAL" clId="{7C5E32B7-C8D8-4710-9A25-C563EDFD139A}" dt="2026-01-14T13:49:12.691" v="19" actId="700"/>
          <ac:spMkLst>
            <pc:docMk/>
            <pc:sldMk cId="1445991272" sldId="407"/>
            <ac:spMk id="4" creationId="{1EAE53CC-41D8-DFB0-AEA6-6397FEC46931}"/>
          </ac:spMkLst>
        </pc:spChg>
        <pc:graphicFrameChg chg="add mod modGraphic">
          <ac:chgData name="Reed, Vaughn" userId="8c08aa42-ee24-4557-87bf-78ee5f00a26d" providerId="ADAL" clId="{7C5E32B7-C8D8-4710-9A25-C563EDFD139A}" dt="2026-01-14T13:50:55.442" v="114" actId="404"/>
          <ac:graphicFrameMkLst>
            <pc:docMk/>
            <pc:sldMk cId="1445991272" sldId="407"/>
            <ac:graphicFrameMk id="5" creationId="{49F4EA33-61A2-D1C3-F45B-327635080BCF}"/>
          </ac:graphicFrameMkLst>
        </pc:graphicFrameChg>
      </pc:sldChg>
      <pc:sldChg chg="addSp modSp new mod modTransition">
        <pc:chgData name="Reed, Vaughn" userId="8c08aa42-ee24-4557-87bf-78ee5f00a26d" providerId="ADAL" clId="{7C5E32B7-C8D8-4710-9A25-C563EDFD139A}" dt="2026-01-14T13:55:59.325" v="172"/>
        <pc:sldMkLst>
          <pc:docMk/>
          <pc:sldMk cId="4081348429" sldId="409"/>
        </pc:sldMkLst>
        <pc:picChg chg="add mod">
          <ac:chgData name="Reed, Vaughn" userId="8c08aa42-ee24-4557-87bf-78ee5f00a26d" providerId="ADAL" clId="{7C5E32B7-C8D8-4710-9A25-C563EDFD139A}" dt="2026-01-14T13:55:44.492" v="169" actId="1036"/>
          <ac:picMkLst>
            <pc:docMk/>
            <pc:sldMk cId="4081348429" sldId="409"/>
            <ac:picMk id="4" creationId="{36EA6E02-6871-8A37-E2A1-C6632F74149A}"/>
          </ac:picMkLst>
        </pc:picChg>
      </pc:sldChg>
      <pc:sldChg chg="addSp modSp add mod modTransition modClrScheme modAnim chgLayout">
        <pc:chgData name="Reed, Vaughn" userId="8c08aa42-ee24-4557-87bf-78ee5f00a26d" providerId="ADAL" clId="{7C5E32B7-C8D8-4710-9A25-C563EDFD139A}" dt="2026-01-14T13:57:18.765" v="286" actId="20577"/>
        <pc:sldMkLst>
          <pc:docMk/>
          <pc:sldMk cId="160225756" sldId="410"/>
        </pc:sldMkLst>
        <pc:spChg chg="mod ord">
          <ac:chgData name="Reed, Vaughn" userId="8c08aa42-ee24-4557-87bf-78ee5f00a26d" providerId="ADAL" clId="{7C5E32B7-C8D8-4710-9A25-C563EDFD139A}" dt="2026-01-14T13:56:18.426" v="179" actId="700"/>
          <ac:spMkLst>
            <pc:docMk/>
            <pc:sldMk cId="160225756" sldId="410"/>
            <ac:spMk id="2" creationId="{A1F6227F-3C68-7F88-6C05-88835965D27E}"/>
          </ac:spMkLst>
        </pc:spChg>
        <pc:spChg chg="add mod ord">
          <ac:chgData name="Reed, Vaughn" userId="8c08aa42-ee24-4557-87bf-78ee5f00a26d" providerId="ADAL" clId="{7C5E32B7-C8D8-4710-9A25-C563EDFD139A}" dt="2026-01-14T13:56:33.009" v="252" actId="20577"/>
          <ac:spMkLst>
            <pc:docMk/>
            <pc:sldMk cId="160225756" sldId="410"/>
            <ac:spMk id="3" creationId="{4290B244-37AF-6388-E2C8-6DE9A66673BF}"/>
          </ac:spMkLst>
        </pc:spChg>
        <pc:spChg chg="add mod ord">
          <ac:chgData name="Reed, Vaughn" userId="8c08aa42-ee24-4557-87bf-78ee5f00a26d" providerId="ADAL" clId="{7C5E32B7-C8D8-4710-9A25-C563EDFD139A}" dt="2026-01-14T13:57:18.765" v="286" actId="20577"/>
          <ac:spMkLst>
            <pc:docMk/>
            <pc:sldMk cId="160225756" sldId="410"/>
            <ac:spMk id="5" creationId="{3EE45658-1B5C-17A2-94A1-7C10C3A1AB71}"/>
          </ac:spMkLst>
        </pc:spChg>
        <pc:picChg chg="mod">
          <ac:chgData name="Reed, Vaughn" userId="8c08aa42-ee24-4557-87bf-78ee5f00a26d" providerId="ADAL" clId="{7C5E32B7-C8D8-4710-9A25-C563EDFD139A}" dt="2026-01-14T13:56:14.894" v="178" actId="1076"/>
          <ac:picMkLst>
            <pc:docMk/>
            <pc:sldMk cId="160225756" sldId="410"/>
            <ac:picMk id="4" creationId="{7232BBDA-F899-F2ED-22F4-F48779408054}"/>
          </ac:picMkLst>
        </pc:picChg>
      </pc:sldChg>
      <pc:sldChg chg="addSp delSp modSp new mod modClrScheme chgLayout">
        <pc:chgData name="Reed, Vaughn" userId="8c08aa42-ee24-4557-87bf-78ee5f00a26d" providerId="ADAL" clId="{7C5E32B7-C8D8-4710-9A25-C563EDFD139A}" dt="2026-01-14T14:14:39.478" v="305" actId="1076"/>
        <pc:sldMkLst>
          <pc:docMk/>
          <pc:sldMk cId="3971996014" sldId="411"/>
        </pc:sldMkLst>
        <pc:spChg chg="mod ord">
          <ac:chgData name="Reed, Vaughn" userId="8c08aa42-ee24-4557-87bf-78ee5f00a26d" providerId="ADAL" clId="{7C5E32B7-C8D8-4710-9A25-C563EDFD139A}" dt="2026-01-14T14:13:16.862" v="300" actId="700"/>
          <ac:spMkLst>
            <pc:docMk/>
            <pc:sldMk cId="3971996014" sldId="411"/>
            <ac:spMk id="4" creationId="{8A74B12C-259E-AAA2-632C-B9B9118DDBAE}"/>
          </ac:spMkLst>
        </pc:spChg>
        <pc:picChg chg="add mod">
          <ac:chgData name="Reed, Vaughn" userId="8c08aa42-ee24-4557-87bf-78ee5f00a26d" providerId="ADAL" clId="{7C5E32B7-C8D8-4710-9A25-C563EDFD139A}" dt="2026-01-14T14:14:39.478" v="305" actId="1076"/>
          <ac:picMkLst>
            <pc:docMk/>
            <pc:sldMk cId="3971996014" sldId="411"/>
            <ac:picMk id="2050" creationId="{F118BB9A-AB0F-55C9-1562-AAF218F66F0B}"/>
          </ac:picMkLst>
        </pc:picChg>
      </pc:sldChg>
      <pc:sldChg chg="modSp new mod">
        <pc:chgData name="Reed, Vaughn" userId="8c08aa42-ee24-4557-87bf-78ee5f00a26d" providerId="ADAL" clId="{7C5E32B7-C8D8-4710-9A25-C563EDFD139A}" dt="2026-01-14T14:16:37.728" v="320" actId="20577"/>
        <pc:sldMkLst>
          <pc:docMk/>
          <pc:sldMk cId="1950051795" sldId="412"/>
        </pc:sldMkLst>
        <pc:spChg chg="mod">
          <ac:chgData name="Reed, Vaughn" userId="8c08aa42-ee24-4557-87bf-78ee5f00a26d" providerId="ADAL" clId="{7C5E32B7-C8D8-4710-9A25-C563EDFD139A}" dt="2026-01-14T14:16:37.728" v="320" actId="20577"/>
          <ac:spMkLst>
            <pc:docMk/>
            <pc:sldMk cId="1950051795" sldId="412"/>
            <ac:spMk id="2" creationId="{DB370094-B9B1-03BD-2BF0-519011B6795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vr401\Downloads\fertilizeruse.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ysClr val="windowText" lastClr="000000"/>
                </a:solidFill>
                <a:latin typeface="+mn-lt"/>
                <a:ea typeface="+mn-ea"/>
                <a:cs typeface="+mn-cs"/>
              </a:defRPr>
            </a:pPr>
            <a:r>
              <a:rPr lang="en-US"/>
              <a:t>Fertilizer Usage in US</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v>Nitrogen</c:v>
          </c:tx>
          <c:spPr>
            <a:ln w="22225" cap="rnd" cmpd="sng" algn="ctr">
              <a:solidFill>
                <a:schemeClr val="accent1"/>
              </a:solidFill>
              <a:round/>
            </a:ln>
            <a:effectLst/>
          </c:spPr>
          <c:marker>
            <c:symbol val="none"/>
          </c:marker>
          <c:cat>
            <c:numRef>
              <c:f>Table1!$A$8:$A$63</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Table1!$B$8:$B$63</c:f>
              <c:numCache>
                <c:formatCode>#,##0</c:formatCode>
                <c:ptCount val="56"/>
                <c:pt idx="0">
                  <c:v>2738</c:v>
                </c:pt>
                <c:pt idx="1">
                  <c:v>3030.8</c:v>
                </c:pt>
                <c:pt idx="2">
                  <c:v>3370</c:v>
                </c:pt>
                <c:pt idx="3">
                  <c:v>3929.1</c:v>
                </c:pt>
                <c:pt idx="4">
                  <c:v>4352.8</c:v>
                </c:pt>
                <c:pt idx="5">
                  <c:v>4638.5</c:v>
                </c:pt>
                <c:pt idx="6">
                  <c:v>5326.3</c:v>
                </c:pt>
                <c:pt idx="7">
                  <c:v>6027.1</c:v>
                </c:pt>
                <c:pt idx="8">
                  <c:v>6787.6</c:v>
                </c:pt>
                <c:pt idx="9">
                  <c:v>6957.6</c:v>
                </c:pt>
                <c:pt idx="10">
                  <c:v>7459</c:v>
                </c:pt>
                <c:pt idx="11">
                  <c:v>8133.6</c:v>
                </c:pt>
                <c:pt idx="12">
                  <c:v>8022.3</c:v>
                </c:pt>
                <c:pt idx="13">
                  <c:v>8295.1</c:v>
                </c:pt>
                <c:pt idx="14">
                  <c:v>9157.2000000000007</c:v>
                </c:pt>
                <c:pt idx="15">
                  <c:v>8600.7999999999993</c:v>
                </c:pt>
                <c:pt idx="16">
                  <c:v>10411.6</c:v>
                </c:pt>
                <c:pt idx="17">
                  <c:v>10647.4</c:v>
                </c:pt>
                <c:pt idx="18">
                  <c:v>9964.6</c:v>
                </c:pt>
                <c:pt idx="19">
                  <c:v>10714.7</c:v>
                </c:pt>
                <c:pt idx="20">
                  <c:v>11406.7</c:v>
                </c:pt>
                <c:pt idx="21">
                  <c:v>11923.8</c:v>
                </c:pt>
                <c:pt idx="22">
                  <c:v>10983.1</c:v>
                </c:pt>
                <c:pt idx="23">
                  <c:v>9127</c:v>
                </c:pt>
                <c:pt idx="24">
                  <c:v>11092.2</c:v>
                </c:pt>
                <c:pt idx="25">
                  <c:v>11492.6</c:v>
                </c:pt>
                <c:pt idx="26">
                  <c:v>10424.4</c:v>
                </c:pt>
                <c:pt idx="27">
                  <c:v>10209.5</c:v>
                </c:pt>
                <c:pt idx="28">
                  <c:v>10511.6</c:v>
                </c:pt>
                <c:pt idx="29">
                  <c:v>10592.6</c:v>
                </c:pt>
                <c:pt idx="30">
                  <c:v>11076</c:v>
                </c:pt>
                <c:pt idx="31">
                  <c:v>11286.9</c:v>
                </c:pt>
                <c:pt idx="32">
                  <c:v>11446.4</c:v>
                </c:pt>
                <c:pt idx="33">
                  <c:v>11392.5</c:v>
                </c:pt>
                <c:pt idx="34">
                  <c:v>12642.8</c:v>
                </c:pt>
                <c:pt idx="35">
                  <c:v>11718.5</c:v>
                </c:pt>
                <c:pt idx="36">
                  <c:v>12303.4</c:v>
                </c:pt>
                <c:pt idx="37">
                  <c:v>12352.1</c:v>
                </c:pt>
                <c:pt idx="38">
                  <c:v>12312.6</c:v>
                </c:pt>
                <c:pt idx="39">
                  <c:v>12451.9</c:v>
                </c:pt>
                <c:pt idx="40">
                  <c:v>12333.8</c:v>
                </c:pt>
                <c:pt idx="41">
                  <c:v>11534.7</c:v>
                </c:pt>
                <c:pt idx="42">
                  <c:v>12009.3</c:v>
                </c:pt>
                <c:pt idx="43">
                  <c:v>12092.1</c:v>
                </c:pt>
                <c:pt idx="44">
                  <c:v>13027.8</c:v>
                </c:pt>
                <c:pt idx="45">
                  <c:v>12336.5</c:v>
                </c:pt>
                <c:pt idx="46">
                  <c:v>12043.8</c:v>
                </c:pt>
                <c:pt idx="47">
                  <c:v>13194.4</c:v>
                </c:pt>
                <c:pt idx="48">
                  <c:v>12561.3</c:v>
                </c:pt>
                <c:pt idx="49">
                  <c:v>11461.4</c:v>
                </c:pt>
                <c:pt idx="50">
                  <c:v>12233</c:v>
                </c:pt>
                <c:pt idx="51">
                  <c:v>12814.1</c:v>
                </c:pt>
                <c:pt idx="52">
                  <c:v>13482.7</c:v>
                </c:pt>
                <c:pt idx="53">
                  <c:v>13502.3</c:v>
                </c:pt>
                <c:pt idx="54">
                  <c:v>13294.8</c:v>
                </c:pt>
                <c:pt idx="55">
                  <c:v>13009.7</c:v>
                </c:pt>
              </c:numCache>
            </c:numRef>
          </c:val>
          <c:smooth val="0"/>
          <c:extLst>
            <c:ext xmlns:c16="http://schemas.microsoft.com/office/drawing/2014/chart" uri="{C3380CC4-5D6E-409C-BE32-E72D297353CC}">
              <c16:uniqueId val="{00000000-8F51-4063-B1FE-281C530FD0F3}"/>
            </c:ext>
          </c:extLst>
        </c:ser>
        <c:ser>
          <c:idx val="1"/>
          <c:order val="1"/>
          <c:tx>
            <c:v>Phosphate</c:v>
          </c:tx>
          <c:spPr>
            <a:ln w="22225" cap="rnd" cmpd="sng" algn="ctr">
              <a:solidFill>
                <a:schemeClr val="accent2"/>
              </a:solidFill>
              <a:round/>
            </a:ln>
            <a:effectLst/>
          </c:spPr>
          <c:marker>
            <c:symbol val="none"/>
          </c:marker>
          <c:cat>
            <c:numRef>
              <c:f>Table1!$A$8:$A$63</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Table1!$C$8:$C$63</c:f>
              <c:numCache>
                <c:formatCode>#,##0</c:formatCode>
                <c:ptCount val="56"/>
                <c:pt idx="0">
                  <c:v>2572.4</c:v>
                </c:pt>
                <c:pt idx="1">
                  <c:v>2645.1</c:v>
                </c:pt>
                <c:pt idx="2">
                  <c:v>2807</c:v>
                </c:pt>
                <c:pt idx="3">
                  <c:v>3072.9</c:v>
                </c:pt>
                <c:pt idx="4">
                  <c:v>3377.8</c:v>
                </c:pt>
                <c:pt idx="5">
                  <c:v>3512.2</c:v>
                </c:pt>
                <c:pt idx="6">
                  <c:v>3897.1</c:v>
                </c:pt>
                <c:pt idx="7">
                  <c:v>4304.7</c:v>
                </c:pt>
                <c:pt idx="8">
                  <c:v>4453.3</c:v>
                </c:pt>
                <c:pt idx="9">
                  <c:v>4665.6000000000004</c:v>
                </c:pt>
                <c:pt idx="10">
                  <c:v>4573.8</c:v>
                </c:pt>
                <c:pt idx="11">
                  <c:v>4803.3999999999996</c:v>
                </c:pt>
                <c:pt idx="12">
                  <c:v>4863.7</c:v>
                </c:pt>
                <c:pt idx="13">
                  <c:v>5085.2</c:v>
                </c:pt>
                <c:pt idx="14">
                  <c:v>5098.6000000000004</c:v>
                </c:pt>
                <c:pt idx="15">
                  <c:v>4506.8</c:v>
                </c:pt>
                <c:pt idx="16">
                  <c:v>5227.6000000000004</c:v>
                </c:pt>
                <c:pt idx="17">
                  <c:v>5629.7</c:v>
                </c:pt>
                <c:pt idx="18">
                  <c:v>5096.1000000000004</c:v>
                </c:pt>
                <c:pt idx="19">
                  <c:v>5605.8</c:v>
                </c:pt>
                <c:pt idx="20">
                  <c:v>5431.5</c:v>
                </c:pt>
                <c:pt idx="21">
                  <c:v>5434.4</c:v>
                </c:pt>
                <c:pt idx="22">
                  <c:v>4813.8999999999996</c:v>
                </c:pt>
                <c:pt idx="23">
                  <c:v>4137.5</c:v>
                </c:pt>
                <c:pt idx="24">
                  <c:v>4901.1000000000004</c:v>
                </c:pt>
                <c:pt idx="25">
                  <c:v>4657.6000000000004</c:v>
                </c:pt>
                <c:pt idx="26">
                  <c:v>4177.8999999999996</c:v>
                </c:pt>
                <c:pt idx="27">
                  <c:v>4008.3</c:v>
                </c:pt>
                <c:pt idx="28">
                  <c:v>4128.5</c:v>
                </c:pt>
                <c:pt idx="29">
                  <c:v>4116.8999999999996</c:v>
                </c:pt>
                <c:pt idx="30">
                  <c:v>4344.7</c:v>
                </c:pt>
                <c:pt idx="31">
                  <c:v>4200.6000000000004</c:v>
                </c:pt>
                <c:pt idx="32">
                  <c:v>4217.8999999999996</c:v>
                </c:pt>
                <c:pt idx="33">
                  <c:v>4435.6000000000004</c:v>
                </c:pt>
                <c:pt idx="34">
                  <c:v>4521.1000000000004</c:v>
                </c:pt>
                <c:pt idx="35">
                  <c:v>4424.8</c:v>
                </c:pt>
                <c:pt idx="36">
                  <c:v>4527.3</c:v>
                </c:pt>
                <c:pt idx="37">
                  <c:v>4611.8</c:v>
                </c:pt>
                <c:pt idx="38">
                  <c:v>4615.2</c:v>
                </c:pt>
                <c:pt idx="39">
                  <c:v>4254.2</c:v>
                </c:pt>
                <c:pt idx="40">
                  <c:v>4313.8</c:v>
                </c:pt>
                <c:pt idx="41">
                  <c:v>4257.2</c:v>
                </c:pt>
                <c:pt idx="42">
                  <c:v>4630</c:v>
                </c:pt>
                <c:pt idx="43">
                  <c:v>4290.5</c:v>
                </c:pt>
                <c:pt idx="44">
                  <c:v>4824.5</c:v>
                </c:pt>
                <c:pt idx="45">
                  <c:v>4638</c:v>
                </c:pt>
                <c:pt idx="46">
                  <c:v>4478.6000000000004</c:v>
                </c:pt>
                <c:pt idx="47">
                  <c:v>4571.7</c:v>
                </c:pt>
                <c:pt idx="48">
                  <c:v>4246.8999999999996</c:v>
                </c:pt>
                <c:pt idx="49">
                  <c:v>3137.5</c:v>
                </c:pt>
                <c:pt idx="50">
                  <c:v>4161.3999999999996</c:v>
                </c:pt>
                <c:pt idx="51">
                  <c:v>4295.1000000000004</c:v>
                </c:pt>
                <c:pt idx="52">
                  <c:v>4349.3</c:v>
                </c:pt>
                <c:pt idx="53">
                  <c:v>4698</c:v>
                </c:pt>
                <c:pt idx="54">
                  <c:v>4694.6000000000004</c:v>
                </c:pt>
                <c:pt idx="55">
                  <c:v>4266.5</c:v>
                </c:pt>
              </c:numCache>
            </c:numRef>
          </c:val>
          <c:smooth val="0"/>
          <c:extLst>
            <c:ext xmlns:c16="http://schemas.microsoft.com/office/drawing/2014/chart" uri="{C3380CC4-5D6E-409C-BE32-E72D297353CC}">
              <c16:uniqueId val="{00000001-8F51-4063-B1FE-281C530FD0F3}"/>
            </c:ext>
          </c:extLst>
        </c:ser>
        <c:ser>
          <c:idx val="2"/>
          <c:order val="2"/>
          <c:tx>
            <c:v>Potash</c:v>
          </c:tx>
          <c:spPr>
            <a:ln w="22225" cap="rnd" cmpd="sng" algn="ctr">
              <a:solidFill>
                <a:schemeClr val="accent3"/>
              </a:solidFill>
              <a:round/>
            </a:ln>
            <a:effectLst/>
          </c:spPr>
          <c:marker>
            <c:symbol val="none"/>
          </c:marker>
          <c:cat>
            <c:numRef>
              <c:f>Table1!$A$8:$A$63</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Table1!$D$8:$D$63</c:f>
              <c:numCache>
                <c:formatCode>#,##0</c:formatCode>
                <c:ptCount val="56"/>
                <c:pt idx="0">
                  <c:v>2153.3000000000002</c:v>
                </c:pt>
                <c:pt idx="1">
                  <c:v>2168.5</c:v>
                </c:pt>
                <c:pt idx="2">
                  <c:v>2270.5</c:v>
                </c:pt>
                <c:pt idx="3">
                  <c:v>2503.4</c:v>
                </c:pt>
                <c:pt idx="4">
                  <c:v>2729.7</c:v>
                </c:pt>
                <c:pt idx="5">
                  <c:v>2834.5</c:v>
                </c:pt>
                <c:pt idx="6">
                  <c:v>3221.2</c:v>
                </c:pt>
                <c:pt idx="7">
                  <c:v>3641.8</c:v>
                </c:pt>
                <c:pt idx="8">
                  <c:v>3792.6</c:v>
                </c:pt>
                <c:pt idx="9">
                  <c:v>3891.6</c:v>
                </c:pt>
                <c:pt idx="10">
                  <c:v>4035.5</c:v>
                </c:pt>
                <c:pt idx="11">
                  <c:v>4231.3999999999996</c:v>
                </c:pt>
                <c:pt idx="12">
                  <c:v>4326.8</c:v>
                </c:pt>
                <c:pt idx="13">
                  <c:v>4648.7</c:v>
                </c:pt>
                <c:pt idx="14">
                  <c:v>5082.6000000000004</c:v>
                </c:pt>
                <c:pt idx="15">
                  <c:v>4453.2</c:v>
                </c:pt>
                <c:pt idx="16">
                  <c:v>5209.7</c:v>
                </c:pt>
                <c:pt idx="17">
                  <c:v>5833.8</c:v>
                </c:pt>
                <c:pt idx="18">
                  <c:v>5526.1</c:v>
                </c:pt>
                <c:pt idx="19">
                  <c:v>6244.5</c:v>
                </c:pt>
                <c:pt idx="20">
                  <c:v>6245.1</c:v>
                </c:pt>
                <c:pt idx="21">
                  <c:v>6319.5</c:v>
                </c:pt>
                <c:pt idx="22">
                  <c:v>5630.9</c:v>
                </c:pt>
                <c:pt idx="23">
                  <c:v>4831</c:v>
                </c:pt>
                <c:pt idx="24">
                  <c:v>5796.8</c:v>
                </c:pt>
                <c:pt idx="25">
                  <c:v>5552.5</c:v>
                </c:pt>
                <c:pt idx="26">
                  <c:v>5052.6000000000004</c:v>
                </c:pt>
                <c:pt idx="27">
                  <c:v>4836.5</c:v>
                </c:pt>
                <c:pt idx="28">
                  <c:v>4972.7</c:v>
                </c:pt>
                <c:pt idx="29">
                  <c:v>4838</c:v>
                </c:pt>
                <c:pt idx="30">
                  <c:v>5202.8</c:v>
                </c:pt>
                <c:pt idx="31">
                  <c:v>5001.2</c:v>
                </c:pt>
                <c:pt idx="32">
                  <c:v>5041.7</c:v>
                </c:pt>
                <c:pt idx="33">
                  <c:v>5140.7</c:v>
                </c:pt>
                <c:pt idx="34">
                  <c:v>5268.1</c:v>
                </c:pt>
                <c:pt idx="35">
                  <c:v>5128.3999999999996</c:v>
                </c:pt>
                <c:pt idx="36">
                  <c:v>5257.5</c:v>
                </c:pt>
                <c:pt idx="37">
                  <c:v>5424.5</c:v>
                </c:pt>
                <c:pt idx="38">
                  <c:v>5300.7</c:v>
                </c:pt>
                <c:pt idx="39">
                  <c:v>4953.5</c:v>
                </c:pt>
                <c:pt idx="40">
                  <c:v>4971.6000000000004</c:v>
                </c:pt>
                <c:pt idx="41">
                  <c:v>4926.1000000000004</c:v>
                </c:pt>
                <c:pt idx="42">
                  <c:v>4981.6000000000004</c:v>
                </c:pt>
                <c:pt idx="43">
                  <c:v>4950.3999999999996</c:v>
                </c:pt>
                <c:pt idx="44">
                  <c:v>5520.1</c:v>
                </c:pt>
                <c:pt idx="45">
                  <c:v>5173.3999999999996</c:v>
                </c:pt>
                <c:pt idx="46">
                  <c:v>4722.8999999999996</c:v>
                </c:pt>
                <c:pt idx="47">
                  <c:v>5133.3</c:v>
                </c:pt>
                <c:pt idx="48">
                  <c:v>4659.7</c:v>
                </c:pt>
                <c:pt idx="49">
                  <c:v>3080.5</c:v>
                </c:pt>
                <c:pt idx="50">
                  <c:v>4459.8</c:v>
                </c:pt>
                <c:pt idx="51">
                  <c:v>4570.3</c:v>
                </c:pt>
                <c:pt idx="52">
                  <c:v>4614</c:v>
                </c:pt>
                <c:pt idx="53">
                  <c:v>4849.2</c:v>
                </c:pt>
                <c:pt idx="54">
                  <c:v>5254</c:v>
                </c:pt>
                <c:pt idx="55">
                  <c:v>4744.5</c:v>
                </c:pt>
              </c:numCache>
            </c:numRef>
          </c:val>
          <c:smooth val="0"/>
          <c:extLst>
            <c:ext xmlns:c16="http://schemas.microsoft.com/office/drawing/2014/chart" uri="{C3380CC4-5D6E-409C-BE32-E72D297353CC}">
              <c16:uniqueId val="{00000002-8F51-4063-B1FE-281C530FD0F3}"/>
            </c:ext>
          </c:extLst>
        </c:ser>
        <c:ser>
          <c:idx val="3"/>
          <c:order val="3"/>
          <c:tx>
            <c:v>TOTAL</c:v>
          </c:tx>
          <c:spPr>
            <a:ln w="22225" cap="rnd" cmpd="sng" algn="ctr">
              <a:solidFill>
                <a:schemeClr val="accent4"/>
              </a:solidFill>
              <a:round/>
            </a:ln>
            <a:effectLst/>
          </c:spPr>
          <c:marker>
            <c:symbol val="none"/>
          </c:marker>
          <c:cat>
            <c:numRef>
              <c:f>Table1!$A$8:$A$63</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Table1!$E$8:$E$63</c:f>
              <c:numCache>
                <c:formatCode>#,##0</c:formatCode>
                <c:ptCount val="56"/>
                <c:pt idx="0">
                  <c:v>7463.7</c:v>
                </c:pt>
                <c:pt idx="1">
                  <c:v>7844.4</c:v>
                </c:pt>
                <c:pt idx="2">
                  <c:v>8447.5</c:v>
                </c:pt>
                <c:pt idx="3">
                  <c:v>9505.4</c:v>
                </c:pt>
                <c:pt idx="4">
                  <c:v>10460.299999999999</c:v>
                </c:pt>
                <c:pt idx="5">
                  <c:v>10985.2</c:v>
                </c:pt>
                <c:pt idx="6">
                  <c:v>12444.6</c:v>
                </c:pt>
                <c:pt idx="7">
                  <c:v>13973.6</c:v>
                </c:pt>
                <c:pt idx="8">
                  <c:v>15033.5</c:v>
                </c:pt>
                <c:pt idx="9">
                  <c:v>15514.8</c:v>
                </c:pt>
                <c:pt idx="10">
                  <c:v>16068.3</c:v>
                </c:pt>
                <c:pt idx="11">
                  <c:v>17168.400000000001</c:v>
                </c:pt>
                <c:pt idx="12">
                  <c:v>17212.8</c:v>
                </c:pt>
                <c:pt idx="13">
                  <c:v>18029</c:v>
                </c:pt>
                <c:pt idx="14">
                  <c:v>19338.400000000001</c:v>
                </c:pt>
                <c:pt idx="15">
                  <c:v>17560.8</c:v>
                </c:pt>
                <c:pt idx="16">
                  <c:v>20848.900000000001</c:v>
                </c:pt>
                <c:pt idx="17">
                  <c:v>22110.9</c:v>
                </c:pt>
                <c:pt idx="18">
                  <c:v>20586.8</c:v>
                </c:pt>
                <c:pt idx="19">
                  <c:v>22565</c:v>
                </c:pt>
                <c:pt idx="20">
                  <c:v>23083.3</c:v>
                </c:pt>
                <c:pt idx="21">
                  <c:v>23677.7</c:v>
                </c:pt>
                <c:pt idx="22">
                  <c:v>21427.9</c:v>
                </c:pt>
                <c:pt idx="23">
                  <c:v>18095.5</c:v>
                </c:pt>
                <c:pt idx="24">
                  <c:v>21790.1</c:v>
                </c:pt>
                <c:pt idx="25">
                  <c:v>21702.7</c:v>
                </c:pt>
                <c:pt idx="26">
                  <c:v>19654.900000000001</c:v>
                </c:pt>
                <c:pt idx="27">
                  <c:v>19054.3</c:v>
                </c:pt>
                <c:pt idx="28">
                  <c:v>19612.8</c:v>
                </c:pt>
                <c:pt idx="29">
                  <c:v>19547.5</c:v>
                </c:pt>
                <c:pt idx="30">
                  <c:v>20623.5</c:v>
                </c:pt>
                <c:pt idx="31">
                  <c:v>20488.7</c:v>
                </c:pt>
                <c:pt idx="32">
                  <c:v>20706</c:v>
                </c:pt>
                <c:pt idx="33">
                  <c:v>20968.900000000001</c:v>
                </c:pt>
                <c:pt idx="34">
                  <c:v>22432</c:v>
                </c:pt>
                <c:pt idx="35">
                  <c:v>21271.7</c:v>
                </c:pt>
                <c:pt idx="36">
                  <c:v>22088.2</c:v>
                </c:pt>
                <c:pt idx="37">
                  <c:v>22388.400000000001</c:v>
                </c:pt>
                <c:pt idx="38">
                  <c:v>22228.5</c:v>
                </c:pt>
                <c:pt idx="39">
                  <c:v>21659.599999999999</c:v>
                </c:pt>
                <c:pt idx="40">
                  <c:v>21619.200000000001</c:v>
                </c:pt>
                <c:pt idx="41">
                  <c:v>20718</c:v>
                </c:pt>
                <c:pt idx="42">
                  <c:v>21620.9</c:v>
                </c:pt>
                <c:pt idx="43">
                  <c:v>21333</c:v>
                </c:pt>
                <c:pt idx="44">
                  <c:v>23372.400000000001</c:v>
                </c:pt>
                <c:pt idx="45">
                  <c:v>22147.9</c:v>
                </c:pt>
                <c:pt idx="46">
                  <c:v>21245.300000000003</c:v>
                </c:pt>
                <c:pt idx="47">
                  <c:v>22899.399999999998</c:v>
                </c:pt>
                <c:pt idx="48">
                  <c:v>21467.899999999998</c:v>
                </c:pt>
                <c:pt idx="49">
                  <c:v>17679.400000000001</c:v>
                </c:pt>
                <c:pt idx="50">
                  <c:v>20854.2</c:v>
                </c:pt>
                <c:pt idx="51">
                  <c:v>21679.5</c:v>
                </c:pt>
                <c:pt idx="52">
                  <c:v>22446</c:v>
                </c:pt>
                <c:pt idx="53">
                  <c:v>23049.5</c:v>
                </c:pt>
                <c:pt idx="54">
                  <c:v>23243.4</c:v>
                </c:pt>
                <c:pt idx="55">
                  <c:v>22020.7</c:v>
                </c:pt>
              </c:numCache>
            </c:numRef>
          </c:val>
          <c:smooth val="0"/>
          <c:extLst>
            <c:ext xmlns:c16="http://schemas.microsoft.com/office/drawing/2014/chart" uri="{C3380CC4-5D6E-409C-BE32-E72D297353CC}">
              <c16:uniqueId val="{00000003-8F51-4063-B1FE-281C530FD0F3}"/>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661124095"/>
        <c:axId val="661126175"/>
      </c:lineChart>
      <c:catAx>
        <c:axId val="661124095"/>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ysClr val="windowText" lastClr="000000"/>
                </a:solidFill>
                <a:latin typeface="+mn-lt"/>
                <a:ea typeface="+mn-ea"/>
                <a:cs typeface="+mn-cs"/>
              </a:defRPr>
            </a:pPr>
            <a:endParaRPr lang="en-US"/>
          </a:p>
        </c:txPr>
        <c:crossAx val="661126175"/>
        <c:crosses val="autoZero"/>
        <c:auto val="1"/>
        <c:lblAlgn val="ctr"/>
        <c:lblOffset val="100"/>
        <c:noMultiLvlLbl val="0"/>
      </c:catAx>
      <c:valAx>
        <c:axId val="661126175"/>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ysClr val="windowText" lastClr="000000"/>
                    </a:solidFill>
                    <a:latin typeface="+mn-lt"/>
                    <a:ea typeface="+mn-ea"/>
                    <a:cs typeface="+mn-cs"/>
                  </a:defRPr>
                </a:pPr>
                <a:r>
                  <a:rPr lang="en-US"/>
                  <a:t>1000 Short Tons</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ysClr val="windowText" lastClr="000000"/>
                </a:solidFill>
                <a:latin typeface="+mn-lt"/>
                <a:ea typeface="+mn-ea"/>
                <a:cs typeface="+mn-cs"/>
              </a:defRPr>
            </a:pPr>
            <a:endParaRPr lang="en-US"/>
          </a:p>
        </c:txPr>
        <c:crossAx val="661124095"/>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17DA7A-E130-40E9-BAE5-7B998D40D022}"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6E05313A-C642-4B50-8BC2-8E430CA39D45}">
      <dgm:prSet phldrT="[Text]" custT="1"/>
      <dgm:spPr/>
      <dgm:t>
        <a:bodyPr/>
        <a:lstStyle/>
        <a:p>
          <a:r>
            <a:rPr lang="en-US" sz="2400" dirty="0"/>
            <a:t>Soil Nutrients</a:t>
          </a:r>
        </a:p>
      </dgm:t>
    </dgm:pt>
    <dgm:pt modelId="{7BC7BA51-2A09-4ED0-9E7A-DB1E0BEB630D}" type="parTrans" cxnId="{82F6530D-642B-40B6-8998-DB02CDE411E3}">
      <dgm:prSet/>
      <dgm:spPr/>
      <dgm:t>
        <a:bodyPr/>
        <a:lstStyle/>
        <a:p>
          <a:endParaRPr lang="en-US" sz="3200"/>
        </a:p>
      </dgm:t>
    </dgm:pt>
    <dgm:pt modelId="{E062B6CB-2A4C-4E80-B3E7-5897B2F58CB6}" type="sibTrans" cxnId="{82F6530D-642B-40B6-8998-DB02CDE411E3}">
      <dgm:prSet/>
      <dgm:spPr/>
      <dgm:t>
        <a:bodyPr/>
        <a:lstStyle/>
        <a:p>
          <a:endParaRPr lang="en-US" sz="3200"/>
        </a:p>
      </dgm:t>
    </dgm:pt>
    <dgm:pt modelId="{4CC85490-B15B-45B5-9F7D-18466FDA20E3}">
      <dgm:prSet phldrT="[Text]" custT="1"/>
      <dgm:spPr/>
      <dgm:t>
        <a:bodyPr/>
        <a:lstStyle/>
        <a:p>
          <a:r>
            <a:rPr lang="en-US" sz="2400" dirty="0"/>
            <a:t>Plant Uptake</a:t>
          </a:r>
        </a:p>
      </dgm:t>
    </dgm:pt>
    <dgm:pt modelId="{6DDB290D-78A6-45B9-8152-11DFC2EEDF4C}" type="parTrans" cxnId="{4B82A1F9-3FAC-41BE-A61C-478FB1F16DBF}">
      <dgm:prSet/>
      <dgm:spPr/>
      <dgm:t>
        <a:bodyPr/>
        <a:lstStyle/>
        <a:p>
          <a:endParaRPr lang="en-US" sz="3200"/>
        </a:p>
      </dgm:t>
    </dgm:pt>
    <dgm:pt modelId="{F30CC9C1-9438-4FE6-A658-110A99C2575A}" type="sibTrans" cxnId="{4B82A1F9-3FAC-41BE-A61C-478FB1F16DBF}">
      <dgm:prSet/>
      <dgm:spPr/>
      <dgm:t>
        <a:bodyPr/>
        <a:lstStyle/>
        <a:p>
          <a:endParaRPr lang="en-US" sz="3200"/>
        </a:p>
      </dgm:t>
    </dgm:pt>
    <dgm:pt modelId="{2E04E262-98CE-4799-9701-13F47AFB960F}">
      <dgm:prSet phldrT="[Text]" custT="1"/>
      <dgm:spPr/>
      <dgm:t>
        <a:bodyPr/>
        <a:lstStyle/>
        <a:p>
          <a:r>
            <a:rPr lang="en-US" sz="2400" dirty="0"/>
            <a:t>Plant Matures</a:t>
          </a:r>
        </a:p>
      </dgm:t>
    </dgm:pt>
    <dgm:pt modelId="{952454B7-29E0-499C-8A4B-BF6B65E09CC2}" type="parTrans" cxnId="{62DE5C87-8CEB-4F8D-AAAD-7122300FA4C5}">
      <dgm:prSet/>
      <dgm:spPr/>
      <dgm:t>
        <a:bodyPr/>
        <a:lstStyle/>
        <a:p>
          <a:endParaRPr lang="en-US" sz="3200"/>
        </a:p>
      </dgm:t>
    </dgm:pt>
    <dgm:pt modelId="{9C410F37-8486-4907-99ED-AF17CFF6BEE8}" type="sibTrans" cxnId="{62DE5C87-8CEB-4F8D-AAAD-7122300FA4C5}">
      <dgm:prSet/>
      <dgm:spPr/>
      <dgm:t>
        <a:bodyPr/>
        <a:lstStyle/>
        <a:p>
          <a:endParaRPr lang="en-US" sz="3200"/>
        </a:p>
      </dgm:t>
    </dgm:pt>
    <dgm:pt modelId="{E8B1F4FF-B8A6-4F6B-B945-0962A0D0C588}">
      <dgm:prSet phldrT="[Text]" custT="1"/>
      <dgm:spPr/>
      <dgm:t>
        <a:bodyPr/>
        <a:lstStyle/>
        <a:p>
          <a:r>
            <a:rPr lang="en-US" sz="2400" dirty="0"/>
            <a:t>Plant Dies</a:t>
          </a:r>
        </a:p>
      </dgm:t>
    </dgm:pt>
    <dgm:pt modelId="{B31FAD7D-E938-411D-BE92-CD70D19D55D7}" type="parTrans" cxnId="{9A9153C7-D3AE-4988-8740-7A34E85A5AC2}">
      <dgm:prSet/>
      <dgm:spPr/>
      <dgm:t>
        <a:bodyPr/>
        <a:lstStyle/>
        <a:p>
          <a:endParaRPr lang="en-US" sz="3200"/>
        </a:p>
      </dgm:t>
    </dgm:pt>
    <dgm:pt modelId="{E43E6FBF-7277-46A4-8170-19327817D057}" type="sibTrans" cxnId="{9A9153C7-D3AE-4988-8740-7A34E85A5AC2}">
      <dgm:prSet/>
      <dgm:spPr/>
      <dgm:t>
        <a:bodyPr/>
        <a:lstStyle/>
        <a:p>
          <a:endParaRPr lang="en-US" sz="3200"/>
        </a:p>
      </dgm:t>
    </dgm:pt>
    <dgm:pt modelId="{397F83C2-A9EA-422B-8CA8-7B1706552204}">
      <dgm:prSet phldrT="[Text]" custT="1"/>
      <dgm:spPr/>
      <dgm:t>
        <a:bodyPr/>
        <a:lstStyle/>
        <a:p>
          <a:r>
            <a:rPr lang="en-US" sz="2400" dirty="0"/>
            <a:t>Biomass Decomposition</a:t>
          </a:r>
        </a:p>
      </dgm:t>
    </dgm:pt>
    <dgm:pt modelId="{C89613E4-4B5E-4C15-93AC-22BCC2395ED9}" type="parTrans" cxnId="{AD447FD7-B70C-462C-86E6-3F1FF857BE11}">
      <dgm:prSet/>
      <dgm:spPr/>
      <dgm:t>
        <a:bodyPr/>
        <a:lstStyle/>
        <a:p>
          <a:endParaRPr lang="en-US" sz="3200"/>
        </a:p>
      </dgm:t>
    </dgm:pt>
    <dgm:pt modelId="{8ADCDE61-8530-4321-A885-C996D4CA2B27}" type="sibTrans" cxnId="{AD447FD7-B70C-462C-86E6-3F1FF857BE11}">
      <dgm:prSet/>
      <dgm:spPr/>
      <dgm:t>
        <a:bodyPr/>
        <a:lstStyle/>
        <a:p>
          <a:endParaRPr lang="en-US" sz="3200"/>
        </a:p>
      </dgm:t>
    </dgm:pt>
    <dgm:pt modelId="{9EEAB5CC-8D5C-4FD7-90C0-43D5CF6B4592}" type="pres">
      <dgm:prSet presAssocID="{1E17DA7A-E130-40E9-BAE5-7B998D40D022}" presName="cycle" presStyleCnt="0">
        <dgm:presLayoutVars>
          <dgm:dir/>
          <dgm:resizeHandles val="exact"/>
        </dgm:presLayoutVars>
      </dgm:prSet>
      <dgm:spPr/>
    </dgm:pt>
    <dgm:pt modelId="{1525AEB0-71F7-4070-8581-2434A591EBDE}" type="pres">
      <dgm:prSet presAssocID="{6E05313A-C642-4B50-8BC2-8E430CA39D45}" presName="dummy" presStyleCnt="0"/>
      <dgm:spPr/>
    </dgm:pt>
    <dgm:pt modelId="{C123E771-8C14-4D81-9DA5-880D314AC36C}" type="pres">
      <dgm:prSet presAssocID="{6E05313A-C642-4B50-8BC2-8E430CA39D45}" presName="node" presStyleLbl="revTx" presStyleIdx="0" presStyleCnt="5" custScaleX="131147">
        <dgm:presLayoutVars>
          <dgm:bulletEnabled val="1"/>
        </dgm:presLayoutVars>
      </dgm:prSet>
      <dgm:spPr/>
    </dgm:pt>
    <dgm:pt modelId="{0F981D52-ECA1-4215-B767-106B58E417B4}" type="pres">
      <dgm:prSet presAssocID="{E062B6CB-2A4C-4E80-B3E7-5897B2F58CB6}" presName="sibTrans" presStyleLbl="node1" presStyleIdx="0" presStyleCnt="5"/>
      <dgm:spPr/>
    </dgm:pt>
    <dgm:pt modelId="{A1FC49DB-BF1C-4553-AC9B-CA652F5D2976}" type="pres">
      <dgm:prSet presAssocID="{4CC85490-B15B-45B5-9F7D-18466FDA20E3}" presName="dummy" presStyleCnt="0"/>
      <dgm:spPr/>
    </dgm:pt>
    <dgm:pt modelId="{57A6AB2D-5FC0-42E8-A3FA-AC3A0FD5E04D}" type="pres">
      <dgm:prSet presAssocID="{4CC85490-B15B-45B5-9F7D-18466FDA20E3}" presName="node" presStyleLbl="revTx" presStyleIdx="1" presStyleCnt="5" custScaleX="130505">
        <dgm:presLayoutVars>
          <dgm:bulletEnabled val="1"/>
        </dgm:presLayoutVars>
      </dgm:prSet>
      <dgm:spPr/>
    </dgm:pt>
    <dgm:pt modelId="{6FA9C996-89F8-42DE-9799-E8E31ECB6F73}" type="pres">
      <dgm:prSet presAssocID="{F30CC9C1-9438-4FE6-A658-110A99C2575A}" presName="sibTrans" presStyleLbl="node1" presStyleIdx="1" presStyleCnt="5"/>
      <dgm:spPr/>
    </dgm:pt>
    <dgm:pt modelId="{7B198993-615F-46DA-A8DC-2D8B287B24D4}" type="pres">
      <dgm:prSet presAssocID="{2E04E262-98CE-4799-9701-13F47AFB960F}" presName="dummy" presStyleCnt="0"/>
      <dgm:spPr/>
    </dgm:pt>
    <dgm:pt modelId="{6E22D912-2F5B-4570-9199-F0D2E278B9D8}" type="pres">
      <dgm:prSet presAssocID="{2E04E262-98CE-4799-9701-13F47AFB960F}" presName="node" presStyleLbl="revTx" presStyleIdx="2" presStyleCnt="5">
        <dgm:presLayoutVars>
          <dgm:bulletEnabled val="1"/>
        </dgm:presLayoutVars>
      </dgm:prSet>
      <dgm:spPr/>
    </dgm:pt>
    <dgm:pt modelId="{A5FCE870-54E3-4BD8-AE4A-BEBB08360EBD}" type="pres">
      <dgm:prSet presAssocID="{9C410F37-8486-4907-99ED-AF17CFF6BEE8}" presName="sibTrans" presStyleLbl="node1" presStyleIdx="2" presStyleCnt="5"/>
      <dgm:spPr/>
    </dgm:pt>
    <dgm:pt modelId="{54DF60BE-ACBA-448D-A2D0-B45C97F25D2F}" type="pres">
      <dgm:prSet presAssocID="{E8B1F4FF-B8A6-4F6B-B945-0962A0D0C588}" presName="dummy" presStyleCnt="0"/>
      <dgm:spPr/>
    </dgm:pt>
    <dgm:pt modelId="{EEAD9434-0B71-4871-87E4-867765363A73}" type="pres">
      <dgm:prSet presAssocID="{E8B1F4FF-B8A6-4F6B-B945-0962A0D0C588}" presName="node" presStyleLbl="revTx" presStyleIdx="3" presStyleCnt="5">
        <dgm:presLayoutVars>
          <dgm:bulletEnabled val="1"/>
        </dgm:presLayoutVars>
      </dgm:prSet>
      <dgm:spPr/>
    </dgm:pt>
    <dgm:pt modelId="{CC627F91-CABA-4D8B-92B1-48D733C15B5B}" type="pres">
      <dgm:prSet presAssocID="{E43E6FBF-7277-46A4-8170-19327817D057}" presName="sibTrans" presStyleLbl="node1" presStyleIdx="3" presStyleCnt="5"/>
      <dgm:spPr/>
    </dgm:pt>
    <dgm:pt modelId="{93460E77-F915-474B-8967-08392B7A165E}" type="pres">
      <dgm:prSet presAssocID="{397F83C2-A9EA-422B-8CA8-7B1706552204}" presName="dummy" presStyleCnt="0"/>
      <dgm:spPr/>
    </dgm:pt>
    <dgm:pt modelId="{964DFFEE-5014-4F31-B22E-330C775CC07F}" type="pres">
      <dgm:prSet presAssocID="{397F83C2-A9EA-422B-8CA8-7B1706552204}" presName="node" presStyleLbl="revTx" presStyleIdx="4" presStyleCnt="5" custScaleX="169018">
        <dgm:presLayoutVars>
          <dgm:bulletEnabled val="1"/>
        </dgm:presLayoutVars>
      </dgm:prSet>
      <dgm:spPr/>
    </dgm:pt>
    <dgm:pt modelId="{0479AD47-FBEC-4F57-AEB7-E7CEDA1708FD}" type="pres">
      <dgm:prSet presAssocID="{8ADCDE61-8530-4321-A885-C996D4CA2B27}" presName="sibTrans" presStyleLbl="node1" presStyleIdx="4" presStyleCnt="5"/>
      <dgm:spPr/>
    </dgm:pt>
  </dgm:ptLst>
  <dgm:cxnLst>
    <dgm:cxn modelId="{82F6530D-642B-40B6-8998-DB02CDE411E3}" srcId="{1E17DA7A-E130-40E9-BAE5-7B998D40D022}" destId="{6E05313A-C642-4B50-8BC2-8E430CA39D45}" srcOrd="0" destOrd="0" parTransId="{7BC7BA51-2A09-4ED0-9E7A-DB1E0BEB630D}" sibTransId="{E062B6CB-2A4C-4E80-B3E7-5897B2F58CB6}"/>
    <dgm:cxn modelId="{706BD30F-0520-45C0-8893-DD7AF04615E0}" type="presOf" srcId="{E43E6FBF-7277-46A4-8170-19327817D057}" destId="{CC627F91-CABA-4D8B-92B1-48D733C15B5B}" srcOrd="0" destOrd="0" presId="urn:microsoft.com/office/officeart/2005/8/layout/cycle1"/>
    <dgm:cxn modelId="{84EEE61F-B3FF-4B19-A64C-76917FBE5E5B}" type="presOf" srcId="{6E05313A-C642-4B50-8BC2-8E430CA39D45}" destId="{C123E771-8C14-4D81-9DA5-880D314AC36C}" srcOrd="0" destOrd="0" presId="urn:microsoft.com/office/officeart/2005/8/layout/cycle1"/>
    <dgm:cxn modelId="{9D8E4E22-7CAF-45F7-A775-FA78DE780252}" type="presOf" srcId="{E062B6CB-2A4C-4E80-B3E7-5897B2F58CB6}" destId="{0F981D52-ECA1-4215-B767-106B58E417B4}" srcOrd="0" destOrd="0" presId="urn:microsoft.com/office/officeart/2005/8/layout/cycle1"/>
    <dgm:cxn modelId="{27D7EA3B-78B5-46B7-B45B-1415869D4B24}" type="presOf" srcId="{397F83C2-A9EA-422B-8CA8-7B1706552204}" destId="{964DFFEE-5014-4F31-B22E-330C775CC07F}" srcOrd="0" destOrd="0" presId="urn:microsoft.com/office/officeart/2005/8/layout/cycle1"/>
    <dgm:cxn modelId="{3FB79965-D8F2-40A2-8C74-3B493D47F95A}" type="presOf" srcId="{F30CC9C1-9438-4FE6-A658-110A99C2575A}" destId="{6FA9C996-89F8-42DE-9799-E8E31ECB6F73}" srcOrd="0" destOrd="0" presId="urn:microsoft.com/office/officeart/2005/8/layout/cycle1"/>
    <dgm:cxn modelId="{8C1D3B66-34E2-420E-9866-E1410E287323}" type="presOf" srcId="{9C410F37-8486-4907-99ED-AF17CFF6BEE8}" destId="{A5FCE870-54E3-4BD8-AE4A-BEBB08360EBD}" srcOrd="0" destOrd="0" presId="urn:microsoft.com/office/officeart/2005/8/layout/cycle1"/>
    <dgm:cxn modelId="{93633A6B-4EC6-459C-A730-725CFC0E6A9F}" type="presOf" srcId="{4CC85490-B15B-45B5-9F7D-18466FDA20E3}" destId="{57A6AB2D-5FC0-42E8-A3FA-AC3A0FD5E04D}" srcOrd="0" destOrd="0" presId="urn:microsoft.com/office/officeart/2005/8/layout/cycle1"/>
    <dgm:cxn modelId="{62DE5C87-8CEB-4F8D-AAAD-7122300FA4C5}" srcId="{1E17DA7A-E130-40E9-BAE5-7B998D40D022}" destId="{2E04E262-98CE-4799-9701-13F47AFB960F}" srcOrd="2" destOrd="0" parTransId="{952454B7-29E0-499C-8A4B-BF6B65E09CC2}" sibTransId="{9C410F37-8486-4907-99ED-AF17CFF6BEE8}"/>
    <dgm:cxn modelId="{2FAD2C9A-24C2-4768-892A-0EA6719B9C64}" type="presOf" srcId="{8ADCDE61-8530-4321-A885-C996D4CA2B27}" destId="{0479AD47-FBEC-4F57-AEB7-E7CEDA1708FD}" srcOrd="0" destOrd="0" presId="urn:microsoft.com/office/officeart/2005/8/layout/cycle1"/>
    <dgm:cxn modelId="{BAAFE09D-0B16-44A2-B0F7-FE5971AB629F}" type="presOf" srcId="{E8B1F4FF-B8A6-4F6B-B945-0962A0D0C588}" destId="{EEAD9434-0B71-4871-87E4-867765363A73}" srcOrd="0" destOrd="0" presId="urn:microsoft.com/office/officeart/2005/8/layout/cycle1"/>
    <dgm:cxn modelId="{BD1DCCC0-FBDC-4691-ABED-E55862410E7E}" type="presOf" srcId="{2E04E262-98CE-4799-9701-13F47AFB960F}" destId="{6E22D912-2F5B-4570-9199-F0D2E278B9D8}" srcOrd="0" destOrd="0" presId="urn:microsoft.com/office/officeart/2005/8/layout/cycle1"/>
    <dgm:cxn modelId="{9A9153C7-D3AE-4988-8740-7A34E85A5AC2}" srcId="{1E17DA7A-E130-40E9-BAE5-7B998D40D022}" destId="{E8B1F4FF-B8A6-4F6B-B945-0962A0D0C588}" srcOrd="3" destOrd="0" parTransId="{B31FAD7D-E938-411D-BE92-CD70D19D55D7}" sibTransId="{E43E6FBF-7277-46A4-8170-19327817D057}"/>
    <dgm:cxn modelId="{AD447FD7-B70C-462C-86E6-3F1FF857BE11}" srcId="{1E17DA7A-E130-40E9-BAE5-7B998D40D022}" destId="{397F83C2-A9EA-422B-8CA8-7B1706552204}" srcOrd="4" destOrd="0" parTransId="{C89613E4-4B5E-4C15-93AC-22BCC2395ED9}" sibTransId="{8ADCDE61-8530-4321-A885-C996D4CA2B27}"/>
    <dgm:cxn modelId="{824688EF-FA27-480D-AF51-89BABAD2E503}" type="presOf" srcId="{1E17DA7A-E130-40E9-BAE5-7B998D40D022}" destId="{9EEAB5CC-8D5C-4FD7-90C0-43D5CF6B4592}" srcOrd="0" destOrd="0" presId="urn:microsoft.com/office/officeart/2005/8/layout/cycle1"/>
    <dgm:cxn modelId="{4B82A1F9-3FAC-41BE-A61C-478FB1F16DBF}" srcId="{1E17DA7A-E130-40E9-BAE5-7B998D40D022}" destId="{4CC85490-B15B-45B5-9F7D-18466FDA20E3}" srcOrd="1" destOrd="0" parTransId="{6DDB290D-78A6-45B9-8152-11DFC2EEDF4C}" sibTransId="{F30CC9C1-9438-4FE6-A658-110A99C2575A}"/>
    <dgm:cxn modelId="{3EBA1670-170B-48E3-8AEC-A4ED33DCFAC4}" type="presParOf" srcId="{9EEAB5CC-8D5C-4FD7-90C0-43D5CF6B4592}" destId="{1525AEB0-71F7-4070-8581-2434A591EBDE}" srcOrd="0" destOrd="0" presId="urn:microsoft.com/office/officeart/2005/8/layout/cycle1"/>
    <dgm:cxn modelId="{FBC11F98-860C-43B2-84B8-F2CAA348FBC7}" type="presParOf" srcId="{9EEAB5CC-8D5C-4FD7-90C0-43D5CF6B4592}" destId="{C123E771-8C14-4D81-9DA5-880D314AC36C}" srcOrd="1" destOrd="0" presId="urn:microsoft.com/office/officeart/2005/8/layout/cycle1"/>
    <dgm:cxn modelId="{EF7D4459-E427-4F87-A95F-DA2874DE95C1}" type="presParOf" srcId="{9EEAB5CC-8D5C-4FD7-90C0-43D5CF6B4592}" destId="{0F981D52-ECA1-4215-B767-106B58E417B4}" srcOrd="2" destOrd="0" presId="urn:microsoft.com/office/officeart/2005/8/layout/cycle1"/>
    <dgm:cxn modelId="{7A81CA95-98E0-44CC-8B25-159A5F49F2A8}" type="presParOf" srcId="{9EEAB5CC-8D5C-4FD7-90C0-43D5CF6B4592}" destId="{A1FC49DB-BF1C-4553-AC9B-CA652F5D2976}" srcOrd="3" destOrd="0" presId="urn:microsoft.com/office/officeart/2005/8/layout/cycle1"/>
    <dgm:cxn modelId="{25674080-7AE8-4FC0-8F46-3C8DA7A0FF54}" type="presParOf" srcId="{9EEAB5CC-8D5C-4FD7-90C0-43D5CF6B4592}" destId="{57A6AB2D-5FC0-42E8-A3FA-AC3A0FD5E04D}" srcOrd="4" destOrd="0" presId="urn:microsoft.com/office/officeart/2005/8/layout/cycle1"/>
    <dgm:cxn modelId="{B204E7BC-DA17-4D24-B849-15AA4B983C85}" type="presParOf" srcId="{9EEAB5CC-8D5C-4FD7-90C0-43D5CF6B4592}" destId="{6FA9C996-89F8-42DE-9799-E8E31ECB6F73}" srcOrd="5" destOrd="0" presId="urn:microsoft.com/office/officeart/2005/8/layout/cycle1"/>
    <dgm:cxn modelId="{C6074C91-5A67-417D-A672-A89091D8ABB0}" type="presParOf" srcId="{9EEAB5CC-8D5C-4FD7-90C0-43D5CF6B4592}" destId="{7B198993-615F-46DA-A8DC-2D8B287B24D4}" srcOrd="6" destOrd="0" presId="urn:microsoft.com/office/officeart/2005/8/layout/cycle1"/>
    <dgm:cxn modelId="{9A365C40-E947-4A8F-A6A3-308BAD8C7524}" type="presParOf" srcId="{9EEAB5CC-8D5C-4FD7-90C0-43D5CF6B4592}" destId="{6E22D912-2F5B-4570-9199-F0D2E278B9D8}" srcOrd="7" destOrd="0" presId="urn:microsoft.com/office/officeart/2005/8/layout/cycle1"/>
    <dgm:cxn modelId="{0C65AA3D-BBDE-41B2-A7FE-B73C30B688B5}" type="presParOf" srcId="{9EEAB5CC-8D5C-4FD7-90C0-43D5CF6B4592}" destId="{A5FCE870-54E3-4BD8-AE4A-BEBB08360EBD}" srcOrd="8" destOrd="0" presId="urn:microsoft.com/office/officeart/2005/8/layout/cycle1"/>
    <dgm:cxn modelId="{D8A62272-461A-4550-885E-B78C0E2ABB94}" type="presParOf" srcId="{9EEAB5CC-8D5C-4FD7-90C0-43D5CF6B4592}" destId="{54DF60BE-ACBA-448D-A2D0-B45C97F25D2F}" srcOrd="9" destOrd="0" presId="urn:microsoft.com/office/officeart/2005/8/layout/cycle1"/>
    <dgm:cxn modelId="{7B269725-2869-4D96-812C-DB894FDE0291}" type="presParOf" srcId="{9EEAB5CC-8D5C-4FD7-90C0-43D5CF6B4592}" destId="{EEAD9434-0B71-4871-87E4-867765363A73}" srcOrd="10" destOrd="0" presId="urn:microsoft.com/office/officeart/2005/8/layout/cycle1"/>
    <dgm:cxn modelId="{5F3D3D4F-7ECD-4A4E-B808-1591F74088ED}" type="presParOf" srcId="{9EEAB5CC-8D5C-4FD7-90C0-43D5CF6B4592}" destId="{CC627F91-CABA-4D8B-92B1-48D733C15B5B}" srcOrd="11" destOrd="0" presId="urn:microsoft.com/office/officeart/2005/8/layout/cycle1"/>
    <dgm:cxn modelId="{4D6D49DE-7234-4529-BA69-66D1F9F7C237}" type="presParOf" srcId="{9EEAB5CC-8D5C-4FD7-90C0-43D5CF6B4592}" destId="{93460E77-F915-474B-8967-08392B7A165E}" srcOrd="12" destOrd="0" presId="urn:microsoft.com/office/officeart/2005/8/layout/cycle1"/>
    <dgm:cxn modelId="{3CD8FA7F-2CFC-4E82-8038-07348F011AD0}" type="presParOf" srcId="{9EEAB5CC-8D5C-4FD7-90C0-43D5CF6B4592}" destId="{964DFFEE-5014-4F31-B22E-330C775CC07F}" srcOrd="13" destOrd="0" presId="urn:microsoft.com/office/officeart/2005/8/layout/cycle1"/>
    <dgm:cxn modelId="{2F122320-6827-4758-AF57-EF057A009628}" type="presParOf" srcId="{9EEAB5CC-8D5C-4FD7-90C0-43D5CF6B4592}" destId="{0479AD47-FBEC-4F57-AEB7-E7CEDA1708FD}"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3E771-8C14-4D81-9DA5-880D314AC36C}">
      <dsp:nvSpPr>
        <dsp:cNvPr id="0" name=""/>
        <dsp:cNvSpPr/>
      </dsp:nvSpPr>
      <dsp:spPr>
        <a:xfrm>
          <a:off x="5004232" y="43570"/>
          <a:ext cx="1887132" cy="143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Soil Nutrients</a:t>
          </a:r>
        </a:p>
      </dsp:txBody>
      <dsp:txXfrm>
        <a:off x="5004232" y="43570"/>
        <a:ext cx="1887132" cy="1438944"/>
      </dsp:txXfrm>
    </dsp:sp>
    <dsp:sp modelId="{0F981D52-ECA1-4215-B767-106B58E417B4}">
      <dsp:nvSpPr>
        <dsp:cNvPr id="0" name=""/>
        <dsp:cNvSpPr/>
      </dsp:nvSpPr>
      <dsp:spPr>
        <a:xfrm>
          <a:off x="1836779" y="1145"/>
          <a:ext cx="5403365" cy="5403365"/>
        </a:xfrm>
        <a:prstGeom prst="circularArrow">
          <a:avLst>
            <a:gd name="adj1" fmla="val 5193"/>
            <a:gd name="adj2" fmla="val 335388"/>
            <a:gd name="adj3" fmla="val 21295380"/>
            <a:gd name="adj4" fmla="val 19764365"/>
            <a:gd name="adj5" fmla="val 6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A6AB2D-5FC0-42E8-A3FA-AC3A0FD5E04D}">
      <dsp:nvSpPr>
        <dsp:cNvPr id="0" name=""/>
        <dsp:cNvSpPr/>
      </dsp:nvSpPr>
      <dsp:spPr>
        <a:xfrm>
          <a:off x="5879868" y="2724287"/>
          <a:ext cx="1877894" cy="143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Plant Uptake</a:t>
          </a:r>
        </a:p>
      </dsp:txBody>
      <dsp:txXfrm>
        <a:off x="5879868" y="2724287"/>
        <a:ext cx="1877894" cy="1438944"/>
      </dsp:txXfrm>
    </dsp:sp>
    <dsp:sp modelId="{6FA9C996-89F8-42DE-9799-E8E31ECB6F73}">
      <dsp:nvSpPr>
        <dsp:cNvPr id="0" name=""/>
        <dsp:cNvSpPr/>
      </dsp:nvSpPr>
      <dsp:spPr>
        <a:xfrm>
          <a:off x="1836779" y="1145"/>
          <a:ext cx="5403365" cy="5403365"/>
        </a:xfrm>
        <a:prstGeom prst="circularArrow">
          <a:avLst>
            <a:gd name="adj1" fmla="val 5193"/>
            <a:gd name="adj2" fmla="val 335388"/>
            <a:gd name="adj3" fmla="val 4016914"/>
            <a:gd name="adj4" fmla="val 2251398"/>
            <a:gd name="adj5" fmla="val 6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22D912-2F5B-4570-9199-F0D2E278B9D8}">
      <dsp:nvSpPr>
        <dsp:cNvPr id="0" name=""/>
        <dsp:cNvSpPr/>
      </dsp:nvSpPr>
      <dsp:spPr>
        <a:xfrm>
          <a:off x="3818990" y="4381061"/>
          <a:ext cx="1438944" cy="143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Plant Matures</a:t>
          </a:r>
        </a:p>
      </dsp:txBody>
      <dsp:txXfrm>
        <a:off x="3818990" y="4381061"/>
        <a:ext cx="1438944" cy="1438944"/>
      </dsp:txXfrm>
    </dsp:sp>
    <dsp:sp modelId="{A5FCE870-54E3-4BD8-AE4A-BEBB08360EBD}">
      <dsp:nvSpPr>
        <dsp:cNvPr id="0" name=""/>
        <dsp:cNvSpPr/>
      </dsp:nvSpPr>
      <dsp:spPr>
        <a:xfrm>
          <a:off x="1836779" y="1145"/>
          <a:ext cx="5403365" cy="5403365"/>
        </a:xfrm>
        <a:prstGeom prst="circularArrow">
          <a:avLst>
            <a:gd name="adj1" fmla="val 5193"/>
            <a:gd name="adj2" fmla="val 335388"/>
            <a:gd name="adj3" fmla="val 8213214"/>
            <a:gd name="adj4" fmla="val 6447698"/>
            <a:gd name="adj5" fmla="val 6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AD9434-0B71-4871-87E4-867765363A73}">
      <dsp:nvSpPr>
        <dsp:cNvPr id="0" name=""/>
        <dsp:cNvSpPr/>
      </dsp:nvSpPr>
      <dsp:spPr>
        <a:xfrm>
          <a:off x="1538636" y="2724287"/>
          <a:ext cx="1438944" cy="143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Plant Dies</a:t>
          </a:r>
        </a:p>
      </dsp:txBody>
      <dsp:txXfrm>
        <a:off x="1538636" y="2724287"/>
        <a:ext cx="1438944" cy="1438944"/>
      </dsp:txXfrm>
    </dsp:sp>
    <dsp:sp modelId="{CC627F91-CABA-4D8B-92B1-48D733C15B5B}">
      <dsp:nvSpPr>
        <dsp:cNvPr id="0" name=""/>
        <dsp:cNvSpPr/>
      </dsp:nvSpPr>
      <dsp:spPr>
        <a:xfrm>
          <a:off x="1836779" y="1145"/>
          <a:ext cx="5403365" cy="5403365"/>
        </a:xfrm>
        <a:prstGeom prst="circularArrow">
          <a:avLst>
            <a:gd name="adj1" fmla="val 5193"/>
            <a:gd name="adj2" fmla="val 335388"/>
            <a:gd name="adj3" fmla="val 12300247"/>
            <a:gd name="adj4" fmla="val 10769232"/>
            <a:gd name="adj5" fmla="val 6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4DFFEE-5014-4F31-B22E-330C775CC07F}">
      <dsp:nvSpPr>
        <dsp:cNvPr id="0" name=""/>
        <dsp:cNvSpPr/>
      </dsp:nvSpPr>
      <dsp:spPr>
        <a:xfrm>
          <a:off x="1913088" y="43570"/>
          <a:ext cx="2432075" cy="1438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Biomass Decomposition</a:t>
          </a:r>
        </a:p>
      </dsp:txBody>
      <dsp:txXfrm>
        <a:off x="1913088" y="43570"/>
        <a:ext cx="2432075" cy="1438944"/>
      </dsp:txXfrm>
    </dsp:sp>
    <dsp:sp modelId="{0479AD47-FBEC-4F57-AEB7-E7CEDA1708FD}">
      <dsp:nvSpPr>
        <dsp:cNvPr id="0" name=""/>
        <dsp:cNvSpPr/>
      </dsp:nvSpPr>
      <dsp:spPr>
        <a:xfrm>
          <a:off x="1836779" y="1145"/>
          <a:ext cx="5403365" cy="5403365"/>
        </a:xfrm>
        <a:prstGeom prst="circularArrow">
          <a:avLst>
            <a:gd name="adj1" fmla="val 5193"/>
            <a:gd name="adj2" fmla="val 335388"/>
            <a:gd name="adj3" fmla="val 16536689"/>
            <a:gd name="adj4" fmla="val 15922555"/>
            <a:gd name="adj5" fmla="val 6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791A8B17-609C-C783-A8A4-8E71187C108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83971" name="Rectangle 3">
            <a:extLst>
              <a:ext uri="{FF2B5EF4-FFF2-40B4-BE49-F238E27FC236}">
                <a16:creationId xmlns:a16="http://schemas.microsoft.com/office/drawing/2014/main" id="{B5F9929E-0A31-407D-4A28-7BD4441C2331}"/>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E7668E87-6158-7D36-C6A2-7A6DABD923D3}"/>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a:extLst>
              <a:ext uri="{FF2B5EF4-FFF2-40B4-BE49-F238E27FC236}">
                <a16:creationId xmlns:a16="http://schemas.microsoft.com/office/drawing/2014/main" id="{CBBBA7C4-2E0A-0129-51AC-BFA57E4CE3BC}"/>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3974" name="Rectangle 6">
            <a:extLst>
              <a:ext uri="{FF2B5EF4-FFF2-40B4-BE49-F238E27FC236}">
                <a16:creationId xmlns:a16="http://schemas.microsoft.com/office/drawing/2014/main" id="{CEB97120-383B-FBA8-FE1F-AF360A11D92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83975" name="Rectangle 7">
            <a:extLst>
              <a:ext uri="{FF2B5EF4-FFF2-40B4-BE49-F238E27FC236}">
                <a16:creationId xmlns:a16="http://schemas.microsoft.com/office/drawing/2014/main" id="{E2E5D47A-B549-AB75-C22B-0D87FBD168B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078BD291-2AC6-44A5-A2D3-CEC616AEA75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140CE2-343F-4AC9-8159-3AD83B13E8EE}" type="slidenum">
              <a:rPr lang="en-US" smtClean="0"/>
              <a:t>20</a:t>
            </a:fld>
            <a:endParaRPr lang="en-US"/>
          </a:p>
        </p:txBody>
      </p:sp>
    </p:spTree>
    <p:extLst>
      <p:ext uri="{BB962C8B-B14F-4D97-AF65-F5344CB8AC3E}">
        <p14:creationId xmlns:p14="http://schemas.microsoft.com/office/powerpoint/2010/main" val="265891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E739B6C3-94DA-1BC6-4AB9-9E0AAD69B7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FC9A46C-459F-4D69-BA41-A599F0F7ED4B}" type="slidenum">
              <a:rPr lang="en-US" altLang="en-US">
                <a:latin typeface="Arial" panose="020B0604020202020204" pitchFamily="34" charset="0"/>
              </a:rPr>
              <a:pPr/>
              <a:t>22</a:t>
            </a:fld>
            <a:endParaRPr lang="en-US" altLang="en-US">
              <a:latin typeface="Arial" panose="020B0604020202020204" pitchFamily="34" charset="0"/>
            </a:endParaRPr>
          </a:p>
        </p:txBody>
      </p:sp>
      <p:sp>
        <p:nvSpPr>
          <p:cNvPr id="4099" name="Rectangle 2">
            <a:extLst>
              <a:ext uri="{FF2B5EF4-FFF2-40B4-BE49-F238E27FC236}">
                <a16:creationId xmlns:a16="http://schemas.microsoft.com/office/drawing/2014/main" id="{6084B4CC-5CA9-070D-56A5-700D82D14BA2}"/>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09C065D4-233C-9C5A-1A87-D809A65433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proud man, a little angry. Went out to the field, hated he couldn’t get seed in the ground very well sometimes, broadcasting seed didn’t always work. So he tilled it up, loosened the soil, then seeds would come up much easier.</a:t>
            </a:r>
          </a:p>
        </p:txBody>
      </p:sp>
      <p:sp>
        <p:nvSpPr>
          <p:cNvPr id="4" name="Slide Number Placeholder 3"/>
          <p:cNvSpPr>
            <a:spLocks noGrp="1"/>
          </p:cNvSpPr>
          <p:nvPr>
            <p:ph type="sldNum" sz="quarter" idx="5"/>
          </p:nvPr>
        </p:nvSpPr>
        <p:spPr/>
        <p:txBody>
          <a:bodyPr/>
          <a:lstStyle/>
          <a:p>
            <a:fld id="{078BD291-2AC6-44A5-A2D3-CEC616AEA758}" type="slidenum">
              <a:rPr lang="en-US" altLang="en-US" smtClean="0"/>
              <a:pPr/>
              <a:t>27</a:t>
            </a:fld>
            <a:endParaRPr lang="en-US" altLang="en-US"/>
          </a:p>
        </p:txBody>
      </p:sp>
    </p:spTree>
    <p:extLst>
      <p:ext uri="{BB962C8B-B14F-4D97-AF65-F5344CB8AC3E}">
        <p14:creationId xmlns:p14="http://schemas.microsoft.com/office/powerpoint/2010/main" val="2287899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Went to Daniel </a:t>
            </a:r>
            <a:r>
              <a:rPr lang="en-US" dirty="0" err="1"/>
              <a:t>Thaer’s</a:t>
            </a:r>
            <a:r>
              <a:rPr lang="en-US" dirty="0"/>
              <a:t> school in Germany, who pushed humus theory</a:t>
            </a:r>
          </a:p>
        </p:txBody>
      </p:sp>
      <p:sp>
        <p:nvSpPr>
          <p:cNvPr id="4" name="Slide Number Placeholder 3"/>
          <p:cNvSpPr>
            <a:spLocks noGrp="1"/>
          </p:cNvSpPr>
          <p:nvPr>
            <p:ph type="sldNum" sz="quarter" idx="5"/>
          </p:nvPr>
        </p:nvSpPr>
        <p:spPr/>
        <p:txBody>
          <a:bodyPr/>
          <a:lstStyle/>
          <a:p>
            <a:fld id="{078BD291-2AC6-44A5-A2D3-CEC616AEA758}" type="slidenum">
              <a:rPr lang="en-US" altLang="en-US" smtClean="0"/>
              <a:pPr/>
              <a:t>28</a:t>
            </a:fld>
            <a:endParaRPr lang="en-US" altLang="en-US"/>
          </a:p>
        </p:txBody>
      </p:sp>
    </p:spTree>
    <p:extLst>
      <p:ext uri="{BB962C8B-B14F-4D97-AF65-F5344CB8AC3E}">
        <p14:creationId xmlns:p14="http://schemas.microsoft.com/office/powerpoint/2010/main" val="574078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plants are growing close together, there is no competition among plants for extracting immobile nutrients from the soil. This is because the plant root is extracting immobile nutrients from an extremely small volume of soil, often soil within a mm or two from the root surface</a:t>
            </a:r>
          </a:p>
          <a:p>
            <a:endParaRPr lang="en-US" dirty="0"/>
          </a:p>
        </p:txBody>
      </p:sp>
      <p:sp>
        <p:nvSpPr>
          <p:cNvPr id="4" name="Slide Number Placeholder 3"/>
          <p:cNvSpPr>
            <a:spLocks noGrp="1"/>
          </p:cNvSpPr>
          <p:nvPr>
            <p:ph type="sldNum" sz="quarter" idx="5"/>
          </p:nvPr>
        </p:nvSpPr>
        <p:spPr/>
        <p:txBody>
          <a:bodyPr/>
          <a:lstStyle/>
          <a:p>
            <a:fld id="{078BD291-2AC6-44A5-A2D3-CEC616AEA758}" type="slidenum">
              <a:rPr lang="en-US" altLang="en-US" smtClean="0"/>
              <a:pPr/>
              <a:t>59</a:t>
            </a:fld>
            <a:endParaRPr lang="en-US" altLang="en-US"/>
          </a:p>
        </p:txBody>
      </p:sp>
    </p:spTree>
    <p:extLst>
      <p:ext uri="{BB962C8B-B14F-4D97-AF65-F5344CB8AC3E}">
        <p14:creationId xmlns:p14="http://schemas.microsoft.com/office/powerpoint/2010/main" val="2328858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79C3-4381-4B45-9DC6-741CEDDC46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0B05DA-428B-40ED-B249-52936E290D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76A7AB-8928-469E-ABF2-65D753A648A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23A33DF-3EE8-4C3D-90E0-9E6B1E3AF16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0705274-F66E-463E-8A67-BC449F244CEA}"/>
              </a:ext>
            </a:extLst>
          </p:cNvPr>
          <p:cNvSpPr>
            <a:spLocks noGrp="1"/>
          </p:cNvSpPr>
          <p:nvPr>
            <p:ph type="sldNum" sz="quarter" idx="12"/>
          </p:nvPr>
        </p:nvSpPr>
        <p:spPr/>
        <p:txBody>
          <a:bodyPr/>
          <a:lstStyle/>
          <a:p>
            <a:fld id="{8C56F372-04FF-4E0B-8220-C27F196F7FE4}" type="slidenum">
              <a:rPr lang="en-US" altLang="en-US" smtClean="0"/>
              <a:pPr/>
              <a:t>‹#›</a:t>
            </a:fld>
            <a:endParaRPr lang="en-US" altLang="en-US"/>
          </a:p>
        </p:txBody>
      </p:sp>
    </p:spTree>
    <p:extLst>
      <p:ext uri="{BB962C8B-B14F-4D97-AF65-F5344CB8AC3E}">
        <p14:creationId xmlns:p14="http://schemas.microsoft.com/office/powerpoint/2010/main" val="2433044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A718-454E-4650-AE44-D364F24AD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029EA7-4D80-442E-8901-25566B34DB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E4CA2C4-0323-4409-BDA1-197954CB0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25119-7D3C-4C5D-9A11-CC86A848FDB9}"/>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47F87154-D74A-43FA-9D2F-59B69F87AF9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5860937F-D782-4602-95DE-8AC4EE83D281}"/>
              </a:ext>
            </a:extLst>
          </p:cNvPr>
          <p:cNvSpPr>
            <a:spLocks noGrp="1"/>
          </p:cNvSpPr>
          <p:nvPr>
            <p:ph type="sldNum" sz="quarter" idx="12"/>
          </p:nvPr>
        </p:nvSpPr>
        <p:spPr/>
        <p:txBody>
          <a:bodyPr/>
          <a:lstStyle/>
          <a:p>
            <a:fld id="{DD44BC56-8B20-48F8-B6E3-9D38AD2D1438}" type="slidenum">
              <a:rPr lang="en-US" altLang="en-US" smtClean="0"/>
              <a:pPr/>
              <a:t>‹#›</a:t>
            </a:fld>
            <a:endParaRPr lang="en-US" altLang="en-US"/>
          </a:p>
        </p:txBody>
      </p:sp>
    </p:spTree>
    <p:extLst>
      <p:ext uri="{BB962C8B-B14F-4D97-AF65-F5344CB8AC3E}">
        <p14:creationId xmlns:p14="http://schemas.microsoft.com/office/powerpoint/2010/main" val="4082056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E6C2-BD22-4F70-B87D-9C48681644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272D84-5249-4C82-A49C-73D2BBFCF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F37CE-47FA-45D5-B206-54023B37B33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F09A0A9-A5A2-4759-BFCE-1A09AFFAB05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D361E48-D91B-4CD7-99EF-72507E3B35B6}"/>
              </a:ext>
            </a:extLst>
          </p:cNvPr>
          <p:cNvSpPr>
            <a:spLocks noGrp="1"/>
          </p:cNvSpPr>
          <p:nvPr>
            <p:ph type="sldNum" sz="quarter" idx="12"/>
          </p:nvPr>
        </p:nvSpPr>
        <p:spPr/>
        <p:txBody>
          <a:bodyPr/>
          <a:lstStyle/>
          <a:p>
            <a:fld id="{3C14B70B-10D9-47B2-A99F-A4BB0EB607E4}" type="slidenum">
              <a:rPr lang="en-US" altLang="en-US" smtClean="0"/>
              <a:pPr/>
              <a:t>‹#›</a:t>
            </a:fld>
            <a:endParaRPr lang="en-US" altLang="en-US"/>
          </a:p>
        </p:txBody>
      </p:sp>
    </p:spTree>
    <p:extLst>
      <p:ext uri="{BB962C8B-B14F-4D97-AF65-F5344CB8AC3E}">
        <p14:creationId xmlns:p14="http://schemas.microsoft.com/office/powerpoint/2010/main" val="2916972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5F438D-2887-444C-A191-5FD503DADB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8F0F86-D01B-411E-B123-60AF8774F2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619C1-4150-44F6-8582-686C3207E9F0}"/>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6FD3AF0-A3F0-4986-ADE4-97F2AE8CCD8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CE4A888-7F0C-4C77-AC4C-337E6319D586}"/>
              </a:ext>
            </a:extLst>
          </p:cNvPr>
          <p:cNvSpPr>
            <a:spLocks noGrp="1"/>
          </p:cNvSpPr>
          <p:nvPr>
            <p:ph type="sldNum" sz="quarter" idx="12"/>
          </p:nvPr>
        </p:nvSpPr>
        <p:spPr/>
        <p:txBody>
          <a:bodyPr/>
          <a:lstStyle/>
          <a:p>
            <a:fld id="{ECD654F3-7DAE-4F3B-A5A3-A83B71FED02C}" type="slidenum">
              <a:rPr lang="en-US" altLang="en-US" smtClean="0"/>
              <a:pPr/>
              <a:t>‹#›</a:t>
            </a:fld>
            <a:endParaRPr lang="en-US" altLang="en-US"/>
          </a:p>
        </p:txBody>
      </p:sp>
    </p:spTree>
    <p:extLst>
      <p:ext uri="{BB962C8B-B14F-4D97-AF65-F5344CB8AC3E}">
        <p14:creationId xmlns:p14="http://schemas.microsoft.com/office/powerpoint/2010/main" val="1699453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FA20-52DF-490A-8ADB-BE3953421B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4D7AB0-AE62-47AC-9EA6-AC29A62F10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5237E-D006-4F73-8207-7925617578A9}"/>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D483CE7-1FBB-411D-A791-0376CA2707F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0602678-2687-4D1C-8D20-2AF88149C4C0}"/>
              </a:ext>
            </a:extLst>
          </p:cNvPr>
          <p:cNvSpPr>
            <a:spLocks noGrp="1"/>
          </p:cNvSpPr>
          <p:nvPr>
            <p:ph type="sldNum" sz="quarter" idx="12"/>
          </p:nvPr>
        </p:nvSpPr>
        <p:spPr/>
        <p:txBody>
          <a:bodyPr/>
          <a:lstStyle/>
          <a:p>
            <a:fld id="{591A5F75-AF30-4728-83BB-0C115A0A388D}" type="slidenum">
              <a:rPr lang="en-US" altLang="en-US" smtClean="0"/>
              <a:pPr/>
              <a:t>‹#›</a:t>
            </a:fld>
            <a:endParaRPr lang="en-US" altLang="en-US"/>
          </a:p>
        </p:txBody>
      </p:sp>
    </p:spTree>
    <p:extLst>
      <p:ext uri="{BB962C8B-B14F-4D97-AF65-F5344CB8AC3E}">
        <p14:creationId xmlns:p14="http://schemas.microsoft.com/office/powerpoint/2010/main" val="572516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2FCD-30A1-4DE0-BB4F-1134C21D00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575126-77CA-4141-82B2-4260CC990B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FA095D-3C08-4C4C-9077-8CED395E16A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95FF913-9A1B-4483-9A4D-A960EAAA330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40E9EEA-5874-4A5D-985F-754FCE8B09EE}"/>
              </a:ext>
            </a:extLst>
          </p:cNvPr>
          <p:cNvSpPr>
            <a:spLocks noGrp="1"/>
          </p:cNvSpPr>
          <p:nvPr>
            <p:ph type="sldNum" sz="quarter" idx="12"/>
          </p:nvPr>
        </p:nvSpPr>
        <p:spPr/>
        <p:txBody>
          <a:bodyPr/>
          <a:lstStyle/>
          <a:p>
            <a:fld id="{059533BB-A1CB-4390-B36A-2EA8C50C11DC}" type="slidenum">
              <a:rPr lang="en-US" altLang="en-US" smtClean="0"/>
              <a:pPr/>
              <a:t>‹#›</a:t>
            </a:fld>
            <a:endParaRPr lang="en-US" altLang="en-US"/>
          </a:p>
        </p:txBody>
      </p:sp>
    </p:spTree>
    <p:extLst>
      <p:ext uri="{BB962C8B-B14F-4D97-AF65-F5344CB8AC3E}">
        <p14:creationId xmlns:p14="http://schemas.microsoft.com/office/powerpoint/2010/main" val="1696096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A406-62D2-47F2-8B2C-E2734DE4D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7A82D4-AC87-4931-9ABC-562493C8CE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BCCF39-7061-41E0-A554-CC883C1A61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15DA38-9E8B-49A0-AF41-7A5D46274956}"/>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2D5C8055-1E0B-425C-8B10-13AF9CDCB30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C4B226A-96B2-4D14-A899-527490328A17}"/>
              </a:ext>
            </a:extLst>
          </p:cNvPr>
          <p:cNvSpPr>
            <a:spLocks noGrp="1"/>
          </p:cNvSpPr>
          <p:nvPr>
            <p:ph type="sldNum" sz="quarter" idx="12"/>
          </p:nvPr>
        </p:nvSpPr>
        <p:spPr/>
        <p:txBody>
          <a:bodyPr/>
          <a:lstStyle/>
          <a:p>
            <a:fld id="{2E6E5C1B-98AA-4154-96DE-F6D53E9385E8}" type="slidenum">
              <a:rPr lang="en-US" altLang="en-US" smtClean="0"/>
              <a:pPr/>
              <a:t>‹#›</a:t>
            </a:fld>
            <a:endParaRPr lang="en-US" altLang="en-US"/>
          </a:p>
        </p:txBody>
      </p:sp>
    </p:spTree>
    <p:extLst>
      <p:ext uri="{BB962C8B-B14F-4D97-AF65-F5344CB8AC3E}">
        <p14:creationId xmlns:p14="http://schemas.microsoft.com/office/powerpoint/2010/main" val="4111277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7A2F-608D-465C-8B5C-45EC3793E7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237A5F-B15C-4B38-8EFE-738BBB95F1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18B41-31D7-45FA-A945-0F7848E69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34373-6DFD-4FFD-9199-CCE288F722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CB2951-C10F-4DA7-A3F8-732848E06F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87F917-40DF-4AB7-AB0B-24EA7934696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B2094835-F825-4E61-A506-15DFBE333E73}"/>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A710D818-B419-4BEB-9EAB-88F08B767D9F}"/>
              </a:ext>
            </a:extLst>
          </p:cNvPr>
          <p:cNvSpPr>
            <a:spLocks noGrp="1"/>
          </p:cNvSpPr>
          <p:nvPr>
            <p:ph type="sldNum" sz="quarter" idx="12"/>
          </p:nvPr>
        </p:nvSpPr>
        <p:spPr/>
        <p:txBody>
          <a:bodyPr/>
          <a:lstStyle/>
          <a:p>
            <a:fld id="{0187F005-8732-44D0-A972-9E6A05F8585F}" type="slidenum">
              <a:rPr lang="en-US" altLang="en-US" smtClean="0"/>
              <a:pPr/>
              <a:t>‹#›</a:t>
            </a:fld>
            <a:endParaRPr lang="en-US" altLang="en-US"/>
          </a:p>
        </p:txBody>
      </p:sp>
    </p:spTree>
    <p:extLst>
      <p:ext uri="{BB962C8B-B14F-4D97-AF65-F5344CB8AC3E}">
        <p14:creationId xmlns:p14="http://schemas.microsoft.com/office/powerpoint/2010/main" val="3413923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ED5A3-6AEB-4A5C-B6E9-900397EE64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3C06F4-2DFD-4302-9CD1-D282CB93BAC7}"/>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4FE841A3-5D21-486F-8C31-4830016C4C71}"/>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D2BD72F-AAD2-4C5F-BE33-5F873755B3DE}"/>
              </a:ext>
            </a:extLst>
          </p:cNvPr>
          <p:cNvSpPr>
            <a:spLocks noGrp="1"/>
          </p:cNvSpPr>
          <p:nvPr>
            <p:ph type="sldNum" sz="quarter" idx="12"/>
          </p:nvPr>
        </p:nvSpPr>
        <p:spPr/>
        <p:txBody>
          <a:bodyPr/>
          <a:lstStyle/>
          <a:p>
            <a:fld id="{BE9669AC-7380-4203-B526-277B74BCA021}" type="slidenum">
              <a:rPr lang="en-US" altLang="en-US" smtClean="0"/>
              <a:pPr/>
              <a:t>‹#›</a:t>
            </a:fld>
            <a:endParaRPr lang="en-US" altLang="en-US"/>
          </a:p>
        </p:txBody>
      </p:sp>
    </p:spTree>
    <p:extLst>
      <p:ext uri="{BB962C8B-B14F-4D97-AF65-F5344CB8AC3E}">
        <p14:creationId xmlns:p14="http://schemas.microsoft.com/office/powerpoint/2010/main" val="445782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8D05D-7D4F-4741-BDE0-F9565EF407ED}"/>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E88435E5-507E-434C-96CA-0C283851E4A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10DC49E1-9DDD-48CB-BE74-1C1DE8DFDB52}"/>
              </a:ext>
            </a:extLst>
          </p:cNvPr>
          <p:cNvSpPr>
            <a:spLocks noGrp="1"/>
          </p:cNvSpPr>
          <p:nvPr>
            <p:ph type="sldNum" sz="quarter" idx="12"/>
          </p:nvPr>
        </p:nvSpPr>
        <p:spPr/>
        <p:txBody>
          <a:bodyPr/>
          <a:lstStyle/>
          <a:p>
            <a:fld id="{8E2B5059-E69A-417D-AA48-F71EBBB82095}" type="slidenum">
              <a:rPr lang="en-US" altLang="en-US" smtClean="0"/>
              <a:pPr/>
              <a:t>‹#›</a:t>
            </a:fld>
            <a:endParaRPr lang="en-US" altLang="en-US"/>
          </a:p>
        </p:txBody>
      </p:sp>
    </p:spTree>
    <p:extLst>
      <p:ext uri="{BB962C8B-B14F-4D97-AF65-F5344CB8AC3E}">
        <p14:creationId xmlns:p14="http://schemas.microsoft.com/office/powerpoint/2010/main" val="198949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8D05D-7D4F-4741-BDE0-F9565EF407ED}"/>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E88435E5-507E-434C-96CA-0C283851E4A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10DC49E1-9DDD-48CB-BE74-1C1DE8DFDB52}"/>
              </a:ext>
            </a:extLst>
          </p:cNvPr>
          <p:cNvSpPr>
            <a:spLocks noGrp="1"/>
          </p:cNvSpPr>
          <p:nvPr>
            <p:ph type="sldNum" sz="quarter" idx="12"/>
          </p:nvPr>
        </p:nvSpPr>
        <p:spPr/>
        <p:txBody>
          <a:bodyPr/>
          <a:lstStyle/>
          <a:p>
            <a:fld id="{8E2B5059-E69A-417D-AA48-F71EBBB82095}" type="slidenum">
              <a:rPr lang="en-US" altLang="en-US" smtClean="0"/>
              <a:pPr/>
              <a:t>‹#›</a:t>
            </a:fld>
            <a:endParaRPr lang="en-US" altLang="en-US"/>
          </a:p>
        </p:txBody>
      </p:sp>
      <p:sp>
        <p:nvSpPr>
          <p:cNvPr id="5" name="Rectangle 4">
            <a:extLst>
              <a:ext uri="{FF2B5EF4-FFF2-40B4-BE49-F238E27FC236}">
                <a16:creationId xmlns:a16="http://schemas.microsoft.com/office/drawing/2014/main" id="{22FC6992-2EC5-64C8-725A-533AF556C3AF}"/>
              </a:ext>
            </a:extLst>
          </p:cNvPr>
          <p:cNvSpPr/>
          <p:nvPr userDrawn="1"/>
        </p:nvSpPr>
        <p:spPr>
          <a:xfrm>
            <a:off x="0" y="6096000"/>
            <a:ext cx="2971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58714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6743-34A0-4EC6-B321-16A8B240A5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E19EE2-D176-41BC-AC18-1BE28B4682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B6B93-C68D-48E5-B269-B3C7FF919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667E2-9E64-41C8-83F1-FD5B1C54146E}"/>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41022A05-804E-49BB-8C88-991B4E0AB950}"/>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1F8D76B-659D-4AB1-B6A8-01A371F81508}"/>
              </a:ext>
            </a:extLst>
          </p:cNvPr>
          <p:cNvSpPr>
            <a:spLocks noGrp="1"/>
          </p:cNvSpPr>
          <p:nvPr>
            <p:ph type="sldNum" sz="quarter" idx="12"/>
          </p:nvPr>
        </p:nvSpPr>
        <p:spPr/>
        <p:txBody>
          <a:bodyPr/>
          <a:lstStyle/>
          <a:p>
            <a:fld id="{C375A077-EF9F-497C-B082-322BBD2D856F}" type="slidenum">
              <a:rPr lang="en-US" altLang="en-US" smtClean="0"/>
              <a:pPr/>
              <a:t>‹#›</a:t>
            </a:fld>
            <a:endParaRPr lang="en-US" altLang="en-US"/>
          </a:p>
        </p:txBody>
      </p:sp>
    </p:spTree>
    <p:extLst>
      <p:ext uri="{BB962C8B-B14F-4D97-AF65-F5344CB8AC3E}">
        <p14:creationId xmlns:p14="http://schemas.microsoft.com/office/powerpoint/2010/main" val="1200816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F20DEB-1CCF-4894-BF0A-5C1D0AB4D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35A054-BE4C-4376-A88A-B30062564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30E16-47E0-4F72-A0A9-F402DAE7D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7608E857-CD18-4094-AAC9-71905D8E8C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C8068E6-0AB5-453B-BCF9-3380388062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75A077-EF9F-497C-B082-322BBD2D856F}" type="slidenum">
              <a:rPr lang="en-US" altLang="en-US" smtClean="0"/>
              <a:pPr/>
              <a:t>‹#›</a:t>
            </a:fld>
            <a:endParaRPr lang="en-US" altLang="en-US"/>
          </a:p>
        </p:txBody>
      </p:sp>
      <p:pic>
        <p:nvPicPr>
          <p:cNvPr id="113666" name="Picture 2">
            <a:extLst>
              <a:ext uri="{FF2B5EF4-FFF2-40B4-BE49-F238E27FC236}">
                <a16:creationId xmlns:a16="http://schemas.microsoft.com/office/drawing/2014/main" id="{B719F78F-BA17-4863-8B41-0AF386B583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056" y="6303391"/>
            <a:ext cx="2914348" cy="50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0225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12" r:id="rId8"/>
    <p:sldLayoutId id="2147483805" r:id="rId9"/>
    <p:sldLayoutId id="2147483806" r:id="rId10"/>
    <p:sldLayoutId id="2147483807" r:id="rId11"/>
    <p:sldLayoutId id="214748380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eg"/><Relationship Id="rId7"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5.gif"/><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42.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9.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52.xml.rels><?xml version="1.0" encoding="UTF-8" standalone="yes"?>
<Relationships xmlns="http://schemas.openxmlformats.org/package/2006/relationships"><Relationship Id="rId2" Type="http://schemas.openxmlformats.org/officeDocument/2006/relationships/hyperlink" Target="https://nue.okstate.edu/Index_Publications/Bray.pdf"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330A-A787-87C2-061D-91C2F2505FAC}"/>
              </a:ext>
            </a:extLst>
          </p:cNvPr>
          <p:cNvSpPr>
            <a:spLocks noGrp="1"/>
          </p:cNvSpPr>
          <p:nvPr>
            <p:ph type="title"/>
          </p:nvPr>
        </p:nvSpPr>
        <p:spPr/>
        <p:txBody>
          <a:bodyPr/>
          <a:lstStyle/>
          <a:p>
            <a:r>
              <a:rPr lang="en-US" dirty="0"/>
              <a:t>PSS 4313/6313: Soil Fertility and Fertilizers</a:t>
            </a:r>
          </a:p>
        </p:txBody>
      </p:sp>
      <p:sp>
        <p:nvSpPr>
          <p:cNvPr id="3" name="Text Placeholder 2">
            <a:extLst>
              <a:ext uri="{FF2B5EF4-FFF2-40B4-BE49-F238E27FC236}">
                <a16:creationId xmlns:a16="http://schemas.microsoft.com/office/drawing/2014/main" id="{40F24D28-5E1E-06D8-505E-D6F8BAFFD5D2}"/>
              </a:ext>
            </a:extLst>
          </p:cNvPr>
          <p:cNvSpPr>
            <a:spLocks noGrp="1"/>
          </p:cNvSpPr>
          <p:nvPr>
            <p:ph type="body" idx="1"/>
          </p:nvPr>
        </p:nvSpPr>
        <p:spPr/>
        <p:txBody>
          <a:bodyPr/>
          <a:lstStyle/>
          <a:p>
            <a:r>
              <a:rPr lang="en-US" dirty="0"/>
              <a:t>Spring 2026</a:t>
            </a:r>
          </a:p>
          <a:p>
            <a:endParaRPr lang="en-US" dirty="0"/>
          </a:p>
        </p:txBody>
      </p:sp>
      <p:sp>
        <p:nvSpPr>
          <p:cNvPr id="4" name="Slide Number Placeholder 3">
            <a:extLst>
              <a:ext uri="{FF2B5EF4-FFF2-40B4-BE49-F238E27FC236}">
                <a16:creationId xmlns:a16="http://schemas.microsoft.com/office/drawing/2014/main" id="{7D98CCAA-7B39-8625-89D5-205B4A075E66}"/>
              </a:ext>
            </a:extLst>
          </p:cNvPr>
          <p:cNvSpPr>
            <a:spLocks noGrp="1"/>
          </p:cNvSpPr>
          <p:nvPr>
            <p:ph type="sldNum" sz="quarter" idx="12"/>
          </p:nvPr>
        </p:nvSpPr>
        <p:spPr/>
        <p:txBody>
          <a:bodyPr/>
          <a:lstStyle/>
          <a:p>
            <a:fld id="{059533BB-A1CB-4390-B36A-2EA8C50C11DC}" type="slidenum">
              <a:rPr lang="en-US" altLang="en-US" smtClean="0"/>
              <a:pPr/>
              <a:t>1</a:t>
            </a:fld>
            <a:endParaRPr lang="en-US" altLang="en-US"/>
          </a:p>
        </p:txBody>
      </p:sp>
    </p:spTree>
    <p:extLst>
      <p:ext uri="{BB962C8B-B14F-4D97-AF65-F5344CB8AC3E}">
        <p14:creationId xmlns:p14="http://schemas.microsoft.com/office/powerpoint/2010/main" val="113146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AEF6F7-BBD3-5A39-58E3-F796F7AB46E1}"/>
              </a:ext>
            </a:extLst>
          </p:cNvPr>
          <p:cNvPicPr>
            <a:picLocks noChangeAspect="1"/>
          </p:cNvPicPr>
          <p:nvPr/>
        </p:nvPicPr>
        <p:blipFill>
          <a:blip r:embed="rId2"/>
          <a:stretch>
            <a:fillRect/>
          </a:stretch>
        </p:blipFill>
        <p:spPr>
          <a:xfrm>
            <a:off x="1083734" y="609600"/>
            <a:ext cx="10024533" cy="5638800"/>
          </a:xfrm>
          <a:prstGeom prst="rect">
            <a:avLst/>
          </a:prstGeom>
        </p:spPr>
      </p:pic>
      <p:sp>
        <p:nvSpPr>
          <p:cNvPr id="2" name="Slide Number Placeholder 1">
            <a:extLst>
              <a:ext uri="{FF2B5EF4-FFF2-40B4-BE49-F238E27FC236}">
                <a16:creationId xmlns:a16="http://schemas.microsoft.com/office/drawing/2014/main" id="{E22A6BB6-13AA-989A-F4E3-A1AA77E2E2A3}"/>
              </a:ext>
            </a:extLst>
          </p:cNvPr>
          <p:cNvSpPr>
            <a:spLocks noGrp="1"/>
          </p:cNvSpPr>
          <p:nvPr>
            <p:ph type="sldNum" sz="quarter" idx="12"/>
          </p:nvPr>
        </p:nvSpPr>
        <p:spPr/>
        <p:txBody>
          <a:bodyPr/>
          <a:lstStyle/>
          <a:p>
            <a:fld id="{8E2B5059-E69A-417D-AA48-F71EBBB82095}" type="slidenum">
              <a:rPr lang="en-US" altLang="en-US" smtClean="0"/>
              <a:pPr/>
              <a:t>10</a:t>
            </a:fld>
            <a:endParaRPr lang="en-US" altLang="en-US"/>
          </a:p>
        </p:txBody>
      </p:sp>
    </p:spTree>
    <p:extLst>
      <p:ext uri="{BB962C8B-B14F-4D97-AF65-F5344CB8AC3E}">
        <p14:creationId xmlns:p14="http://schemas.microsoft.com/office/powerpoint/2010/main" val="931435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armful Algal Bloom Monitoring and Forecasting in the Gulf of Mexico | NOAA  CoastWatch &amp; OceanWatch">
            <a:extLst>
              <a:ext uri="{FF2B5EF4-FFF2-40B4-BE49-F238E27FC236}">
                <a16:creationId xmlns:a16="http://schemas.microsoft.com/office/drawing/2014/main" id="{58F67EE9-DF56-1448-03BC-536298932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563" y="1400175"/>
            <a:ext cx="9286875" cy="40576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BE38F06-4444-041F-7A3C-F266B194B805}"/>
              </a:ext>
            </a:extLst>
          </p:cNvPr>
          <p:cNvSpPr>
            <a:spLocks noGrp="1"/>
          </p:cNvSpPr>
          <p:nvPr>
            <p:ph type="sldNum" sz="quarter" idx="12"/>
          </p:nvPr>
        </p:nvSpPr>
        <p:spPr/>
        <p:txBody>
          <a:bodyPr/>
          <a:lstStyle/>
          <a:p>
            <a:fld id="{8E2B5059-E69A-417D-AA48-F71EBBB82095}" type="slidenum">
              <a:rPr lang="en-US" altLang="en-US" smtClean="0"/>
              <a:pPr/>
              <a:t>11</a:t>
            </a:fld>
            <a:endParaRPr lang="en-US" altLang="en-US"/>
          </a:p>
        </p:txBody>
      </p:sp>
    </p:spTree>
    <p:extLst>
      <p:ext uri="{BB962C8B-B14F-4D97-AF65-F5344CB8AC3E}">
        <p14:creationId xmlns:p14="http://schemas.microsoft.com/office/powerpoint/2010/main" val="1912120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AE53CC-41D8-DFB0-AEA6-6397FEC46931}"/>
              </a:ext>
            </a:extLst>
          </p:cNvPr>
          <p:cNvSpPr>
            <a:spLocks noGrp="1"/>
          </p:cNvSpPr>
          <p:nvPr>
            <p:ph type="sldNum" sz="quarter" idx="12"/>
          </p:nvPr>
        </p:nvSpPr>
        <p:spPr/>
        <p:txBody>
          <a:bodyPr/>
          <a:lstStyle/>
          <a:p>
            <a:fld id="{591A5F75-AF30-4728-83BB-0C115A0A388D}" type="slidenum">
              <a:rPr lang="en-US" altLang="en-US" smtClean="0"/>
              <a:pPr/>
              <a:t>12</a:t>
            </a:fld>
            <a:endParaRPr lang="en-US" altLang="en-US"/>
          </a:p>
        </p:txBody>
      </p:sp>
      <p:graphicFrame>
        <p:nvGraphicFramePr>
          <p:cNvPr id="5" name="Content Placeholder 4">
            <a:extLst>
              <a:ext uri="{FF2B5EF4-FFF2-40B4-BE49-F238E27FC236}">
                <a16:creationId xmlns:a16="http://schemas.microsoft.com/office/drawing/2014/main" id="{49F4EA33-61A2-D1C3-F45B-327635080BCF}"/>
              </a:ext>
            </a:extLst>
          </p:cNvPr>
          <p:cNvGraphicFramePr>
            <a:graphicFrameLocks/>
          </p:cNvGraphicFramePr>
          <p:nvPr>
            <p:extLst>
              <p:ext uri="{D42A27DB-BD31-4B8C-83A1-F6EECF244321}">
                <p14:modId xmlns:p14="http://schemas.microsoft.com/office/powerpoint/2010/main" val="41042076"/>
              </p:ext>
            </p:extLst>
          </p:nvPr>
        </p:nvGraphicFramePr>
        <p:xfrm>
          <a:off x="1676400" y="533400"/>
          <a:ext cx="9296400" cy="5822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599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D6E175-A399-7AC5-F24B-A0B615740C55}"/>
              </a:ext>
            </a:extLst>
          </p:cNvPr>
          <p:cNvSpPr>
            <a:spLocks noGrp="1"/>
          </p:cNvSpPr>
          <p:nvPr>
            <p:ph type="sldNum" sz="quarter" idx="12"/>
          </p:nvPr>
        </p:nvSpPr>
        <p:spPr/>
        <p:txBody>
          <a:bodyPr/>
          <a:lstStyle/>
          <a:p>
            <a:fld id="{8E2B5059-E69A-417D-AA48-F71EBBB82095}" type="slidenum">
              <a:rPr lang="en-US" altLang="en-US" smtClean="0"/>
              <a:pPr/>
              <a:t>13</a:t>
            </a:fld>
            <a:endParaRPr lang="en-US" altLang="en-US"/>
          </a:p>
        </p:txBody>
      </p:sp>
      <p:pic>
        <p:nvPicPr>
          <p:cNvPr id="4" name="Picture 3">
            <a:extLst>
              <a:ext uri="{FF2B5EF4-FFF2-40B4-BE49-F238E27FC236}">
                <a16:creationId xmlns:a16="http://schemas.microsoft.com/office/drawing/2014/main" id="{36EA6E02-6871-8A37-E2A1-C6632F74149A}"/>
              </a:ext>
            </a:extLst>
          </p:cNvPr>
          <p:cNvPicPr>
            <a:picLocks noChangeAspect="1"/>
          </p:cNvPicPr>
          <p:nvPr/>
        </p:nvPicPr>
        <p:blipFill>
          <a:blip r:embed="rId2"/>
          <a:stretch>
            <a:fillRect/>
          </a:stretch>
        </p:blipFill>
        <p:spPr>
          <a:xfrm>
            <a:off x="636881" y="246834"/>
            <a:ext cx="9269119" cy="5849166"/>
          </a:xfrm>
          <a:prstGeom prst="rect">
            <a:avLst/>
          </a:prstGeom>
        </p:spPr>
      </p:pic>
    </p:spTree>
    <p:extLst>
      <p:ext uri="{BB962C8B-B14F-4D97-AF65-F5344CB8AC3E}">
        <p14:creationId xmlns:p14="http://schemas.microsoft.com/office/powerpoint/2010/main" val="4081348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4672-46FA-B795-5391-DE70825C16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90B244-37AF-6388-E2C8-6DE9A66673BF}"/>
              </a:ext>
            </a:extLst>
          </p:cNvPr>
          <p:cNvSpPr>
            <a:spLocks noGrp="1"/>
          </p:cNvSpPr>
          <p:nvPr>
            <p:ph type="title"/>
          </p:nvPr>
        </p:nvSpPr>
        <p:spPr/>
        <p:txBody>
          <a:bodyPr/>
          <a:lstStyle/>
          <a:p>
            <a:r>
              <a:rPr lang="en-US" dirty="0"/>
              <a:t>We can’t rely on great soils forever</a:t>
            </a:r>
          </a:p>
        </p:txBody>
      </p:sp>
      <p:sp>
        <p:nvSpPr>
          <p:cNvPr id="5" name="Content Placeholder 4">
            <a:extLst>
              <a:ext uri="{FF2B5EF4-FFF2-40B4-BE49-F238E27FC236}">
                <a16:creationId xmlns:a16="http://schemas.microsoft.com/office/drawing/2014/main" id="{3EE45658-1B5C-17A2-94A1-7C10C3A1AB71}"/>
              </a:ext>
            </a:extLst>
          </p:cNvPr>
          <p:cNvSpPr>
            <a:spLocks noGrp="1"/>
          </p:cNvSpPr>
          <p:nvPr>
            <p:ph idx="1"/>
          </p:nvPr>
        </p:nvSpPr>
        <p:spPr>
          <a:xfrm>
            <a:off x="838200" y="1825625"/>
            <a:ext cx="4191000" cy="4351338"/>
          </a:xfrm>
        </p:spPr>
        <p:txBody>
          <a:bodyPr/>
          <a:lstStyle/>
          <a:p>
            <a:r>
              <a:rPr lang="en-US" altLang="en-US" dirty="0"/>
              <a:t>Soil have finite resources</a:t>
            </a:r>
          </a:p>
          <a:p>
            <a:r>
              <a:rPr lang="en-US" altLang="en-US" dirty="0"/>
              <a:t>New Tech (genetics, tillage, pesticides, etc.) can’t replace loss of plant nutrients</a:t>
            </a:r>
          </a:p>
          <a:p>
            <a:r>
              <a:rPr lang="en-US" altLang="en-US" dirty="0"/>
              <a:t>When we deplete soils, we have to determine which of the 17 essential nutrients we must replace</a:t>
            </a:r>
          </a:p>
          <a:p>
            <a:endParaRPr lang="en-US" dirty="0"/>
          </a:p>
        </p:txBody>
      </p:sp>
      <p:sp>
        <p:nvSpPr>
          <p:cNvPr id="2" name="Slide Number Placeholder 1">
            <a:extLst>
              <a:ext uri="{FF2B5EF4-FFF2-40B4-BE49-F238E27FC236}">
                <a16:creationId xmlns:a16="http://schemas.microsoft.com/office/drawing/2014/main" id="{A1F6227F-3C68-7F88-6C05-88835965D27E}"/>
              </a:ext>
            </a:extLst>
          </p:cNvPr>
          <p:cNvSpPr>
            <a:spLocks noGrp="1"/>
          </p:cNvSpPr>
          <p:nvPr>
            <p:ph type="sldNum" sz="quarter" idx="12"/>
          </p:nvPr>
        </p:nvSpPr>
        <p:spPr/>
        <p:txBody>
          <a:bodyPr/>
          <a:lstStyle/>
          <a:p>
            <a:fld id="{8E2B5059-E69A-417D-AA48-F71EBBB82095}" type="slidenum">
              <a:rPr lang="en-US" altLang="en-US" smtClean="0"/>
              <a:pPr/>
              <a:t>14</a:t>
            </a:fld>
            <a:endParaRPr lang="en-US" altLang="en-US"/>
          </a:p>
        </p:txBody>
      </p:sp>
      <p:pic>
        <p:nvPicPr>
          <p:cNvPr id="4" name="Picture 3">
            <a:extLst>
              <a:ext uri="{FF2B5EF4-FFF2-40B4-BE49-F238E27FC236}">
                <a16:creationId xmlns:a16="http://schemas.microsoft.com/office/drawing/2014/main" id="{7232BBDA-F899-F2ED-22F4-F48779408054}"/>
              </a:ext>
            </a:extLst>
          </p:cNvPr>
          <p:cNvPicPr>
            <a:picLocks noChangeAspect="1"/>
          </p:cNvPicPr>
          <p:nvPr/>
        </p:nvPicPr>
        <p:blipFill>
          <a:blip r:embed="rId2"/>
          <a:stretch>
            <a:fillRect/>
          </a:stretch>
        </p:blipFill>
        <p:spPr>
          <a:xfrm>
            <a:off x="5105400" y="1526232"/>
            <a:ext cx="6030598" cy="3805536"/>
          </a:xfrm>
          <a:prstGeom prst="rect">
            <a:avLst/>
          </a:prstGeom>
        </p:spPr>
      </p:pic>
    </p:spTree>
    <p:extLst>
      <p:ext uri="{BB962C8B-B14F-4D97-AF65-F5344CB8AC3E}">
        <p14:creationId xmlns:p14="http://schemas.microsoft.com/office/powerpoint/2010/main" val="160225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C89A2-A013-4C59-59BA-7525BF38A0FE}"/>
              </a:ext>
            </a:extLst>
          </p:cNvPr>
          <p:cNvSpPr>
            <a:spLocks noGrp="1"/>
          </p:cNvSpPr>
          <p:nvPr>
            <p:ph type="title"/>
          </p:nvPr>
        </p:nvSpPr>
        <p:spPr/>
        <p:txBody>
          <a:bodyPr/>
          <a:lstStyle/>
          <a:p>
            <a:r>
              <a:rPr lang="en-US" dirty="0"/>
              <a:t>What is Soil Fertility/Nutrient Management</a:t>
            </a:r>
          </a:p>
        </p:txBody>
      </p:sp>
      <p:sp>
        <p:nvSpPr>
          <p:cNvPr id="3" name="Content Placeholder 2">
            <a:extLst>
              <a:ext uri="{FF2B5EF4-FFF2-40B4-BE49-F238E27FC236}">
                <a16:creationId xmlns:a16="http://schemas.microsoft.com/office/drawing/2014/main" id="{26AE24B7-30F3-EBD0-0830-311E88CCE987}"/>
              </a:ext>
            </a:extLst>
          </p:cNvPr>
          <p:cNvSpPr>
            <a:spLocks noGrp="1"/>
          </p:cNvSpPr>
          <p:nvPr>
            <p:ph idx="1"/>
          </p:nvPr>
        </p:nvSpPr>
        <p:spPr/>
        <p:txBody>
          <a:bodyPr>
            <a:normAutofit lnSpcReduction="10000"/>
          </a:bodyPr>
          <a:lstStyle/>
          <a:p>
            <a:r>
              <a:rPr lang="en-US" dirty="0"/>
              <a:t>Management of Fertility</a:t>
            </a:r>
          </a:p>
          <a:p>
            <a:pPr lvl="1"/>
            <a:r>
              <a:rPr lang="en-US" dirty="0"/>
              <a:t>Optimize Productivity</a:t>
            </a:r>
          </a:p>
          <a:p>
            <a:pPr lvl="1"/>
            <a:r>
              <a:rPr lang="en-US" dirty="0"/>
              <a:t>Optimize Profitability</a:t>
            </a:r>
          </a:p>
          <a:p>
            <a:pPr lvl="1"/>
            <a:r>
              <a:rPr lang="en-US" dirty="0"/>
              <a:t>Optimize quality crops</a:t>
            </a:r>
          </a:p>
          <a:p>
            <a:pPr lvl="1"/>
            <a:r>
              <a:rPr lang="en-US" dirty="0"/>
              <a:t>Maximizes efficiency</a:t>
            </a:r>
          </a:p>
          <a:p>
            <a:pPr lvl="1"/>
            <a:r>
              <a:rPr lang="en-US" dirty="0"/>
              <a:t>Minimizes detrimental Environmental consequences</a:t>
            </a:r>
          </a:p>
          <a:p>
            <a:endParaRPr lang="en-US" dirty="0"/>
          </a:p>
          <a:p>
            <a:r>
              <a:rPr lang="en-US" sz="2800" dirty="0"/>
              <a:t>The challenge in nutrient management is to provide adequate, </a:t>
            </a:r>
            <a:br>
              <a:rPr lang="en-US" sz="2800" dirty="0"/>
            </a:br>
            <a:r>
              <a:rPr lang="en-US" sz="2800" dirty="0"/>
              <a:t>but not excessive, availability of nutrients to achieve the yield </a:t>
            </a:r>
            <a:br>
              <a:rPr lang="en-US" sz="2800" dirty="0"/>
            </a:br>
            <a:r>
              <a:rPr lang="en-US" sz="2800" dirty="0"/>
              <a:t>(food crops), growth rate (turf), and appearance (ornamentals) </a:t>
            </a:r>
            <a:br>
              <a:rPr lang="en-US" sz="2800" dirty="0"/>
            </a:br>
            <a:r>
              <a:rPr lang="en-US" sz="2800" dirty="0"/>
              <a:t>of plants we manage.</a:t>
            </a:r>
          </a:p>
          <a:p>
            <a:endParaRPr lang="en-US" dirty="0"/>
          </a:p>
        </p:txBody>
      </p:sp>
      <p:sp>
        <p:nvSpPr>
          <p:cNvPr id="4" name="Slide Number Placeholder 3">
            <a:extLst>
              <a:ext uri="{FF2B5EF4-FFF2-40B4-BE49-F238E27FC236}">
                <a16:creationId xmlns:a16="http://schemas.microsoft.com/office/drawing/2014/main" id="{A6C94EBA-4B31-C0BF-4A3C-52EE31003574}"/>
              </a:ext>
            </a:extLst>
          </p:cNvPr>
          <p:cNvSpPr>
            <a:spLocks noGrp="1"/>
          </p:cNvSpPr>
          <p:nvPr>
            <p:ph type="sldNum" sz="quarter" idx="12"/>
          </p:nvPr>
        </p:nvSpPr>
        <p:spPr/>
        <p:txBody>
          <a:bodyPr/>
          <a:lstStyle/>
          <a:p>
            <a:fld id="{591A5F75-AF30-4728-83BB-0C115A0A388D}" type="slidenum">
              <a:rPr lang="en-US" altLang="en-US" smtClean="0"/>
              <a:pPr/>
              <a:t>15</a:t>
            </a:fld>
            <a:endParaRPr lang="en-US" altLang="en-US"/>
          </a:p>
        </p:txBody>
      </p:sp>
    </p:spTree>
    <p:extLst>
      <p:ext uri="{BB962C8B-B14F-4D97-AF65-F5344CB8AC3E}">
        <p14:creationId xmlns:p14="http://schemas.microsoft.com/office/powerpoint/2010/main" val="596607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5BB4F-C09A-24D7-0908-C112F5C8C452}"/>
              </a:ext>
            </a:extLst>
          </p:cNvPr>
          <p:cNvSpPr>
            <a:spLocks noGrp="1"/>
          </p:cNvSpPr>
          <p:nvPr>
            <p:ph type="title"/>
          </p:nvPr>
        </p:nvSpPr>
        <p:spPr/>
        <p:txBody>
          <a:bodyPr/>
          <a:lstStyle/>
          <a:p>
            <a:r>
              <a:rPr lang="en-US" dirty="0"/>
              <a:t>My goal:</a:t>
            </a:r>
          </a:p>
        </p:txBody>
      </p:sp>
      <p:sp>
        <p:nvSpPr>
          <p:cNvPr id="3" name="Content Placeholder 2">
            <a:extLst>
              <a:ext uri="{FF2B5EF4-FFF2-40B4-BE49-F238E27FC236}">
                <a16:creationId xmlns:a16="http://schemas.microsoft.com/office/drawing/2014/main" id="{BD788B3F-2C48-C839-6C5D-F7DC43830F8D}"/>
              </a:ext>
            </a:extLst>
          </p:cNvPr>
          <p:cNvSpPr>
            <a:spLocks noGrp="1"/>
          </p:cNvSpPr>
          <p:nvPr>
            <p:ph idx="1"/>
          </p:nvPr>
        </p:nvSpPr>
        <p:spPr/>
        <p:txBody>
          <a:bodyPr/>
          <a:lstStyle/>
          <a:p>
            <a:r>
              <a:rPr lang="en-US" dirty="0"/>
              <a:t>Think Critically</a:t>
            </a:r>
          </a:p>
          <a:p>
            <a:r>
              <a:rPr lang="en-US" dirty="0"/>
              <a:t>Advise you to ask the RIGHT questions</a:t>
            </a:r>
          </a:p>
          <a:p>
            <a:r>
              <a:rPr lang="en-US" dirty="0"/>
              <a:t>Advance our </a:t>
            </a:r>
            <a:r>
              <a:rPr lang="en-US"/>
              <a:t>Science Literacy</a:t>
            </a:r>
            <a:endParaRPr lang="en-US" dirty="0"/>
          </a:p>
        </p:txBody>
      </p:sp>
      <p:sp>
        <p:nvSpPr>
          <p:cNvPr id="4" name="Slide Number Placeholder 3">
            <a:extLst>
              <a:ext uri="{FF2B5EF4-FFF2-40B4-BE49-F238E27FC236}">
                <a16:creationId xmlns:a16="http://schemas.microsoft.com/office/drawing/2014/main" id="{148CDFBC-025E-39FC-6471-038EDAC7C981}"/>
              </a:ext>
            </a:extLst>
          </p:cNvPr>
          <p:cNvSpPr>
            <a:spLocks noGrp="1"/>
          </p:cNvSpPr>
          <p:nvPr>
            <p:ph type="sldNum" sz="quarter" idx="12"/>
          </p:nvPr>
        </p:nvSpPr>
        <p:spPr/>
        <p:txBody>
          <a:bodyPr/>
          <a:lstStyle/>
          <a:p>
            <a:fld id="{591A5F75-AF30-4728-83BB-0C115A0A388D}" type="slidenum">
              <a:rPr lang="en-US" altLang="en-US" smtClean="0"/>
              <a:pPr/>
              <a:t>16</a:t>
            </a:fld>
            <a:endParaRPr lang="en-US" altLang="en-US"/>
          </a:p>
        </p:txBody>
      </p:sp>
    </p:spTree>
    <p:extLst>
      <p:ext uri="{BB962C8B-B14F-4D97-AF65-F5344CB8AC3E}">
        <p14:creationId xmlns:p14="http://schemas.microsoft.com/office/powerpoint/2010/main" val="1818966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573AB-A57D-19EB-34B2-E28DE3645B72}"/>
              </a:ext>
            </a:extLst>
          </p:cNvPr>
          <p:cNvSpPr>
            <a:spLocks noGrp="1"/>
          </p:cNvSpPr>
          <p:nvPr>
            <p:ph type="title"/>
          </p:nvPr>
        </p:nvSpPr>
        <p:spPr/>
        <p:txBody>
          <a:bodyPr/>
          <a:lstStyle/>
          <a:p>
            <a:r>
              <a:rPr lang="en-US" dirty="0"/>
              <a:t>Syllabus</a:t>
            </a:r>
          </a:p>
        </p:txBody>
      </p:sp>
      <p:sp>
        <p:nvSpPr>
          <p:cNvPr id="3" name="Content Placeholder 2">
            <a:extLst>
              <a:ext uri="{FF2B5EF4-FFF2-40B4-BE49-F238E27FC236}">
                <a16:creationId xmlns:a16="http://schemas.microsoft.com/office/drawing/2014/main" id="{67BEEAF4-520A-FFC8-89BA-AA7AA5C29F97}"/>
              </a:ext>
            </a:extLst>
          </p:cNvPr>
          <p:cNvSpPr>
            <a:spLocks noGrp="1"/>
          </p:cNvSpPr>
          <p:nvPr>
            <p:ph idx="1"/>
          </p:nvPr>
        </p:nvSpPr>
        <p:spPr/>
        <p:txBody>
          <a:bodyPr/>
          <a:lstStyle/>
          <a:p>
            <a:r>
              <a:rPr lang="en-US" dirty="0"/>
              <a:t>Please email me, don’t canvas message me.</a:t>
            </a:r>
          </a:p>
          <a:p>
            <a:r>
              <a:rPr lang="en-US" dirty="0"/>
              <a:t>511 Rice Hall – Office </a:t>
            </a:r>
          </a:p>
          <a:p>
            <a:r>
              <a:rPr lang="en-US" dirty="0"/>
              <a:t>232 Walker Hall – Lab </a:t>
            </a:r>
          </a:p>
          <a:p>
            <a:r>
              <a:rPr lang="en-US" dirty="0"/>
              <a:t>If my door is open, I’m there, come on in</a:t>
            </a:r>
          </a:p>
        </p:txBody>
      </p:sp>
      <p:sp>
        <p:nvSpPr>
          <p:cNvPr id="4" name="Slide Number Placeholder 3">
            <a:extLst>
              <a:ext uri="{FF2B5EF4-FFF2-40B4-BE49-F238E27FC236}">
                <a16:creationId xmlns:a16="http://schemas.microsoft.com/office/drawing/2014/main" id="{161FB187-18FF-6A04-6A54-A39523261759}"/>
              </a:ext>
            </a:extLst>
          </p:cNvPr>
          <p:cNvSpPr>
            <a:spLocks noGrp="1"/>
          </p:cNvSpPr>
          <p:nvPr>
            <p:ph type="sldNum" sz="quarter" idx="12"/>
          </p:nvPr>
        </p:nvSpPr>
        <p:spPr/>
        <p:txBody>
          <a:bodyPr/>
          <a:lstStyle/>
          <a:p>
            <a:fld id="{591A5F75-AF30-4728-83BB-0C115A0A388D}" type="slidenum">
              <a:rPr lang="en-US" altLang="en-US" smtClean="0"/>
              <a:pPr/>
              <a:t>17</a:t>
            </a:fld>
            <a:endParaRPr lang="en-US" altLang="en-US"/>
          </a:p>
        </p:txBody>
      </p:sp>
    </p:spTree>
    <p:extLst>
      <p:ext uri="{BB962C8B-B14F-4D97-AF65-F5344CB8AC3E}">
        <p14:creationId xmlns:p14="http://schemas.microsoft.com/office/powerpoint/2010/main" val="708398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502EEE-2A83-588D-ED2C-1DAF1CB6AE44}"/>
              </a:ext>
            </a:extLst>
          </p:cNvPr>
          <p:cNvSpPr>
            <a:spLocks noGrp="1"/>
          </p:cNvSpPr>
          <p:nvPr>
            <p:ph type="title"/>
          </p:nvPr>
        </p:nvSpPr>
        <p:spPr/>
        <p:txBody>
          <a:bodyPr/>
          <a:lstStyle/>
          <a:p>
            <a:r>
              <a:rPr lang="en-US" dirty="0"/>
              <a:t>Assistant Professor of Soil Fertility</a:t>
            </a:r>
          </a:p>
        </p:txBody>
      </p:sp>
      <p:sp>
        <p:nvSpPr>
          <p:cNvPr id="2" name="Slide Number Placeholder 1">
            <a:extLst>
              <a:ext uri="{FF2B5EF4-FFF2-40B4-BE49-F238E27FC236}">
                <a16:creationId xmlns:a16="http://schemas.microsoft.com/office/drawing/2014/main" id="{46B32E1E-1018-90FC-32BF-3F4AB98EFED0}"/>
              </a:ext>
            </a:extLst>
          </p:cNvPr>
          <p:cNvSpPr>
            <a:spLocks noGrp="1"/>
          </p:cNvSpPr>
          <p:nvPr>
            <p:ph type="sldNum" sz="quarter" idx="12"/>
          </p:nvPr>
        </p:nvSpPr>
        <p:spPr/>
        <p:txBody>
          <a:bodyPr/>
          <a:lstStyle/>
          <a:p>
            <a:fld id="{8E2B5059-E69A-417D-AA48-F71EBBB82095}" type="slidenum">
              <a:rPr lang="en-US" altLang="en-US" smtClean="0"/>
              <a:pPr/>
              <a:t>18</a:t>
            </a:fld>
            <a:endParaRPr lang="en-US" altLang="en-US"/>
          </a:p>
        </p:txBody>
      </p:sp>
      <p:pic>
        <p:nvPicPr>
          <p:cNvPr id="16" name="Picture 15">
            <a:extLst>
              <a:ext uri="{FF2B5EF4-FFF2-40B4-BE49-F238E27FC236}">
                <a16:creationId xmlns:a16="http://schemas.microsoft.com/office/drawing/2014/main" id="{456143B1-9D33-4127-25C9-60E8F48E7E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0248" y="2463793"/>
            <a:ext cx="2596471" cy="1879607"/>
          </a:xfrm>
          <a:prstGeom prst="rect">
            <a:avLst/>
          </a:prstGeom>
        </p:spPr>
      </p:pic>
      <p:pic>
        <p:nvPicPr>
          <p:cNvPr id="17" name="Picture 16">
            <a:extLst>
              <a:ext uri="{FF2B5EF4-FFF2-40B4-BE49-F238E27FC236}">
                <a16:creationId xmlns:a16="http://schemas.microsoft.com/office/drawing/2014/main" id="{8E05D85C-B11D-8165-64E2-1175D1850C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98"/>
          <a:stretch/>
        </p:blipFill>
        <p:spPr>
          <a:xfrm>
            <a:off x="9260247" y="415124"/>
            <a:ext cx="2596471" cy="2054765"/>
          </a:xfrm>
          <a:prstGeom prst="rect">
            <a:avLst/>
          </a:prstGeom>
        </p:spPr>
      </p:pic>
      <p:pic>
        <p:nvPicPr>
          <p:cNvPr id="18" name="Picture 4" descr="https://lh3.googleusercontent.com/xulVb_v6UIMcCQ_wQCSfKJoOBtFuFmozKarZ4OUJNZWFR2IYRq4bYpHmw-jpc5_FLh_B-ylJN3z3G_w464TNQwtNlxnR3GzAWO2W-KZNWdhypN58Mv4kd5Pa30D2SUKgnsk4oOJPw7RtSVmcF8EZfNQWRWfQOnipmuO92XGl0EJMHG7lkhx5PLYWl4B3OJ7iYOEIf30gmF8vKZDx53KGcVcofDHMJDHMuk6_GyYFsIi1blDhpwXEKunknSY6sUNpkgh0laM5LzFm5PhBPDOoQnNIMVz1QwpxpPK8jlJacICbK3uYsqp_9V-3-c3JYQlWX_e_ZAsukvk7RQ_qFcw-wXSzCJblgRKtt8QKCSV25cABCHpb4x7DBN90iRyC7bBidI85kanrZDp1NApO_2NeFnr2z8k9iIE_-vGmTLq1V0fbB_6d42rSCCBf5dkykvX2aDcriQ3OD1hymTWXE5D5s0xb0Z60W-_evoBtWn1w8DVakDYNly7RMl3M651fu8froN8_8KV3WRyqe__TjpV-KghjUZiA6rnsVGS3_wi4uUegEYmdNUQZlKv5deGlFqBbIP7LNCnBrTc7ZjDAQhHpIkYcUC3ygeq2o4nIkXMQ-64KUMHVORGVlRsgoFF41VuDuznAMX0P3-99HT7aadYMhNHktFji9VC5pgHYF2uNcvJN8YG7WPiMJpK9qAf9WceokSEXikpWbJSBMYFvrfglHdAx=w592-h789-no?authuser=0">
            <a:extLst>
              <a:ext uri="{FF2B5EF4-FFF2-40B4-BE49-F238E27FC236}">
                <a16:creationId xmlns:a16="http://schemas.microsoft.com/office/drawing/2014/main" id="{DF70029E-57B3-8082-6DFC-2A978DAD034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66080" y="1408118"/>
            <a:ext cx="2957567" cy="3941757"/>
          </a:xfrm>
          <a:prstGeom prst="rect">
            <a:avLst/>
          </a:prstGeom>
          <a:noFill/>
          <a:extLst>
            <a:ext uri="{909E8E84-426E-40DD-AFC4-6F175D3DCCD1}">
              <a14:hiddenFill xmlns:a14="http://schemas.microsoft.com/office/drawing/2010/main">
                <a:solidFill>
                  <a:srgbClr val="FFFFFF"/>
                </a:solidFill>
              </a14:hiddenFill>
            </a:ext>
          </a:extLst>
        </p:spPr>
      </p:pic>
      <p:pic>
        <p:nvPicPr>
          <p:cNvPr id="19" name="Content Placeholder 3">
            <a:extLst>
              <a:ext uri="{FF2B5EF4-FFF2-40B4-BE49-F238E27FC236}">
                <a16:creationId xmlns:a16="http://schemas.microsoft.com/office/drawing/2014/main" id="{9F7BBF1C-6815-5FC3-2158-BB36B3D81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5162" y="4518558"/>
            <a:ext cx="3175993" cy="2145655"/>
          </a:xfrm>
          <a:prstGeom prst="rect">
            <a:avLst/>
          </a:prstGeom>
        </p:spPr>
      </p:pic>
      <p:pic>
        <p:nvPicPr>
          <p:cNvPr id="20" name="Picture 19">
            <a:extLst>
              <a:ext uri="{FF2B5EF4-FFF2-40B4-BE49-F238E27FC236}">
                <a16:creationId xmlns:a16="http://schemas.microsoft.com/office/drawing/2014/main" id="{C53A2A2F-1D40-DB69-8BBB-2A49E3865D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3553" y="4518558"/>
            <a:ext cx="2973623" cy="2231505"/>
          </a:xfrm>
          <a:prstGeom prst="rect">
            <a:avLst/>
          </a:prstGeom>
        </p:spPr>
      </p:pic>
      <p:pic>
        <p:nvPicPr>
          <p:cNvPr id="22" name="Picture 21">
            <a:extLst>
              <a:ext uri="{FF2B5EF4-FFF2-40B4-BE49-F238E27FC236}">
                <a16:creationId xmlns:a16="http://schemas.microsoft.com/office/drawing/2014/main" id="{D4E27328-824D-2089-641D-C98E8784E969}"/>
              </a:ext>
            </a:extLst>
          </p:cNvPr>
          <p:cNvPicPr>
            <a:picLocks noChangeAspect="1"/>
          </p:cNvPicPr>
          <p:nvPr/>
        </p:nvPicPr>
        <p:blipFill rotWithShape="1">
          <a:blip r:embed="rId8">
            <a:extLst>
              <a:ext uri="{28A0092B-C50C-407E-A947-70E740481C1C}">
                <a14:useLocalDpi xmlns:a14="http://schemas.microsoft.com/office/drawing/2010/main" val="0"/>
              </a:ext>
            </a:extLst>
          </a:blip>
          <a:srcRect b="22622"/>
          <a:stretch/>
        </p:blipFill>
        <p:spPr>
          <a:xfrm>
            <a:off x="2531944" y="4891174"/>
            <a:ext cx="2973623" cy="1726690"/>
          </a:xfrm>
          <a:prstGeom prst="rect">
            <a:avLst/>
          </a:prstGeom>
        </p:spPr>
      </p:pic>
      <p:pic>
        <p:nvPicPr>
          <p:cNvPr id="23" name="Picture 22">
            <a:extLst>
              <a:ext uri="{FF2B5EF4-FFF2-40B4-BE49-F238E27FC236}">
                <a16:creationId xmlns:a16="http://schemas.microsoft.com/office/drawing/2014/main" id="{FF5EB130-83B0-9227-E709-15720119D4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4046376" y="2135703"/>
            <a:ext cx="2636816" cy="1978755"/>
          </a:xfrm>
          <a:prstGeom prst="rect">
            <a:avLst/>
          </a:prstGeom>
        </p:spPr>
      </p:pic>
      <p:pic>
        <p:nvPicPr>
          <p:cNvPr id="21" name="Picture 20">
            <a:extLst>
              <a:ext uri="{FF2B5EF4-FFF2-40B4-BE49-F238E27FC236}">
                <a16:creationId xmlns:a16="http://schemas.microsoft.com/office/drawing/2014/main" id="{B686FAED-018C-7023-7EC3-FA327B6D10DA}"/>
              </a:ext>
            </a:extLst>
          </p:cNvPr>
          <p:cNvPicPr>
            <a:picLocks noChangeAspect="1"/>
          </p:cNvPicPr>
          <p:nvPr/>
        </p:nvPicPr>
        <p:blipFill>
          <a:blip r:embed="rId10"/>
          <a:stretch>
            <a:fillRect/>
          </a:stretch>
        </p:blipFill>
        <p:spPr>
          <a:xfrm>
            <a:off x="35668" y="4497082"/>
            <a:ext cx="2759922" cy="1727075"/>
          </a:xfrm>
          <a:prstGeom prst="rect">
            <a:avLst/>
          </a:prstGeom>
        </p:spPr>
      </p:pic>
      <p:grpSp>
        <p:nvGrpSpPr>
          <p:cNvPr id="5" name="Group 4">
            <a:extLst>
              <a:ext uri="{FF2B5EF4-FFF2-40B4-BE49-F238E27FC236}">
                <a16:creationId xmlns:a16="http://schemas.microsoft.com/office/drawing/2014/main" id="{6B5A626D-FE01-90D0-1C38-0F242EAAD011}"/>
              </a:ext>
            </a:extLst>
          </p:cNvPr>
          <p:cNvGrpSpPr/>
          <p:nvPr/>
        </p:nvGrpSpPr>
        <p:grpSpPr>
          <a:xfrm>
            <a:off x="0" y="1278302"/>
            <a:ext cx="4874376" cy="3065098"/>
            <a:chOff x="4501609" y="1442828"/>
            <a:chExt cx="7985328" cy="5084205"/>
          </a:xfrm>
        </p:grpSpPr>
        <p:pic>
          <p:nvPicPr>
            <p:cNvPr id="6" name="Content Placeholder 6">
              <a:extLst>
                <a:ext uri="{FF2B5EF4-FFF2-40B4-BE49-F238E27FC236}">
                  <a16:creationId xmlns:a16="http://schemas.microsoft.com/office/drawing/2014/main" id="{C00210CF-CED0-246C-28E6-FE12D4F04AFF}"/>
                </a:ext>
              </a:extLst>
            </p:cNvPr>
            <p:cNvPicPr>
              <a:picLocks noChangeAspect="1"/>
            </p:cNvPicPr>
            <p:nvPr/>
          </p:nvPicPr>
          <p:blipFill>
            <a:blip r:embed="rId11"/>
            <a:stretch>
              <a:fillRect/>
            </a:stretch>
          </p:blipFill>
          <p:spPr>
            <a:xfrm>
              <a:off x="6381505" y="1649569"/>
              <a:ext cx="4225535" cy="4843304"/>
            </a:xfrm>
            <a:prstGeom prst="rect">
              <a:avLst/>
            </a:prstGeom>
          </p:spPr>
        </p:pic>
        <p:grpSp>
          <p:nvGrpSpPr>
            <p:cNvPr id="7" name="Group 6">
              <a:extLst>
                <a:ext uri="{FF2B5EF4-FFF2-40B4-BE49-F238E27FC236}">
                  <a16:creationId xmlns:a16="http://schemas.microsoft.com/office/drawing/2014/main" id="{6E0F9300-5F89-5372-E442-1796EA831643}"/>
                </a:ext>
              </a:extLst>
            </p:cNvPr>
            <p:cNvGrpSpPr/>
            <p:nvPr/>
          </p:nvGrpSpPr>
          <p:grpSpPr>
            <a:xfrm>
              <a:off x="4501609" y="1442828"/>
              <a:ext cx="7985328" cy="5084205"/>
              <a:chOff x="2950448" y="177867"/>
              <a:chExt cx="7237021" cy="4654199"/>
            </a:xfrm>
          </p:grpSpPr>
          <p:sp>
            <p:nvSpPr>
              <p:cNvPr id="8" name="TextBox 7">
                <a:extLst>
                  <a:ext uri="{FF2B5EF4-FFF2-40B4-BE49-F238E27FC236}">
                    <a16:creationId xmlns:a16="http://schemas.microsoft.com/office/drawing/2014/main" id="{BE60C34C-E443-1725-56B6-CA89C1FB52BB}"/>
                  </a:ext>
                </a:extLst>
              </p:cNvPr>
              <p:cNvSpPr txBox="1"/>
              <p:nvPr/>
            </p:nvSpPr>
            <p:spPr>
              <a:xfrm>
                <a:off x="6852900" y="3491590"/>
                <a:ext cx="2715231" cy="1121625"/>
              </a:xfrm>
              <a:prstGeom prst="rect">
                <a:avLst/>
              </a:prstGeom>
              <a:solidFill>
                <a:schemeClr val="bg1"/>
              </a:solidFill>
            </p:spPr>
            <p:txBody>
              <a:bodyPr wrap="square" rtlCol="0">
                <a:spAutoFit/>
              </a:bodyPr>
              <a:lstStyle/>
              <a:p>
                <a:pPr algn="r"/>
                <a:r>
                  <a:rPr lang="en-US" sz="1400" dirty="0">
                    <a:latin typeface="Mercury Display"/>
                  </a:rPr>
                  <a:t>Actual: 267 </a:t>
                </a:r>
                <a:r>
                  <a:rPr lang="en-US" sz="1400" dirty="0" err="1">
                    <a:latin typeface="Mercury Display"/>
                  </a:rPr>
                  <a:t>lb</a:t>
                </a:r>
                <a:r>
                  <a:rPr lang="en-US" sz="1400" dirty="0">
                    <a:latin typeface="Mercury Display"/>
                  </a:rPr>
                  <a:t> K/ac</a:t>
                </a:r>
              </a:p>
              <a:p>
                <a:pPr algn="r"/>
                <a:r>
                  <a:rPr lang="en-US" sz="1400" dirty="0">
                    <a:latin typeface="Mercury Display"/>
                  </a:rPr>
                  <a:t>Predicted: 261.7 </a:t>
                </a:r>
                <a:r>
                  <a:rPr lang="en-US" sz="1400" dirty="0" err="1">
                    <a:latin typeface="Mercury Display"/>
                  </a:rPr>
                  <a:t>lb</a:t>
                </a:r>
                <a:r>
                  <a:rPr lang="en-US" sz="1400" dirty="0">
                    <a:latin typeface="Mercury Display"/>
                  </a:rPr>
                  <a:t> K/ac</a:t>
                </a:r>
              </a:p>
            </p:txBody>
          </p:sp>
          <p:sp>
            <p:nvSpPr>
              <p:cNvPr id="9" name="Oval 8">
                <a:extLst>
                  <a:ext uri="{FF2B5EF4-FFF2-40B4-BE49-F238E27FC236}">
                    <a16:creationId xmlns:a16="http://schemas.microsoft.com/office/drawing/2014/main" id="{A7A63D86-F9F2-FEDB-D6C2-44622B93313D}"/>
                  </a:ext>
                </a:extLst>
              </p:cNvPr>
              <p:cNvSpPr/>
              <p:nvPr/>
            </p:nvSpPr>
            <p:spPr>
              <a:xfrm>
                <a:off x="6674383" y="2978039"/>
                <a:ext cx="180474" cy="192505"/>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C7BE1D0-3FCD-0C0B-A4F3-BFCF27D45A29}"/>
                  </a:ext>
                </a:extLst>
              </p:cNvPr>
              <p:cNvSpPr/>
              <p:nvPr/>
            </p:nvSpPr>
            <p:spPr>
              <a:xfrm>
                <a:off x="6651122" y="1712377"/>
                <a:ext cx="180474" cy="192505"/>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1B47121-796B-52CF-B9E4-B2A7C08967A4}"/>
                  </a:ext>
                </a:extLst>
              </p:cNvPr>
              <p:cNvSpPr/>
              <p:nvPr/>
            </p:nvSpPr>
            <p:spPr>
              <a:xfrm>
                <a:off x="7487254" y="1712377"/>
                <a:ext cx="180474" cy="192505"/>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1D208E10-32A8-1A54-800B-7E377D319437}"/>
                  </a:ext>
                </a:extLst>
              </p:cNvPr>
              <p:cNvCxnSpPr>
                <a:cxnSpLocks/>
                <a:endCxn id="11" idx="0"/>
              </p:cNvCxnSpPr>
              <p:nvPr/>
            </p:nvCxnSpPr>
            <p:spPr>
              <a:xfrm flipH="1">
                <a:off x="7577491" y="783094"/>
                <a:ext cx="198782" cy="92928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C7E5E92-A078-A9E2-6965-EB5120A72514}"/>
                  </a:ext>
                </a:extLst>
              </p:cNvPr>
              <p:cNvSpPr txBox="1"/>
              <p:nvPr/>
            </p:nvSpPr>
            <p:spPr>
              <a:xfrm>
                <a:off x="7245969" y="177867"/>
                <a:ext cx="2941500" cy="794484"/>
              </a:xfrm>
              <a:prstGeom prst="rect">
                <a:avLst/>
              </a:prstGeom>
              <a:solidFill>
                <a:schemeClr val="bg1"/>
              </a:solidFill>
            </p:spPr>
            <p:txBody>
              <a:bodyPr wrap="square" rtlCol="0">
                <a:spAutoFit/>
              </a:bodyPr>
              <a:lstStyle/>
              <a:p>
                <a:pPr algn="r"/>
                <a:r>
                  <a:rPr lang="en-US" sz="1400" dirty="0">
                    <a:latin typeface="Mercury Display"/>
                  </a:rPr>
                  <a:t>Actual: 157 </a:t>
                </a:r>
                <a:r>
                  <a:rPr lang="en-US" sz="1400" dirty="0" err="1">
                    <a:latin typeface="Mercury Display"/>
                  </a:rPr>
                  <a:t>lb</a:t>
                </a:r>
                <a:r>
                  <a:rPr lang="en-US" sz="1400" dirty="0">
                    <a:latin typeface="Mercury Display"/>
                  </a:rPr>
                  <a:t> K/ac</a:t>
                </a:r>
              </a:p>
              <a:p>
                <a:pPr algn="r"/>
                <a:r>
                  <a:rPr lang="en-US" sz="1400" dirty="0">
                    <a:latin typeface="Mercury Display"/>
                  </a:rPr>
                  <a:t>Predicted: 214.4 </a:t>
                </a:r>
                <a:r>
                  <a:rPr lang="en-US" sz="1400" dirty="0" err="1">
                    <a:latin typeface="Mercury Display"/>
                  </a:rPr>
                  <a:t>lb</a:t>
                </a:r>
                <a:r>
                  <a:rPr lang="en-US" sz="1400" dirty="0">
                    <a:latin typeface="Mercury Display"/>
                  </a:rPr>
                  <a:t> K/ac</a:t>
                </a:r>
              </a:p>
            </p:txBody>
          </p:sp>
          <p:cxnSp>
            <p:nvCxnSpPr>
              <p:cNvPr id="14" name="Straight Arrow Connector 13">
                <a:extLst>
                  <a:ext uri="{FF2B5EF4-FFF2-40B4-BE49-F238E27FC236}">
                    <a16:creationId xmlns:a16="http://schemas.microsoft.com/office/drawing/2014/main" id="{804A7BB7-8A16-8D30-CAD8-3873CC897776}"/>
                  </a:ext>
                </a:extLst>
              </p:cNvPr>
              <p:cNvCxnSpPr>
                <a:cxnSpLocks/>
                <a:endCxn id="10" idx="3"/>
              </p:cNvCxnSpPr>
              <p:nvPr/>
            </p:nvCxnSpPr>
            <p:spPr>
              <a:xfrm flipV="1">
                <a:off x="5411915" y="1876691"/>
                <a:ext cx="1265637" cy="204031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08FB7B3-FB81-1AEE-71BD-FBFDD26A4830}"/>
                  </a:ext>
                </a:extLst>
              </p:cNvPr>
              <p:cNvSpPr txBox="1"/>
              <p:nvPr/>
            </p:nvSpPr>
            <p:spPr>
              <a:xfrm>
                <a:off x="2950448" y="4037583"/>
                <a:ext cx="3151494" cy="794483"/>
              </a:xfrm>
              <a:prstGeom prst="rect">
                <a:avLst/>
              </a:prstGeom>
              <a:solidFill>
                <a:schemeClr val="bg1"/>
              </a:solidFill>
            </p:spPr>
            <p:txBody>
              <a:bodyPr wrap="square" rtlCol="0">
                <a:spAutoFit/>
              </a:bodyPr>
              <a:lstStyle/>
              <a:p>
                <a:pPr algn="r"/>
                <a:r>
                  <a:rPr lang="en-US" sz="1400" dirty="0">
                    <a:latin typeface="Mercury Display"/>
                  </a:rPr>
                  <a:t>Actual: 187 </a:t>
                </a:r>
                <a:r>
                  <a:rPr lang="en-US" sz="1400" dirty="0" err="1">
                    <a:latin typeface="Mercury Display"/>
                  </a:rPr>
                  <a:t>lb</a:t>
                </a:r>
                <a:r>
                  <a:rPr lang="en-US" sz="1400" dirty="0">
                    <a:latin typeface="Mercury Display"/>
                  </a:rPr>
                  <a:t> K/ac</a:t>
                </a:r>
              </a:p>
              <a:p>
                <a:pPr algn="r"/>
                <a:r>
                  <a:rPr lang="en-US" sz="1400" dirty="0">
                    <a:latin typeface="Mercury Display"/>
                  </a:rPr>
                  <a:t>Predicted: 233.6 </a:t>
                </a:r>
                <a:r>
                  <a:rPr lang="en-US" sz="1400" dirty="0" err="1">
                    <a:latin typeface="Mercury Display"/>
                  </a:rPr>
                  <a:t>lb</a:t>
                </a:r>
                <a:r>
                  <a:rPr lang="en-US" sz="1400" dirty="0">
                    <a:latin typeface="Mercury Display"/>
                  </a:rPr>
                  <a:t> K/ac</a:t>
                </a:r>
              </a:p>
            </p:txBody>
          </p:sp>
        </p:grpSp>
      </p:grpSp>
    </p:spTree>
    <p:custDataLst>
      <p:tags r:id="rId1"/>
    </p:custDataLst>
    <p:extLst>
      <p:ext uri="{BB962C8B-B14F-4D97-AF65-F5344CB8AC3E}">
        <p14:creationId xmlns:p14="http://schemas.microsoft.com/office/powerpoint/2010/main" val="87246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174B6C-B13B-8791-992A-7EC289300E56}"/>
              </a:ext>
            </a:extLst>
          </p:cNvPr>
          <p:cNvSpPr>
            <a:spLocks noGrp="1"/>
          </p:cNvSpPr>
          <p:nvPr>
            <p:ph type="sldNum" sz="quarter" idx="12"/>
          </p:nvPr>
        </p:nvSpPr>
        <p:spPr/>
        <p:txBody>
          <a:bodyPr/>
          <a:lstStyle/>
          <a:p>
            <a:fld id="{8E2B5059-E69A-417D-AA48-F71EBBB82095}" type="slidenum">
              <a:rPr lang="en-US" altLang="en-US" smtClean="0"/>
              <a:pPr/>
              <a:t>19</a:t>
            </a:fld>
            <a:endParaRPr lang="en-US" altLang="en-US"/>
          </a:p>
        </p:txBody>
      </p:sp>
      <p:pic>
        <p:nvPicPr>
          <p:cNvPr id="5" name="Picture 4">
            <a:extLst>
              <a:ext uri="{FF2B5EF4-FFF2-40B4-BE49-F238E27FC236}">
                <a16:creationId xmlns:a16="http://schemas.microsoft.com/office/drawing/2014/main" id="{2FC1F644-E769-5DC6-F242-02D050BB79C8}"/>
              </a:ext>
            </a:extLst>
          </p:cNvPr>
          <p:cNvPicPr>
            <a:picLocks noChangeAspect="1"/>
          </p:cNvPicPr>
          <p:nvPr/>
        </p:nvPicPr>
        <p:blipFill>
          <a:blip r:embed="rId2"/>
          <a:stretch>
            <a:fillRect/>
          </a:stretch>
        </p:blipFill>
        <p:spPr>
          <a:xfrm>
            <a:off x="433186" y="0"/>
            <a:ext cx="11325628" cy="6858000"/>
          </a:xfrm>
          <a:prstGeom prst="rect">
            <a:avLst/>
          </a:prstGeom>
        </p:spPr>
      </p:pic>
    </p:spTree>
    <p:extLst>
      <p:ext uri="{BB962C8B-B14F-4D97-AF65-F5344CB8AC3E}">
        <p14:creationId xmlns:p14="http://schemas.microsoft.com/office/powerpoint/2010/main" val="3483151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5BBC-6F8F-9AD5-5981-1E84992649E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039C414-2846-7A66-6986-1A9B5ED832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646680-4B71-54FD-6BFE-386046B43A56}"/>
              </a:ext>
            </a:extLst>
          </p:cNvPr>
          <p:cNvSpPr>
            <a:spLocks noGrp="1"/>
          </p:cNvSpPr>
          <p:nvPr>
            <p:ph type="sldNum" sz="quarter" idx="12"/>
          </p:nvPr>
        </p:nvSpPr>
        <p:spPr/>
        <p:txBody>
          <a:bodyPr/>
          <a:lstStyle/>
          <a:p>
            <a:fld id="{059533BB-A1CB-4390-B36A-2EA8C50C11DC}" type="slidenum">
              <a:rPr lang="en-US" altLang="en-US" smtClean="0"/>
              <a:pPr/>
              <a:t>2</a:t>
            </a:fld>
            <a:endParaRPr lang="en-US" altLang="en-US"/>
          </a:p>
        </p:txBody>
      </p:sp>
      <p:pic>
        <p:nvPicPr>
          <p:cNvPr id="1026" name="Picture 2" descr="In 50 years, we could cure our oil addiction | New Scientist">
            <a:extLst>
              <a:ext uri="{FF2B5EF4-FFF2-40B4-BE49-F238E27FC236}">
                <a16:creationId xmlns:a16="http://schemas.microsoft.com/office/drawing/2014/main" id="{034992A8-2BF9-5AAD-F762-47D20124D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513" y="1146397"/>
            <a:ext cx="9010273" cy="456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874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31634" b="31503"/>
          <a:stretch/>
        </p:blipFill>
        <p:spPr>
          <a:xfrm>
            <a:off x="131568" y="76200"/>
            <a:ext cx="4346170" cy="2848210"/>
          </a:xfrm>
          <a:prstGeom prst="rect">
            <a:avLst/>
          </a:prstGeom>
        </p:spPr>
      </p:pic>
      <p:pic>
        <p:nvPicPr>
          <p:cNvPr id="17" name="Picture 16" descr="A picture containing text, whiteboard&#10;&#10;Description automatically generated">
            <a:extLst>
              <a:ext uri="{FF2B5EF4-FFF2-40B4-BE49-F238E27FC236}">
                <a16:creationId xmlns:a16="http://schemas.microsoft.com/office/drawing/2014/main" id="{A5B97B48-98AE-1EC2-1744-7CCB4AE01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3917951"/>
            <a:ext cx="3539067" cy="2654300"/>
          </a:xfrm>
          <a:prstGeom prst="rect">
            <a:avLst/>
          </a:prstGeom>
        </p:spPr>
      </p:pic>
      <p:sp>
        <p:nvSpPr>
          <p:cNvPr id="3" name="Slide Number Placeholder 2">
            <a:extLst>
              <a:ext uri="{FF2B5EF4-FFF2-40B4-BE49-F238E27FC236}">
                <a16:creationId xmlns:a16="http://schemas.microsoft.com/office/drawing/2014/main" id="{E4AEB2BA-0D92-DC9F-AAAA-C75D7DF337FC}"/>
              </a:ext>
            </a:extLst>
          </p:cNvPr>
          <p:cNvSpPr>
            <a:spLocks noGrp="1"/>
          </p:cNvSpPr>
          <p:nvPr>
            <p:ph type="sldNum" sz="quarter" idx="12"/>
          </p:nvPr>
        </p:nvSpPr>
        <p:spPr/>
        <p:txBody>
          <a:bodyPr/>
          <a:lstStyle/>
          <a:p>
            <a:fld id="{8E2B5059-E69A-417D-AA48-F71EBBB82095}" type="slidenum">
              <a:rPr lang="en-US" altLang="en-US" smtClean="0"/>
              <a:pPr/>
              <a:t>20</a:t>
            </a:fld>
            <a:endParaRPr lang="en-US" altLang="en-US"/>
          </a:p>
        </p:txBody>
      </p:sp>
      <p:pic>
        <p:nvPicPr>
          <p:cNvPr id="2050" name="Picture 2">
            <a:extLst>
              <a:ext uri="{FF2B5EF4-FFF2-40B4-BE49-F238E27FC236}">
                <a16:creationId xmlns:a16="http://schemas.microsoft.com/office/drawing/2014/main" id="{FA44E88F-6347-EAAC-0903-49157FF88C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773" b="32798"/>
          <a:stretch/>
        </p:blipFill>
        <p:spPr bwMode="auto">
          <a:xfrm>
            <a:off x="381000" y="3015043"/>
            <a:ext cx="4211241"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7680165-4A73-1DE3-9D4E-8AFDD1770421}"/>
              </a:ext>
            </a:extLst>
          </p:cNvPr>
          <p:cNvPicPr>
            <a:picLocks noChangeAspect="1"/>
          </p:cNvPicPr>
          <p:nvPr/>
        </p:nvPicPr>
        <p:blipFill>
          <a:blip r:embed="rId7"/>
          <a:stretch>
            <a:fillRect/>
          </a:stretch>
        </p:blipFill>
        <p:spPr>
          <a:xfrm>
            <a:off x="8425874" y="285749"/>
            <a:ext cx="3404731" cy="4667251"/>
          </a:xfrm>
          <a:prstGeom prst="rect">
            <a:avLst/>
          </a:prstGeom>
        </p:spPr>
      </p:pic>
    </p:spTree>
    <p:custDataLst>
      <p:tags r:id="rId1"/>
    </p:custDataLst>
    <p:extLst>
      <p:ext uri="{BB962C8B-B14F-4D97-AF65-F5344CB8AC3E}">
        <p14:creationId xmlns:p14="http://schemas.microsoft.com/office/powerpoint/2010/main" val="328309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FA5C1-B4A5-3CB9-9E45-E4DB29A75D6B}"/>
              </a:ext>
            </a:extLst>
          </p:cNvPr>
          <p:cNvSpPr>
            <a:spLocks noGrp="1"/>
          </p:cNvSpPr>
          <p:nvPr>
            <p:ph type="title"/>
          </p:nvPr>
        </p:nvSpPr>
        <p:spPr/>
        <p:txBody>
          <a:bodyPr/>
          <a:lstStyle/>
          <a:p>
            <a:r>
              <a:rPr lang="en-US" dirty="0"/>
              <a:t>Quiz 1</a:t>
            </a:r>
          </a:p>
        </p:txBody>
      </p:sp>
      <p:sp>
        <p:nvSpPr>
          <p:cNvPr id="3" name="Content Placeholder 2">
            <a:extLst>
              <a:ext uri="{FF2B5EF4-FFF2-40B4-BE49-F238E27FC236}">
                <a16:creationId xmlns:a16="http://schemas.microsoft.com/office/drawing/2014/main" id="{F0120C54-FA76-14CC-9553-3523B0A004F0}"/>
              </a:ext>
            </a:extLst>
          </p:cNvPr>
          <p:cNvSpPr>
            <a:spLocks noGrp="1"/>
          </p:cNvSpPr>
          <p:nvPr>
            <p:ph idx="1"/>
          </p:nvPr>
        </p:nvSpPr>
        <p:spPr/>
        <p:txBody>
          <a:bodyPr/>
          <a:lstStyle/>
          <a:p>
            <a:r>
              <a:rPr lang="en-US" dirty="0"/>
              <a:t>Name</a:t>
            </a:r>
          </a:p>
          <a:p>
            <a:r>
              <a:rPr lang="en-US" dirty="0"/>
              <a:t>Major</a:t>
            </a:r>
          </a:p>
          <a:p>
            <a:r>
              <a:rPr lang="en-US" dirty="0"/>
              <a:t>Year/Status (Undergrad: Jr/Sr; Grad: MS/</a:t>
            </a:r>
            <a:r>
              <a:rPr lang="en-US" dirty="0" err="1"/>
              <a:t>Phd</a:t>
            </a:r>
            <a:r>
              <a:rPr lang="en-US" dirty="0"/>
              <a:t> 1</a:t>
            </a:r>
            <a:r>
              <a:rPr lang="en-US" baseline="30000" dirty="0"/>
              <a:t>st</a:t>
            </a:r>
            <a:r>
              <a:rPr lang="en-US" dirty="0"/>
              <a:t>/2</a:t>
            </a:r>
            <a:r>
              <a:rPr lang="en-US" baseline="30000" dirty="0"/>
              <a:t>nd</a:t>
            </a:r>
            <a:r>
              <a:rPr lang="en-US" dirty="0"/>
              <a:t>/3</a:t>
            </a:r>
            <a:r>
              <a:rPr lang="en-US" baseline="30000" dirty="0"/>
              <a:t>rd</a:t>
            </a:r>
            <a:r>
              <a:rPr lang="en-US" dirty="0"/>
              <a:t>)</a:t>
            </a:r>
          </a:p>
          <a:p>
            <a:r>
              <a:rPr lang="en-US" dirty="0"/>
              <a:t>Grad: Advisor</a:t>
            </a:r>
            <a:br>
              <a:rPr lang="en-US" dirty="0"/>
            </a:br>
            <a:r>
              <a:rPr lang="en-US" dirty="0"/>
              <a:t>			</a:t>
            </a:r>
          </a:p>
          <a:p>
            <a:endParaRPr lang="en-US" dirty="0"/>
          </a:p>
        </p:txBody>
      </p:sp>
      <p:sp>
        <p:nvSpPr>
          <p:cNvPr id="4" name="Slide Number Placeholder 3">
            <a:extLst>
              <a:ext uri="{FF2B5EF4-FFF2-40B4-BE49-F238E27FC236}">
                <a16:creationId xmlns:a16="http://schemas.microsoft.com/office/drawing/2014/main" id="{7D0551C9-312D-B825-EBC4-5A8B64B045E1}"/>
              </a:ext>
            </a:extLst>
          </p:cNvPr>
          <p:cNvSpPr>
            <a:spLocks noGrp="1"/>
          </p:cNvSpPr>
          <p:nvPr>
            <p:ph type="sldNum" sz="quarter" idx="12"/>
          </p:nvPr>
        </p:nvSpPr>
        <p:spPr/>
        <p:txBody>
          <a:bodyPr/>
          <a:lstStyle/>
          <a:p>
            <a:fld id="{591A5F75-AF30-4728-83BB-0C115A0A388D}" type="slidenum">
              <a:rPr lang="en-US" altLang="en-US" smtClean="0"/>
              <a:pPr/>
              <a:t>21</a:t>
            </a:fld>
            <a:endParaRPr lang="en-US" altLang="en-US"/>
          </a:p>
        </p:txBody>
      </p:sp>
    </p:spTree>
    <p:custDataLst>
      <p:tags r:id="rId1"/>
    </p:custDataLst>
    <p:extLst>
      <p:ext uri="{BB962C8B-B14F-4D97-AF65-F5344CB8AC3E}">
        <p14:creationId xmlns:p14="http://schemas.microsoft.com/office/powerpoint/2010/main" val="300865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5B698F9-7A2B-8151-B137-DE0A825BFEF2}"/>
              </a:ext>
            </a:extLst>
          </p:cNvPr>
          <p:cNvSpPr>
            <a:spLocks noGrp="1" noChangeArrowheads="1"/>
          </p:cNvSpPr>
          <p:nvPr>
            <p:ph type="ctrTitle"/>
          </p:nvPr>
        </p:nvSpPr>
        <p:spPr/>
        <p:txBody>
          <a:bodyPr/>
          <a:lstStyle/>
          <a:p>
            <a:pPr eaLnBrk="1" fontAlgn="auto" hangingPunct="1">
              <a:spcAft>
                <a:spcPts val="0"/>
              </a:spcAft>
              <a:defRPr/>
            </a:pPr>
            <a:r>
              <a:rPr lang="en-US" dirty="0"/>
              <a:t>Chapter 1</a:t>
            </a:r>
            <a:br>
              <a:rPr lang="en-US" dirty="0"/>
            </a:br>
            <a:r>
              <a:rPr lang="en-US" dirty="0"/>
              <a:t>Introduction</a:t>
            </a:r>
          </a:p>
        </p:txBody>
      </p:sp>
      <p:sp>
        <p:nvSpPr>
          <p:cNvPr id="2051" name="Rectangle 3">
            <a:extLst>
              <a:ext uri="{FF2B5EF4-FFF2-40B4-BE49-F238E27FC236}">
                <a16:creationId xmlns:a16="http://schemas.microsoft.com/office/drawing/2014/main" id="{E8A4A08B-F2B1-C7CC-DF20-F9220BF7D854}"/>
              </a:ext>
            </a:extLst>
          </p:cNvPr>
          <p:cNvSpPr>
            <a:spLocks noGrp="1" noChangeArrowheads="1"/>
          </p:cNvSpPr>
          <p:nvPr>
            <p:ph type="subTitle" idx="1"/>
          </p:nvPr>
        </p:nvSpPr>
        <p:spPr>
          <a:xfrm>
            <a:off x="2895600" y="3810000"/>
            <a:ext cx="6400800" cy="606425"/>
          </a:xfrm>
        </p:spPr>
        <p:txBody>
          <a:bodyPr rtlCol="0"/>
          <a:lstStyle/>
          <a:p>
            <a:pPr eaLnBrk="1" fontAlgn="auto" hangingPunct="1">
              <a:spcAft>
                <a:spcPts val="0"/>
              </a:spcAft>
              <a:defRPr/>
            </a:pPr>
            <a:r>
              <a:rPr lang="en-US" dirty="0"/>
              <a:t>Spring 2026</a:t>
            </a:r>
          </a:p>
        </p:txBody>
      </p:sp>
      <p:sp>
        <p:nvSpPr>
          <p:cNvPr id="2" name="Slide Number Placeholder 1">
            <a:extLst>
              <a:ext uri="{FF2B5EF4-FFF2-40B4-BE49-F238E27FC236}">
                <a16:creationId xmlns:a16="http://schemas.microsoft.com/office/drawing/2014/main" id="{DC3F1256-077A-358B-1BFA-BB881F4501A1}"/>
              </a:ext>
            </a:extLst>
          </p:cNvPr>
          <p:cNvSpPr>
            <a:spLocks noGrp="1"/>
          </p:cNvSpPr>
          <p:nvPr>
            <p:ph type="sldNum" sz="quarter" idx="12"/>
          </p:nvPr>
        </p:nvSpPr>
        <p:spPr/>
        <p:txBody>
          <a:bodyPr/>
          <a:lstStyle/>
          <a:p>
            <a:fld id="{8C56F372-04FF-4E0B-8220-C27F196F7FE4}" type="slidenum">
              <a:rPr lang="en-US" altLang="en-US" smtClean="0"/>
              <a:pPr/>
              <a:t>22</a:t>
            </a:fld>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21E3C7-FAAE-8F4E-A6FE-9103D8384D99}"/>
              </a:ext>
            </a:extLst>
          </p:cNvPr>
          <p:cNvSpPr>
            <a:spLocks noGrp="1"/>
          </p:cNvSpPr>
          <p:nvPr>
            <p:ph type="title"/>
          </p:nvPr>
        </p:nvSpPr>
        <p:spPr/>
        <p:txBody>
          <a:bodyPr/>
          <a:lstStyle/>
          <a:p>
            <a:r>
              <a:rPr lang="en-US" dirty="0"/>
              <a:t>History of Soil Fertility</a:t>
            </a:r>
          </a:p>
        </p:txBody>
      </p:sp>
      <p:sp>
        <p:nvSpPr>
          <p:cNvPr id="5" name="Text Placeholder 4">
            <a:extLst>
              <a:ext uri="{FF2B5EF4-FFF2-40B4-BE49-F238E27FC236}">
                <a16:creationId xmlns:a16="http://schemas.microsoft.com/office/drawing/2014/main" id="{088CA3E4-60E7-E872-B8DA-DD8176A908CC}"/>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05E8FA26-CE06-E1F4-EB77-6189F452F361}"/>
              </a:ext>
            </a:extLst>
          </p:cNvPr>
          <p:cNvSpPr>
            <a:spLocks noGrp="1"/>
          </p:cNvSpPr>
          <p:nvPr>
            <p:ph type="sldNum" sz="quarter" idx="12"/>
          </p:nvPr>
        </p:nvSpPr>
        <p:spPr/>
        <p:txBody>
          <a:bodyPr/>
          <a:lstStyle/>
          <a:p>
            <a:fld id="{059533BB-A1CB-4390-B36A-2EA8C50C11DC}" type="slidenum">
              <a:rPr lang="en-US" altLang="en-US" smtClean="0"/>
              <a:pPr/>
              <a:t>23</a:t>
            </a:fld>
            <a:endParaRPr lang="en-US" altLang="en-US"/>
          </a:p>
        </p:txBody>
      </p:sp>
    </p:spTree>
    <p:extLst>
      <p:ext uri="{BB962C8B-B14F-4D97-AF65-F5344CB8AC3E}">
        <p14:creationId xmlns:p14="http://schemas.microsoft.com/office/powerpoint/2010/main" val="1641613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50E6F3-73A3-903A-30EA-065D4A2B8E57}"/>
              </a:ext>
            </a:extLst>
          </p:cNvPr>
          <p:cNvSpPr>
            <a:spLocks noGrp="1"/>
          </p:cNvSpPr>
          <p:nvPr>
            <p:ph type="title"/>
          </p:nvPr>
        </p:nvSpPr>
        <p:spPr/>
        <p:txBody>
          <a:bodyPr/>
          <a:lstStyle/>
          <a:p>
            <a:r>
              <a:rPr lang="en-US" dirty="0"/>
              <a:t>Ancient History</a:t>
            </a:r>
          </a:p>
        </p:txBody>
      </p:sp>
      <p:sp>
        <p:nvSpPr>
          <p:cNvPr id="7" name="Content Placeholder 6">
            <a:extLst>
              <a:ext uri="{FF2B5EF4-FFF2-40B4-BE49-F238E27FC236}">
                <a16:creationId xmlns:a16="http://schemas.microsoft.com/office/drawing/2014/main" id="{350B41FB-4D3E-1301-4053-6C6ABE72E914}"/>
              </a:ext>
            </a:extLst>
          </p:cNvPr>
          <p:cNvSpPr>
            <a:spLocks noGrp="1"/>
          </p:cNvSpPr>
          <p:nvPr>
            <p:ph idx="1"/>
          </p:nvPr>
        </p:nvSpPr>
        <p:spPr>
          <a:xfrm>
            <a:off x="6096000" y="1825625"/>
            <a:ext cx="5257800" cy="4351338"/>
          </a:xfrm>
        </p:spPr>
        <p:txBody>
          <a:bodyPr/>
          <a:lstStyle/>
          <a:p>
            <a:r>
              <a:rPr lang="en-US" dirty="0"/>
              <a:t>Early Fertilizers</a:t>
            </a:r>
          </a:p>
          <a:p>
            <a:pPr lvl="1"/>
            <a:r>
              <a:rPr lang="en-US" dirty="0"/>
              <a:t>Manure</a:t>
            </a:r>
          </a:p>
          <a:p>
            <a:pPr lvl="1"/>
            <a:r>
              <a:rPr lang="en-US" dirty="0"/>
              <a:t>Bone meal</a:t>
            </a:r>
          </a:p>
          <a:p>
            <a:pPr lvl="1"/>
            <a:r>
              <a:rPr lang="en-US" dirty="0"/>
              <a:t>Meat scrap</a:t>
            </a:r>
          </a:p>
          <a:p>
            <a:pPr lvl="1"/>
            <a:r>
              <a:rPr lang="en-US" dirty="0"/>
              <a:t>Dried blood</a:t>
            </a:r>
          </a:p>
          <a:p>
            <a:pPr lvl="1"/>
            <a:r>
              <a:rPr lang="en-US" dirty="0"/>
              <a:t>Cottonseed meal</a:t>
            </a:r>
          </a:p>
          <a:p>
            <a:pPr lvl="1"/>
            <a:r>
              <a:rPr lang="en-US" dirty="0"/>
              <a:t>Fish scraps </a:t>
            </a:r>
          </a:p>
          <a:p>
            <a:pPr lvl="1"/>
            <a:r>
              <a:rPr lang="en-US" dirty="0"/>
              <a:t>Peruvian guano; (Bat Droppings)</a:t>
            </a:r>
          </a:p>
          <a:p>
            <a:r>
              <a:rPr lang="en-US" dirty="0"/>
              <a:t>“Additives”</a:t>
            </a:r>
          </a:p>
          <a:p>
            <a:pPr lvl="1"/>
            <a:r>
              <a:rPr lang="en-US" dirty="0"/>
              <a:t>Salt</a:t>
            </a:r>
          </a:p>
          <a:p>
            <a:endParaRPr lang="en-US" dirty="0"/>
          </a:p>
        </p:txBody>
      </p:sp>
      <p:sp>
        <p:nvSpPr>
          <p:cNvPr id="2" name="Slide Number Placeholder 1">
            <a:extLst>
              <a:ext uri="{FF2B5EF4-FFF2-40B4-BE49-F238E27FC236}">
                <a16:creationId xmlns:a16="http://schemas.microsoft.com/office/drawing/2014/main" id="{AC2CAFCF-114B-8886-2EAC-1DBD05E1541C}"/>
              </a:ext>
            </a:extLst>
          </p:cNvPr>
          <p:cNvSpPr>
            <a:spLocks noGrp="1"/>
          </p:cNvSpPr>
          <p:nvPr>
            <p:ph type="sldNum" sz="quarter" idx="12"/>
          </p:nvPr>
        </p:nvSpPr>
        <p:spPr/>
        <p:txBody>
          <a:bodyPr/>
          <a:lstStyle/>
          <a:p>
            <a:fld id="{591A5F75-AF30-4728-83BB-0C115A0A388D}" type="slidenum">
              <a:rPr lang="en-US" altLang="en-US" smtClean="0"/>
              <a:pPr/>
              <a:t>24</a:t>
            </a:fld>
            <a:endParaRPr lang="en-US" altLang="en-US"/>
          </a:p>
        </p:txBody>
      </p:sp>
      <p:pic>
        <p:nvPicPr>
          <p:cNvPr id="1026" name="Picture 2">
            <a:extLst>
              <a:ext uri="{FF2B5EF4-FFF2-40B4-BE49-F238E27FC236}">
                <a16:creationId xmlns:a16="http://schemas.microsoft.com/office/drawing/2014/main" id="{250238A0-C5BA-2A9E-CF85-62F3B2CA9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5625"/>
            <a:ext cx="5555865" cy="39671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2455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500"/>
                                        <p:tgtEl>
                                          <p:spTgt spid="7">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500"/>
                                        <p:tgtEl>
                                          <p:spTgt spid="7">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500"/>
                                        <p:tgtEl>
                                          <p:spTgt spid="7">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animEffect transition="in" filter="fade">
                                      <p:cBhvr>
                                        <p:cTn id="26" dur="500"/>
                                        <p:tgtEl>
                                          <p:spTgt spid="7">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animEffect transition="in" filter="fade">
                                      <p:cBhvr>
                                        <p:cTn id="29" dur="500"/>
                                        <p:tgtEl>
                                          <p:spTgt spid="7">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8" end="8"/>
                                            </p:txEl>
                                          </p:spTgt>
                                        </p:tgtEl>
                                        <p:attrNameLst>
                                          <p:attrName>style.visibility</p:attrName>
                                        </p:attrNameLst>
                                      </p:cBhvr>
                                      <p:to>
                                        <p:strVal val="visible"/>
                                      </p:to>
                                    </p:set>
                                    <p:animEffect transition="in" filter="fade">
                                      <p:cBhvr>
                                        <p:cTn id="34" dur="500"/>
                                        <p:tgtEl>
                                          <p:spTgt spid="7">
                                            <p:txEl>
                                              <p:pRg st="8" end="8"/>
                                            </p:txEl>
                                          </p:spTgt>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fade">
                                      <p:cBhvr>
                                        <p:cTn id="38"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1F3F6-B50F-0B6A-F00F-7D9D13619249}"/>
              </a:ext>
            </a:extLst>
          </p:cNvPr>
          <p:cNvSpPr>
            <a:spLocks noGrp="1"/>
          </p:cNvSpPr>
          <p:nvPr>
            <p:ph type="title"/>
          </p:nvPr>
        </p:nvSpPr>
        <p:spPr/>
        <p:txBody>
          <a:bodyPr/>
          <a:lstStyle/>
          <a:p>
            <a:r>
              <a:rPr lang="en-US" dirty="0"/>
              <a:t>Van </a:t>
            </a:r>
            <a:r>
              <a:rPr lang="en-US" dirty="0" err="1"/>
              <a:t>Helmont</a:t>
            </a:r>
            <a:r>
              <a:rPr lang="en-US" dirty="0"/>
              <a:t> (1577-1644)</a:t>
            </a:r>
          </a:p>
        </p:txBody>
      </p:sp>
      <p:sp>
        <p:nvSpPr>
          <p:cNvPr id="3" name="Content Placeholder 2">
            <a:extLst>
              <a:ext uri="{FF2B5EF4-FFF2-40B4-BE49-F238E27FC236}">
                <a16:creationId xmlns:a16="http://schemas.microsoft.com/office/drawing/2014/main" id="{0DFED7F7-6828-BF6F-61F3-FB7984592CA7}"/>
              </a:ext>
            </a:extLst>
          </p:cNvPr>
          <p:cNvSpPr>
            <a:spLocks noGrp="1"/>
          </p:cNvSpPr>
          <p:nvPr>
            <p:ph idx="1"/>
          </p:nvPr>
        </p:nvSpPr>
        <p:spPr/>
        <p:txBody>
          <a:bodyPr>
            <a:normAutofit/>
          </a:bodyPr>
          <a:lstStyle/>
          <a:p>
            <a:r>
              <a:rPr lang="en-US" altLang="en-US" sz="2800" dirty="0"/>
              <a:t>Belgian Chemist</a:t>
            </a:r>
          </a:p>
          <a:p>
            <a:r>
              <a:rPr lang="en-US" altLang="en-US" sz="2800" dirty="0"/>
              <a:t>Willow Tree Experiment</a:t>
            </a:r>
          </a:p>
          <a:p>
            <a:endParaRPr lang="en-US" altLang="en-US" dirty="0"/>
          </a:p>
          <a:p>
            <a:endParaRPr lang="en-US" altLang="en-US" sz="2800" dirty="0"/>
          </a:p>
          <a:p>
            <a:r>
              <a:rPr lang="en-US" altLang="en-US" dirty="0"/>
              <a:t>Water was the sole nutrient!</a:t>
            </a:r>
          </a:p>
          <a:p>
            <a:pPr lvl="1"/>
            <a:endParaRPr lang="en-US" altLang="en-US" dirty="0"/>
          </a:p>
        </p:txBody>
      </p:sp>
      <p:pic>
        <p:nvPicPr>
          <p:cNvPr id="8194" name="Picture 2" descr="The Willow Tree in Helmont's Garden - Good Morning Science">
            <a:extLst>
              <a:ext uri="{FF2B5EF4-FFF2-40B4-BE49-F238E27FC236}">
                <a16:creationId xmlns:a16="http://schemas.microsoft.com/office/drawing/2014/main" id="{350DBC11-6B3C-2A40-1B17-BB453F8D3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339540"/>
            <a:ext cx="6248400" cy="396016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C34ECA7-CD65-0C49-0D90-915346A7F223}"/>
              </a:ext>
            </a:extLst>
          </p:cNvPr>
          <p:cNvSpPr>
            <a:spLocks noGrp="1"/>
          </p:cNvSpPr>
          <p:nvPr>
            <p:ph type="sldNum" sz="quarter" idx="12"/>
          </p:nvPr>
        </p:nvSpPr>
        <p:spPr/>
        <p:txBody>
          <a:bodyPr/>
          <a:lstStyle/>
          <a:p>
            <a:fld id="{591A5F75-AF30-4728-83BB-0C115A0A388D}" type="slidenum">
              <a:rPr lang="en-US" altLang="en-US" smtClean="0"/>
              <a:pPr/>
              <a:t>25</a:t>
            </a:fld>
            <a:endParaRPr lang="en-US" altLang="en-US"/>
          </a:p>
        </p:txBody>
      </p:sp>
    </p:spTree>
    <p:custDataLst>
      <p:tags r:id="rId1"/>
    </p:custDataLst>
    <p:extLst>
      <p:ext uri="{BB962C8B-B14F-4D97-AF65-F5344CB8AC3E}">
        <p14:creationId xmlns:p14="http://schemas.microsoft.com/office/powerpoint/2010/main" val="125394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F888F-F61C-F4A0-7784-80F7856735D6}"/>
              </a:ext>
            </a:extLst>
          </p:cNvPr>
          <p:cNvSpPr>
            <a:spLocks noGrp="1"/>
          </p:cNvSpPr>
          <p:nvPr>
            <p:ph type="title"/>
          </p:nvPr>
        </p:nvSpPr>
        <p:spPr/>
        <p:txBody>
          <a:bodyPr/>
          <a:lstStyle/>
          <a:p>
            <a:r>
              <a:rPr lang="en-US" dirty="0"/>
              <a:t>Jethro </a:t>
            </a:r>
            <a:r>
              <a:rPr lang="en-US" dirty="0" err="1"/>
              <a:t>Tull</a:t>
            </a:r>
            <a:r>
              <a:rPr lang="en-US" dirty="0"/>
              <a:t> (1674-1741)</a:t>
            </a:r>
          </a:p>
        </p:txBody>
      </p:sp>
      <p:pic>
        <p:nvPicPr>
          <p:cNvPr id="9218" name="Picture 2" descr="Jethro Tull's Ian Anderson: My Life in 10 Songs – Rolling Stone">
            <a:extLst>
              <a:ext uri="{FF2B5EF4-FFF2-40B4-BE49-F238E27FC236}">
                <a16:creationId xmlns:a16="http://schemas.microsoft.com/office/drawing/2014/main" id="{342D99DE-1274-DA57-D31A-DB3F67326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89049"/>
            <a:ext cx="5191642" cy="367188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Jethro Tull | British agronomist and inventor | Britannica">
            <a:extLst>
              <a:ext uri="{FF2B5EF4-FFF2-40B4-BE49-F238E27FC236}">
                <a16:creationId xmlns:a16="http://schemas.microsoft.com/office/drawing/2014/main" id="{06931B0A-A133-BAA1-9B6D-683B9384C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770761"/>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Multiplication Sign 3">
            <a:extLst>
              <a:ext uri="{FF2B5EF4-FFF2-40B4-BE49-F238E27FC236}">
                <a16:creationId xmlns:a16="http://schemas.microsoft.com/office/drawing/2014/main" id="{C1BCF6EE-38D9-DE1C-79CA-3370A8F1BEF3}"/>
              </a:ext>
            </a:extLst>
          </p:cNvPr>
          <p:cNvSpPr/>
          <p:nvPr/>
        </p:nvSpPr>
        <p:spPr>
          <a:xfrm>
            <a:off x="-375979" y="1027906"/>
            <a:ext cx="6553200" cy="50292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4D4609B-E054-B9BD-9685-1D6B762DE20F}"/>
              </a:ext>
            </a:extLst>
          </p:cNvPr>
          <p:cNvSpPr>
            <a:spLocks noGrp="1"/>
          </p:cNvSpPr>
          <p:nvPr>
            <p:ph type="sldNum" sz="quarter" idx="12"/>
          </p:nvPr>
        </p:nvSpPr>
        <p:spPr/>
        <p:txBody>
          <a:bodyPr/>
          <a:lstStyle/>
          <a:p>
            <a:fld id="{591A5F75-AF30-4728-83BB-0C115A0A388D}" type="slidenum">
              <a:rPr lang="en-US" altLang="en-US" smtClean="0"/>
              <a:pPr/>
              <a:t>26</a:t>
            </a:fld>
            <a:endParaRPr lang="en-US" altLang="en-US"/>
          </a:p>
        </p:txBody>
      </p:sp>
    </p:spTree>
    <p:custDataLst>
      <p:tags r:id="rId1"/>
    </p:custDataLst>
    <p:extLst>
      <p:ext uri="{BB962C8B-B14F-4D97-AF65-F5344CB8AC3E}">
        <p14:creationId xmlns:p14="http://schemas.microsoft.com/office/powerpoint/2010/main" val="407150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fade">
                                      <p:cBhvr>
                                        <p:cTn id="1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AEA9D-705A-5CED-F144-85143104C31E}"/>
              </a:ext>
            </a:extLst>
          </p:cNvPr>
          <p:cNvSpPr>
            <a:spLocks noGrp="1"/>
          </p:cNvSpPr>
          <p:nvPr>
            <p:ph type="title"/>
          </p:nvPr>
        </p:nvSpPr>
        <p:spPr/>
        <p:txBody>
          <a:bodyPr/>
          <a:lstStyle/>
          <a:p>
            <a:r>
              <a:rPr lang="en-US" dirty="0"/>
              <a:t>Jethro </a:t>
            </a:r>
            <a:r>
              <a:rPr lang="en-US" dirty="0" err="1"/>
              <a:t>Tull</a:t>
            </a:r>
            <a:r>
              <a:rPr lang="en-US" dirty="0"/>
              <a:t> (1674-1741)</a:t>
            </a:r>
          </a:p>
        </p:txBody>
      </p:sp>
      <p:sp>
        <p:nvSpPr>
          <p:cNvPr id="3" name="Content Placeholder 2">
            <a:extLst>
              <a:ext uri="{FF2B5EF4-FFF2-40B4-BE49-F238E27FC236}">
                <a16:creationId xmlns:a16="http://schemas.microsoft.com/office/drawing/2014/main" id="{B326F3FF-8B1B-7B1D-CF15-A8DE551C9C0F}"/>
              </a:ext>
            </a:extLst>
          </p:cNvPr>
          <p:cNvSpPr>
            <a:spLocks noGrp="1"/>
          </p:cNvSpPr>
          <p:nvPr>
            <p:ph idx="1"/>
          </p:nvPr>
        </p:nvSpPr>
        <p:spPr>
          <a:xfrm>
            <a:off x="838200" y="1825625"/>
            <a:ext cx="5791200" cy="4351338"/>
          </a:xfrm>
        </p:spPr>
        <p:txBody>
          <a:bodyPr/>
          <a:lstStyle/>
          <a:p>
            <a:r>
              <a:rPr lang="en-US" dirty="0"/>
              <a:t>English Agriculturist</a:t>
            </a:r>
          </a:p>
          <a:p>
            <a:r>
              <a:rPr lang="en-US" dirty="0"/>
              <a:t>Observed that plant grew better if the soil was “pulverized”</a:t>
            </a:r>
          </a:p>
          <a:p>
            <a:r>
              <a:rPr lang="en-US" dirty="0"/>
              <a:t>“Pabulum for the lacteal mouths of roots”</a:t>
            </a:r>
          </a:p>
          <a:p>
            <a:r>
              <a:rPr lang="en-US" dirty="0"/>
              <a:t>Plants ate soil</a:t>
            </a:r>
          </a:p>
          <a:p>
            <a:r>
              <a:rPr lang="en-US" dirty="0"/>
              <a:t>Credited with invention of cultivator and grain drill</a:t>
            </a:r>
          </a:p>
          <a:p>
            <a:endParaRPr lang="en-US" dirty="0"/>
          </a:p>
        </p:txBody>
      </p:sp>
      <p:pic>
        <p:nvPicPr>
          <p:cNvPr id="4" name="Picture 4" descr="Jethro Tull | British agronomist and inventor | Britannica">
            <a:extLst>
              <a:ext uri="{FF2B5EF4-FFF2-40B4-BE49-F238E27FC236}">
                <a16:creationId xmlns:a16="http://schemas.microsoft.com/office/drawing/2014/main" id="{7A15CAF4-1441-3022-CF93-48C4283BE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770761"/>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769152A-AD82-C5FD-71DA-01FDDC9A8537}"/>
              </a:ext>
            </a:extLst>
          </p:cNvPr>
          <p:cNvSpPr>
            <a:spLocks noGrp="1"/>
          </p:cNvSpPr>
          <p:nvPr>
            <p:ph type="sldNum" sz="quarter" idx="12"/>
          </p:nvPr>
        </p:nvSpPr>
        <p:spPr/>
        <p:txBody>
          <a:bodyPr/>
          <a:lstStyle/>
          <a:p>
            <a:fld id="{591A5F75-AF30-4728-83BB-0C115A0A388D}" type="slidenum">
              <a:rPr lang="en-US" altLang="en-US" smtClean="0"/>
              <a:pPr/>
              <a:t>27</a:t>
            </a:fld>
            <a:endParaRPr lang="en-US" altLang="en-US"/>
          </a:p>
        </p:txBody>
      </p:sp>
    </p:spTree>
    <p:extLst>
      <p:ext uri="{BB962C8B-B14F-4D97-AF65-F5344CB8AC3E}">
        <p14:creationId xmlns:p14="http://schemas.microsoft.com/office/powerpoint/2010/main" val="3858738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1A4F-85BC-2024-183E-4D33EED2B6D4}"/>
              </a:ext>
            </a:extLst>
          </p:cNvPr>
          <p:cNvSpPr>
            <a:spLocks noGrp="1"/>
          </p:cNvSpPr>
          <p:nvPr>
            <p:ph type="title"/>
          </p:nvPr>
        </p:nvSpPr>
        <p:spPr/>
        <p:txBody>
          <a:bodyPr/>
          <a:lstStyle/>
          <a:p>
            <a:r>
              <a:rPr lang="en-US" dirty="0"/>
              <a:t>Carl Sprengel (1787-1859)</a:t>
            </a:r>
          </a:p>
        </p:txBody>
      </p:sp>
      <p:sp>
        <p:nvSpPr>
          <p:cNvPr id="3" name="Content Placeholder 2">
            <a:extLst>
              <a:ext uri="{FF2B5EF4-FFF2-40B4-BE49-F238E27FC236}">
                <a16:creationId xmlns:a16="http://schemas.microsoft.com/office/drawing/2014/main" id="{1FD15CD7-BA91-5941-864B-BC296926932B}"/>
              </a:ext>
            </a:extLst>
          </p:cNvPr>
          <p:cNvSpPr>
            <a:spLocks noGrp="1"/>
          </p:cNvSpPr>
          <p:nvPr>
            <p:ph idx="1"/>
          </p:nvPr>
        </p:nvSpPr>
        <p:spPr>
          <a:xfrm>
            <a:off x="6324600" y="1825625"/>
            <a:ext cx="5029200" cy="4351338"/>
          </a:xfrm>
        </p:spPr>
        <p:txBody>
          <a:bodyPr>
            <a:normAutofit fontScale="92500" lnSpcReduction="10000"/>
          </a:bodyPr>
          <a:lstStyle/>
          <a:p>
            <a:r>
              <a:rPr lang="en-US" dirty="0"/>
              <a:t>German Botanist</a:t>
            </a:r>
          </a:p>
          <a:p>
            <a:r>
              <a:rPr lang="en-US" dirty="0"/>
              <a:t>Worked to develop currently accepted principles of plant nutrition/soil fertility</a:t>
            </a:r>
          </a:p>
          <a:p>
            <a:r>
              <a:rPr lang="en-US" dirty="0"/>
              <a:t>Dispelled the humus theory</a:t>
            </a:r>
          </a:p>
          <a:p>
            <a:pPr lvl="1"/>
            <a:r>
              <a:rPr lang="en-US" dirty="0"/>
              <a:t>Plants lived on humus extracts and could generate other elements</a:t>
            </a:r>
          </a:p>
          <a:p>
            <a:r>
              <a:rPr lang="en-US" dirty="0"/>
              <a:t>Established 20 elements as plant nutrients</a:t>
            </a:r>
          </a:p>
          <a:p>
            <a:r>
              <a:rPr lang="en-US" dirty="0"/>
              <a:t>In essence formulated “Law of the Minimum</a:t>
            </a:r>
          </a:p>
        </p:txBody>
      </p:sp>
      <p:pic>
        <p:nvPicPr>
          <p:cNvPr id="5" name="Picture 2" descr="Carl Sprengel - Wikipedia">
            <a:extLst>
              <a:ext uri="{FF2B5EF4-FFF2-40B4-BE49-F238E27FC236}">
                <a16:creationId xmlns:a16="http://schemas.microsoft.com/office/drawing/2014/main" id="{7F7EF239-2C17-87C8-9D5A-291082B3E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90688"/>
            <a:ext cx="3070411" cy="411690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455C38D-897F-8770-F6E5-C4A9C89D8FF9}"/>
              </a:ext>
            </a:extLst>
          </p:cNvPr>
          <p:cNvSpPr>
            <a:spLocks noGrp="1"/>
          </p:cNvSpPr>
          <p:nvPr>
            <p:ph type="sldNum" sz="quarter" idx="12"/>
          </p:nvPr>
        </p:nvSpPr>
        <p:spPr/>
        <p:txBody>
          <a:bodyPr/>
          <a:lstStyle/>
          <a:p>
            <a:fld id="{591A5F75-AF30-4728-83BB-0C115A0A388D}" type="slidenum">
              <a:rPr lang="en-US" altLang="en-US" smtClean="0"/>
              <a:pPr/>
              <a:t>28</a:t>
            </a:fld>
            <a:endParaRPr lang="en-US" altLang="en-US"/>
          </a:p>
        </p:txBody>
      </p:sp>
    </p:spTree>
    <p:extLst>
      <p:ext uri="{BB962C8B-B14F-4D97-AF65-F5344CB8AC3E}">
        <p14:creationId xmlns:p14="http://schemas.microsoft.com/office/powerpoint/2010/main" val="455744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53330-B53E-12E8-353F-3F3FDA375C93}"/>
              </a:ext>
            </a:extLst>
          </p:cNvPr>
          <p:cNvSpPr>
            <a:spLocks noGrp="1"/>
          </p:cNvSpPr>
          <p:nvPr>
            <p:ph type="title"/>
          </p:nvPr>
        </p:nvSpPr>
        <p:spPr/>
        <p:txBody>
          <a:bodyPr/>
          <a:lstStyle/>
          <a:p>
            <a:r>
              <a:rPr lang="en-US" dirty="0"/>
              <a:t>Justus von Liebig (1803-1873)</a:t>
            </a:r>
          </a:p>
        </p:txBody>
      </p:sp>
      <p:sp>
        <p:nvSpPr>
          <p:cNvPr id="3" name="Content Placeholder 2">
            <a:extLst>
              <a:ext uri="{FF2B5EF4-FFF2-40B4-BE49-F238E27FC236}">
                <a16:creationId xmlns:a16="http://schemas.microsoft.com/office/drawing/2014/main" id="{1EE5F1D0-1F2A-F2E3-00E3-0088CD23D550}"/>
              </a:ext>
            </a:extLst>
          </p:cNvPr>
          <p:cNvSpPr>
            <a:spLocks noGrp="1"/>
          </p:cNvSpPr>
          <p:nvPr>
            <p:ph idx="1"/>
          </p:nvPr>
        </p:nvSpPr>
        <p:spPr>
          <a:xfrm>
            <a:off x="838200" y="1825625"/>
            <a:ext cx="5486400" cy="4351338"/>
          </a:xfrm>
        </p:spPr>
        <p:txBody>
          <a:bodyPr>
            <a:normAutofit fontScale="92500" lnSpcReduction="10000"/>
          </a:bodyPr>
          <a:lstStyle/>
          <a:p>
            <a:r>
              <a:rPr lang="en-US" dirty="0"/>
              <a:t>German Chemist</a:t>
            </a:r>
          </a:p>
          <a:p>
            <a:r>
              <a:rPr lang="en-US" dirty="0"/>
              <a:t>“Father of Agricultural Chemistry”</a:t>
            </a:r>
          </a:p>
          <a:p>
            <a:r>
              <a:rPr lang="en-US" dirty="0"/>
              <a:t>Plant C comes from CO</a:t>
            </a:r>
            <a:r>
              <a:rPr lang="en-US" baseline="-25000" dirty="0"/>
              <a:t>2</a:t>
            </a:r>
          </a:p>
          <a:p>
            <a:r>
              <a:rPr lang="en-US" dirty="0"/>
              <a:t>Plant O comes from H</a:t>
            </a:r>
            <a:r>
              <a:rPr lang="en-US" baseline="-25000" dirty="0"/>
              <a:t>2</a:t>
            </a:r>
            <a:r>
              <a:rPr lang="en-US" dirty="0"/>
              <a:t>O</a:t>
            </a:r>
          </a:p>
          <a:p>
            <a:r>
              <a:rPr lang="en-US" dirty="0"/>
              <a:t>Alkaline metals neutralize acid formed by plant metabolism</a:t>
            </a:r>
          </a:p>
          <a:p>
            <a:r>
              <a:rPr lang="en-US" dirty="0"/>
              <a:t>P necessary for seed formation</a:t>
            </a:r>
          </a:p>
          <a:p>
            <a:r>
              <a:rPr lang="en-US" dirty="0"/>
              <a:t>Plants absorb everything, excrete non-needed stuff</a:t>
            </a:r>
          </a:p>
          <a:p>
            <a:r>
              <a:rPr lang="en-US" dirty="0"/>
              <a:t>Law of the minimum (1862)</a:t>
            </a:r>
          </a:p>
        </p:txBody>
      </p:sp>
      <p:pic>
        <p:nvPicPr>
          <p:cNvPr id="4" name="Content Placeholder 7" descr="A person wearing a suit and tie&#10;&#10;Description automatically generated">
            <a:extLst>
              <a:ext uri="{FF2B5EF4-FFF2-40B4-BE49-F238E27FC236}">
                <a16:creationId xmlns:a16="http://schemas.microsoft.com/office/drawing/2014/main" id="{9E6FC092-EED7-B30E-5A42-F9E916BE8322}"/>
              </a:ext>
            </a:extLst>
          </p:cNvPr>
          <p:cNvPicPr>
            <a:picLocks noChangeAspect="1"/>
          </p:cNvPicPr>
          <p:nvPr/>
        </p:nvPicPr>
        <p:blipFill>
          <a:blip r:embed="rId2"/>
          <a:stretch>
            <a:fillRect/>
          </a:stretch>
        </p:blipFill>
        <p:spPr>
          <a:xfrm>
            <a:off x="7391400" y="1524000"/>
            <a:ext cx="3482697" cy="4448356"/>
          </a:xfrm>
          <a:prstGeom prst="rect">
            <a:avLst/>
          </a:prstGeom>
        </p:spPr>
      </p:pic>
      <p:sp>
        <p:nvSpPr>
          <p:cNvPr id="5" name="Slide Number Placeholder 4">
            <a:extLst>
              <a:ext uri="{FF2B5EF4-FFF2-40B4-BE49-F238E27FC236}">
                <a16:creationId xmlns:a16="http://schemas.microsoft.com/office/drawing/2014/main" id="{0B1691BA-D9B7-02EE-6236-B802D161AD3F}"/>
              </a:ext>
            </a:extLst>
          </p:cNvPr>
          <p:cNvSpPr>
            <a:spLocks noGrp="1"/>
          </p:cNvSpPr>
          <p:nvPr>
            <p:ph type="sldNum" sz="quarter" idx="12"/>
          </p:nvPr>
        </p:nvSpPr>
        <p:spPr/>
        <p:txBody>
          <a:bodyPr/>
          <a:lstStyle/>
          <a:p>
            <a:fld id="{591A5F75-AF30-4728-83BB-0C115A0A388D}" type="slidenum">
              <a:rPr lang="en-US" altLang="en-US" smtClean="0"/>
              <a:pPr/>
              <a:t>29</a:t>
            </a:fld>
            <a:endParaRPr lang="en-US" altLang="en-US"/>
          </a:p>
        </p:txBody>
      </p:sp>
    </p:spTree>
    <p:extLst>
      <p:ext uri="{BB962C8B-B14F-4D97-AF65-F5344CB8AC3E}">
        <p14:creationId xmlns:p14="http://schemas.microsoft.com/office/powerpoint/2010/main" val="3486867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74B12C-259E-AAA2-632C-B9B9118DDBAE}"/>
              </a:ext>
            </a:extLst>
          </p:cNvPr>
          <p:cNvSpPr>
            <a:spLocks noGrp="1"/>
          </p:cNvSpPr>
          <p:nvPr>
            <p:ph type="sldNum" sz="quarter" idx="12"/>
          </p:nvPr>
        </p:nvSpPr>
        <p:spPr/>
        <p:txBody>
          <a:bodyPr/>
          <a:lstStyle/>
          <a:p>
            <a:fld id="{059533BB-A1CB-4390-B36A-2EA8C50C11DC}" type="slidenum">
              <a:rPr lang="en-US" altLang="en-US" smtClean="0"/>
              <a:pPr/>
              <a:t>3</a:t>
            </a:fld>
            <a:endParaRPr lang="en-US" altLang="en-US"/>
          </a:p>
        </p:txBody>
      </p:sp>
      <p:pic>
        <p:nvPicPr>
          <p:cNvPr id="2050" name="Picture 2" descr="Fossil-fuel Consumption, by Sector | Download Scientific Diagram">
            <a:extLst>
              <a:ext uri="{FF2B5EF4-FFF2-40B4-BE49-F238E27FC236}">
                <a16:creationId xmlns:a16="http://schemas.microsoft.com/office/drawing/2014/main" id="{F118BB9A-AB0F-55C9-1562-AAF218F66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400" y="2007867"/>
            <a:ext cx="6035200" cy="2842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996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0A5A1-D5AA-F01C-600B-FE8CEC75E9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76AC63-331D-BBFB-D876-4D25CCE58A3A}"/>
              </a:ext>
            </a:extLst>
          </p:cNvPr>
          <p:cNvSpPr>
            <a:spLocks noGrp="1"/>
          </p:cNvSpPr>
          <p:nvPr>
            <p:ph idx="1"/>
          </p:nvPr>
        </p:nvSpPr>
        <p:spPr/>
        <p:txBody>
          <a:bodyPr/>
          <a:lstStyle/>
          <a:p>
            <a:endParaRPr lang="en-US" dirty="0"/>
          </a:p>
        </p:txBody>
      </p:sp>
      <p:pic>
        <p:nvPicPr>
          <p:cNvPr id="10242" name="Picture 2" descr="WHISKEY BARREL RENTAL: A LA CRATE | Cocktail Table Rentals Madison WI | Whiskey  Barrel Rental Wisconsin | Whiskey Barrel Rental Milwaukee | Wood Cocktail  Table Rental WI">
            <a:extLst>
              <a:ext uri="{FF2B5EF4-FFF2-40B4-BE49-F238E27FC236}">
                <a16:creationId xmlns:a16="http://schemas.microsoft.com/office/drawing/2014/main" id="{764C67DE-D061-0037-C50C-86008B39E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2874BFBE-92C3-2AA1-31CE-92CCEE47EDE9}"/>
              </a:ext>
            </a:extLst>
          </p:cNvPr>
          <p:cNvSpPr/>
          <p:nvPr/>
        </p:nvSpPr>
        <p:spPr>
          <a:xfrm>
            <a:off x="5181600" y="2514600"/>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0810B2-E24C-BCEE-B862-7A609DDA8AC7}"/>
              </a:ext>
            </a:extLst>
          </p:cNvPr>
          <p:cNvSpPr/>
          <p:nvPr/>
        </p:nvSpPr>
        <p:spPr>
          <a:xfrm>
            <a:off x="5486400" y="3140869"/>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64C9D00-92D2-B25A-0A0D-D8657FB7CF4C}"/>
              </a:ext>
            </a:extLst>
          </p:cNvPr>
          <p:cNvSpPr/>
          <p:nvPr/>
        </p:nvSpPr>
        <p:spPr>
          <a:xfrm>
            <a:off x="6324600" y="2180749"/>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83D4F3A-B7E2-E059-0797-6AD73EF615EA}"/>
              </a:ext>
            </a:extLst>
          </p:cNvPr>
          <p:cNvSpPr/>
          <p:nvPr/>
        </p:nvSpPr>
        <p:spPr>
          <a:xfrm>
            <a:off x="6498338" y="3581400"/>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DF3A6B3-D8BA-57E8-0031-73848C5ECBF6}"/>
              </a:ext>
            </a:extLst>
          </p:cNvPr>
          <p:cNvSpPr>
            <a:spLocks noGrp="1"/>
          </p:cNvSpPr>
          <p:nvPr>
            <p:ph type="sldNum" sz="quarter" idx="12"/>
          </p:nvPr>
        </p:nvSpPr>
        <p:spPr/>
        <p:txBody>
          <a:bodyPr/>
          <a:lstStyle/>
          <a:p>
            <a:fld id="{591A5F75-AF30-4728-83BB-0C115A0A388D}" type="slidenum">
              <a:rPr lang="en-US" altLang="en-US" smtClean="0"/>
              <a:pPr/>
              <a:t>30</a:t>
            </a:fld>
            <a:endParaRPr lang="en-US" altLang="en-US"/>
          </a:p>
        </p:txBody>
      </p:sp>
      <p:sp>
        <p:nvSpPr>
          <p:cNvPr id="5" name="Oval 4">
            <a:extLst>
              <a:ext uri="{FF2B5EF4-FFF2-40B4-BE49-F238E27FC236}">
                <a16:creationId xmlns:a16="http://schemas.microsoft.com/office/drawing/2014/main" id="{537B39A9-B238-EF03-DB1F-E1A8E6DE993E}"/>
              </a:ext>
            </a:extLst>
          </p:cNvPr>
          <p:cNvSpPr/>
          <p:nvPr/>
        </p:nvSpPr>
        <p:spPr>
          <a:xfrm>
            <a:off x="7067550" y="2845213"/>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3777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3884-EAA9-BF01-B346-13199ABE41AD}"/>
              </a:ext>
            </a:extLst>
          </p:cNvPr>
          <p:cNvSpPr>
            <a:spLocks noGrp="1"/>
          </p:cNvSpPr>
          <p:nvPr>
            <p:ph type="title"/>
          </p:nvPr>
        </p:nvSpPr>
        <p:spPr/>
        <p:txBody>
          <a:bodyPr/>
          <a:lstStyle/>
          <a:p>
            <a:r>
              <a:rPr lang="en-US" dirty="0"/>
              <a:t>Law of the Minimum</a:t>
            </a:r>
          </a:p>
        </p:txBody>
      </p:sp>
      <p:sp>
        <p:nvSpPr>
          <p:cNvPr id="3" name="Content Placeholder 2">
            <a:extLst>
              <a:ext uri="{FF2B5EF4-FFF2-40B4-BE49-F238E27FC236}">
                <a16:creationId xmlns:a16="http://schemas.microsoft.com/office/drawing/2014/main" id="{5B60FAE4-FC52-D72A-A35A-A9A08E9AC391}"/>
              </a:ext>
            </a:extLst>
          </p:cNvPr>
          <p:cNvSpPr>
            <a:spLocks noGrp="1"/>
          </p:cNvSpPr>
          <p:nvPr>
            <p:ph idx="1"/>
          </p:nvPr>
        </p:nvSpPr>
        <p:spPr>
          <a:xfrm>
            <a:off x="6096000" y="1825625"/>
            <a:ext cx="5257800" cy="4351338"/>
          </a:xfrm>
        </p:spPr>
        <p:txBody>
          <a:bodyPr/>
          <a:lstStyle/>
          <a:p>
            <a:r>
              <a:rPr lang="en-US" dirty="0"/>
              <a:t>Grow Proportionally to the least available growth factor</a:t>
            </a:r>
          </a:p>
          <a:p>
            <a:r>
              <a:rPr lang="en-US" dirty="0"/>
              <a:t>Growth Factors</a:t>
            </a:r>
          </a:p>
          <a:p>
            <a:pPr lvl="1"/>
            <a:r>
              <a:rPr lang="en-US" dirty="0"/>
              <a:t>150 </a:t>
            </a:r>
            <a:r>
              <a:rPr lang="en-US" dirty="0" err="1"/>
              <a:t>bu</a:t>
            </a:r>
            <a:r>
              <a:rPr lang="en-US" dirty="0"/>
              <a:t>/ac Genetics</a:t>
            </a:r>
          </a:p>
          <a:p>
            <a:pPr lvl="1"/>
            <a:r>
              <a:rPr lang="en-US" dirty="0"/>
              <a:t>100 </a:t>
            </a:r>
            <a:r>
              <a:rPr lang="en-US" dirty="0" err="1"/>
              <a:t>bu</a:t>
            </a:r>
            <a:r>
              <a:rPr lang="en-US" dirty="0"/>
              <a:t>/ac Nitrogen</a:t>
            </a:r>
          </a:p>
          <a:p>
            <a:pPr lvl="1"/>
            <a:r>
              <a:rPr lang="en-US" dirty="0"/>
              <a:t>200 </a:t>
            </a:r>
            <a:r>
              <a:rPr lang="en-US" dirty="0" err="1"/>
              <a:t>bu</a:t>
            </a:r>
            <a:r>
              <a:rPr lang="en-US" dirty="0"/>
              <a:t>/ac P &amp; K</a:t>
            </a:r>
          </a:p>
          <a:p>
            <a:pPr lvl="1"/>
            <a:r>
              <a:rPr lang="en-US" dirty="0"/>
              <a:t>50 </a:t>
            </a:r>
            <a:r>
              <a:rPr lang="en-US" dirty="0" err="1"/>
              <a:t>bu</a:t>
            </a:r>
            <a:r>
              <a:rPr lang="en-US" dirty="0"/>
              <a:t>/ac water</a:t>
            </a:r>
          </a:p>
          <a:p>
            <a:endParaRPr lang="en-US" dirty="0"/>
          </a:p>
          <a:p>
            <a:r>
              <a:rPr lang="en-US" dirty="0"/>
              <a:t>Foundation of soil fertility!!</a:t>
            </a:r>
          </a:p>
        </p:txBody>
      </p:sp>
      <p:pic>
        <p:nvPicPr>
          <p:cNvPr id="4" name="Picture 2" descr="Limiting Factor - I'm Third">
            <a:extLst>
              <a:ext uri="{FF2B5EF4-FFF2-40B4-BE49-F238E27FC236}">
                <a16:creationId xmlns:a16="http://schemas.microsoft.com/office/drawing/2014/main" id="{42A67CA8-29E6-A7A5-CE71-CA39877F4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09800"/>
            <a:ext cx="2413844" cy="359452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B1B7D0F6-9F9A-58DB-84BF-7405C2889053}"/>
              </a:ext>
            </a:extLst>
          </p:cNvPr>
          <p:cNvSpPr/>
          <p:nvPr/>
        </p:nvSpPr>
        <p:spPr>
          <a:xfrm>
            <a:off x="6248400" y="4343400"/>
            <a:ext cx="32004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79BDA27-F80F-F594-CC49-6133A75BC9FF}"/>
              </a:ext>
            </a:extLst>
          </p:cNvPr>
          <p:cNvSpPr>
            <a:spLocks noGrp="1"/>
          </p:cNvSpPr>
          <p:nvPr>
            <p:ph type="sldNum" sz="quarter" idx="12"/>
          </p:nvPr>
        </p:nvSpPr>
        <p:spPr/>
        <p:txBody>
          <a:bodyPr/>
          <a:lstStyle/>
          <a:p>
            <a:fld id="{591A5F75-AF30-4728-83BB-0C115A0A388D}" type="slidenum">
              <a:rPr lang="en-US" altLang="en-US" smtClean="0"/>
              <a:pPr/>
              <a:t>31</a:t>
            </a:fld>
            <a:endParaRPr lang="en-US" altLang="en-US"/>
          </a:p>
        </p:txBody>
      </p:sp>
    </p:spTree>
    <p:custDataLst>
      <p:tags r:id="rId1"/>
    </p:custDataLst>
    <p:extLst>
      <p:ext uri="{BB962C8B-B14F-4D97-AF65-F5344CB8AC3E}">
        <p14:creationId xmlns:p14="http://schemas.microsoft.com/office/powerpoint/2010/main" val="176388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5933-63C2-A51F-6E98-843BA94273E1}"/>
              </a:ext>
            </a:extLst>
          </p:cNvPr>
          <p:cNvSpPr>
            <a:spLocks noGrp="1"/>
          </p:cNvSpPr>
          <p:nvPr>
            <p:ph type="title"/>
          </p:nvPr>
        </p:nvSpPr>
        <p:spPr/>
        <p:txBody>
          <a:bodyPr/>
          <a:lstStyle/>
          <a:p>
            <a:r>
              <a:rPr lang="en-US" dirty="0"/>
              <a:t>Alexander </a:t>
            </a:r>
            <a:r>
              <a:rPr lang="en-US" dirty="0" err="1"/>
              <a:t>Mitscherlich</a:t>
            </a:r>
            <a:r>
              <a:rPr lang="en-US" dirty="0"/>
              <a:t> (1836-1918)</a:t>
            </a:r>
          </a:p>
        </p:txBody>
      </p:sp>
      <p:sp>
        <p:nvSpPr>
          <p:cNvPr id="3" name="Content Placeholder 2">
            <a:extLst>
              <a:ext uri="{FF2B5EF4-FFF2-40B4-BE49-F238E27FC236}">
                <a16:creationId xmlns:a16="http://schemas.microsoft.com/office/drawing/2014/main" id="{268E25F2-5FBA-BD9F-E380-600AF4EC0006}"/>
              </a:ext>
            </a:extLst>
          </p:cNvPr>
          <p:cNvSpPr>
            <a:spLocks noGrp="1"/>
          </p:cNvSpPr>
          <p:nvPr>
            <p:ph idx="1"/>
          </p:nvPr>
        </p:nvSpPr>
        <p:spPr>
          <a:xfrm>
            <a:off x="838200" y="1825625"/>
            <a:ext cx="6096000" cy="4351338"/>
          </a:xfrm>
        </p:spPr>
        <p:txBody>
          <a:bodyPr/>
          <a:lstStyle/>
          <a:p>
            <a:r>
              <a:rPr lang="en-US" dirty="0"/>
              <a:t>Developed the relationship between yield and quantity of “plant food” constituents</a:t>
            </a:r>
          </a:p>
          <a:p>
            <a:r>
              <a:rPr lang="en-US" dirty="0"/>
              <a:t>Essentially the Law of Diminishing Returns</a:t>
            </a:r>
          </a:p>
          <a:p>
            <a:r>
              <a:rPr lang="en-US" dirty="0"/>
              <a:t>Used extensively in correlation and calibration of fertilizer recommendations</a:t>
            </a:r>
          </a:p>
          <a:p>
            <a:r>
              <a:rPr lang="en-US" dirty="0"/>
              <a:t>Foundational work!</a:t>
            </a:r>
          </a:p>
        </p:txBody>
      </p:sp>
      <p:pic>
        <p:nvPicPr>
          <p:cNvPr id="4" name="Content Placeholder 8" descr="A picture containing photo, man, old, holding&#10;&#10;Description automatically generated">
            <a:extLst>
              <a:ext uri="{FF2B5EF4-FFF2-40B4-BE49-F238E27FC236}">
                <a16:creationId xmlns:a16="http://schemas.microsoft.com/office/drawing/2014/main" id="{5AD652A3-1671-73F7-F11A-435B73104B76}"/>
              </a:ext>
            </a:extLst>
          </p:cNvPr>
          <p:cNvPicPr>
            <a:picLocks noChangeAspect="1"/>
          </p:cNvPicPr>
          <p:nvPr/>
        </p:nvPicPr>
        <p:blipFill>
          <a:blip r:embed="rId2"/>
          <a:stretch>
            <a:fillRect/>
          </a:stretch>
        </p:blipFill>
        <p:spPr>
          <a:xfrm>
            <a:off x="8001000" y="1520802"/>
            <a:ext cx="2960211" cy="3816395"/>
          </a:xfrm>
          <a:prstGeom prst="rect">
            <a:avLst/>
          </a:prstGeom>
        </p:spPr>
      </p:pic>
      <p:sp>
        <p:nvSpPr>
          <p:cNvPr id="5" name="Slide Number Placeholder 4">
            <a:extLst>
              <a:ext uri="{FF2B5EF4-FFF2-40B4-BE49-F238E27FC236}">
                <a16:creationId xmlns:a16="http://schemas.microsoft.com/office/drawing/2014/main" id="{81BE74AE-7C3B-74D6-6C58-F764253D7258}"/>
              </a:ext>
            </a:extLst>
          </p:cNvPr>
          <p:cNvSpPr>
            <a:spLocks noGrp="1"/>
          </p:cNvSpPr>
          <p:nvPr>
            <p:ph type="sldNum" sz="quarter" idx="12"/>
          </p:nvPr>
        </p:nvSpPr>
        <p:spPr/>
        <p:txBody>
          <a:bodyPr/>
          <a:lstStyle/>
          <a:p>
            <a:fld id="{591A5F75-AF30-4728-83BB-0C115A0A388D}" type="slidenum">
              <a:rPr lang="en-US" altLang="en-US" smtClean="0"/>
              <a:pPr/>
              <a:t>32</a:t>
            </a:fld>
            <a:endParaRPr lang="en-US" altLang="en-US"/>
          </a:p>
        </p:txBody>
      </p:sp>
    </p:spTree>
    <p:extLst>
      <p:ext uri="{BB962C8B-B14F-4D97-AF65-F5344CB8AC3E}">
        <p14:creationId xmlns:p14="http://schemas.microsoft.com/office/powerpoint/2010/main" val="1790941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54BD4-0463-EDE8-A573-D9520A53533E}"/>
              </a:ext>
            </a:extLst>
          </p:cNvPr>
          <p:cNvSpPr>
            <a:spLocks noGrp="1"/>
          </p:cNvSpPr>
          <p:nvPr>
            <p:ph type="title"/>
          </p:nvPr>
        </p:nvSpPr>
        <p:spPr/>
        <p:txBody>
          <a:bodyPr/>
          <a:lstStyle/>
          <a:p>
            <a:r>
              <a:rPr lang="en-US" dirty="0"/>
              <a:t>Growth Factors</a:t>
            </a:r>
          </a:p>
        </p:txBody>
      </p:sp>
      <p:sp>
        <p:nvSpPr>
          <p:cNvPr id="3" name="Content Placeholder 2">
            <a:extLst>
              <a:ext uri="{FF2B5EF4-FFF2-40B4-BE49-F238E27FC236}">
                <a16:creationId xmlns:a16="http://schemas.microsoft.com/office/drawing/2014/main" id="{E8DCE7EA-C900-EC2F-427A-ADA33C1D520D}"/>
              </a:ext>
            </a:extLst>
          </p:cNvPr>
          <p:cNvSpPr>
            <a:spLocks noGrp="1"/>
          </p:cNvSpPr>
          <p:nvPr>
            <p:ph idx="1"/>
          </p:nvPr>
        </p:nvSpPr>
        <p:spPr>
          <a:xfrm>
            <a:off x="838200" y="1825625"/>
            <a:ext cx="5562600" cy="4351338"/>
          </a:xfrm>
        </p:spPr>
        <p:txBody>
          <a:bodyPr/>
          <a:lstStyle/>
          <a:p>
            <a:r>
              <a:rPr lang="en-US" dirty="0"/>
              <a:t>How do plants respond to growth factors?</a:t>
            </a:r>
          </a:p>
          <a:p>
            <a:pPr lvl="1"/>
            <a:r>
              <a:rPr lang="en-US" dirty="0"/>
              <a:t>Initially, very little growth</a:t>
            </a:r>
          </a:p>
          <a:p>
            <a:pPr lvl="1"/>
            <a:r>
              <a:rPr lang="en-US" dirty="0"/>
              <a:t>As leaves develop and capacity to capture sunlight, photosynthesis takes over, and we see rapid increase in growth or biomass</a:t>
            </a:r>
          </a:p>
          <a:p>
            <a:pPr lvl="1"/>
            <a:r>
              <a:rPr lang="en-US" dirty="0"/>
              <a:t>Growth slows down as the plant enters the reproductive phase, and begins seed development, stopping with full maturity</a:t>
            </a:r>
          </a:p>
        </p:txBody>
      </p:sp>
      <p:grpSp>
        <p:nvGrpSpPr>
          <p:cNvPr id="7" name="Group 6">
            <a:extLst>
              <a:ext uri="{FF2B5EF4-FFF2-40B4-BE49-F238E27FC236}">
                <a16:creationId xmlns:a16="http://schemas.microsoft.com/office/drawing/2014/main" id="{C2F6F220-D29D-CDB9-A5C8-A4F59B145660}"/>
              </a:ext>
            </a:extLst>
          </p:cNvPr>
          <p:cNvGrpSpPr/>
          <p:nvPr/>
        </p:nvGrpSpPr>
        <p:grpSpPr>
          <a:xfrm>
            <a:off x="6705600" y="2820194"/>
            <a:ext cx="5020586" cy="2362200"/>
            <a:chOff x="6705600" y="2820194"/>
            <a:chExt cx="5020586" cy="2362200"/>
          </a:xfrm>
        </p:grpSpPr>
        <p:pic>
          <p:nvPicPr>
            <p:cNvPr id="5" name="Picture 12">
              <a:extLst>
                <a:ext uri="{FF2B5EF4-FFF2-40B4-BE49-F238E27FC236}">
                  <a16:creationId xmlns:a16="http://schemas.microsoft.com/office/drawing/2014/main" id="{E3846DEE-3A79-897D-8FC4-B9E052E4C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820194"/>
              <a:ext cx="4868186"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a16="http://schemas.microsoft.com/office/drawing/2014/main" id="{4068BCE2-5F8D-D91E-5394-7BEC103FDCEC}"/>
                </a:ext>
              </a:extLst>
            </p:cNvPr>
            <p:cNvSpPr txBox="1">
              <a:spLocks noChangeArrowheads="1"/>
            </p:cNvSpPr>
            <p:nvPr/>
          </p:nvSpPr>
          <p:spPr bwMode="auto">
            <a:xfrm>
              <a:off x="6705600" y="3631962"/>
              <a:ext cx="106070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dirty="0"/>
                <a:t>Growth</a:t>
              </a:r>
            </a:p>
          </p:txBody>
        </p:sp>
      </p:grpSp>
      <p:sp>
        <p:nvSpPr>
          <p:cNvPr id="8" name="TextBox 7">
            <a:extLst>
              <a:ext uri="{FF2B5EF4-FFF2-40B4-BE49-F238E27FC236}">
                <a16:creationId xmlns:a16="http://schemas.microsoft.com/office/drawing/2014/main" id="{1B534238-7582-658B-2540-E24829AEAC79}"/>
              </a:ext>
            </a:extLst>
          </p:cNvPr>
          <p:cNvSpPr txBox="1"/>
          <p:nvPr/>
        </p:nvSpPr>
        <p:spPr>
          <a:xfrm>
            <a:off x="7086600" y="583832"/>
            <a:ext cx="4868186" cy="1384995"/>
          </a:xfrm>
          <a:prstGeom prst="rect">
            <a:avLst/>
          </a:prstGeom>
          <a:noFill/>
        </p:spPr>
        <p:txBody>
          <a:bodyPr wrap="square" rtlCol="0">
            <a:spAutoFit/>
          </a:bodyPr>
          <a:lstStyle/>
          <a:p>
            <a:r>
              <a:rPr lang="en-US" sz="2800" dirty="0"/>
              <a:t>Growth (G) may be expressed as a function of each growth factor </a:t>
            </a:r>
          </a:p>
          <a:p>
            <a:r>
              <a:rPr lang="en-US" sz="2800" dirty="0"/>
              <a:t>G = f(x</a:t>
            </a:r>
            <a:r>
              <a:rPr lang="en-US" sz="2800" baseline="-25000" dirty="0"/>
              <a:t>1</a:t>
            </a:r>
            <a:r>
              <a:rPr lang="en-US" sz="2800" dirty="0"/>
              <a:t>, x</a:t>
            </a:r>
            <a:r>
              <a:rPr lang="en-US" sz="2800" baseline="-25000" dirty="0"/>
              <a:t>2</a:t>
            </a:r>
            <a:r>
              <a:rPr lang="en-US" sz="2800" dirty="0"/>
              <a:t>, x</a:t>
            </a:r>
            <a:r>
              <a:rPr lang="en-US" sz="2800" baseline="-25000" dirty="0"/>
              <a:t>3</a:t>
            </a:r>
            <a:r>
              <a:rPr lang="en-US" sz="2800" dirty="0"/>
              <a:t>, …, </a:t>
            </a:r>
            <a:r>
              <a:rPr lang="en-US" sz="2800" dirty="0" err="1"/>
              <a:t>x</a:t>
            </a:r>
            <a:r>
              <a:rPr lang="en-US" sz="2800" baseline="-25000" dirty="0" err="1"/>
              <a:t>n</a:t>
            </a:r>
            <a:r>
              <a:rPr lang="en-US" sz="2800" dirty="0"/>
              <a:t>)</a:t>
            </a:r>
          </a:p>
        </p:txBody>
      </p:sp>
      <p:sp>
        <p:nvSpPr>
          <p:cNvPr id="4" name="Slide Number Placeholder 3">
            <a:extLst>
              <a:ext uri="{FF2B5EF4-FFF2-40B4-BE49-F238E27FC236}">
                <a16:creationId xmlns:a16="http://schemas.microsoft.com/office/drawing/2014/main" id="{B1AD6CB5-DDB5-C3E7-DD33-C14AA0979B9C}"/>
              </a:ext>
            </a:extLst>
          </p:cNvPr>
          <p:cNvSpPr>
            <a:spLocks noGrp="1"/>
          </p:cNvSpPr>
          <p:nvPr>
            <p:ph type="sldNum" sz="quarter" idx="12"/>
          </p:nvPr>
        </p:nvSpPr>
        <p:spPr/>
        <p:txBody>
          <a:bodyPr/>
          <a:lstStyle/>
          <a:p>
            <a:fld id="{591A5F75-AF30-4728-83BB-0C115A0A388D}" type="slidenum">
              <a:rPr lang="en-US" altLang="en-US" smtClean="0"/>
              <a:pPr/>
              <a:t>33</a:t>
            </a:fld>
            <a:endParaRPr lang="en-US" altLang="en-US"/>
          </a:p>
        </p:txBody>
      </p:sp>
    </p:spTree>
    <p:custDataLst>
      <p:tags r:id="rId1"/>
    </p:custDataLst>
    <p:extLst>
      <p:ext uri="{BB962C8B-B14F-4D97-AF65-F5344CB8AC3E}">
        <p14:creationId xmlns:p14="http://schemas.microsoft.com/office/powerpoint/2010/main" val="203687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D9AB9-D289-1E35-69FF-DAACE5A2B585}"/>
              </a:ext>
            </a:extLst>
          </p:cNvPr>
          <p:cNvSpPr>
            <a:spLocks noGrp="1"/>
          </p:cNvSpPr>
          <p:nvPr>
            <p:ph type="title"/>
          </p:nvPr>
        </p:nvSpPr>
        <p:spPr/>
        <p:txBody>
          <a:bodyPr/>
          <a:lstStyle/>
          <a:p>
            <a:r>
              <a:rPr lang="en-US" dirty="0"/>
              <a:t>Law of Diminishing Returns</a:t>
            </a:r>
          </a:p>
        </p:txBody>
      </p:sp>
      <p:pic>
        <p:nvPicPr>
          <p:cNvPr id="4" name="Picture 2">
            <a:extLst>
              <a:ext uri="{FF2B5EF4-FFF2-40B4-BE49-F238E27FC236}">
                <a16:creationId xmlns:a16="http://schemas.microsoft.com/office/drawing/2014/main" id="{11884AD9-8C0D-3D64-9654-6E1734CC8D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3999"/>
            <a:ext cx="5867400" cy="454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878B9CC4-FB40-26D6-E2E5-CAD04BA2E5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09800"/>
            <a:ext cx="527261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BDC1EBD8-48C4-B5F2-7A4D-E39192AD31F2}"/>
              </a:ext>
            </a:extLst>
          </p:cNvPr>
          <p:cNvSpPr>
            <a:spLocks noGrp="1"/>
          </p:cNvSpPr>
          <p:nvPr>
            <p:ph type="sldNum" sz="quarter" idx="12"/>
          </p:nvPr>
        </p:nvSpPr>
        <p:spPr/>
        <p:txBody>
          <a:bodyPr/>
          <a:lstStyle/>
          <a:p>
            <a:fld id="{591A5F75-AF30-4728-83BB-0C115A0A388D}" type="slidenum">
              <a:rPr lang="en-US" altLang="en-US" smtClean="0"/>
              <a:pPr/>
              <a:t>34</a:t>
            </a:fld>
            <a:endParaRPr lang="en-US" altLang="en-US"/>
          </a:p>
        </p:txBody>
      </p:sp>
    </p:spTree>
    <p:extLst>
      <p:ext uri="{BB962C8B-B14F-4D97-AF65-F5344CB8AC3E}">
        <p14:creationId xmlns:p14="http://schemas.microsoft.com/office/powerpoint/2010/main" val="21562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70094-B9B1-03BD-2BF0-519011B67956}"/>
              </a:ext>
            </a:extLst>
          </p:cNvPr>
          <p:cNvSpPr>
            <a:spLocks noGrp="1"/>
          </p:cNvSpPr>
          <p:nvPr>
            <p:ph type="title"/>
          </p:nvPr>
        </p:nvSpPr>
        <p:spPr/>
        <p:txBody>
          <a:bodyPr/>
          <a:lstStyle/>
          <a:p>
            <a:r>
              <a:rPr lang="en-US" dirty="0"/>
              <a:t>Growth Factors</a:t>
            </a:r>
          </a:p>
        </p:txBody>
      </p:sp>
      <p:sp>
        <p:nvSpPr>
          <p:cNvPr id="3" name="Content Placeholder 2">
            <a:extLst>
              <a:ext uri="{FF2B5EF4-FFF2-40B4-BE49-F238E27FC236}">
                <a16:creationId xmlns:a16="http://schemas.microsoft.com/office/drawing/2014/main" id="{2E352684-77E7-DA80-EE40-7C14A385D76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FC740EE-B277-4A20-E797-51562FDC03FB}"/>
              </a:ext>
            </a:extLst>
          </p:cNvPr>
          <p:cNvSpPr>
            <a:spLocks noGrp="1"/>
          </p:cNvSpPr>
          <p:nvPr>
            <p:ph type="sldNum" sz="quarter" idx="12"/>
          </p:nvPr>
        </p:nvSpPr>
        <p:spPr/>
        <p:txBody>
          <a:bodyPr/>
          <a:lstStyle/>
          <a:p>
            <a:fld id="{591A5F75-AF30-4728-83BB-0C115A0A388D}" type="slidenum">
              <a:rPr lang="en-US" altLang="en-US" smtClean="0"/>
              <a:pPr/>
              <a:t>35</a:t>
            </a:fld>
            <a:endParaRPr lang="en-US" altLang="en-US"/>
          </a:p>
        </p:txBody>
      </p:sp>
    </p:spTree>
    <p:extLst>
      <p:ext uri="{BB962C8B-B14F-4D97-AF65-F5344CB8AC3E}">
        <p14:creationId xmlns:p14="http://schemas.microsoft.com/office/powerpoint/2010/main" val="1950051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05A47-ABB9-7207-D6CD-C2503177A7DE}"/>
              </a:ext>
            </a:extLst>
          </p:cNvPr>
          <p:cNvSpPr>
            <a:spLocks noGrp="1"/>
          </p:cNvSpPr>
          <p:nvPr>
            <p:ph type="title"/>
          </p:nvPr>
        </p:nvSpPr>
        <p:spPr/>
        <p:txBody>
          <a:bodyPr/>
          <a:lstStyle/>
          <a:p>
            <a:r>
              <a:rPr lang="en-US" dirty="0"/>
              <a:t>How do plants respond to growth factors</a:t>
            </a:r>
          </a:p>
        </p:txBody>
      </p:sp>
      <p:sp>
        <p:nvSpPr>
          <p:cNvPr id="3" name="Content Placeholder 2">
            <a:extLst>
              <a:ext uri="{FF2B5EF4-FFF2-40B4-BE49-F238E27FC236}">
                <a16:creationId xmlns:a16="http://schemas.microsoft.com/office/drawing/2014/main" id="{683328D9-7A82-546F-BB08-FBF970524293}"/>
              </a:ext>
            </a:extLst>
          </p:cNvPr>
          <p:cNvSpPr>
            <a:spLocks noGrp="1"/>
          </p:cNvSpPr>
          <p:nvPr>
            <p:ph idx="1"/>
          </p:nvPr>
        </p:nvSpPr>
        <p:spPr/>
        <p:txBody>
          <a:bodyPr/>
          <a:lstStyle/>
          <a:p>
            <a:r>
              <a:rPr lang="en-US" dirty="0"/>
              <a:t>If the precise cause and effect relationship of each growth factor is known, then the growth response to each factor can be mathematically predicted.</a:t>
            </a:r>
          </a:p>
          <a:p>
            <a:r>
              <a:rPr lang="en-US" dirty="0"/>
              <a:t>These mathematical expressions, or models, can be useful in management of plants when the growth factors can be controlled</a:t>
            </a:r>
          </a:p>
          <a:p>
            <a:r>
              <a:rPr lang="en-US" dirty="0"/>
              <a:t>Use of fertilizer is an example of how we might manage nutrients as a growth factor, and, in turn, plant growth.</a:t>
            </a:r>
          </a:p>
        </p:txBody>
      </p:sp>
      <p:sp>
        <p:nvSpPr>
          <p:cNvPr id="4" name="Slide Number Placeholder 3">
            <a:extLst>
              <a:ext uri="{FF2B5EF4-FFF2-40B4-BE49-F238E27FC236}">
                <a16:creationId xmlns:a16="http://schemas.microsoft.com/office/drawing/2014/main" id="{7BBF5FE3-A39E-D617-2DFD-041BE288A16E}"/>
              </a:ext>
            </a:extLst>
          </p:cNvPr>
          <p:cNvSpPr>
            <a:spLocks noGrp="1"/>
          </p:cNvSpPr>
          <p:nvPr>
            <p:ph type="sldNum" sz="quarter" idx="12"/>
          </p:nvPr>
        </p:nvSpPr>
        <p:spPr/>
        <p:txBody>
          <a:bodyPr/>
          <a:lstStyle/>
          <a:p>
            <a:fld id="{591A5F75-AF30-4728-83BB-0C115A0A388D}" type="slidenum">
              <a:rPr lang="en-US" altLang="en-US" smtClean="0"/>
              <a:pPr/>
              <a:t>36</a:t>
            </a:fld>
            <a:endParaRPr lang="en-US" altLang="en-US"/>
          </a:p>
        </p:txBody>
      </p:sp>
    </p:spTree>
    <p:extLst>
      <p:ext uri="{BB962C8B-B14F-4D97-AF65-F5344CB8AC3E}">
        <p14:creationId xmlns:p14="http://schemas.microsoft.com/office/powerpoint/2010/main" val="562612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F4C1-4BF4-D7EA-A842-33AF4BE508F8}"/>
              </a:ext>
            </a:extLst>
          </p:cNvPr>
          <p:cNvSpPr>
            <a:spLocks noGrp="1"/>
          </p:cNvSpPr>
          <p:nvPr>
            <p:ph type="title"/>
          </p:nvPr>
        </p:nvSpPr>
        <p:spPr/>
        <p:txBody>
          <a:bodyPr/>
          <a:lstStyle/>
          <a:p>
            <a:r>
              <a:rPr lang="en-US" dirty="0"/>
              <a:t>How do plants respond to growth factors</a:t>
            </a:r>
          </a:p>
        </p:txBody>
      </p:sp>
      <p:pic>
        <p:nvPicPr>
          <p:cNvPr id="6" name="Picture 5">
            <a:extLst>
              <a:ext uri="{FF2B5EF4-FFF2-40B4-BE49-F238E27FC236}">
                <a16:creationId xmlns:a16="http://schemas.microsoft.com/office/drawing/2014/main" id="{1AFBEFDE-4D41-E4A8-2836-328675AD4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881" y="1905000"/>
            <a:ext cx="6922238" cy="391318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6" name="Picture 2" descr="24,202 Low Temperature Stock Photos, Pictures &amp; Royalty-Free Images - iStock">
            <a:extLst>
              <a:ext uri="{FF2B5EF4-FFF2-40B4-BE49-F238E27FC236}">
                <a16:creationId xmlns:a16="http://schemas.microsoft.com/office/drawing/2014/main" id="{830158D0-9FE0-4FF9-C8A8-27C7036F5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819400"/>
            <a:ext cx="2108569" cy="210856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842EAAC3-3180-7702-97DB-2F42420890B5}"/>
              </a:ext>
            </a:extLst>
          </p:cNvPr>
          <p:cNvCxnSpPr>
            <a:cxnSpLocks/>
          </p:cNvCxnSpPr>
          <p:nvPr/>
        </p:nvCxnSpPr>
        <p:spPr>
          <a:xfrm>
            <a:off x="5638800" y="3733800"/>
            <a:ext cx="0" cy="5334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329E751-647B-1FB1-96CA-E4D86EA74D99}"/>
              </a:ext>
            </a:extLst>
          </p:cNvPr>
          <p:cNvCxnSpPr>
            <a:cxnSpLocks/>
          </p:cNvCxnSpPr>
          <p:nvPr/>
        </p:nvCxnSpPr>
        <p:spPr>
          <a:xfrm>
            <a:off x="6400800" y="3340284"/>
            <a:ext cx="0" cy="5334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AD0489D-90FB-8F61-A908-20A22CE16A04}"/>
              </a:ext>
            </a:extLst>
          </p:cNvPr>
          <p:cNvCxnSpPr>
            <a:cxnSpLocks/>
          </p:cNvCxnSpPr>
          <p:nvPr/>
        </p:nvCxnSpPr>
        <p:spPr>
          <a:xfrm>
            <a:off x="7086600" y="3073584"/>
            <a:ext cx="0" cy="5334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252B0C9-0605-8A9E-8D97-85FB882BAB0A}"/>
              </a:ext>
            </a:extLst>
          </p:cNvPr>
          <p:cNvCxnSpPr>
            <a:cxnSpLocks/>
          </p:cNvCxnSpPr>
          <p:nvPr/>
        </p:nvCxnSpPr>
        <p:spPr>
          <a:xfrm>
            <a:off x="7848600" y="2895600"/>
            <a:ext cx="0" cy="5334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943662D-A71C-84D5-70F9-81387B065ABB}"/>
              </a:ext>
            </a:extLst>
          </p:cNvPr>
          <p:cNvSpPr>
            <a:spLocks noGrp="1"/>
          </p:cNvSpPr>
          <p:nvPr>
            <p:ph type="sldNum" sz="quarter" idx="12"/>
          </p:nvPr>
        </p:nvSpPr>
        <p:spPr/>
        <p:txBody>
          <a:bodyPr/>
          <a:lstStyle/>
          <a:p>
            <a:fld id="{591A5F75-AF30-4728-83BB-0C115A0A388D}" type="slidenum">
              <a:rPr lang="en-US" altLang="en-US" smtClean="0"/>
              <a:pPr/>
              <a:t>37</a:t>
            </a:fld>
            <a:endParaRPr lang="en-US" altLang="en-US"/>
          </a:p>
        </p:txBody>
      </p:sp>
    </p:spTree>
    <p:custDataLst>
      <p:tags r:id="rId1"/>
    </p:custDataLst>
    <p:extLst>
      <p:ext uri="{BB962C8B-B14F-4D97-AF65-F5344CB8AC3E}">
        <p14:creationId xmlns:p14="http://schemas.microsoft.com/office/powerpoint/2010/main" val="228329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par>
                                <p:cTn id="24" presetID="22"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F4C1-4BF4-D7EA-A842-33AF4BE508F8}"/>
              </a:ext>
            </a:extLst>
          </p:cNvPr>
          <p:cNvSpPr>
            <a:spLocks noGrp="1"/>
          </p:cNvSpPr>
          <p:nvPr>
            <p:ph type="title"/>
          </p:nvPr>
        </p:nvSpPr>
        <p:spPr/>
        <p:txBody>
          <a:bodyPr/>
          <a:lstStyle/>
          <a:p>
            <a:r>
              <a:rPr lang="en-US" dirty="0"/>
              <a:t>How do plants respond to growth factors</a:t>
            </a:r>
          </a:p>
        </p:txBody>
      </p:sp>
      <p:pic>
        <p:nvPicPr>
          <p:cNvPr id="6" name="Picture 5">
            <a:extLst>
              <a:ext uri="{FF2B5EF4-FFF2-40B4-BE49-F238E27FC236}">
                <a16:creationId xmlns:a16="http://schemas.microsoft.com/office/drawing/2014/main" id="{1AFBEFDE-4D41-E4A8-2836-328675AD4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881" y="1905000"/>
            <a:ext cx="6922238" cy="391318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F252B0C9-0605-8A9E-8D97-85FB882BAB0A}"/>
              </a:ext>
            </a:extLst>
          </p:cNvPr>
          <p:cNvCxnSpPr>
            <a:cxnSpLocks/>
          </p:cNvCxnSpPr>
          <p:nvPr/>
        </p:nvCxnSpPr>
        <p:spPr>
          <a:xfrm flipV="1">
            <a:off x="5334000" y="3962400"/>
            <a:ext cx="0" cy="533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7D1FDC23-180A-6CFC-C9E8-59BC17888D3C}"/>
              </a:ext>
            </a:extLst>
          </p:cNvPr>
          <p:cNvCxnSpPr>
            <a:cxnSpLocks/>
          </p:cNvCxnSpPr>
          <p:nvPr/>
        </p:nvCxnSpPr>
        <p:spPr>
          <a:xfrm flipV="1">
            <a:off x="6019800" y="3581400"/>
            <a:ext cx="0" cy="533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A50BED8-159A-B569-0CB1-993C12F6B7DC}"/>
              </a:ext>
            </a:extLst>
          </p:cNvPr>
          <p:cNvCxnSpPr>
            <a:cxnSpLocks/>
          </p:cNvCxnSpPr>
          <p:nvPr/>
        </p:nvCxnSpPr>
        <p:spPr>
          <a:xfrm flipV="1">
            <a:off x="6781800" y="3314700"/>
            <a:ext cx="0" cy="533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843FD09-1CA8-A92A-6837-AFF01883E14A}"/>
              </a:ext>
            </a:extLst>
          </p:cNvPr>
          <p:cNvCxnSpPr>
            <a:cxnSpLocks/>
          </p:cNvCxnSpPr>
          <p:nvPr/>
        </p:nvCxnSpPr>
        <p:spPr>
          <a:xfrm flipV="1">
            <a:off x="7620000" y="3032760"/>
            <a:ext cx="0" cy="533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Thermometers with High and Low Temperatures Graphic Icons Stock Vector -  Illustration of cold, icons: 149707562">
            <a:extLst>
              <a:ext uri="{FF2B5EF4-FFF2-40B4-BE49-F238E27FC236}">
                <a16:creationId xmlns:a16="http://schemas.microsoft.com/office/drawing/2014/main" id="{898A70B3-5BC7-505B-EF09-241E610FC7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889"/>
          <a:stretch/>
        </p:blipFill>
        <p:spPr bwMode="auto">
          <a:xfrm>
            <a:off x="594754" y="2819400"/>
            <a:ext cx="1168400"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13C711B-CB00-40AA-662A-4D0645EAA531}"/>
              </a:ext>
            </a:extLst>
          </p:cNvPr>
          <p:cNvSpPr>
            <a:spLocks noGrp="1"/>
          </p:cNvSpPr>
          <p:nvPr>
            <p:ph type="sldNum" sz="quarter" idx="12"/>
          </p:nvPr>
        </p:nvSpPr>
        <p:spPr/>
        <p:txBody>
          <a:bodyPr/>
          <a:lstStyle/>
          <a:p>
            <a:fld id="{591A5F75-AF30-4728-83BB-0C115A0A388D}" type="slidenum">
              <a:rPr lang="en-US" altLang="en-US" smtClean="0"/>
              <a:pPr/>
              <a:t>38</a:t>
            </a:fld>
            <a:endParaRPr lang="en-US" altLang="en-US"/>
          </a:p>
        </p:txBody>
      </p:sp>
    </p:spTree>
    <p:custDataLst>
      <p:tags r:id="rId1"/>
    </p:custDataLst>
    <p:extLst>
      <p:ext uri="{BB962C8B-B14F-4D97-AF65-F5344CB8AC3E}">
        <p14:creationId xmlns:p14="http://schemas.microsoft.com/office/powerpoint/2010/main" val="215303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par>
                                <p:cTn id="21" presetID="22" presetClass="entr" presetSubtype="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par>
                                <p:cTn id="24" presetID="22" presetClass="entr" presetSubtype="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F4C1-4BF4-D7EA-A842-33AF4BE508F8}"/>
              </a:ext>
            </a:extLst>
          </p:cNvPr>
          <p:cNvSpPr>
            <a:spLocks noGrp="1"/>
          </p:cNvSpPr>
          <p:nvPr>
            <p:ph type="title"/>
          </p:nvPr>
        </p:nvSpPr>
        <p:spPr/>
        <p:txBody>
          <a:bodyPr/>
          <a:lstStyle/>
          <a:p>
            <a:r>
              <a:rPr lang="en-US" dirty="0"/>
              <a:t>How do plants respond to growth factors</a:t>
            </a:r>
          </a:p>
        </p:txBody>
      </p:sp>
      <p:pic>
        <p:nvPicPr>
          <p:cNvPr id="3" name="Picture 4">
            <a:extLst>
              <a:ext uri="{FF2B5EF4-FFF2-40B4-BE49-F238E27FC236}">
                <a16:creationId xmlns:a16="http://schemas.microsoft.com/office/drawing/2014/main" id="{14E0A9EF-C04A-B9C1-4641-0DA9EC867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1731" y="1905000"/>
            <a:ext cx="8748537" cy="402113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E4C31DEC-5BF1-3315-45AC-1C0F1E104869}"/>
              </a:ext>
            </a:extLst>
          </p:cNvPr>
          <p:cNvSpPr>
            <a:spLocks noGrp="1"/>
          </p:cNvSpPr>
          <p:nvPr>
            <p:ph type="sldNum" sz="quarter" idx="12"/>
          </p:nvPr>
        </p:nvSpPr>
        <p:spPr/>
        <p:txBody>
          <a:bodyPr/>
          <a:lstStyle/>
          <a:p>
            <a:fld id="{591A5F75-AF30-4728-83BB-0C115A0A388D}" type="slidenum">
              <a:rPr lang="en-US" altLang="en-US" smtClean="0"/>
              <a:pPr/>
              <a:t>39</a:t>
            </a:fld>
            <a:endParaRPr lang="en-US" altLang="en-US"/>
          </a:p>
        </p:txBody>
      </p:sp>
    </p:spTree>
    <p:custDataLst>
      <p:tags r:id="rId1"/>
    </p:custDataLst>
    <p:extLst>
      <p:ext uri="{BB962C8B-B14F-4D97-AF65-F5344CB8AC3E}">
        <p14:creationId xmlns:p14="http://schemas.microsoft.com/office/powerpoint/2010/main" val="82833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D9A2F-ABC8-B4AA-CCE7-D298794D62D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B5653F3-5100-C334-6238-7C4672F799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D3E9E6-6FFB-F7C2-7842-CAD1DFB27A7C}"/>
              </a:ext>
            </a:extLst>
          </p:cNvPr>
          <p:cNvSpPr>
            <a:spLocks noGrp="1"/>
          </p:cNvSpPr>
          <p:nvPr>
            <p:ph type="sldNum" sz="quarter" idx="12"/>
          </p:nvPr>
        </p:nvSpPr>
        <p:spPr/>
        <p:txBody>
          <a:bodyPr/>
          <a:lstStyle/>
          <a:p>
            <a:fld id="{059533BB-A1CB-4390-B36A-2EA8C50C11DC}" type="slidenum">
              <a:rPr lang="en-US" altLang="en-US" smtClean="0"/>
              <a:pPr/>
              <a:t>4</a:t>
            </a:fld>
            <a:endParaRPr lang="en-US" altLang="en-US"/>
          </a:p>
        </p:txBody>
      </p:sp>
      <p:pic>
        <p:nvPicPr>
          <p:cNvPr id="1026" name="Picture 2" descr="The Tragedy of Fritz Haber: The Monster Who Fed The World | by Paul Barach  | Mission.org | Medium">
            <a:extLst>
              <a:ext uri="{FF2B5EF4-FFF2-40B4-BE49-F238E27FC236}">
                <a16:creationId xmlns:a16="http://schemas.microsoft.com/office/drawing/2014/main" id="{F9987B5B-A01C-E69B-A101-EF55CE116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218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0FCA2-C46B-A06A-ECD6-177DA11A3C6A}"/>
              </a:ext>
            </a:extLst>
          </p:cNvPr>
          <p:cNvSpPr>
            <a:spLocks noGrp="1"/>
          </p:cNvSpPr>
          <p:nvPr>
            <p:ph type="title"/>
          </p:nvPr>
        </p:nvSpPr>
        <p:spPr/>
        <p:txBody>
          <a:bodyPr/>
          <a:lstStyle/>
          <a:p>
            <a:r>
              <a:rPr lang="en-US" dirty="0"/>
              <a:t>Interaction of Growth Factors</a:t>
            </a:r>
          </a:p>
        </p:txBody>
      </p:sp>
      <p:sp>
        <p:nvSpPr>
          <p:cNvPr id="3" name="Content Placeholder 2">
            <a:extLst>
              <a:ext uri="{FF2B5EF4-FFF2-40B4-BE49-F238E27FC236}">
                <a16:creationId xmlns:a16="http://schemas.microsoft.com/office/drawing/2014/main" id="{B252454F-AF2C-F7BA-2488-D8772ED9BDCD}"/>
              </a:ext>
            </a:extLst>
          </p:cNvPr>
          <p:cNvSpPr>
            <a:spLocks noGrp="1"/>
          </p:cNvSpPr>
          <p:nvPr>
            <p:ph idx="1"/>
          </p:nvPr>
        </p:nvSpPr>
        <p:spPr>
          <a:xfrm>
            <a:off x="6553200" y="1825625"/>
            <a:ext cx="4800600" cy="4351338"/>
          </a:xfrm>
        </p:spPr>
        <p:txBody>
          <a:bodyPr/>
          <a:lstStyle/>
          <a:p>
            <a:r>
              <a:rPr lang="en-US" dirty="0"/>
              <a:t>When a limiting factor is removed by some force, it will generally improve plant response to other limiting growth factors</a:t>
            </a:r>
          </a:p>
        </p:txBody>
      </p:sp>
      <p:pic>
        <p:nvPicPr>
          <p:cNvPr id="5" name="Picture 4">
            <a:extLst>
              <a:ext uri="{FF2B5EF4-FFF2-40B4-BE49-F238E27FC236}">
                <a16:creationId xmlns:a16="http://schemas.microsoft.com/office/drawing/2014/main" id="{0F3EFAAF-33EB-D37C-5623-FEDCD7B02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00325"/>
            <a:ext cx="6096000" cy="280193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8D4DC756-CFA5-83CF-2929-4FB17BE4FFAC}"/>
              </a:ext>
            </a:extLst>
          </p:cNvPr>
          <p:cNvSpPr>
            <a:spLocks noGrp="1"/>
          </p:cNvSpPr>
          <p:nvPr>
            <p:ph type="sldNum" sz="quarter" idx="12"/>
          </p:nvPr>
        </p:nvSpPr>
        <p:spPr/>
        <p:txBody>
          <a:bodyPr/>
          <a:lstStyle/>
          <a:p>
            <a:fld id="{591A5F75-AF30-4728-83BB-0C115A0A388D}" type="slidenum">
              <a:rPr lang="en-US" altLang="en-US" smtClean="0"/>
              <a:pPr/>
              <a:t>40</a:t>
            </a:fld>
            <a:endParaRPr lang="en-US" altLang="en-US"/>
          </a:p>
        </p:txBody>
      </p:sp>
    </p:spTree>
    <p:custDataLst>
      <p:tags r:id="rId1"/>
    </p:custDataLst>
    <p:extLst>
      <p:ext uri="{BB962C8B-B14F-4D97-AF65-F5344CB8AC3E}">
        <p14:creationId xmlns:p14="http://schemas.microsoft.com/office/powerpoint/2010/main" val="40712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04089-0D75-EB96-7906-35AC388B6406}"/>
              </a:ext>
            </a:extLst>
          </p:cNvPr>
          <p:cNvSpPr>
            <a:spLocks noGrp="1"/>
          </p:cNvSpPr>
          <p:nvPr>
            <p:ph type="title"/>
          </p:nvPr>
        </p:nvSpPr>
        <p:spPr/>
        <p:txBody>
          <a:bodyPr/>
          <a:lstStyle/>
          <a:p>
            <a:r>
              <a:rPr lang="en-US" dirty="0" err="1"/>
              <a:t>Mitscherlich</a:t>
            </a:r>
            <a:r>
              <a:rPr lang="en-US" dirty="0"/>
              <a:t> Law of Diminishing Returns</a:t>
            </a:r>
          </a:p>
        </p:txBody>
      </p:sp>
      <p:sp>
        <p:nvSpPr>
          <p:cNvPr id="3" name="Content Placeholder 2">
            <a:extLst>
              <a:ext uri="{FF2B5EF4-FFF2-40B4-BE49-F238E27FC236}">
                <a16:creationId xmlns:a16="http://schemas.microsoft.com/office/drawing/2014/main" id="{78F10FFC-B64C-1329-D829-073600E02A96}"/>
              </a:ext>
            </a:extLst>
          </p:cNvPr>
          <p:cNvSpPr>
            <a:spLocks noGrp="1"/>
          </p:cNvSpPr>
          <p:nvPr>
            <p:ph idx="1"/>
          </p:nvPr>
        </p:nvSpPr>
        <p:spPr/>
        <p:txBody>
          <a:bodyPr>
            <a:normAutofit fontScale="92500" lnSpcReduction="10000"/>
          </a:bodyPr>
          <a:lstStyle/>
          <a:p>
            <a:r>
              <a:rPr lang="en-US" dirty="0"/>
              <a:t>Yields diminished more with each added increment of a growth-limiting factor</a:t>
            </a:r>
          </a:p>
          <a:p>
            <a:endParaRPr lang="en-US" dirty="0"/>
          </a:p>
          <a:p>
            <a:endParaRPr lang="en-US" dirty="0"/>
          </a:p>
          <a:p>
            <a:endParaRPr lang="en-US" dirty="0"/>
          </a:p>
          <a:p>
            <a:r>
              <a:rPr lang="en-US" dirty="0"/>
              <a:t>Where:</a:t>
            </a:r>
          </a:p>
          <a:p>
            <a:pPr lvl="1"/>
            <a:r>
              <a:rPr lang="en-US" dirty="0" err="1"/>
              <a:t>dy</a:t>
            </a:r>
            <a:r>
              <a:rPr lang="en-US" dirty="0"/>
              <a:t>/dx is the change of yield (Δy</a:t>
            </a:r>
            <a:r>
              <a:rPr lang="en-US" baseline="-25000" dirty="0"/>
              <a:t>1</a:t>
            </a:r>
            <a:r>
              <a:rPr lang="en-US" dirty="0"/>
              <a:t>) from an increment (x) addition of a single limiting growth factor</a:t>
            </a:r>
          </a:p>
          <a:p>
            <a:pPr lvl="1"/>
            <a:r>
              <a:rPr lang="en-US" dirty="0"/>
              <a:t>A is the maximum yield when all growth factors are at their optimum</a:t>
            </a:r>
          </a:p>
          <a:p>
            <a:pPr lvl="1"/>
            <a:r>
              <a:rPr lang="en-US" dirty="0"/>
              <a:t>y is the yield initially or from the last addition of the limiting nutrient</a:t>
            </a:r>
          </a:p>
          <a:p>
            <a:pPr lvl="1"/>
            <a:r>
              <a:rPr lang="en-US" dirty="0"/>
              <a:t>c is </a:t>
            </a:r>
            <a:r>
              <a:rPr lang="en-US" dirty="0" err="1"/>
              <a:t>proportially</a:t>
            </a:r>
            <a:r>
              <a:rPr lang="en-US" dirty="0"/>
              <a:t> constant, or efficiency factor</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605DEF0-3817-1AE1-7000-587B078757CF}"/>
                  </a:ext>
                </a:extLst>
              </p:cNvPr>
              <p:cNvSpPr txBox="1"/>
              <p:nvPr/>
            </p:nvSpPr>
            <p:spPr>
              <a:xfrm>
                <a:off x="4076700" y="2590800"/>
                <a:ext cx="4038600" cy="10273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𝑑𝑦</m:t>
                          </m:r>
                        </m:num>
                        <m:den>
                          <m:r>
                            <a:rPr lang="en-US" sz="3200" b="0" i="1" smtClean="0">
                              <a:latin typeface="Cambria Math" panose="02040503050406030204" pitchFamily="18" charset="0"/>
                            </a:rPr>
                            <m:t>𝑑𝑥</m:t>
                          </m:r>
                        </m:den>
                      </m:f>
                      <m:r>
                        <a:rPr lang="en-US" sz="3200" b="0" i="1"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𝐴</m:t>
                          </m:r>
                          <m:r>
                            <a:rPr lang="en-US" sz="3200" b="0" i="1" smtClean="0">
                              <a:latin typeface="Cambria Math" panose="02040503050406030204" pitchFamily="18" charset="0"/>
                            </a:rPr>
                            <m:t>−</m:t>
                          </m:r>
                          <m:r>
                            <a:rPr lang="en-US" sz="3200" b="0" i="1" smtClean="0">
                              <a:latin typeface="Cambria Math" panose="02040503050406030204" pitchFamily="18" charset="0"/>
                            </a:rPr>
                            <m:t>𝑦</m:t>
                          </m:r>
                        </m:e>
                      </m:d>
                      <m:r>
                        <a:rPr lang="en-US" sz="3200" b="0" i="1" smtClean="0">
                          <a:latin typeface="Cambria Math" panose="02040503050406030204" pitchFamily="18" charset="0"/>
                        </a:rPr>
                        <m:t>𝑐</m:t>
                      </m:r>
                    </m:oMath>
                  </m:oMathPara>
                </a14:m>
                <a:endParaRPr lang="en-US" sz="3200" dirty="0"/>
              </a:p>
            </p:txBody>
          </p:sp>
        </mc:Choice>
        <mc:Fallback xmlns="">
          <p:sp>
            <p:nvSpPr>
              <p:cNvPr id="5" name="TextBox 4">
                <a:extLst>
                  <a:ext uri="{FF2B5EF4-FFF2-40B4-BE49-F238E27FC236}">
                    <a16:creationId xmlns:a16="http://schemas.microsoft.com/office/drawing/2014/main" id="{4605DEF0-3817-1AE1-7000-587B078757CF}"/>
                  </a:ext>
                </a:extLst>
              </p:cNvPr>
              <p:cNvSpPr txBox="1">
                <a:spLocks noRot="1" noChangeAspect="1" noMove="1" noResize="1" noEditPoints="1" noAdjustHandles="1" noChangeArrowheads="1" noChangeShapeType="1" noTextEdit="1"/>
              </p:cNvSpPr>
              <p:nvPr/>
            </p:nvSpPr>
            <p:spPr>
              <a:xfrm>
                <a:off x="4076700" y="2590800"/>
                <a:ext cx="4038600" cy="1027333"/>
              </a:xfrm>
              <a:prstGeom prst="rect">
                <a:avLst/>
              </a:prstGeom>
              <a:blipFill>
                <a:blip r:embed="rId4"/>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AE343D1-1D99-7A16-6D61-4C93107A1FE2}"/>
              </a:ext>
            </a:extLst>
          </p:cNvPr>
          <p:cNvSpPr>
            <a:spLocks noGrp="1"/>
          </p:cNvSpPr>
          <p:nvPr>
            <p:ph type="sldNum" sz="quarter" idx="12"/>
          </p:nvPr>
        </p:nvSpPr>
        <p:spPr/>
        <p:txBody>
          <a:bodyPr/>
          <a:lstStyle/>
          <a:p>
            <a:fld id="{591A5F75-AF30-4728-83BB-0C115A0A388D}" type="slidenum">
              <a:rPr lang="en-US" altLang="en-US" smtClean="0"/>
              <a:pPr/>
              <a:t>41</a:t>
            </a:fld>
            <a:endParaRPr lang="en-US" altLang="en-US"/>
          </a:p>
        </p:txBody>
      </p:sp>
    </p:spTree>
    <p:extLst>
      <p:ext uri="{BB962C8B-B14F-4D97-AF65-F5344CB8AC3E}">
        <p14:creationId xmlns:p14="http://schemas.microsoft.com/office/powerpoint/2010/main" val="402555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C909-0AEE-674D-6CE8-347DA3C7F507}"/>
              </a:ext>
            </a:extLst>
          </p:cNvPr>
          <p:cNvSpPr>
            <a:spLocks noGrp="1"/>
          </p:cNvSpPr>
          <p:nvPr>
            <p:ph type="title"/>
          </p:nvPr>
        </p:nvSpPr>
        <p:spPr/>
        <p:txBody>
          <a:bodyPr/>
          <a:lstStyle/>
          <a:p>
            <a:r>
              <a:rPr lang="en-US" dirty="0" err="1"/>
              <a:t>Mitscherlich</a:t>
            </a:r>
            <a:r>
              <a:rPr lang="en-US" dirty="0"/>
              <a:t> Law of Diminishing Returns</a:t>
            </a:r>
          </a:p>
        </p:txBody>
      </p:sp>
      <p:sp>
        <p:nvSpPr>
          <p:cNvPr id="3" name="Content Placeholder 2">
            <a:extLst>
              <a:ext uri="{FF2B5EF4-FFF2-40B4-BE49-F238E27FC236}">
                <a16:creationId xmlns:a16="http://schemas.microsoft.com/office/drawing/2014/main" id="{1384FAF6-6BB9-CC05-1DE5-40AB264488F8}"/>
              </a:ext>
            </a:extLst>
          </p:cNvPr>
          <p:cNvSpPr>
            <a:spLocks noGrp="1"/>
          </p:cNvSpPr>
          <p:nvPr>
            <p:ph idx="1"/>
          </p:nvPr>
        </p:nvSpPr>
        <p:spPr>
          <a:xfrm>
            <a:off x="838200" y="1825625"/>
            <a:ext cx="4191000" cy="4351338"/>
          </a:xfrm>
        </p:spPr>
        <p:txBody>
          <a:bodyPr/>
          <a:lstStyle/>
          <a:p>
            <a:r>
              <a:rPr lang="en-US" dirty="0"/>
              <a:t>Yield increase will be proportional to the difference between maximum yield obtained by adding the growth factor and yield at the given level of the growth factor</a:t>
            </a:r>
          </a:p>
        </p:txBody>
      </p:sp>
      <p:pic>
        <p:nvPicPr>
          <p:cNvPr id="4" name="Picture 4">
            <a:extLst>
              <a:ext uri="{FF2B5EF4-FFF2-40B4-BE49-F238E27FC236}">
                <a16:creationId xmlns:a16="http://schemas.microsoft.com/office/drawing/2014/main" id="{2892E638-3A64-0301-BEF1-6B7414591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4412" y="2212325"/>
            <a:ext cx="6912380" cy="279847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96F535F9-C622-7B39-D0D1-035AEAA786C9}"/>
              </a:ext>
            </a:extLst>
          </p:cNvPr>
          <p:cNvSpPr>
            <a:spLocks noGrp="1"/>
          </p:cNvSpPr>
          <p:nvPr>
            <p:ph type="sldNum" sz="quarter" idx="12"/>
          </p:nvPr>
        </p:nvSpPr>
        <p:spPr/>
        <p:txBody>
          <a:bodyPr/>
          <a:lstStyle/>
          <a:p>
            <a:fld id="{591A5F75-AF30-4728-83BB-0C115A0A388D}" type="slidenum">
              <a:rPr lang="en-US" altLang="en-US" smtClean="0"/>
              <a:pPr/>
              <a:t>42</a:t>
            </a:fld>
            <a:endParaRPr lang="en-US" altLang="en-US"/>
          </a:p>
        </p:txBody>
      </p:sp>
    </p:spTree>
    <p:extLst>
      <p:ext uri="{BB962C8B-B14F-4D97-AF65-F5344CB8AC3E}">
        <p14:creationId xmlns:p14="http://schemas.microsoft.com/office/powerpoint/2010/main" val="2604950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3FF0-1760-B543-EB49-E0DB2C818710}"/>
              </a:ext>
            </a:extLst>
          </p:cNvPr>
          <p:cNvSpPr>
            <a:spLocks noGrp="1"/>
          </p:cNvSpPr>
          <p:nvPr>
            <p:ph type="title"/>
          </p:nvPr>
        </p:nvSpPr>
        <p:spPr/>
        <p:txBody>
          <a:bodyPr/>
          <a:lstStyle/>
          <a:p>
            <a:r>
              <a:rPr lang="en-US" dirty="0" err="1"/>
              <a:t>Mitscherlich</a:t>
            </a:r>
            <a:r>
              <a:rPr lang="en-US" dirty="0"/>
              <a:t> Law of Diminishing Returns</a:t>
            </a:r>
          </a:p>
        </p:txBody>
      </p:sp>
      <p:sp>
        <p:nvSpPr>
          <p:cNvPr id="3" name="Content Placeholder 2">
            <a:extLst>
              <a:ext uri="{FF2B5EF4-FFF2-40B4-BE49-F238E27FC236}">
                <a16:creationId xmlns:a16="http://schemas.microsoft.com/office/drawing/2014/main" id="{E14DA89D-5BF0-0271-9193-57B607F0EDAF}"/>
              </a:ext>
            </a:extLst>
          </p:cNvPr>
          <p:cNvSpPr>
            <a:spLocks noGrp="1"/>
          </p:cNvSpPr>
          <p:nvPr>
            <p:ph idx="1"/>
          </p:nvPr>
        </p:nvSpPr>
        <p:spPr>
          <a:xfrm>
            <a:off x="5638800" y="1825625"/>
            <a:ext cx="5715000" cy="4351338"/>
          </a:xfrm>
        </p:spPr>
        <p:txBody>
          <a:bodyPr/>
          <a:lstStyle/>
          <a:p>
            <a:r>
              <a:rPr lang="en-US" dirty="0"/>
              <a:t>Researchers found that this response curve could be used to describe yield, at any deficient level of a growth factor, as a percentage of the maximum yield possible</a:t>
            </a:r>
          </a:p>
          <a:p>
            <a:r>
              <a:rPr lang="en-US" dirty="0"/>
              <a:t>% Sufficiency</a:t>
            </a:r>
          </a:p>
        </p:txBody>
      </p:sp>
      <p:pic>
        <p:nvPicPr>
          <p:cNvPr id="4" name="Picture 39">
            <a:extLst>
              <a:ext uri="{FF2B5EF4-FFF2-40B4-BE49-F238E27FC236}">
                <a16:creationId xmlns:a16="http://schemas.microsoft.com/office/drawing/2014/main" id="{2B061E6C-F9AF-F731-679E-86A9FF8E8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14600"/>
            <a:ext cx="4953000" cy="220907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8A33768F-A3AB-B4F6-9F33-249EFFDE33F0}"/>
              </a:ext>
            </a:extLst>
          </p:cNvPr>
          <p:cNvSpPr>
            <a:spLocks noGrp="1"/>
          </p:cNvSpPr>
          <p:nvPr>
            <p:ph type="sldNum" sz="quarter" idx="12"/>
          </p:nvPr>
        </p:nvSpPr>
        <p:spPr/>
        <p:txBody>
          <a:bodyPr/>
          <a:lstStyle/>
          <a:p>
            <a:fld id="{591A5F75-AF30-4728-83BB-0C115A0A388D}" type="slidenum">
              <a:rPr lang="en-US" altLang="en-US" smtClean="0"/>
              <a:pPr/>
              <a:t>43</a:t>
            </a:fld>
            <a:endParaRPr lang="en-US" altLang="en-US"/>
          </a:p>
        </p:txBody>
      </p:sp>
    </p:spTree>
    <p:extLst>
      <p:ext uri="{BB962C8B-B14F-4D97-AF65-F5344CB8AC3E}">
        <p14:creationId xmlns:p14="http://schemas.microsoft.com/office/powerpoint/2010/main" val="1740697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F1948-0FE2-221A-2295-3FC967A6C582}"/>
              </a:ext>
            </a:extLst>
          </p:cNvPr>
          <p:cNvSpPr>
            <a:spLocks noGrp="1"/>
          </p:cNvSpPr>
          <p:nvPr>
            <p:ph type="title"/>
          </p:nvPr>
        </p:nvSpPr>
        <p:spPr/>
        <p:txBody>
          <a:bodyPr/>
          <a:lstStyle/>
          <a:p>
            <a:r>
              <a:rPr lang="en-US" dirty="0" err="1"/>
              <a:t>Mitscherlich</a:t>
            </a:r>
            <a:r>
              <a:rPr lang="en-US" dirty="0"/>
              <a:t> Law of Diminishing Returns</a:t>
            </a:r>
          </a:p>
        </p:txBody>
      </p:sp>
      <p:sp>
        <p:nvSpPr>
          <p:cNvPr id="4" name="Content Placeholder 2">
            <a:extLst>
              <a:ext uri="{FF2B5EF4-FFF2-40B4-BE49-F238E27FC236}">
                <a16:creationId xmlns:a16="http://schemas.microsoft.com/office/drawing/2014/main" id="{9E7CF441-19ED-F012-E10C-031BF0D854B5}"/>
              </a:ext>
            </a:extLst>
          </p:cNvPr>
          <p:cNvSpPr>
            <a:spLocks noGrp="1"/>
          </p:cNvSpPr>
          <p:nvPr>
            <p:ph idx="1"/>
          </p:nvPr>
        </p:nvSpPr>
        <p:spPr>
          <a:xfrm>
            <a:off x="838200" y="1825625"/>
            <a:ext cx="4876800" cy="4351338"/>
          </a:xfrm>
        </p:spPr>
        <p:txBody>
          <a:bodyPr/>
          <a:lstStyle/>
          <a:p>
            <a:r>
              <a:rPr lang="en-US" dirty="0"/>
              <a:t>Liebig Law of the Minimum:</a:t>
            </a:r>
          </a:p>
          <a:p>
            <a:r>
              <a:rPr lang="en-US" dirty="0"/>
              <a:t>Growth Factors</a:t>
            </a:r>
          </a:p>
          <a:p>
            <a:pPr lvl="1"/>
            <a:r>
              <a:rPr lang="en-US" dirty="0"/>
              <a:t>200 </a:t>
            </a:r>
            <a:r>
              <a:rPr lang="en-US" dirty="0" err="1"/>
              <a:t>bu</a:t>
            </a:r>
            <a:r>
              <a:rPr lang="en-US" dirty="0"/>
              <a:t>/ac Genetics</a:t>
            </a:r>
          </a:p>
          <a:p>
            <a:pPr lvl="1"/>
            <a:r>
              <a:rPr lang="en-US" dirty="0"/>
              <a:t>100 </a:t>
            </a:r>
            <a:r>
              <a:rPr lang="en-US" dirty="0" err="1"/>
              <a:t>bu</a:t>
            </a:r>
            <a:r>
              <a:rPr lang="en-US" dirty="0"/>
              <a:t>/ac Nitrogen</a:t>
            </a:r>
          </a:p>
          <a:p>
            <a:pPr lvl="1"/>
            <a:r>
              <a:rPr lang="en-US" dirty="0"/>
              <a:t>150 </a:t>
            </a:r>
            <a:r>
              <a:rPr lang="en-US" dirty="0" err="1"/>
              <a:t>bu</a:t>
            </a:r>
            <a:r>
              <a:rPr lang="en-US" dirty="0"/>
              <a:t>/ac P &amp; K</a:t>
            </a:r>
          </a:p>
          <a:p>
            <a:pPr lvl="1"/>
            <a:r>
              <a:rPr lang="en-US" dirty="0"/>
              <a:t>50 </a:t>
            </a:r>
            <a:r>
              <a:rPr lang="en-US" dirty="0" err="1"/>
              <a:t>bu</a:t>
            </a:r>
            <a:r>
              <a:rPr lang="en-US" dirty="0"/>
              <a:t>/ac water</a:t>
            </a:r>
          </a:p>
          <a:p>
            <a:endParaRPr lang="en-US" dirty="0"/>
          </a:p>
        </p:txBody>
      </p:sp>
      <p:sp>
        <p:nvSpPr>
          <p:cNvPr id="5" name="Content Placeholder 2">
            <a:extLst>
              <a:ext uri="{FF2B5EF4-FFF2-40B4-BE49-F238E27FC236}">
                <a16:creationId xmlns:a16="http://schemas.microsoft.com/office/drawing/2014/main" id="{04A43E41-6DA2-7208-C4C8-2289B9AEB0FC}"/>
              </a:ext>
            </a:extLst>
          </p:cNvPr>
          <p:cNvSpPr txBox="1">
            <a:spLocks/>
          </p:cNvSpPr>
          <p:nvPr/>
        </p:nvSpPr>
        <p:spPr>
          <a:xfrm>
            <a:off x="6096000" y="1825625"/>
            <a:ext cx="4876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Mitsherlich</a:t>
            </a:r>
            <a:r>
              <a:rPr lang="en-US" dirty="0"/>
              <a:t>:</a:t>
            </a:r>
          </a:p>
          <a:p>
            <a:r>
              <a:rPr lang="en-US" dirty="0"/>
              <a:t>Growth Factors</a:t>
            </a:r>
          </a:p>
          <a:p>
            <a:pPr lvl="1"/>
            <a:r>
              <a:rPr lang="en-US" dirty="0"/>
              <a:t>100% Yield Potential</a:t>
            </a:r>
          </a:p>
          <a:p>
            <a:pPr lvl="1"/>
            <a:r>
              <a:rPr lang="en-US" dirty="0"/>
              <a:t>50% N Potential </a:t>
            </a:r>
          </a:p>
          <a:p>
            <a:pPr lvl="1"/>
            <a:r>
              <a:rPr lang="en-US" dirty="0"/>
              <a:t>75% P&amp;K Potential</a:t>
            </a:r>
          </a:p>
          <a:p>
            <a:pPr lvl="1"/>
            <a:r>
              <a:rPr lang="en-US" dirty="0"/>
              <a:t>25% water potential</a:t>
            </a:r>
          </a:p>
          <a:p>
            <a:endParaRPr lang="en-US" dirty="0"/>
          </a:p>
        </p:txBody>
      </p:sp>
      <p:cxnSp>
        <p:nvCxnSpPr>
          <p:cNvPr id="7" name="Straight Arrow Connector 6">
            <a:extLst>
              <a:ext uri="{FF2B5EF4-FFF2-40B4-BE49-F238E27FC236}">
                <a16:creationId xmlns:a16="http://schemas.microsoft.com/office/drawing/2014/main" id="{DA797530-D710-82AA-EE6D-D924BB31E8E3}"/>
              </a:ext>
            </a:extLst>
          </p:cNvPr>
          <p:cNvCxnSpPr/>
          <p:nvPr/>
        </p:nvCxnSpPr>
        <p:spPr>
          <a:xfrm>
            <a:off x="4800600" y="3124200"/>
            <a:ext cx="12192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D7767EE-856C-294F-2B3B-01E1A3DC9AD3}"/>
              </a:ext>
            </a:extLst>
          </p:cNvPr>
          <p:cNvSpPr>
            <a:spLocks noGrp="1"/>
          </p:cNvSpPr>
          <p:nvPr>
            <p:ph type="sldNum" sz="quarter" idx="12"/>
          </p:nvPr>
        </p:nvSpPr>
        <p:spPr/>
        <p:txBody>
          <a:bodyPr/>
          <a:lstStyle/>
          <a:p>
            <a:fld id="{591A5F75-AF30-4728-83BB-0C115A0A388D}" type="slidenum">
              <a:rPr lang="en-US" altLang="en-US" smtClean="0"/>
              <a:pPr/>
              <a:t>44</a:t>
            </a:fld>
            <a:endParaRPr lang="en-US" altLang="en-US"/>
          </a:p>
        </p:txBody>
      </p:sp>
    </p:spTree>
    <p:custDataLst>
      <p:tags r:id="rId1"/>
    </p:custDataLst>
    <p:extLst>
      <p:ext uri="{BB962C8B-B14F-4D97-AF65-F5344CB8AC3E}">
        <p14:creationId xmlns:p14="http://schemas.microsoft.com/office/powerpoint/2010/main" val="96424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fade">
                                      <p:cBhvr>
                                        <p:cTn id="36" dur="500"/>
                                        <p:tgtEl>
                                          <p:spTgt spid="5">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fade">
                                      <p:cBhvr>
                                        <p:cTn id="39" dur="500"/>
                                        <p:tgtEl>
                                          <p:spTgt spid="5">
                                            <p:txEl>
                                              <p:pRg st="2" end="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500"/>
                                        <p:tgtEl>
                                          <p:spTgt spid="5">
                                            <p:txEl>
                                              <p:pRg st="3" end="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500"/>
                                        <p:tgtEl>
                                          <p:spTgt spid="5">
                                            <p:txEl>
                                              <p:pRg st="4" end="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Effect transition="in" filter="fade">
                                      <p:cBhvr>
                                        <p:cTn id="4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3211F-5240-4082-D035-0A99393482A2}"/>
              </a:ext>
            </a:extLst>
          </p:cNvPr>
          <p:cNvSpPr>
            <a:spLocks noGrp="1"/>
          </p:cNvSpPr>
          <p:nvPr>
            <p:ph type="title"/>
          </p:nvPr>
        </p:nvSpPr>
        <p:spPr/>
        <p:txBody>
          <a:bodyPr/>
          <a:lstStyle/>
          <a:p>
            <a:r>
              <a:rPr lang="en-US" dirty="0"/>
              <a:t>How does this work in practice?</a:t>
            </a:r>
          </a:p>
        </p:txBody>
      </p:sp>
      <p:sp>
        <p:nvSpPr>
          <p:cNvPr id="3" name="Content Placeholder 2">
            <a:extLst>
              <a:ext uri="{FF2B5EF4-FFF2-40B4-BE49-F238E27FC236}">
                <a16:creationId xmlns:a16="http://schemas.microsoft.com/office/drawing/2014/main" id="{C9EA1F94-1EA8-D0FF-509D-0C717B92EF68}"/>
              </a:ext>
            </a:extLst>
          </p:cNvPr>
          <p:cNvSpPr>
            <a:spLocks noGrp="1"/>
          </p:cNvSpPr>
          <p:nvPr>
            <p:ph idx="1"/>
          </p:nvPr>
        </p:nvSpPr>
        <p:spPr/>
        <p:txBody>
          <a:bodyPr/>
          <a:lstStyle/>
          <a:p>
            <a:r>
              <a:rPr lang="en-US" i="1" dirty="0"/>
              <a:t>Hypothetical</a:t>
            </a:r>
            <a:r>
              <a:rPr lang="en-US" dirty="0"/>
              <a:t> Corn Grain Yields:</a:t>
            </a:r>
          </a:p>
        </p:txBody>
      </p:sp>
      <p:graphicFrame>
        <p:nvGraphicFramePr>
          <p:cNvPr id="7" name="Table 7">
            <a:extLst>
              <a:ext uri="{FF2B5EF4-FFF2-40B4-BE49-F238E27FC236}">
                <a16:creationId xmlns:a16="http://schemas.microsoft.com/office/drawing/2014/main" id="{08A9D68A-DB26-72DF-A526-E3B20E9B09CD}"/>
              </a:ext>
            </a:extLst>
          </p:cNvPr>
          <p:cNvGraphicFramePr>
            <a:graphicFrameLocks noGrp="1"/>
          </p:cNvGraphicFramePr>
          <p:nvPr>
            <p:extLst>
              <p:ext uri="{D42A27DB-BD31-4B8C-83A1-F6EECF244321}">
                <p14:modId xmlns:p14="http://schemas.microsoft.com/office/powerpoint/2010/main" val="1585840872"/>
              </p:ext>
            </p:extLst>
          </p:nvPr>
        </p:nvGraphicFramePr>
        <p:xfrm>
          <a:off x="1905000" y="2971800"/>
          <a:ext cx="8127999" cy="2590800"/>
        </p:xfrm>
        <a:graphic>
          <a:graphicData uri="http://schemas.openxmlformats.org/drawingml/2006/table">
            <a:tbl>
              <a:tblPr firstRow="1" bandRow="1">
                <a:tableStyleId>{073A0DAA-6AF3-43AB-8588-CEC1D06C72B9}</a:tableStyleId>
              </a:tblPr>
              <a:tblGrid>
                <a:gridCol w="2709333">
                  <a:extLst>
                    <a:ext uri="{9D8B030D-6E8A-4147-A177-3AD203B41FA5}">
                      <a16:colId xmlns:a16="http://schemas.microsoft.com/office/drawing/2014/main" val="2298640278"/>
                    </a:ext>
                  </a:extLst>
                </a:gridCol>
                <a:gridCol w="2709333">
                  <a:extLst>
                    <a:ext uri="{9D8B030D-6E8A-4147-A177-3AD203B41FA5}">
                      <a16:colId xmlns:a16="http://schemas.microsoft.com/office/drawing/2014/main" val="1663474350"/>
                    </a:ext>
                  </a:extLst>
                </a:gridCol>
                <a:gridCol w="2709333">
                  <a:extLst>
                    <a:ext uri="{9D8B030D-6E8A-4147-A177-3AD203B41FA5}">
                      <a16:colId xmlns:a16="http://schemas.microsoft.com/office/drawing/2014/main" val="782004529"/>
                    </a:ext>
                  </a:extLst>
                </a:gridCol>
              </a:tblGrid>
              <a:tr h="370840">
                <a:tc>
                  <a:txBody>
                    <a:bodyPr/>
                    <a:lstStyle/>
                    <a:p>
                      <a:pPr algn="ctr"/>
                      <a:r>
                        <a:rPr lang="en-US" dirty="0"/>
                        <a:t>Yield (</a:t>
                      </a:r>
                      <a:r>
                        <a:rPr lang="en-US" dirty="0" err="1"/>
                        <a:t>bu</a:t>
                      </a:r>
                      <a:r>
                        <a:rPr lang="en-US" dirty="0"/>
                        <a:t>/ac)</a:t>
                      </a:r>
                    </a:p>
                  </a:txBody>
                  <a:tcPr/>
                </a:tc>
                <a:tc>
                  <a:txBody>
                    <a:bodyPr/>
                    <a:lstStyle/>
                    <a:p>
                      <a:pPr algn="ctr"/>
                      <a:r>
                        <a:rPr lang="en-US" dirty="0"/>
                        <a:t>Soil Test P (</a:t>
                      </a:r>
                      <a:r>
                        <a:rPr lang="en-US" dirty="0" err="1"/>
                        <a:t>lb</a:t>
                      </a:r>
                      <a:r>
                        <a:rPr lang="en-US" dirty="0"/>
                        <a:t>/ac)</a:t>
                      </a:r>
                    </a:p>
                  </a:txBody>
                  <a:tcPr/>
                </a:tc>
                <a:tc>
                  <a:txBody>
                    <a:bodyPr/>
                    <a:lstStyle/>
                    <a:p>
                      <a:pPr algn="ctr"/>
                      <a:r>
                        <a:rPr lang="en-US" dirty="0"/>
                        <a:t>P Sufficiency (%)</a:t>
                      </a:r>
                    </a:p>
                  </a:txBody>
                  <a:tcPr/>
                </a:tc>
                <a:extLst>
                  <a:ext uri="{0D108BD9-81ED-4DB2-BD59-A6C34878D82A}">
                    <a16:rowId xmlns:a16="http://schemas.microsoft.com/office/drawing/2014/main" val="1981020544"/>
                  </a:ext>
                </a:extLst>
              </a:tr>
              <a:tr h="370840">
                <a:tc>
                  <a:txBody>
                    <a:bodyPr/>
                    <a:lstStyle/>
                    <a:p>
                      <a:pPr algn="ctr"/>
                      <a:r>
                        <a:rPr lang="en-US" dirty="0"/>
                        <a:t>80</a:t>
                      </a:r>
                    </a:p>
                  </a:txBody>
                  <a:tcPr/>
                </a:tc>
                <a:tc>
                  <a:txBody>
                    <a:bodyPr/>
                    <a:lstStyle/>
                    <a:p>
                      <a:pPr algn="ctr"/>
                      <a:r>
                        <a:rPr lang="en-US" dirty="0"/>
                        <a:t>0</a:t>
                      </a:r>
                    </a:p>
                  </a:txBody>
                  <a:tcPr/>
                </a:tc>
                <a:tc>
                  <a:txBody>
                    <a:bodyPr/>
                    <a:lstStyle/>
                    <a:p>
                      <a:pPr algn="ctr"/>
                      <a:r>
                        <a:rPr lang="en-US" dirty="0"/>
                        <a:t>25</a:t>
                      </a:r>
                    </a:p>
                  </a:txBody>
                  <a:tcPr/>
                </a:tc>
                <a:extLst>
                  <a:ext uri="{0D108BD9-81ED-4DB2-BD59-A6C34878D82A}">
                    <a16:rowId xmlns:a16="http://schemas.microsoft.com/office/drawing/2014/main" val="731260375"/>
                  </a:ext>
                </a:extLst>
              </a:tr>
              <a:tr h="370840">
                <a:tc>
                  <a:txBody>
                    <a:bodyPr/>
                    <a:lstStyle/>
                    <a:p>
                      <a:pPr algn="ctr"/>
                      <a:r>
                        <a:rPr lang="en-US" dirty="0"/>
                        <a:t>120</a:t>
                      </a:r>
                    </a:p>
                  </a:txBody>
                  <a:tcPr/>
                </a:tc>
                <a:tc>
                  <a:txBody>
                    <a:bodyPr/>
                    <a:lstStyle/>
                    <a:p>
                      <a:pPr algn="ctr"/>
                      <a:r>
                        <a:rPr lang="en-US" dirty="0"/>
                        <a:t>25</a:t>
                      </a:r>
                    </a:p>
                  </a:txBody>
                  <a:tcPr/>
                </a:tc>
                <a:tc>
                  <a:txBody>
                    <a:bodyPr/>
                    <a:lstStyle/>
                    <a:p>
                      <a:pPr algn="ctr"/>
                      <a:r>
                        <a:rPr lang="en-US" dirty="0"/>
                        <a:t>50</a:t>
                      </a:r>
                    </a:p>
                  </a:txBody>
                  <a:tcPr/>
                </a:tc>
                <a:extLst>
                  <a:ext uri="{0D108BD9-81ED-4DB2-BD59-A6C34878D82A}">
                    <a16:rowId xmlns:a16="http://schemas.microsoft.com/office/drawing/2014/main" val="2690270093"/>
                  </a:ext>
                </a:extLst>
              </a:tr>
              <a:tr h="370840">
                <a:tc>
                  <a:txBody>
                    <a:bodyPr/>
                    <a:lstStyle/>
                    <a:p>
                      <a:pPr algn="ctr"/>
                      <a:r>
                        <a:rPr lang="en-US" dirty="0"/>
                        <a:t>150</a:t>
                      </a:r>
                    </a:p>
                  </a:txBody>
                  <a:tcPr/>
                </a:tc>
                <a:tc>
                  <a:txBody>
                    <a:bodyPr/>
                    <a:lstStyle/>
                    <a:p>
                      <a:pPr algn="ctr"/>
                      <a:r>
                        <a:rPr lang="en-US" dirty="0"/>
                        <a:t>50</a:t>
                      </a:r>
                    </a:p>
                  </a:txBody>
                  <a:tcPr/>
                </a:tc>
                <a:tc>
                  <a:txBody>
                    <a:bodyPr/>
                    <a:lstStyle/>
                    <a:p>
                      <a:pPr algn="ctr"/>
                      <a:r>
                        <a:rPr lang="en-US" dirty="0"/>
                        <a:t>65</a:t>
                      </a:r>
                    </a:p>
                  </a:txBody>
                  <a:tcPr/>
                </a:tc>
                <a:extLst>
                  <a:ext uri="{0D108BD9-81ED-4DB2-BD59-A6C34878D82A}">
                    <a16:rowId xmlns:a16="http://schemas.microsoft.com/office/drawing/2014/main" val="3965802651"/>
                  </a:ext>
                </a:extLst>
              </a:tr>
              <a:tr h="370840">
                <a:tc>
                  <a:txBody>
                    <a:bodyPr/>
                    <a:lstStyle/>
                    <a:p>
                      <a:pPr algn="ctr"/>
                      <a:r>
                        <a:rPr lang="en-US" dirty="0"/>
                        <a:t>170</a:t>
                      </a:r>
                    </a:p>
                  </a:txBody>
                  <a:tcPr/>
                </a:tc>
                <a:tc>
                  <a:txBody>
                    <a:bodyPr/>
                    <a:lstStyle/>
                    <a:p>
                      <a:pPr algn="ctr"/>
                      <a:r>
                        <a:rPr lang="en-US" dirty="0"/>
                        <a:t>75</a:t>
                      </a:r>
                    </a:p>
                  </a:txBody>
                  <a:tcPr/>
                </a:tc>
                <a:tc>
                  <a:txBody>
                    <a:bodyPr/>
                    <a:lstStyle/>
                    <a:p>
                      <a:pPr algn="ctr"/>
                      <a:r>
                        <a:rPr lang="en-US" dirty="0"/>
                        <a:t>90</a:t>
                      </a:r>
                    </a:p>
                  </a:txBody>
                  <a:tcPr/>
                </a:tc>
                <a:extLst>
                  <a:ext uri="{0D108BD9-81ED-4DB2-BD59-A6C34878D82A}">
                    <a16:rowId xmlns:a16="http://schemas.microsoft.com/office/drawing/2014/main" val="2049451131"/>
                  </a:ext>
                </a:extLst>
              </a:tr>
              <a:tr h="326486">
                <a:tc>
                  <a:txBody>
                    <a:bodyPr/>
                    <a:lstStyle/>
                    <a:p>
                      <a:pPr algn="ctr"/>
                      <a:r>
                        <a:rPr lang="en-US" dirty="0"/>
                        <a:t>180</a:t>
                      </a:r>
                    </a:p>
                  </a:txBody>
                  <a:tcPr/>
                </a:tc>
                <a:tc>
                  <a:txBody>
                    <a:bodyPr/>
                    <a:lstStyle/>
                    <a:p>
                      <a:pPr algn="ctr"/>
                      <a:r>
                        <a:rPr lang="en-US" dirty="0"/>
                        <a:t>100</a:t>
                      </a:r>
                    </a:p>
                  </a:txBody>
                  <a:tcPr/>
                </a:tc>
                <a:tc>
                  <a:txBody>
                    <a:bodyPr/>
                    <a:lstStyle/>
                    <a:p>
                      <a:pPr algn="ctr"/>
                      <a:r>
                        <a:rPr lang="en-US" dirty="0"/>
                        <a:t>100</a:t>
                      </a:r>
                    </a:p>
                  </a:txBody>
                  <a:tcPr/>
                </a:tc>
                <a:extLst>
                  <a:ext uri="{0D108BD9-81ED-4DB2-BD59-A6C34878D82A}">
                    <a16:rowId xmlns:a16="http://schemas.microsoft.com/office/drawing/2014/main" val="1094745942"/>
                  </a:ext>
                </a:extLst>
              </a:tr>
              <a:tr h="370840">
                <a:tc>
                  <a:txBody>
                    <a:bodyPr/>
                    <a:lstStyle/>
                    <a:p>
                      <a:pPr algn="ctr"/>
                      <a:r>
                        <a:rPr lang="en-US" dirty="0"/>
                        <a:t>180</a:t>
                      </a:r>
                    </a:p>
                  </a:txBody>
                  <a:tcPr/>
                </a:tc>
                <a:tc>
                  <a:txBody>
                    <a:bodyPr/>
                    <a:lstStyle/>
                    <a:p>
                      <a:pPr algn="ctr"/>
                      <a:r>
                        <a:rPr lang="en-US" dirty="0"/>
                        <a:t>125</a:t>
                      </a:r>
                    </a:p>
                  </a:txBody>
                  <a:tcPr/>
                </a:tc>
                <a:tc>
                  <a:txBody>
                    <a:bodyPr/>
                    <a:lstStyle/>
                    <a:p>
                      <a:pPr algn="ctr"/>
                      <a:r>
                        <a:rPr lang="en-US" dirty="0"/>
                        <a:t>100</a:t>
                      </a:r>
                    </a:p>
                  </a:txBody>
                  <a:tcPr/>
                </a:tc>
                <a:extLst>
                  <a:ext uri="{0D108BD9-81ED-4DB2-BD59-A6C34878D82A}">
                    <a16:rowId xmlns:a16="http://schemas.microsoft.com/office/drawing/2014/main" val="4209290003"/>
                  </a:ext>
                </a:extLst>
              </a:tr>
            </a:tbl>
          </a:graphicData>
        </a:graphic>
      </p:graphicFrame>
      <p:sp>
        <p:nvSpPr>
          <p:cNvPr id="4" name="Slide Number Placeholder 3">
            <a:extLst>
              <a:ext uri="{FF2B5EF4-FFF2-40B4-BE49-F238E27FC236}">
                <a16:creationId xmlns:a16="http://schemas.microsoft.com/office/drawing/2014/main" id="{4827E953-084F-A7B9-BDB2-8685367BF05F}"/>
              </a:ext>
            </a:extLst>
          </p:cNvPr>
          <p:cNvSpPr>
            <a:spLocks noGrp="1"/>
          </p:cNvSpPr>
          <p:nvPr>
            <p:ph type="sldNum" sz="quarter" idx="12"/>
          </p:nvPr>
        </p:nvSpPr>
        <p:spPr/>
        <p:txBody>
          <a:bodyPr/>
          <a:lstStyle/>
          <a:p>
            <a:fld id="{591A5F75-AF30-4728-83BB-0C115A0A388D}" type="slidenum">
              <a:rPr lang="en-US" altLang="en-US" smtClean="0"/>
              <a:pPr/>
              <a:t>45</a:t>
            </a:fld>
            <a:endParaRPr lang="en-US" altLang="en-US"/>
          </a:p>
        </p:txBody>
      </p:sp>
    </p:spTree>
    <p:extLst>
      <p:ext uri="{BB962C8B-B14F-4D97-AF65-F5344CB8AC3E}">
        <p14:creationId xmlns:p14="http://schemas.microsoft.com/office/powerpoint/2010/main" val="1284107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6BA7-1E33-AD66-2C9E-93DDA731BF02}"/>
              </a:ext>
            </a:extLst>
          </p:cNvPr>
          <p:cNvSpPr>
            <a:spLocks noGrp="1"/>
          </p:cNvSpPr>
          <p:nvPr>
            <p:ph type="title"/>
          </p:nvPr>
        </p:nvSpPr>
        <p:spPr/>
        <p:txBody>
          <a:bodyPr/>
          <a:lstStyle/>
          <a:p>
            <a:r>
              <a:rPr lang="en-US" dirty="0"/>
              <a:t>Agricultural Research Stations</a:t>
            </a:r>
          </a:p>
        </p:txBody>
      </p:sp>
      <p:sp>
        <p:nvSpPr>
          <p:cNvPr id="3" name="Content Placeholder 2">
            <a:extLst>
              <a:ext uri="{FF2B5EF4-FFF2-40B4-BE49-F238E27FC236}">
                <a16:creationId xmlns:a16="http://schemas.microsoft.com/office/drawing/2014/main" id="{189D0D03-750D-0955-5224-6A8574C2F517}"/>
              </a:ext>
            </a:extLst>
          </p:cNvPr>
          <p:cNvSpPr>
            <a:spLocks noGrp="1"/>
          </p:cNvSpPr>
          <p:nvPr>
            <p:ph idx="1"/>
          </p:nvPr>
        </p:nvSpPr>
        <p:spPr/>
        <p:txBody>
          <a:bodyPr/>
          <a:lstStyle/>
          <a:p>
            <a:r>
              <a:rPr lang="en-US" dirty="0" err="1"/>
              <a:t>Rothamstead</a:t>
            </a:r>
            <a:r>
              <a:rPr lang="en-US" dirty="0"/>
              <a:t> 1843</a:t>
            </a:r>
          </a:p>
          <a:p>
            <a:pPr lvl="1"/>
            <a:r>
              <a:rPr lang="en-US" dirty="0"/>
              <a:t>Longest established soil fertility long term studies</a:t>
            </a:r>
          </a:p>
        </p:txBody>
      </p:sp>
      <p:pic>
        <p:nvPicPr>
          <p:cNvPr id="2050" name="Picture 2" descr="Yield data for selected treatment on the Broadbalk long term... | Download  Scientific Diagram">
            <a:extLst>
              <a:ext uri="{FF2B5EF4-FFF2-40B4-BE49-F238E27FC236}">
                <a16:creationId xmlns:a16="http://schemas.microsoft.com/office/drawing/2014/main" id="{5C643397-E91E-CDAA-955C-7EF713C3A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667000"/>
            <a:ext cx="8096250" cy="33432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BAD9E1C-3295-96D8-AE2B-5ED0C069CC23}"/>
              </a:ext>
            </a:extLst>
          </p:cNvPr>
          <p:cNvSpPr>
            <a:spLocks noGrp="1"/>
          </p:cNvSpPr>
          <p:nvPr>
            <p:ph type="sldNum" sz="quarter" idx="12"/>
          </p:nvPr>
        </p:nvSpPr>
        <p:spPr/>
        <p:txBody>
          <a:bodyPr/>
          <a:lstStyle/>
          <a:p>
            <a:fld id="{591A5F75-AF30-4728-83BB-0C115A0A388D}" type="slidenum">
              <a:rPr lang="en-US" altLang="en-US" smtClean="0"/>
              <a:pPr/>
              <a:t>46</a:t>
            </a:fld>
            <a:endParaRPr lang="en-US" altLang="en-US"/>
          </a:p>
        </p:txBody>
      </p:sp>
    </p:spTree>
    <p:extLst>
      <p:ext uri="{BB962C8B-B14F-4D97-AF65-F5344CB8AC3E}">
        <p14:creationId xmlns:p14="http://schemas.microsoft.com/office/powerpoint/2010/main" val="9140781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6BA7-1E33-AD66-2C9E-93DDA731BF02}"/>
              </a:ext>
            </a:extLst>
          </p:cNvPr>
          <p:cNvSpPr>
            <a:spLocks noGrp="1"/>
          </p:cNvSpPr>
          <p:nvPr>
            <p:ph type="title"/>
          </p:nvPr>
        </p:nvSpPr>
        <p:spPr/>
        <p:txBody>
          <a:bodyPr/>
          <a:lstStyle/>
          <a:p>
            <a:r>
              <a:rPr lang="en-US" dirty="0"/>
              <a:t>Agricultural Research Stations</a:t>
            </a:r>
          </a:p>
        </p:txBody>
      </p:sp>
      <p:sp>
        <p:nvSpPr>
          <p:cNvPr id="3" name="Content Placeholder 2">
            <a:extLst>
              <a:ext uri="{FF2B5EF4-FFF2-40B4-BE49-F238E27FC236}">
                <a16:creationId xmlns:a16="http://schemas.microsoft.com/office/drawing/2014/main" id="{189D0D03-750D-0955-5224-6A8574C2F517}"/>
              </a:ext>
            </a:extLst>
          </p:cNvPr>
          <p:cNvSpPr>
            <a:spLocks noGrp="1"/>
          </p:cNvSpPr>
          <p:nvPr>
            <p:ph idx="1"/>
          </p:nvPr>
        </p:nvSpPr>
        <p:spPr/>
        <p:txBody>
          <a:bodyPr/>
          <a:lstStyle/>
          <a:p>
            <a:r>
              <a:rPr lang="en-US" dirty="0" err="1"/>
              <a:t>Rothamstead</a:t>
            </a:r>
            <a:r>
              <a:rPr lang="en-US" dirty="0"/>
              <a:t> 1843</a:t>
            </a:r>
          </a:p>
          <a:p>
            <a:pPr lvl="1"/>
            <a:r>
              <a:rPr lang="en-US" dirty="0"/>
              <a:t>Longest established soil fertility long term studies</a:t>
            </a:r>
          </a:p>
          <a:p>
            <a:r>
              <a:rPr lang="en-US" dirty="0"/>
              <a:t>Morrill Act 1862/1890</a:t>
            </a:r>
          </a:p>
          <a:p>
            <a:pPr lvl="1"/>
            <a:r>
              <a:rPr lang="en-US" dirty="0"/>
              <a:t>Established Land Grant Institutions</a:t>
            </a:r>
          </a:p>
          <a:p>
            <a:r>
              <a:rPr lang="en-US" dirty="0"/>
              <a:t>Hatch Act 1888</a:t>
            </a:r>
          </a:p>
          <a:p>
            <a:pPr lvl="1"/>
            <a:r>
              <a:rPr lang="en-US" dirty="0"/>
              <a:t>Established state experiment stations</a:t>
            </a:r>
          </a:p>
          <a:p>
            <a:r>
              <a:rPr lang="en-US" dirty="0"/>
              <a:t>Smith-Lever 1914</a:t>
            </a:r>
          </a:p>
          <a:p>
            <a:pPr lvl="1"/>
            <a:r>
              <a:rPr lang="en-US" dirty="0"/>
              <a:t>Established Extension Service</a:t>
            </a:r>
          </a:p>
          <a:p>
            <a:pPr lvl="1"/>
            <a:endParaRPr lang="en-US" dirty="0"/>
          </a:p>
        </p:txBody>
      </p:sp>
      <p:sp>
        <p:nvSpPr>
          <p:cNvPr id="4" name="Slide Number Placeholder 3">
            <a:extLst>
              <a:ext uri="{FF2B5EF4-FFF2-40B4-BE49-F238E27FC236}">
                <a16:creationId xmlns:a16="http://schemas.microsoft.com/office/drawing/2014/main" id="{496F877E-4791-92A6-67B6-FA77B9B68AED}"/>
              </a:ext>
            </a:extLst>
          </p:cNvPr>
          <p:cNvSpPr>
            <a:spLocks noGrp="1"/>
          </p:cNvSpPr>
          <p:nvPr>
            <p:ph type="sldNum" sz="quarter" idx="12"/>
          </p:nvPr>
        </p:nvSpPr>
        <p:spPr/>
        <p:txBody>
          <a:bodyPr/>
          <a:lstStyle/>
          <a:p>
            <a:fld id="{591A5F75-AF30-4728-83BB-0C115A0A388D}" type="slidenum">
              <a:rPr lang="en-US" altLang="en-US" smtClean="0"/>
              <a:pPr/>
              <a:t>47</a:t>
            </a:fld>
            <a:endParaRPr lang="en-US" altLang="en-US"/>
          </a:p>
        </p:txBody>
      </p:sp>
    </p:spTree>
    <p:extLst>
      <p:ext uri="{BB962C8B-B14F-4D97-AF65-F5344CB8AC3E}">
        <p14:creationId xmlns:p14="http://schemas.microsoft.com/office/powerpoint/2010/main" val="1299491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B967D-280B-6506-9A0B-BB0322FAC694}"/>
              </a:ext>
            </a:extLst>
          </p:cNvPr>
          <p:cNvSpPr>
            <a:spLocks noGrp="1"/>
          </p:cNvSpPr>
          <p:nvPr>
            <p:ph type="title"/>
          </p:nvPr>
        </p:nvSpPr>
        <p:spPr/>
        <p:txBody>
          <a:bodyPr/>
          <a:lstStyle/>
          <a:p>
            <a:r>
              <a:rPr lang="en-US" dirty="0"/>
              <a:t>Roger Bray </a:t>
            </a:r>
            <a:r>
              <a:rPr lang="en-US"/>
              <a:t>(1900’s)</a:t>
            </a:r>
            <a:endParaRPr lang="en-US" dirty="0"/>
          </a:p>
        </p:txBody>
      </p:sp>
      <p:sp>
        <p:nvSpPr>
          <p:cNvPr id="3" name="Content Placeholder 2">
            <a:extLst>
              <a:ext uri="{FF2B5EF4-FFF2-40B4-BE49-F238E27FC236}">
                <a16:creationId xmlns:a16="http://schemas.microsoft.com/office/drawing/2014/main" id="{5AD6AB0F-0F31-2D51-88B6-8B2D925F3B6B}"/>
              </a:ext>
            </a:extLst>
          </p:cNvPr>
          <p:cNvSpPr>
            <a:spLocks noGrp="1"/>
          </p:cNvSpPr>
          <p:nvPr>
            <p:ph idx="1"/>
          </p:nvPr>
        </p:nvSpPr>
        <p:spPr/>
        <p:txBody>
          <a:bodyPr>
            <a:normAutofit fontScale="92500"/>
          </a:bodyPr>
          <a:lstStyle/>
          <a:p>
            <a:r>
              <a:rPr lang="en-US" dirty="0"/>
              <a:t>US Scientist</a:t>
            </a:r>
          </a:p>
          <a:p>
            <a:r>
              <a:rPr lang="en-US" dirty="0"/>
              <a:t>Proposed that plant response to availability of soil nutrients should be strongly influenced by how easily the nutrient is moved with water in the soil</a:t>
            </a:r>
          </a:p>
          <a:p>
            <a:r>
              <a:rPr lang="en-US" dirty="0"/>
              <a:t>Considered nutrients as relatively mobile or immobile in the soil</a:t>
            </a:r>
          </a:p>
          <a:p>
            <a:r>
              <a:rPr lang="en-US" u="sng" dirty="0"/>
              <a:t>As the mobility of a nutrient in soil decreases, the amount needed in the soil increases from a value equal to the product of maximum yield and optimum plant composition to a constant.</a:t>
            </a:r>
          </a:p>
          <a:p>
            <a:r>
              <a:rPr lang="en-US" dirty="0"/>
              <a:t>In other words, for a nutrient that is 100% mobile in the soil, the amount required for a crop is a product of yield and plant composition.</a:t>
            </a:r>
          </a:p>
        </p:txBody>
      </p:sp>
      <p:sp>
        <p:nvSpPr>
          <p:cNvPr id="4" name="Slide Number Placeholder 3">
            <a:extLst>
              <a:ext uri="{FF2B5EF4-FFF2-40B4-BE49-F238E27FC236}">
                <a16:creationId xmlns:a16="http://schemas.microsoft.com/office/drawing/2014/main" id="{6BFECA24-C166-8926-5FC0-0B9B9DF92D3B}"/>
              </a:ext>
            </a:extLst>
          </p:cNvPr>
          <p:cNvSpPr>
            <a:spLocks noGrp="1"/>
          </p:cNvSpPr>
          <p:nvPr>
            <p:ph type="sldNum" sz="quarter" idx="12"/>
          </p:nvPr>
        </p:nvSpPr>
        <p:spPr/>
        <p:txBody>
          <a:bodyPr/>
          <a:lstStyle/>
          <a:p>
            <a:fld id="{591A5F75-AF30-4728-83BB-0C115A0A388D}" type="slidenum">
              <a:rPr lang="en-US" altLang="en-US" smtClean="0"/>
              <a:pPr/>
              <a:t>48</a:t>
            </a:fld>
            <a:endParaRPr lang="en-US" altLang="en-US"/>
          </a:p>
        </p:txBody>
      </p:sp>
    </p:spTree>
    <p:custDataLst>
      <p:tags r:id="rId1"/>
    </p:custDataLst>
    <p:extLst>
      <p:ext uri="{BB962C8B-B14F-4D97-AF65-F5344CB8AC3E}">
        <p14:creationId xmlns:p14="http://schemas.microsoft.com/office/powerpoint/2010/main" val="179341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97D2D-F237-360C-2BB3-EB4C3180619E}"/>
              </a:ext>
            </a:extLst>
          </p:cNvPr>
          <p:cNvSpPr>
            <a:spLocks noGrp="1"/>
          </p:cNvSpPr>
          <p:nvPr>
            <p:ph type="title"/>
          </p:nvPr>
        </p:nvSpPr>
        <p:spPr/>
        <p:txBody>
          <a:bodyPr/>
          <a:lstStyle/>
          <a:p>
            <a:r>
              <a:rPr lang="en-US" dirty="0"/>
              <a:t>Bray’s Nutrient Mobility Concept</a:t>
            </a:r>
          </a:p>
        </p:txBody>
      </p:sp>
      <p:sp>
        <p:nvSpPr>
          <p:cNvPr id="3" name="Content Placeholder 2">
            <a:extLst>
              <a:ext uri="{FF2B5EF4-FFF2-40B4-BE49-F238E27FC236}">
                <a16:creationId xmlns:a16="http://schemas.microsoft.com/office/drawing/2014/main" id="{60836570-05FC-B2D0-6BBD-940E39F09E08}"/>
              </a:ext>
            </a:extLst>
          </p:cNvPr>
          <p:cNvSpPr>
            <a:spLocks noGrp="1"/>
          </p:cNvSpPr>
          <p:nvPr>
            <p:ph idx="1"/>
          </p:nvPr>
        </p:nvSpPr>
        <p:spPr/>
        <p:txBody>
          <a:bodyPr/>
          <a:lstStyle/>
          <a:p>
            <a:endParaRPr lang="en-US"/>
          </a:p>
        </p:txBody>
      </p:sp>
      <p:pic>
        <p:nvPicPr>
          <p:cNvPr id="4" name="Picture 5">
            <a:extLst>
              <a:ext uri="{FF2B5EF4-FFF2-40B4-BE49-F238E27FC236}">
                <a16:creationId xmlns:a16="http://schemas.microsoft.com/office/drawing/2014/main" id="{6D3FC1CB-A06C-BEEE-3214-F38D998B0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524000"/>
            <a:ext cx="10134600" cy="4736824"/>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C3158C27-871A-9208-AE7E-178531ED22AF}"/>
              </a:ext>
            </a:extLst>
          </p:cNvPr>
          <p:cNvSpPr>
            <a:spLocks noGrp="1"/>
          </p:cNvSpPr>
          <p:nvPr>
            <p:ph type="sldNum" sz="quarter" idx="12"/>
          </p:nvPr>
        </p:nvSpPr>
        <p:spPr/>
        <p:txBody>
          <a:bodyPr/>
          <a:lstStyle/>
          <a:p>
            <a:fld id="{591A5F75-AF30-4728-83BB-0C115A0A388D}" type="slidenum">
              <a:rPr lang="en-US" altLang="en-US" smtClean="0"/>
              <a:pPr/>
              <a:t>49</a:t>
            </a:fld>
            <a:endParaRPr lang="en-US" altLang="en-US"/>
          </a:p>
        </p:txBody>
      </p:sp>
    </p:spTree>
    <p:extLst>
      <p:ext uri="{BB962C8B-B14F-4D97-AF65-F5344CB8AC3E}">
        <p14:creationId xmlns:p14="http://schemas.microsoft.com/office/powerpoint/2010/main" val="2910316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0BA3497-2A74-DC73-D732-F89D41BC5714}"/>
              </a:ext>
            </a:extLst>
          </p:cNvPr>
          <p:cNvPicPr>
            <a:picLocks noGrp="1" noChangeAspect="1"/>
          </p:cNvPicPr>
          <p:nvPr>
            <p:ph idx="4294967295"/>
          </p:nvPr>
        </p:nvPicPr>
        <p:blipFill>
          <a:blip r:embed="rId2"/>
          <a:stretch>
            <a:fillRect/>
          </a:stretch>
        </p:blipFill>
        <p:spPr>
          <a:xfrm>
            <a:off x="1237890" y="0"/>
            <a:ext cx="9716220" cy="6858000"/>
          </a:xfrm>
          <a:prstGeom prst="rect">
            <a:avLst/>
          </a:prstGeom>
        </p:spPr>
      </p:pic>
      <p:sp>
        <p:nvSpPr>
          <p:cNvPr id="2" name="Slide Number Placeholder 1">
            <a:extLst>
              <a:ext uri="{FF2B5EF4-FFF2-40B4-BE49-F238E27FC236}">
                <a16:creationId xmlns:a16="http://schemas.microsoft.com/office/drawing/2014/main" id="{B2B512C4-DF06-1468-CE3D-27E251DF2CEF}"/>
              </a:ext>
            </a:extLst>
          </p:cNvPr>
          <p:cNvSpPr>
            <a:spLocks noGrp="1"/>
          </p:cNvSpPr>
          <p:nvPr>
            <p:ph type="sldNum" sz="quarter" idx="12"/>
          </p:nvPr>
        </p:nvSpPr>
        <p:spPr/>
        <p:txBody>
          <a:bodyPr/>
          <a:lstStyle/>
          <a:p>
            <a:fld id="{8E2B5059-E69A-417D-AA48-F71EBBB82095}" type="slidenum">
              <a:rPr lang="en-US" altLang="en-US" smtClean="0"/>
              <a:pPr/>
              <a:t>5</a:t>
            </a:fld>
            <a:endParaRPr lang="en-US" altLang="en-US"/>
          </a:p>
        </p:txBody>
      </p:sp>
    </p:spTree>
    <p:extLst>
      <p:ext uri="{BB962C8B-B14F-4D97-AF65-F5344CB8AC3E}">
        <p14:creationId xmlns:p14="http://schemas.microsoft.com/office/powerpoint/2010/main" val="4121925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AA19-1B4A-324C-D639-1E71FB0FFB1A}"/>
              </a:ext>
            </a:extLst>
          </p:cNvPr>
          <p:cNvSpPr>
            <a:spLocks noGrp="1"/>
          </p:cNvSpPr>
          <p:nvPr>
            <p:ph type="title"/>
          </p:nvPr>
        </p:nvSpPr>
        <p:spPr/>
        <p:txBody>
          <a:bodyPr/>
          <a:lstStyle/>
          <a:p>
            <a:r>
              <a:rPr lang="en-US" dirty="0"/>
              <a:t>Bray’s Nutrient Mobility Concept</a:t>
            </a:r>
          </a:p>
        </p:txBody>
      </p:sp>
      <p:sp>
        <p:nvSpPr>
          <p:cNvPr id="3" name="Content Placeholder 2">
            <a:extLst>
              <a:ext uri="{FF2B5EF4-FFF2-40B4-BE49-F238E27FC236}">
                <a16:creationId xmlns:a16="http://schemas.microsoft.com/office/drawing/2014/main" id="{59127795-5C9D-D346-D142-E5605F93D10D}"/>
              </a:ext>
            </a:extLst>
          </p:cNvPr>
          <p:cNvSpPr>
            <a:spLocks noGrp="1"/>
          </p:cNvSpPr>
          <p:nvPr>
            <p:ph idx="1"/>
          </p:nvPr>
        </p:nvSpPr>
        <p:spPr>
          <a:xfrm>
            <a:off x="838200" y="1828800"/>
            <a:ext cx="5257800" cy="4351338"/>
          </a:xfrm>
        </p:spPr>
        <p:txBody>
          <a:bodyPr/>
          <a:lstStyle/>
          <a:p>
            <a:r>
              <a:rPr lang="en-US" dirty="0"/>
              <a:t>Liebig’s Law of the Minimum</a:t>
            </a:r>
          </a:p>
          <a:p>
            <a:pPr lvl="1"/>
            <a:r>
              <a:rPr lang="en-US" dirty="0"/>
              <a:t>“Yield of a plant would be directly proportional to the most limiting growth factor”</a:t>
            </a:r>
          </a:p>
        </p:txBody>
      </p:sp>
      <p:sp>
        <p:nvSpPr>
          <p:cNvPr id="4" name="Content Placeholder 2">
            <a:extLst>
              <a:ext uri="{FF2B5EF4-FFF2-40B4-BE49-F238E27FC236}">
                <a16:creationId xmlns:a16="http://schemas.microsoft.com/office/drawing/2014/main" id="{F27AFD85-E620-1A4D-F563-FFF43476E417}"/>
              </a:ext>
            </a:extLst>
          </p:cNvPr>
          <p:cNvSpPr txBox="1">
            <a:spLocks/>
          </p:cNvSpPr>
          <p:nvPr/>
        </p:nvSpPr>
        <p:spPr>
          <a:xfrm>
            <a:off x="6096000" y="1828800"/>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Misterlich</a:t>
            </a:r>
            <a:r>
              <a:rPr lang="en-US" dirty="0"/>
              <a:t> Law of Diminishing Returns</a:t>
            </a:r>
          </a:p>
          <a:p>
            <a:pPr lvl="1"/>
            <a:r>
              <a:rPr lang="en-US" dirty="0"/>
              <a:t>“Yield increase will be proportional to the difference between maximum yield obtained by adding the growth factor and yield at the given level of the growth factor</a:t>
            </a:r>
          </a:p>
        </p:txBody>
      </p:sp>
      <p:pic>
        <p:nvPicPr>
          <p:cNvPr id="5" name="Picture 2" descr="Limiting Factor - I'm Third">
            <a:extLst>
              <a:ext uri="{FF2B5EF4-FFF2-40B4-BE49-F238E27FC236}">
                <a16:creationId xmlns:a16="http://schemas.microsoft.com/office/drawing/2014/main" id="{AE82ECC1-3813-6A46-DBA5-A44D5E92F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367984"/>
            <a:ext cx="1981200" cy="29502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9">
            <a:extLst>
              <a:ext uri="{FF2B5EF4-FFF2-40B4-BE49-F238E27FC236}">
                <a16:creationId xmlns:a16="http://schemas.microsoft.com/office/drawing/2014/main" id="{62E4D0FA-9B7D-FDBB-300E-CF4D6D3AA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419600"/>
            <a:ext cx="4953000" cy="220907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a:extLst>
              <a:ext uri="{FF2B5EF4-FFF2-40B4-BE49-F238E27FC236}">
                <a16:creationId xmlns:a16="http://schemas.microsoft.com/office/drawing/2014/main" id="{4991EC09-AD4C-5308-67BB-1CD1C1856936}"/>
              </a:ext>
            </a:extLst>
          </p:cNvPr>
          <p:cNvSpPr>
            <a:spLocks noGrp="1"/>
          </p:cNvSpPr>
          <p:nvPr>
            <p:ph type="sldNum" sz="quarter" idx="12"/>
          </p:nvPr>
        </p:nvSpPr>
        <p:spPr/>
        <p:txBody>
          <a:bodyPr/>
          <a:lstStyle/>
          <a:p>
            <a:fld id="{591A5F75-AF30-4728-83BB-0C115A0A388D}" type="slidenum">
              <a:rPr lang="en-US" altLang="en-US" smtClean="0"/>
              <a:pPr/>
              <a:t>50</a:t>
            </a:fld>
            <a:endParaRPr lang="en-US" altLang="en-US"/>
          </a:p>
        </p:txBody>
      </p:sp>
    </p:spTree>
    <p:extLst>
      <p:ext uri="{BB962C8B-B14F-4D97-AF65-F5344CB8AC3E}">
        <p14:creationId xmlns:p14="http://schemas.microsoft.com/office/powerpoint/2010/main" val="2050163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11660-6C21-5121-6575-D9BD97F79D9F}"/>
              </a:ext>
            </a:extLst>
          </p:cNvPr>
          <p:cNvSpPr>
            <a:spLocks noGrp="1"/>
          </p:cNvSpPr>
          <p:nvPr>
            <p:ph type="title"/>
          </p:nvPr>
        </p:nvSpPr>
        <p:spPr/>
        <p:txBody>
          <a:bodyPr/>
          <a:lstStyle/>
          <a:p>
            <a:r>
              <a:rPr lang="en-US" dirty="0"/>
              <a:t>Bray’s Nutrient Mobility Concept</a:t>
            </a:r>
          </a:p>
        </p:txBody>
      </p:sp>
      <p:sp>
        <p:nvSpPr>
          <p:cNvPr id="3" name="Content Placeholder 2">
            <a:extLst>
              <a:ext uri="{FF2B5EF4-FFF2-40B4-BE49-F238E27FC236}">
                <a16:creationId xmlns:a16="http://schemas.microsoft.com/office/drawing/2014/main" id="{C607295A-85A1-CAEC-CDCC-AA1A306F64D4}"/>
              </a:ext>
            </a:extLst>
          </p:cNvPr>
          <p:cNvSpPr>
            <a:spLocks noGrp="1"/>
          </p:cNvSpPr>
          <p:nvPr>
            <p:ph idx="1"/>
          </p:nvPr>
        </p:nvSpPr>
        <p:spPr>
          <a:xfrm>
            <a:off x="838200" y="1825625"/>
            <a:ext cx="10515600" cy="2212975"/>
          </a:xfrm>
        </p:spPr>
        <p:txBody>
          <a:bodyPr>
            <a:normAutofit fontScale="92500" lnSpcReduction="10000"/>
          </a:bodyPr>
          <a:lstStyle/>
          <a:p>
            <a:r>
              <a:rPr lang="en-US" dirty="0"/>
              <a:t>Bray’s concept of how plants responded to soil nutrient availability could be represented as a straight-line response for a nutrient that is 100% mobile in the soil and a curvilinear response for relatively immobile nutrients</a:t>
            </a:r>
          </a:p>
          <a:p>
            <a:r>
              <a:rPr lang="en-US" dirty="0"/>
              <a:t>Complete mobility probably does not exist in soils, except for water, which is an important consideration</a:t>
            </a:r>
          </a:p>
        </p:txBody>
      </p:sp>
      <p:pic>
        <p:nvPicPr>
          <p:cNvPr id="6" name="Picture 4">
            <a:extLst>
              <a:ext uri="{FF2B5EF4-FFF2-40B4-BE49-F238E27FC236}">
                <a16:creationId xmlns:a16="http://schemas.microsoft.com/office/drawing/2014/main" id="{41F33453-3802-7660-BA6B-2480DD19A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581400"/>
            <a:ext cx="6248400" cy="316547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558D4EC-058D-9C60-7796-BC096B6C0EEF}"/>
              </a:ext>
            </a:extLst>
          </p:cNvPr>
          <p:cNvSpPr>
            <a:spLocks noGrp="1"/>
          </p:cNvSpPr>
          <p:nvPr>
            <p:ph type="sldNum" sz="quarter" idx="12"/>
          </p:nvPr>
        </p:nvSpPr>
        <p:spPr/>
        <p:txBody>
          <a:bodyPr/>
          <a:lstStyle/>
          <a:p>
            <a:fld id="{591A5F75-AF30-4728-83BB-0C115A0A388D}" type="slidenum">
              <a:rPr lang="en-US" altLang="en-US" smtClean="0"/>
              <a:pPr/>
              <a:t>51</a:t>
            </a:fld>
            <a:endParaRPr lang="en-US" altLang="en-US"/>
          </a:p>
        </p:txBody>
      </p:sp>
    </p:spTree>
    <p:custDataLst>
      <p:tags r:id="rId1"/>
    </p:custDataLst>
    <p:extLst>
      <p:ext uri="{BB962C8B-B14F-4D97-AF65-F5344CB8AC3E}">
        <p14:creationId xmlns:p14="http://schemas.microsoft.com/office/powerpoint/2010/main" val="408703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65FB-B845-E3F0-4E7D-83B50141F906}"/>
              </a:ext>
            </a:extLst>
          </p:cNvPr>
          <p:cNvSpPr>
            <a:spLocks noGrp="1"/>
          </p:cNvSpPr>
          <p:nvPr>
            <p:ph type="title"/>
          </p:nvPr>
        </p:nvSpPr>
        <p:spPr/>
        <p:txBody>
          <a:bodyPr/>
          <a:lstStyle/>
          <a:p>
            <a:r>
              <a:rPr lang="en-US" dirty="0"/>
              <a:t>Bray’s Nutrient Mobility Concept</a:t>
            </a:r>
          </a:p>
        </p:txBody>
      </p:sp>
      <p:sp>
        <p:nvSpPr>
          <p:cNvPr id="3" name="Content Placeholder 2">
            <a:extLst>
              <a:ext uri="{FF2B5EF4-FFF2-40B4-BE49-F238E27FC236}">
                <a16:creationId xmlns:a16="http://schemas.microsoft.com/office/drawing/2014/main" id="{1C011CF7-00E5-6C9F-D7E8-6D9046B8F190}"/>
              </a:ext>
            </a:extLst>
          </p:cNvPr>
          <p:cNvSpPr>
            <a:spLocks noGrp="1"/>
          </p:cNvSpPr>
          <p:nvPr>
            <p:ph idx="1"/>
          </p:nvPr>
        </p:nvSpPr>
        <p:spPr/>
        <p:txBody>
          <a:bodyPr/>
          <a:lstStyle/>
          <a:p>
            <a:r>
              <a:rPr lang="en-US" dirty="0">
                <a:hlinkClick r:id="rId2"/>
              </a:rPr>
              <a:t>https://nue.okstate.edu/Index_Publications/Bray.pdf</a:t>
            </a:r>
            <a:endParaRPr lang="en-US" dirty="0"/>
          </a:p>
          <a:p>
            <a:endParaRPr lang="en-US" dirty="0"/>
          </a:p>
        </p:txBody>
      </p:sp>
      <p:sp>
        <p:nvSpPr>
          <p:cNvPr id="4" name="Slide Number Placeholder 3">
            <a:extLst>
              <a:ext uri="{FF2B5EF4-FFF2-40B4-BE49-F238E27FC236}">
                <a16:creationId xmlns:a16="http://schemas.microsoft.com/office/drawing/2014/main" id="{2D07F8E1-E5C4-79FC-8073-BC62686FCDBC}"/>
              </a:ext>
            </a:extLst>
          </p:cNvPr>
          <p:cNvSpPr>
            <a:spLocks noGrp="1"/>
          </p:cNvSpPr>
          <p:nvPr>
            <p:ph type="sldNum" sz="quarter" idx="12"/>
          </p:nvPr>
        </p:nvSpPr>
        <p:spPr/>
        <p:txBody>
          <a:bodyPr/>
          <a:lstStyle/>
          <a:p>
            <a:fld id="{591A5F75-AF30-4728-83BB-0C115A0A388D}" type="slidenum">
              <a:rPr lang="en-US" altLang="en-US" smtClean="0"/>
              <a:pPr/>
              <a:t>52</a:t>
            </a:fld>
            <a:endParaRPr lang="en-US" altLang="en-US"/>
          </a:p>
        </p:txBody>
      </p:sp>
    </p:spTree>
    <p:extLst>
      <p:ext uri="{BB962C8B-B14F-4D97-AF65-F5344CB8AC3E}">
        <p14:creationId xmlns:p14="http://schemas.microsoft.com/office/powerpoint/2010/main" val="3362422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A306-8068-1315-5522-CE530375302C}"/>
              </a:ext>
            </a:extLst>
          </p:cNvPr>
          <p:cNvSpPr>
            <a:spLocks noGrp="1"/>
          </p:cNvSpPr>
          <p:nvPr>
            <p:ph type="title"/>
          </p:nvPr>
        </p:nvSpPr>
        <p:spPr/>
        <p:txBody>
          <a:bodyPr/>
          <a:lstStyle/>
          <a:p>
            <a:r>
              <a:rPr lang="en-US" dirty="0"/>
              <a:t>Bray’s Nutrient Mobility Concept</a:t>
            </a:r>
          </a:p>
        </p:txBody>
      </p:sp>
      <p:sp>
        <p:nvSpPr>
          <p:cNvPr id="3" name="Content Placeholder 2">
            <a:extLst>
              <a:ext uri="{FF2B5EF4-FFF2-40B4-BE49-F238E27FC236}">
                <a16:creationId xmlns:a16="http://schemas.microsoft.com/office/drawing/2014/main" id="{84F9C499-BFB0-A258-DDD3-85F6C2F6D75E}"/>
              </a:ext>
            </a:extLst>
          </p:cNvPr>
          <p:cNvSpPr>
            <a:spLocks noGrp="1"/>
          </p:cNvSpPr>
          <p:nvPr>
            <p:ph idx="1"/>
          </p:nvPr>
        </p:nvSpPr>
        <p:spPr/>
        <p:txBody>
          <a:bodyPr/>
          <a:lstStyle/>
          <a:p>
            <a:r>
              <a:rPr lang="en-US" dirty="0"/>
              <a:t>How does this apply in concept?</a:t>
            </a:r>
          </a:p>
          <a:p>
            <a:pPr lvl="1"/>
            <a:r>
              <a:rPr lang="en-US" dirty="0"/>
              <a:t>When plants are grown close together, as in intensive agriculture, it becomes clear that the volumes of soil that each plant extracts mobile nutrient from may overlap, while the volumes supplying immobile nutrients for plants do not</a:t>
            </a:r>
          </a:p>
        </p:txBody>
      </p:sp>
      <p:pic>
        <p:nvPicPr>
          <p:cNvPr id="4" name="Picture 4">
            <a:extLst>
              <a:ext uri="{FF2B5EF4-FFF2-40B4-BE49-F238E27FC236}">
                <a16:creationId xmlns:a16="http://schemas.microsoft.com/office/drawing/2014/main" id="{0DEC674A-DD6E-F6A3-9E8E-D4100A0286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398520"/>
            <a:ext cx="6248400" cy="325437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DEE5C095-7E3B-D559-51DE-AA4F4B148F5F}"/>
              </a:ext>
            </a:extLst>
          </p:cNvPr>
          <p:cNvSpPr>
            <a:spLocks noGrp="1"/>
          </p:cNvSpPr>
          <p:nvPr>
            <p:ph type="sldNum" sz="quarter" idx="12"/>
          </p:nvPr>
        </p:nvSpPr>
        <p:spPr/>
        <p:txBody>
          <a:bodyPr/>
          <a:lstStyle/>
          <a:p>
            <a:fld id="{591A5F75-AF30-4728-83BB-0C115A0A388D}" type="slidenum">
              <a:rPr lang="en-US" altLang="en-US" smtClean="0"/>
              <a:pPr/>
              <a:t>53</a:t>
            </a:fld>
            <a:endParaRPr lang="en-US" altLang="en-US"/>
          </a:p>
        </p:txBody>
      </p:sp>
    </p:spTree>
    <p:extLst>
      <p:ext uri="{BB962C8B-B14F-4D97-AF65-F5344CB8AC3E}">
        <p14:creationId xmlns:p14="http://schemas.microsoft.com/office/powerpoint/2010/main" val="558055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ithoutroots">
            <a:extLst>
              <a:ext uri="{FF2B5EF4-FFF2-40B4-BE49-F238E27FC236}">
                <a16:creationId xmlns:a16="http://schemas.microsoft.com/office/drawing/2014/main" id="{C622F83F-E01D-CAE8-16D8-E7FCB4043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
            <a:ext cx="91440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withroots2">
            <a:extLst>
              <a:ext uri="{FF2B5EF4-FFF2-40B4-BE49-F238E27FC236}">
                <a16:creationId xmlns:a16="http://schemas.microsoft.com/office/drawing/2014/main" id="{1249D232-7400-F118-F857-B04229D1F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5873"/>
            <a:ext cx="9144000" cy="45751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0D773EB-5C46-48F7-98BA-9A6367CCB43B}"/>
              </a:ext>
            </a:extLst>
          </p:cNvPr>
          <p:cNvSpPr>
            <a:spLocks noGrp="1"/>
          </p:cNvSpPr>
          <p:nvPr>
            <p:ph type="sldNum" sz="quarter" idx="12"/>
          </p:nvPr>
        </p:nvSpPr>
        <p:spPr/>
        <p:txBody>
          <a:bodyPr/>
          <a:lstStyle/>
          <a:p>
            <a:fld id="{8E2B5059-E69A-417D-AA48-F71EBBB82095}" type="slidenum">
              <a:rPr lang="en-US" altLang="en-US" smtClean="0"/>
              <a:pPr/>
              <a:t>54</a:t>
            </a:fld>
            <a:endParaRPr lang="en-US" altLang="en-US"/>
          </a:p>
        </p:txBody>
      </p:sp>
    </p:spTree>
    <p:extLst>
      <p:ext uri="{BB962C8B-B14F-4D97-AF65-F5344CB8AC3E}">
        <p14:creationId xmlns:p14="http://schemas.microsoft.com/office/powerpoint/2010/main" val="67598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PIM0217">
            <a:extLst>
              <a:ext uri="{FF2B5EF4-FFF2-40B4-BE49-F238E27FC236}">
                <a16:creationId xmlns:a16="http://schemas.microsoft.com/office/drawing/2014/main" id="{27DD57D8-A57E-B9CC-55F1-40B6F98943BD}"/>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1600200" y="24384"/>
            <a:ext cx="8991600" cy="67437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48E374A-B876-95C1-13BA-825777EFE3D5}"/>
              </a:ext>
            </a:extLst>
          </p:cNvPr>
          <p:cNvSpPr>
            <a:spLocks noGrp="1"/>
          </p:cNvSpPr>
          <p:nvPr>
            <p:ph type="sldNum" sz="quarter" idx="12"/>
          </p:nvPr>
        </p:nvSpPr>
        <p:spPr/>
        <p:txBody>
          <a:bodyPr/>
          <a:lstStyle/>
          <a:p>
            <a:fld id="{8E2B5059-E69A-417D-AA48-F71EBBB82095}" type="slidenum">
              <a:rPr lang="en-US" altLang="en-US" smtClean="0"/>
              <a:pPr/>
              <a:t>55</a:t>
            </a:fld>
            <a:endParaRPr lang="en-US" altLang="en-US"/>
          </a:p>
        </p:txBody>
      </p:sp>
    </p:spTree>
    <p:extLst>
      <p:ext uri="{BB962C8B-B14F-4D97-AF65-F5344CB8AC3E}">
        <p14:creationId xmlns:p14="http://schemas.microsoft.com/office/powerpoint/2010/main" val="1147923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PIM0058">
            <a:extLst>
              <a:ext uri="{FF2B5EF4-FFF2-40B4-BE49-F238E27FC236}">
                <a16:creationId xmlns:a16="http://schemas.microsoft.com/office/drawing/2014/main" id="{90358C9F-F0C8-4C67-C97F-529030028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33528"/>
            <a:ext cx="8763000" cy="64579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AEE460D-D54B-4006-7546-A870D534CEAA}"/>
              </a:ext>
            </a:extLst>
          </p:cNvPr>
          <p:cNvSpPr>
            <a:spLocks noGrp="1"/>
          </p:cNvSpPr>
          <p:nvPr>
            <p:ph type="sldNum" sz="quarter" idx="12"/>
          </p:nvPr>
        </p:nvSpPr>
        <p:spPr/>
        <p:txBody>
          <a:bodyPr/>
          <a:lstStyle/>
          <a:p>
            <a:fld id="{8E2B5059-E69A-417D-AA48-F71EBBB82095}" type="slidenum">
              <a:rPr lang="en-US" altLang="en-US" smtClean="0"/>
              <a:pPr/>
              <a:t>56</a:t>
            </a:fld>
            <a:endParaRPr lang="en-US" altLang="en-US"/>
          </a:p>
        </p:txBody>
      </p:sp>
    </p:spTree>
    <p:extLst>
      <p:ext uri="{BB962C8B-B14F-4D97-AF65-F5344CB8AC3E}">
        <p14:creationId xmlns:p14="http://schemas.microsoft.com/office/powerpoint/2010/main" val="308029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00_0091">
            <a:extLst>
              <a:ext uri="{FF2B5EF4-FFF2-40B4-BE49-F238E27FC236}">
                <a16:creationId xmlns:a16="http://schemas.microsoft.com/office/drawing/2014/main" id="{F375F285-41C4-6DED-0350-C89C8163C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
            <a:ext cx="9144000" cy="6858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36A5FE8-587C-FCE1-D6DE-9A11131E7042}"/>
              </a:ext>
            </a:extLst>
          </p:cNvPr>
          <p:cNvSpPr>
            <a:spLocks noGrp="1"/>
          </p:cNvSpPr>
          <p:nvPr>
            <p:ph type="sldNum" sz="quarter" idx="12"/>
          </p:nvPr>
        </p:nvSpPr>
        <p:spPr/>
        <p:txBody>
          <a:bodyPr/>
          <a:lstStyle/>
          <a:p>
            <a:fld id="{8E2B5059-E69A-417D-AA48-F71EBBB82095}" type="slidenum">
              <a:rPr lang="en-US" altLang="en-US" smtClean="0"/>
              <a:pPr/>
              <a:t>57</a:t>
            </a:fld>
            <a:endParaRPr lang="en-US" altLang="en-US"/>
          </a:p>
        </p:txBody>
      </p:sp>
    </p:spTree>
    <p:extLst>
      <p:ext uri="{BB962C8B-B14F-4D97-AF65-F5344CB8AC3E}">
        <p14:creationId xmlns:p14="http://schemas.microsoft.com/office/powerpoint/2010/main" val="40549381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BF4C5-93BC-ACE7-7374-C0A36DE85185}"/>
              </a:ext>
            </a:extLst>
          </p:cNvPr>
          <p:cNvSpPr>
            <a:spLocks noGrp="1"/>
          </p:cNvSpPr>
          <p:nvPr>
            <p:ph type="title"/>
          </p:nvPr>
        </p:nvSpPr>
        <p:spPr/>
        <p:txBody>
          <a:bodyPr/>
          <a:lstStyle/>
          <a:p>
            <a:r>
              <a:rPr lang="en-US" dirty="0"/>
              <a:t>Impact of among-plant competition for </a:t>
            </a:r>
            <a:r>
              <a:rPr lang="en-US" b="1" dirty="0"/>
              <a:t>mobile</a:t>
            </a:r>
            <a:r>
              <a:rPr lang="en-US" dirty="0"/>
              <a:t> nutrients</a:t>
            </a:r>
          </a:p>
        </p:txBody>
      </p:sp>
      <p:sp>
        <p:nvSpPr>
          <p:cNvPr id="3" name="Content Placeholder 2">
            <a:extLst>
              <a:ext uri="{FF2B5EF4-FFF2-40B4-BE49-F238E27FC236}">
                <a16:creationId xmlns:a16="http://schemas.microsoft.com/office/drawing/2014/main" id="{482C490C-47CF-18E6-884A-0264109ED2C2}"/>
              </a:ext>
            </a:extLst>
          </p:cNvPr>
          <p:cNvSpPr>
            <a:spLocks noGrp="1"/>
          </p:cNvSpPr>
          <p:nvPr>
            <p:ph idx="1"/>
          </p:nvPr>
        </p:nvSpPr>
        <p:spPr>
          <a:xfrm>
            <a:off x="838200" y="1825625"/>
            <a:ext cx="5715000" cy="4351338"/>
          </a:xfrm>
        </p:spPr>
        <p:txBody>
          <a:bodyPr>
            <a:normAutofit/>
          </a:bodyPr>
          <a:lstStyle/>
          <a:p>
            <a:r>
              <a:rPr lang="en-US" sz="2400" dirty="0"/>
              <a:t>Plants will compete among each other for mobile nutrients if they are spaced close enough together</a:t>
            </a:r>
          </a:p>
          <a:p>
            <a:r>
              <a:rPr lang="en-US" sz="2400" dirty="0"/>
              <a:t>As cropping systems increase yield by planting more densely, there will be a direct increase in demand by the crop for the mobile nutrients</a:t>
            </a:r>
          </a:p>
          <a:p>
            <a:r>
              <a:rPr lang="en-US" sz="2400" dirty="0"/>
              <a:t>If both plants are going to grow normally, it will be necessary to add more of the mobile nutrient to eliminate the competition among plants</a:t>
            </a:r>
          </a:p>
        </p:txBody>
      </p:sp>
      <p:pic>
        <p:nvPicPr>
          <p:cNvPr id="4" name="Picture 4" descr="HPIM0217">
            <a:extLst>
              <a:ext uri="{FF2B5EF4-FFF2-40B4-BE49-F238E27FC236}">
                <a16:creationId xmlns:a16="http://schemas.microsoft.com/office/drawing/2014/main" id="{E3C310BD-9CA0-7F2A-69C8-0416D5EA6512}"/>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6705600" y="2209800"/>
            <a:ext cx="4495800" cy="33718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E62AD84-11F5-F92C-FB3B-F42714DEE913}"/>
              </a:ext>
            </a:extLst>
          </p:cNvPr>
          <p:cNvSpPr>
            <a:spLocks noGrp="1"/>
          </p:cNvSpPr>
          <p:nvPr>
            <p:ph type="sldNum" sz="quarter" idx="12"/>
          </p:nvPr>
        </p:nvSpPr>
        <p:spPr/>
        <p:txBody>
          <a:bodyPr/>
          <a:lstStyle/>
          <a:p>
            <a:fld id="{591A5F75-AF30-4728-83BB-0C115A0A388D}" type="slidenum">
              <a:rPr lang="en-US" altLang="en-US" smtClean="0"/>
              <a:pPr/>
              <a:t>58</a:t>
            </a:fld>
            <a:endParaRPr lang="en-US" altLang="en-US"/>
          </a:p>
        </p:txBody>
      </p:sp>
    </p:spTree>
    <p:extLst>
      <p:ext uri="{BB962C8B-B14F-4D97-AF65-F5344CB8AC3E}">
        <p14:creationId xmlns:p14="http://schemas.microsoft.com/office/powerpoint/2010/main" val="333421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D500A-869C-998C-B99D-D9434C6160B0}"/>
              </a:ext>
            </a:extLst>
          </p:cNvPr>
          <p:cNvSpPr>
            <a:spLocks noGrp="1"/>
          </p:cNvSpPr>
          <p:nvPr>
            <p:ph type="title"/>
          </p:nvPr>
        </p:nvSpPr>
        <p:spPr/>
        <p:txBody>
          <a:bodyPr/>
          <a:lstStyle/>
          <a:p>
            <a:r>
              <a:rPr lang="en-US" dirty="0"/>
              <a:t>Impact of among-plant competition for </a:t>
            </a:r>
            <a:r>
              <a:rPr lang="en-US" b="1" dirty="0"/>
              <a:t>immobile</a:t>
            </a:r>
            <a:r>
              <a:rPr lang="en-US" dirty="0"/>
              <a:t> nutrients</a:t>
            </a:r>
          </a:p>
        </p:txBody>
      </p:sp>
      <p:sp>
        <p:nvSpPr>
          <p:cNvPr id="3" name="Content Placeholder 2">
            <a:extLst>
              <a:ext uri="{FF2B5EF4-FFF2-40B4-BE49-F238E27FC236}">
                <a16:creationId xmlns:a16="http://schemas.microsoft.com/office/drawing/2014/main" id="{89131A12-6C24-9E88-0964-2A88F34C5DDB}"/>
              </a:ext>
            </a:extLst>
          </p:cNvPr>
          <p:cNvSpPr>
            <a:spLocks noGrp="1"/>
          </p:cNvSpPr>
          <p:nvPr>
            <p:ph idx="1"/>
          </p:nvPr>
        </p:nvSpPr>
        <p:spPr/>
        <p:txBody>
          <a:bodyPr/>
          <a:lstStyle/>
          <a:p>
            <a:r>
              <a:rPr lang="en-US" dirty="0"/>
              <a:t>When plants are growing close together, there is no competition among plants for extracting immobile nutrients from the soil. This is because the plant root is extracting immobile nutrients from an extremely small volume of soil, often soil within a mm or two from the root surface</a:t>
            </a:r>
          </a:p>
          <a:p>
            <a:r>
              <a:rPr lang="en-US" dirty="0"/>
              <a:t>As plants grow, they obtain additional supplies of an immobile nutrient by developing more roots that will explore new volumes of soil. However, even with a large number of hair-roots developing for each plant, there is seldom found any common soil volume being explored by hair-roots of adjacent plants</a:t>
            </a:r>
          </a:p>
        </p:txBody>
      </p:sp>
      <p:sp>
        <p:nvSpPr>
          <p:cNvPr id="4" name="Slide Number Placeholder 3">
            <a:extLst>
              <a:ext uri="{FF2B5EF4-FFF2-40B4-BE49-F238E27FC236}">
                <a16:creationId xmlns:a16="http://schemas.microsoft.com/office/drawing/2014/main" id="{5DED72CA-1B27-3273-20ED-CF435ACF7D74}"/>
              </a:ext>
            </a:extLst>
          </p:cNvPr>
          <p:cNvSpPr>
            <a:spLocks noGrp="1"/>
          </p:cNvSpPr>
          <p:nvPr>
            <p:ph type="sldNum" sz="quarter" idx="12"/>
          </p:nvPr>
        </p:nvSpPr>
        <p:spPr/>
        <p:txBody>
          <a:bodyPr/>
          <a:lstStyle/>
          <a:p>
            <a:fld id="{591A5F75-AF30-4728-83BB-0C115A0A388D}" type="slidenum">
              <a:rPr lang="en-US" altLang="en-US" smtClean="0"/>
              <a:pPr/>
              <a:t>59</a:t>
            </a:fld>
            <a:endParaRPr lang="en-US" altLang="en-US"/>
          </a:p>
        </p:txBody>
      </p:sp>
    </p:spTree>
    <p:extLst>
      <p:ext uri="{BB962C8B-B14F-4D97-AF65-F5344CB8AC3E}">
        <p14:creationId xmlns:p14="http://schemas.microsoft.com/office/powerpoint/2010/main" val="50262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S Corn yield trends">
            <a:extLst>
              <a:ext uri="{FF2B5EF4-FFF2-40B4-BE49-F238E27FC236}">
                <a16:creationId xmlns:a16="http://schemas.microsoft.com/office/drawing/2014/main" id="{3C031BC7-A09A-1EE5-A9C4-9B5D475D9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10668000" cy="686068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8FC7385-34E6-7FAA-81F5-FB5561C5D49C}"/>
              </a:ext>
            </a:extLst>
          </p:cNvPr>
          <p:cNvSpPr>
            <a:spLocks noGrp="1"/>
          </p:cNvSpPr>
          <p:nvPr>
            <p:ph type="sldNum" sz="quarter" idx="12"/>
          </p:nvPr>
        </p:nvSpPr>
        <p:spPr/>
        <p:txBody>
          <a:bodyPr/>
          <a:lstStyle/>
          <a:p>
            <a:fld id="{8E2B5059-E69A-417D-AA48-F71EBBB82095}" type="slidenum">
              <a:rPr lang="en-US" altLang="en-US" smtClean="0"/>
              <a:pPr/>
              <a:t>6</a:t>
            </a:fld>
            <a:endParaRPr lang="en-US" altLang="en-US"/>
          </a:p>
        </p:txBody>
      </p:sp>
    </p:spTree>
    <p:extLst>
      <p:ext uri="{BB962C8B-B14F-4D97-AF65-F5344CB8AC3E}">
        <p14:creationId xmlns:p14="http://schemas.microsoft.com/office/powerpoint/2010/main" val="1902196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9F43F-1B1B-0F70-4F1A-EA6262BF33D2}"/>
              </a:ext>
            </a:extLst>
          </p:cNvPr>
          <p:cNvSpPr>
            <a:spLocks noGrp="1"/>
          </p:cNvSpPr>
          <p:nvPr>
            <p:ph type="title"/>
          </p:nvPr>
        </p:nvSpPr>
        <p:spPr/>
        <p:txBody>
          <a:bodyPr/>
          <a:lstStyle/>
          <a:p>
            <a:r>
              <a:rPr lang="en-US" dirty="0"/>
              <a:t>Impact of among-plant competition for </a:t>
            </a:r>
            <a:r>
              <a:rPr lang="en-US" b="1" dirty="0"/>
              <a:t>immobile</a:t>
            </a:r>
            <a:r>
              <a:rPr lang="en-US" dirty="0"/>
              <a:t> nutrients </a:t>
            </a:r>
          </a:p>
        </p:txBody>
      </p:sp>
      <p:sp>
        <p:nvSpPr>
          <p:cNvPr id="3" name="Content Placeholder 2">
            <a:extLst>
              <a:ext uri="{FF2B5EF4-FFF2-40B4-BE49-F238E27FC236}">
                <a16:creationId xmlns:a16="http://schemas.microsoft.com/office/drawing/2014/main" id="{A05E80B2-33C8-76D0-1540-7C0B9EC8CD28}"/>
              </a:ext>
            </a:extLst>
          </p:cNvPr>
          <p:cNvSpPr>
            <a:spLocks noGrp="1"/>
          </p:cNvSpPr>
          <p:nvPr>
            <p:ph idx="1"/>
          </p:nvPr>
        </p:nvSpPr>
        <p:spPr>
          <a:xfrm>
            <a:off x="838200" y="1825625"/>
            <a:ext cx="5105400" cy="4351338"/>
          </a:xfrm>
        </p:spPr>
        <p:txBody>
          <a:bodyPr>
            <a:normAutofit lnSpcReduction="10000"/>
          </a:bodyPr>
          <a:lstStyle/>
          <a:p>
            <a:r>
              <a:rPr lang="en-US" dirty="0"/>
              <a:t>What does this mean?</a:t>
            </a:r>
          </a:p>
          <a:p>
            <a:pPr lvl="1"/>
            <a:r>
              <a:rPr lang="en-US" dirty="0"/>
              <a:t>Immobile nutrients are extracted from only a fraction of the total surface soil volume</a:t>
            </a:r>
          </a:p>
          <a:p>
            <a:pPr lvl="1"/>
            <a:r>
              <a:rPr lang="en-US" dirty="0"/>
              <a:t>If a soil is 100% sufficient in supplying an immobile nutrient for a dryland crop of 60 </a:t>
            </a:r>
            <a:r>
              <a:rPr lang="en-US" dirty="0" err="1"/>
              <a:t>bu</a:t>
            </a:r>
            <a:r>
              <a:rPr lang="en-US" dirty="0"/>
              <a:t>/ac of corn, it will also be sufficient if the field is irrigated, and a yield of 180 </a:t>
            </a:r>
            <a:r>
              <a:rPr lang="en-US" dirty="0" err="1"/>
              <a:t>bu</a:t>
            </a:r>
            <a:r>
              <a:rPr lang="en-US" dirty="0"/>
              <a:t>/ac</a:t>
            </a:r>
          </a:p>
          <a:p>
            <a:r>
              <a:rPr lang="en-US" dirty="0"/>
              <a:t>Sufficiency: INDEPENDENT OF YIELD LEVEL</a:t>
            </a:r>
          </a:p>
        </p:txBody>
      </p:sp>
      <p:pic>
        <p:nvPicPr>
          <p:cNvPr id="6" name="Picture 4" descr="p">
            <a:extLst>
              <a:ext uri="{FF2B5EF4-FFF2-40B4-BE49-F238E27FC236}">
                <a16:creationId xmlns:a16="http://schemas.microsoft.com/office/drawing/2014/main" id="{8111D521-59D4-1965-A57A-7EE66525B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1260" y="2057400"/>
            <a:ext cx="5496137" cy="3733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B34F6BA-FFCD-F615-76B9-F70F683156EA}"/>
              </a:ext>
            </a:extLst>
          </p:cNvPr>
          <p:cNvSpPr>
            <a:spLocks noGrp="1"/>
          </p:cNvSpPr>
          <p:nvPr>
            <p:ph type="sldNum" sz="quarter" idx="12"/>
          </p:nvPr>
        </p:nvSpPr>
        <p:spPr/>
        <p:txBody>
          <a:bodyPr/>
          <a:lstStyle/>
          <a:p>
            <a:fld id="{591A5F75-AF30-4728-83BB-0C115A0A388D}" type="slidenum">
              <a:rPr lang="en-US" altLang="en-US" smtClean="0"/>
              <a:pPr/>
              <a:t>60</a:t>
            </a:fld>
            <a:endParaRPr lang="en-US" altLang="en-US"/>
          </a:p>
        </p:txBody>
      </p:sp>
    </p:spTree>
    <p:extLst>
      <p:ext uri="{BB962C8B-B14F-4D97-AF65-F5344CB8AC3E}">
        <p14:creationId xmlns:p14="http://schemas.microsoft.com/office/powerpoint/2010/main" val="390156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AB17B-8200-84FC-E889-DCEC72373A96}"/>
              </a:ext>
            </a:extLst>
          </p:cNvPr>
          <p:cNvSpPr>
            <a:spLocks noGrp="1"/>
          </p:cNvSpPr>
          <p:nvPr>
            <p:ph type="title"/>
          </p:nvPr>
        </p:nvSpPr>
        <p:spPr/>
        <p:txBody>
          <a:bodyPr/>
          <a:lstStyle/>
          <a:p>
            <a:r>
              <a:rPr lang="en-US"/>
              <a:t>Combined effects of </a:t>
            </a:r>
            <a:r>
              <a:rPr lang="en-US" b="1"/>
              <a:t>mobile</a:t>
            </a:r>
            <a:r>
              <a:rPr lang="en-US"/>
              <a:t> and </a:t>
            </a:r>
            <a:r>
              <a:rPr lang="en-US" b="1"/>
              <a:t>immobile</a:t>
            </a:r>
            <a:r>
              <a:rPr lang="en-US"/>
              <a:t> nutrient deficiencies all models</a:t>
            </a:r>
            <a:endParaRPr lang="en-US" dirty="0"/>
          </a:p>
        </p:txBody>
      </p:sp>
      <p:sp>
        <p:nvSpPr>
          <p:cNvPr id="3" name="Content Placeholder 2">
            <a:extLst>
              <a:ext uri="{FF2B5EF4-FFF2-40B4-BE49-F238E27FC236}">
                <a16:creationId xmlns:a16="http://schemas.microsoft.com/office/drawing/2014/main" id="{47A9FB78-572E-9367-5EBE-95CF50F5D6C6}"/>
              </a:ext>
            </a:extLst>
          </p:cNvPr>
          <p:cNvSpPr>
            <a:spLocks noGrp="1"/>
          </p:cNvSpPr>
          <p:nvPr>
            <p:ph idx="1"/>
          </p:nvPr>
        </p:nvSpPr>
        <p:spPr/>
        <p:txBody>
          <a:bodyPr/>
          <a:lstStyle/>
          <a:p>
            <a:r>
              <a:rPr lang="en-US" dirty="0"/>
              <a:t>Think back to “Law of the minimum”</a:t>
            </a:r>
          </a:p>
          <a:p>
            <a:r>
              <a:rPr lang="en-US" dirty="0"/>
              <a:t>The most limiting of mobile nutrients will determine the maximum yield possible.</a:t>
            </a:r>
          </a:p>
          <a:p>
            <a:r>
              <a:rPr lang="en-US" dirty="0"/>
              <a:t>N/S and water are treated as mobile nutrients</a:t>
            </a:r>
          </a:p>
          <a:p>
            <a:r>
              <a:rPr lang="en-US" dirty="0"/>
              <a:t>150 </a:t>
            </a:r>
            <a:r>
              <a:rPr lang="en-US" dirty="0" err="1"/>
              <a:t>bu</a:t>
            </a:r>
            <a:r>
              <a:rPr lang="en-US" dirty="0"/>
              <a:t>/ac N potential, 100 </a:t>
            </a:r>
            <a:r>
              <a:rPr lang="en-US" dirty="0" err="1"/>
              <a:t>bu</a:t>
            </a:r>
            <a:r>
              <a:rPr lang="en-US" dirty="0"/>
              <a:t>/ac S potential, 200 </a:t>
            </a:r>
            <a:r>
              <a:rPr lang="en-US" dirty="0" err="1"/>
              <a:t>bu</a:t>
            </a:r>
            <a:r>
              <a:rPr lang="en-US" dirty="0"/>
              <a:t>/ac water potential?</a:t>
            </a:r>
          </a:p>
        </p:txBody>
      </p:sp>
      <p:sp>
        <p:nvSpPr>
          <p:cNvPr id="4" name="Slide Number Placeholder 3">
            <a:extLst>
              <a:ext uri="{FF2B5EF4-FFF2-40B4-BE49-F238E27FC236}">
                <a16:creationId xmlns:a16="http://schemas.microsoft.com/office/drawing/2014/main" id="{636A3E6C-9797-BAA1-25D5-2A1712B0C49B}"/>
              </a:ext>
            </a:extLst>
          </p:cNvPr>
          <p:cNvSpPr>
            <a:spLocks noGrp="1"/>
          </p:cNvSpPr>
          <p:nvPr>
            <p:ph type="sldNum" sz="quarter" idx="12"/>
          </p:nvPr>
        </p:nvSpPr>
        <p:spPr/>
        <p:txBody>
          <a:bodyPr/>
          <a:lstStyle/>
          <a:p>
            <a:fld id="{591A5F75-AF30-4728-83BB-0C115A0A388D}" type="slidenum">
              <a:rPr lang="en-US" altLang="en-US" smtClean="0"/>
              <a:pPr/>
              <a:t>61</a:t>
            </a:fld>
            <a:endParaRPr lang="en-US" altLang="en-US"/>
          </a:p>
        </p:txBody>
      </p:sp>
    </p:spTree>
    <p:extLst>
      <p:ext uri="{BB962C8B-B14F-4D97-AF65-F5344CB8AC3E}">
        <p14:creationId xmlns:p14="http://schemas.microsoft.com/office/powerpoint/2010/main" val="3627846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35CF-D015-7DEF-26F4-06B886BEAEBF}"/>
              </a:ext>
            </a:extLst>
          </p:cNvPr>
          <p:cNvSpPr>
            <a:spLocks noGrp="1"/>
          </p:cNvSpPr>
          <p:nvPr>
            <p:ph type="title"/>
          </p:nvPr>
        </p:nvSpPr>
        <p:spPr/>
        <p:txBody>
          <a:bodyPr/>
          <a:lstStyle/>
          <a:p>
            <a:r>
              <a:rPr lang="en-US" dirty="0"/>
              <a:t>Combined effects of </a:t>
            </a:r>
            <a:r>
              <a:rPr lang="en-US" b="1" dirty="0"/>
              <a:t>mobile</a:t>
            </a:r>
            <a:r>
              <a:rPr lang="en-US" dirty="0"/>
              <a:t> and </a:t>
            </a:r>
            <a:r>
              <a:rPr lang="en-US" b="1" dirty="0"/>
              <a:t>immobile</a:t>
            </a:r>
            <a:r>
              <a:rPr lang="en-US" dirty="0"/>
              <a:t> nutrient deficiencies all models</a:t>
            </a:r>
          </a:p>
        </p:txBody>
      </p:sp>
      <p:sp>
        <p:nvSpPr>
          <p:cNvPr id="3" name="Content Placeholder 2">
            <a:extLst>
              <a:ext uri="{FF2B5EF4-FFF2-40B4-BE49-F238E27FC236}">
                <a16:creationId xmlns:a16="http://schemas.microsoft.com/office/drawing/2014/main" id="{DBBDB0E0-8149-2596-C5D8-011C49E905D1}"/>
              </a:ext>
            </a:extLst>
          </p:cNvPr>
          <p:cNvSpPr>
            <a:spLocks noGrp="1"/>
          </p:cNvSpPr>
          <p:nvPr>
            <p:ph idx="1"/>
          </p:nvPr>
        </p:nvSpPr>
        <p:spPr/>
        <p:txBody>
          <a:bodyPr/>
          <a:lstStyle/>
          <a:p>
            <a:r>
              <a:rPr lang="en-US" sz="3200" dirty="0"/>
              <a:t>Think about </a:t>
            </a:r>
            <a:r>
              <a:rPr lang="en-US" sz="3200" dirty="0" err="1"/>
              <a:t>Mitscherlich</a:t>
            </a:r>
            <a:r>
              <a:rPr lang="en-US" sz="3200" dirty="0"/>
              <a:t>:</a:t>
            </a:r>
          </a:p>
          <a:p>
            <a:r>
              <a:rPr lang="en-US" sz="3200" dirty="0"/>
              <a:t>Deficiencies of immobile nutrients reduce the potential yield of a site or field by “sufficiency %” factor, and identify the ultimate potential yield</a:t>
            </a:r>
          </a:p>
          <a:p>
            <a:endParaRPr lang="en-US" dirty="0"/>
          </a:p>
        </p:txBody>
      </p:sp>
      <p:sp>
        <p:nvSpPr>
          <p:cNvPr id="4" name="Slide Number Placeholder 3">
            <a:extLst>
              <a:ext uri="{FF2B5EF4-FFF2-40B4-BE49-F238E27FC236}">
                <a16:creationId xmlns:a16="http://schemas.microsoft.com/office/drawing/2014/main" id="{63CFAF0B-9082-CBDD-0ECC-D96330240AC7}"/>
              </a:ext>
            </a:extLst>
          </p:cNvPr>
          <p:cNvSpPr>
            <a:spLocks noGrp="1"/>
          </p:cNvSpPr>
          <p:nvPr>
            <p:ph type="sldNum" sz="quarter" idx="12"/>
          </p:nvPr>
        </p:nvSpPr>
        <p:spPr/>
        <p:txBody>
          <a:bodyPr/>
          <a:lstStyle/>
          <a:p>
            <a:fld id="{591A5F75-AF30-4728-83BB-0C115A0A388D}" type="slidenum">
              <a:rPr lang="en-US" altLang="en-US" smtClean="0"/>
              <a:pPr/>
              <a:t>62</a:t>
            </a:fld>
            <a:endParaRPr lang="en-US" altLang="en-US"/>
          </a:p>
        </p:txBody>
      </p:sp>
    </p:spTree>
    <p:extLst>
      <p:ext uri="{BB962C8B-B14F-4D97-AF65-F5344CB8AC3E}">
        <p14:creationId xmlns:p14="http://schemas.microsoft.com/office/powerpoint/2010/main" val="5000982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00094-8016-321D-9C98-00DAAD96A6E1}"/>
              </a:ext>
            </a:extLst>
          </p:cNvPr>
          <p:cNvSpPr>
            <a:spLocks noGrp="1"/>
          </p:cNvSpPr>
          <p:nvPr>
            <p:ph type="title"/>
          </p:nvPr>
        </p:nvSpPr>
        <p:spPr/>
        <p:txBody>
          <a:bodyPr/>
          <a:lstStyle/>
          <a:p>
            <a:r>
              <a:rPr lang="en-US" dirty="0"/>
              <a:t>Combining all models</a:t>
            </a:r>
          </a:p>
        </p:txBody>
      </p:sp>
      <p:sp>
        <p:nvSpPr>
          <p:cNvPr id="3" name="Content Placeholder 2">
            <a:extLst>
              <a:ext uri="{FF2B5EF4-FFF2-40B4-BE49-F238E27FC236}">
                <a16:creationId xmlns:a16="http://schemas.microsoft.com/office/drawing/2014/main" id="{BF9AF53D-C62A-C33D-0D4A-648A2C613002}"/>
              </a:ext>
            </a:extLst>
          </p:cNvPr>
          <p:cNvSpPr>
            <a:spLocks noGrp="1"/>
          </p:cNvSpPr>
          <p:nvPr>
            <p:ph idx="1"/>
          </p:nvPr>
        </p:nvSpPr>
        <p:spPr>
          <a:xfrm>
            <a:off x="838200" y="1825625"/>
            <a:ext cx="6324600" cy="4351338"/>
          </a:xfrm>
        </p:spPr>
        <p:txBody>
          <a:bodyPr/>
          <a:lstStyle/>
          <a:p>
            <a:r>
              <a:rPr lang="en-US" dirty="0"/>
              <a:t>200 </a:t>
            </a:r>
            <a:r>
              <a:rPr lang="en-US" dirty="0" err="1"/>
              <a:t>bu</a:t>
            </a:r>
            <a:r>
              <a:rPr lang="en-US" dirty="0"/>
              <a:t>/ac potential from genetics</a:t>
            </a:r>
          </a:p>
          <a:p>
            <a:r>
              <a:rPr lang="en-US" dirty="0"/>
              <a:t>100 </a:t>
            </a:r>
            <a:r>
              <a:rPr lang="en-US" dirty="0" err="1"/>
              <a:t>bu</a:t>
            </a:r>
            <a:r>
              <a:rPr lang="en-US" dirty="0"/>
              <a:t>/ac potential from Nitrogen, Sulfur, and water</a:t>
            </a:r>
          </a:p>
          <a:p>
            <a:r>
              <a:rPr lang="en-US" dirty="0"/>
              <a:t>75% sufficiency potential from P &amp; K</a:t>
            </a:r>
          </a:p>
          <a:p>
            <a:endParaRPr lang="en-US" dirty="0"/>
          </a:p>
          <a:p>
            <a:r>
              <a:rPr lang="en-US" dirty="0"/>
              <a:t>75 </a:t>
            </a:r>
            <a:r>
              <a:rPr lang="en-US" dirty="0" err="1"/>
              <a:t>bu</a:t>
            </a:r>
            <a:r>
              <a:rPr lang="en-US" dirty="0"/>
              <a:t>/ac yield!</a:t>
            </a:r>
          </a:p>
          <a:p>
            <a:endParaRPr lang="en-US" dirty="0"/>
          </a:p>
          <a:p>
            <a:endParaRPr lang="en-US" dirty="0"/>
          </a:p>
        </p:txBody>
      </p:sp>
      <p:sp>
        <p:nvSpPr>
          <p:cNvPr id="4" name="Slide Number Placeholder 3">
            <a:extLst>
              <a:ext uri="{FF2B5EF4-FFF2-40B4-BE49-F238E27FC236}">
                <a16:creationId xmlns:a16="http://schemas.microsoft.com/office/drawing/2014/main" id="{64AD81E1-8A15-E1BF-3D9A-71A3D0D214E5}"/>
              </a:ext>
            </a:extLst>
          </p:cNvPr>
          <p:cNvSpPr>
            <a:spLocks noGrp="1"/>
          </p:cNvSpPr>
          <p:nvPr>
            <p:ph type="sldNum" sz="quarter" idx="12"/>
          </p:nvPr>
        </p:nvSpPr>
        <p:spPr/>
        <p:txBody>
          <a:bodyPr/>
          <a:lstStyle/>
          <a:p>
            <a:fld id="{591A5F75-AF30-4728-83BB-0C115A0A388D}" type="slidenum">
              <a:rPr lang="en-US" altLang="en-US" smtClean="0"/>
              <a:pPr/>
              <a:t>63</a:t>
            </a:fld>
            <a:endParaRPr lang="en-US" altLang="en-US"/>
          </a:p>
        </p:txBody>
      </p:sp>
    </p:spTree>
    <p:extLst>
      <p:ext uri="{BB962C8B-B14F-4D97-AF65-F5344CB8AC3E}">
        <p14:creationId xmlns:p14="http://schemas.microsoft.com/office/powerpoint/2010/main" val="50825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8B11-0701-00A1-E2D3-097C1905CBD3}"/>
              </a:ext>
            </a:extLst>
          </p:cNvPr>
          <p:cNvSpPr>
            <a:spLocks noGrp="1"/>
          </p:cNvSpPr>
          <p:nvPr>
            <p:ph type="title"/>
          </p:nvPr>
        </p:nvSpPr>
        <p:spPr/>
        <p:txBody>
          <a:bodyPr/>
          <a:lstStyle/>
          <a:p>
            <a:r>
              <a:rPr lang="en-US" dirty="0"/>
              <a:t>Combining all models</a:t>
            </a:r>
          </a:p>
        </p:txBody>
      </p:sp>
      <p:sp>
        <p:nvSpPr>
          <p:cNvPr id="3" name="Content Placeholder 2">
            <a:extLst>
              <a:ext uri="{FF2B5EF4-FFF2-40B4-BE49-F238E27FC236}">
                <a16:creationId xmlns:a16="http://schemas.microsoft.com/office/drawing/2014/main" id="{ED87DDC0-0192-6261-FB7A-77C47DE5CBD5}"/>
              </a:ext>
            </a:extLst>
          </p:cNvPr>
          <p:cNvSpPr>
            <a:spLocks noGrp="1"/>
          </p:cNvSpPr>
          <p:nvPr>
            <p:ph idx="1"/>
          </p:nvPr>
        </p:nvSpPr>
        <p:spPr/>
        <p:txBody>
          <a:bodyPr/>
          <a:lstStyle/>
          <a:p>
            <a:r>
              <a:rPr lang="en-US" dirty="0"/>
              <a:t>When two </a:t>
            </a:r>
            <a:r>
              <a:rPr lang="en-US" b="1" dirty="0"/>
              <a:t>immobile</a:t>
            </a:r>
            <a:r>
              <a:rPr lang="en-US" dirty="0"/>
              <a:t> nutrients are deficient, the expected yield will be the </a:t>
            </a:r>
            <a:r>
              <a:rPr lang="en-US" i="1" dirty="0"/>
              <a:t>product of their percent sufficiency's</a:t>
            </a:r>
            <a:r>
              <a:rPr lang="en-US" dirty="0"/>
              <a:t>, times the maximum possible yield</a:t>
            </a:r>
          </a:p>
          <a:p>
            <a:r>
              <a:rPr lang="en-US" dirty="0"/>
              <a:t>100 </a:t>
            </a:r>
            <a:r>
              <a:rPr lang="en-US" dirty="0" err="1"/>
              <a:t>bu</a:t>
            </a:r>
            <a:r>
              <a:rPr lang="en-US" dirty="0"/>
              <a:t>/ac crop</a:t>
            </a:r>
          </a:p>
          <a:p>
            <a:r>
              <a:rPr lang="en-US" dirty="0"/>
              <a:t>K 90% sufficient</a:t>
            </a:r>
          </a:p>
          <a:p>
            <a:r>
              <a:rPr lang="en-US" dirty="0"/>
              <a:t>P 80% sufficient</a:t>
            </a:r>
          </a:p>
          <a:p>
            <a:r>
              <a:rPr lang="en-US" dirty="0"/>
              <a:t>.90*.80 = 0.72</a:t>
            </a:r>
          </a:p>
          <a:p>
            <a:r>
              <a:rPr lang="en-US" dirty="0"/>
              <a:t>72% sufficient!</a:t>
            </a:r>
          </a:p>
        </p:txBody>
      </p:sp>
      <p:sp>
        <p:nvSpPr>
          <p:cNvPr id="4" name="Slide Number Placeholder 3">
            <a:extLst>
              <a:ext uri="{FF2B5EF4-FFF2-40B4-BE49-F238E27FC236}">
                <a16:creationId xmlns:a16="http://schemas.microsoft.com/office/drawing/2014/main" id="{83FAE96A-5BB4-71DD-E9A4-3783AF4B6120}"/>
              </a:ext>
            </a:extLst>
          </p:cNvPr>
          <p:cNvSpPr>
            <a:spLocks noGrp="1"/>
          </p:cNvSpPr>
          <p:nvPr>
            <p:ph type="sldNum" sz="quarter" idx="12"/>
          </p:nvPr>
        </p:nvSpPr>
        <p:spPr/>
        <p:txBody>
          <a:bodyPr/>
          <a:lstStyle/>
          <a:p>
            <a:fld id="{591A5F75-AF30-4728-83BB-0C115A0A388D}" type="slidenum">
              <a:rPr lang="en-US" altLang="en-US" smtClean="0"/>
              <a:pPr/>
              <a:t>64</a:t>
            </a:fld>
            <a:endParaRPr lang="en-US" altLang="en-US"/>
          </a:p>
        </p:txBody>
      </p:sp>
    </p:spTree>
    <p:extLst>
      <p:ext uri="{BB962C8B-B14F-4D97-AF65-F5344CB8AC3E}">
        <p14:creationId xmlns:p14="http://schemas.microsoft.com/office/powerpoint/2010/main" val="55981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7B957-9855-BB43-9CEA-00DA04CB3EC0}"/>
              </a:ext>
            </a:extLst>
          </p:cNvPr>
          <p:cNvSpPr>
            <a:spLocks noGrp="1"/>
          </p:cNvSpPr>
          <p:nvPr>
            <p:ph type="title"/>
          </p:nvPr>
        </p:nvSpPr>
        <p:spPr/>
        <p:txBody>
          <a:bodyPr/>
          <a:lstStyle/>
          <a:p>
            <a:r>
              <a:rPr lang="en-US" dirty="0"/>
              <a:t>Combining all models</a:t>
            </a:r>
          </a:p>
        </p:txBody>
      </p:sp>
      <p:sp>
        <p:nvSpPr>
          <p:cNvPr id="3" name="Content Placeholder 2">
            <a:extLst>
              <a:ext uri="{FF2B5EF4-FFF2-40B4-BE49-F238E27FC236}">
                <a16:creationId xmlns:a16="http://schemas.microsoft.com/office/drawing/2014/main" id="{D9A07512-270B-9473-3EEE-2D341ECEE389}"/>
              </a:ext>
            </a:extLst>
          </p:cNvPr>
          <p:cNvSpPr>
            <a:spLocks noGrp="1"/>
          </p:cNvSpPr>
          <p:nvPr>
            <p:ph idx="1"/>
          </p:nvPr>
        </p:nvSpPr>
        <p:spPr/>
        <p:txBody>
          <a:bodyPr/>
          <a:lstStyle/>
          <a:p>
            <a:r>
              <a:rPr lang="en-US" dirty="0"/>
              <a:t>250 </a:t>
            </a:r>
            <a:r>
              <a:rPr lang="en-US" dirty="0" err="1"/>
              <a:t>bu</a:t>
            </a:r>
            <a:r>
              <a:rPr lang="en-US" dirty="0"/>
              <a:t>/ac potential of N</a:t>
            </a:r>
          </a:p>
          <a:p>
            <a:r>
              <a:rPr lang="en-US" dirty="0"/>
              <a:t>200 </a:t>
            </a:r>
            <a:r>
              <a:rPr lang="en-US" dirty="0" err="1"/>
              <a:t>bu</a:t>
            </a:r>
            <a:r>
              <a:rPr lang="en-US" dirty="0"/>
              <a:t>/ac potential of S</a:t>
            </a:r>
          </a:p>
          <a:p>
            <a:r>
              <a:rPr lang="en-US" dirty="0"/>
              <a:t>75% sufficiency of P</a:t>
            </a:r>
          </a:p>
          <a:p>
            <a:r>
              <a:rPr lang="en-US" dirty="0"/>
              <a:t>75% sufficiency of K</a:t>
            </a:r>
          </a:p>
          <a:p>
            <a:endParaRPr lang="en-US" dirty="0"/>
          </a:p>
          <a:p>
            <a:r>
              <a:rPr lang="en-US" dirty="0"/>
              <a:t>_____________</a:t>
            </a:r>
          </a:p>
        </p:txBody>
      </p:sp>
      <p:sp>
        <p:nvSpPr>
          <p:cNvPr id="4" name="Slide Number Placeholder 3">
            <a:extLst>
              <a:ext uri="{FF2B5EF4-FFF2-40B4-BE49-F238E27FC236}">
                <a16:creationId xmlns:a16="http://schemas.microsoft.com/office/drawing/2014/main" id="{BFC171B0-97A7-85B5-1E6A-33952C8999F9}"/>
              </a:ext>
            </a:extLst>
          </p:cNvPr>
          <p:cNvSpPr>
            <a:spLocks noGrp="1"/>
          </p:cNvSpPr>
          <p:nvPr>
            <p:ph type="sldNum" sz="quarter" idx="12"/>
          </p:nvPr>
        </p:nvSpPr>
        <p:spPr/>
        <p:txBody>
          <a:bodyPr/>
          <a:lstStyle/>
          <a:p>
            <a:fld id="{591A5F75-AF30-4728-83BB-0C115A0A388D}" type="slidenum">
              <a:rPr lang="en-US" altLang="en-US" smtClean="0"/>
              <a:pPr/>
              <a:t>65</a:t>
            </a:fld>
            <a:endParaRPr lang="en-US" altLang="en-US"/>
          </a:p>
        </p:txBody>
      </p:sp>
    </p:spTree>
    <p:extLst>
      <p:ext uri="{BB962C8B-B14F-4D97-AF65-F5344CB8AC3E}">
        <p14:creationId xmlns:p14="http://schemas.microsoft.com/office/powerpoint/2010/main" val="12138940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BA9B0-5E92-6174-4141-F091E904AAD1}"/>
              </a:ext>
            </a:extLst>
          </p:cNvPr>
          <p:cNvSpPr>
            <a:spLocks noGrp="1"/>
          </p:cNvSpPr>
          <p:nvPr>
            <p:ph type="title"/>
          </p:nvPr>
        </p:nvSpPr>
        <p:spPr/>
        <p:txBody>
          <a:bodyPr/>
          <a:lstStyle/>
          <a:p>
            <a:r>
              <a:rPr lang="en-US" dirty="0"/>
              <a:t>What evidence do we have that mobility concept works?</a:t>
            </a:r>
          </a:p>
        </p:txBody>
      </p:sp>
      <p:sp>
        <p:nvSpPr>
          <p:cNvPr id="3" name="Content Placeholder 2">
            <a:extLst>
              <a:ext uri="{FF2B5EF4-FFF2-40B4-BE49-F238E27FC236}">
                <a16:creationId xmlns:a16="http://schemas.microsoft.com/office/drawing/2014/main" id="{A858029D-2D06-3F14-CCB0-C7195913FEE3}"/>
              </a:ext>
            </a:extLst>
          </p:cNvPr>
          <p:cNvSpPr>
            <a:spLocks noGrp="1"/>
          </p:cNvSpPr>
          <p:nvPr>
            <p:ph idx="1"/>
          </p:nvPr>
        </p:nvSpPr>
        <p:spPr>
          <a:xfrm>
            <a:off x="838200" y="1825625"/>
            <a:ext cx="5791200" cy="4351338"/>
          </a:xfrm>
        </p:spPr>
        <p:txBody>
          <a:bodyPr>
            <a:normAutofit/>
          </a:bodyPr>
          <a:lstStyle/>
          <a:p>
            <a:r>
              <a:rPr lang="en-US" sz="2600" dirty="0"/>
              <a:t>Natural distribution of plants in relation to availability of the mobile nutrient water, as influenced by annual rainfall</a:t>
            </a:r>
          </a:p>
        </p:txBody>
      </p:sp>
      <p:sp>
        <p:nvSpPr>
          <p:cNvPr id="4" name="Slide Number Placeholder 3">
            <a:extLst>
              <a:ext uri="{FF2B5EF4-FFF2-40B4-BE49-F238E27FC236}">
                <a16:creationId xmlns:a16="http://schemas.microsoft.com/office/drawing/2014/main" id="{B6819B67-8A44-6512-9A4E-88A54D82D7DD}"/>
              </a:ext>
            </a:extLst>
          </p:cNvPr>
          <p:cNvSpPr>
            <a:spLocks noGrp="1"/>
          </p:cNvSpPr>
          <p:nvPr>
            <p:ph type="sldNum" sz="quarter" idx="12"/>
          </p:nvPr>
        </p:nvSpPr>
        <p:spPr/>
        <p:txBody>
          <a:bodyPr/>
          <a:lstStyle/>
          <a:p>
            <a:fld id="{591A5F75-AF30-4728-83BB-0C115A0A388D}" type="slidenum">
              <a:rPr lang="en-US" altLang="en-US" smtClean="0"/>
              <a:pPr/>
              <a:t>66</a:t>
            </a:fld>
            <a:endParaRPr lang="en-US" altLang="en-US"/>
          </a:p>
        </p:txBody>
      </p:sp>
    </p:spTree>
    <p:extLst>
      <p:ext uri="{BB962C8B-B14F-4D97-AF65-F5344CB8AC3E}">
        <p14:creationId xmlns:p14="http://schemas.microsoft.com/office/powerpoint/2010/main" val="13606680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C284C-8E08-CBC0-57E1-2DC0784B44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11A11A-F9A2-0B26-67ED-11F0EF704341}"/>
              </a:ext>
            </a:extLst>
          </p:cNvPr>
          <p:cNvSpPr>
            <a:spLocks noGrp="1"/>
          </p:cNvSpPr>
          <p:nvPr>
            <p:ph idx="1"/>
          </p:nvPr>
        </p:nvSpPr>
        <p:spPr/>
        <p:txBody>
          <a:bodyPr/>
          <a:lstStyle/>
          <a:p>
            <a:endParaRPr lang="en-US"/>
          </a:p>
        </p:txBody>
      </p:sp>
      <p:pic>
        <p:nvPicPr>
          <p:cNvPr id="4" name="Picture 5" descr="CathedralRock">
            <a:extLst>
              <a:ext uri="{FF2B5EF4-FFF2-40B4-BE49-F238E27FC236}">
                <a16:creationId xmlns:a16="http://schemas.microsoft.com/office/drawing/2014/main" id="{7CF542E4-A89C-2E7F-A63C-692FD89DC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66800" y="228600"/>
            <a:ext cx="3845857" cy="5784737"/>
          </a:xfrm>
          <a:prstGeom prst="rect">
            <a:avLst/>
          </a:prstGeom>
          <a:noFill/>
          <a:ln w="38100">
            <a:solidFill>
              <a:srgbClr val="000000"/>
            </a:solidFill>
            <a:miter lim="800000"/>
            <a:headEnd/>
            <a:tailEnd/>
          </a:ln>
        </p:spPr>
      </p:pic>
      <p:pic>
        <p:nvPicPr>
          <p:cNvPr id="1026" name="Picture 2" descr="desert - Biota | Britannica">
            <a:extLst>
              <a:ext uri="{FF2B5EF4-FFF2-40B4-BE49-F238E27FC236}">
                <a16:creationId xmlns:a16="http://schemas.microsoft.com/office/drawing/2014/main" id="{DF5FE542-2466-8E2F-59ED-40D442DFB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295400"/>
            <a:ext cx="6152150" cy="392226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29F7841-12F5-313B-56B5-C356E9006C96}"/>
              </a:ext>
            </a:extLst>
          </p:cNvPr>
          <p:cNvSpPr>
            <a:spLocks noGrp="1"/>
          </p:cNvSpPr>
          <p:nvPr>
            <p:ph type="sldNum" sz="quarter" idx="12"/>
          </p:nvPr>
        </p:nvSpPr>
        <p:spPr/>
        <p:txBody>
          <a:bodyPr/>
          <a:lstStyle/>
          <a:p>
            <a:fld id="{591A5F75-AF30-4728-83BB-0C115A0A388D}" type="slidenum">
              <a:rPr lang="en-US" altLang="en-US" smtClean="0"/>
              <a:pPr/>
              <a:t>67</a:t>
            </a:fld>
            <a:endParaRPr lang="en-US" altLang="en-US"/>
          </a:p>
        </p:txBody>
      </p:sp>
    </p:spTree>
    <p:extLst>
      <p:ext uri="{BB962C8B-B14F-4D97-AF65-F5344CB8AC3E}">
        <p14:creationId xmlns:p14="http://schemas.microsoft.com/office/powerpoint/2010/main" val="8189239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D3F5-E9E4-D9A7-EDC3-64CA095D9A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E2890E-E635-68DA-D68E-87B4FBFFD636}"/>
              </a:ext>
            </a:extLst>
          </p:cNvPr>
          <p:cNvSpPr>
            <a:spLocks noGrp="1"/>
          </p:cNvSpPr>
          <p:nvPr>
            <p:ph idx="1"/>
          </p:nvPr>
        </p:nvSpPr>
        <p:spPr/>
        <p:txBody>
          <a:bodyPr/>
          <a:lstStyle/>
          <a:p>
            <a:endParaRPr lang="en-US" dirty="0"/>
          </a:p>
        </p:txBody>
      </p:sp>
      <p:pic>
        <p:nvPicPr>
          <p:cNvPr id="4" name="Picture 13" descr="plants">
            <a:extLst>
              <a:ext uri="{FF2B5EF4-FFF2-40B4-BE49-F238E27FC236}">
                <a16:creationId xmlns:a16="http://schemas.microsoft.com/office/drawing/2014/main" id="{F45BDADC-7B66-CFB0-DD10-D08381728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638800" y="2627312"/>
            <a:ext cx="6248400" cy="3684588"/>
          </a:xfrm>
          <a:prstGeom prst="rect">
            <a:avLst/>
          </a:prstGeom>
          <a:noFill/>
          <a:ln w="28575">
            <a:solidFill>
              <a:srgbClr val="000000"/>
            </a:solidFill>
            <a:miter lim="800000"/>
            <a:headEnd/>
            <a:tailEnd/>
          </a:ln>
        </p:spPr>
      </p:pic>
      <p:pic>
        <p:nvPicPr>
          <p:cNvPr id="5" name="Picture 5" descr="hampshire-carnivourous-plants-display">
            <a:extLst>
              <a:ext uri="{FF2B5EF4-FFF2-40B4-BE49-F238E27FC236}">
                <a16:creationId xmlns:a16="http://schemas.microsoft.com/office/drawing/2014/main" id="{899A2832-202E-D381-C05A-6A98F9C72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52399" y="176212"/>
            <a:ext cx="5369943" cy="3557587"/>
          </a:xfrm>
          <a:prstGeom prst="rect">
            <a:avLst/>
          </a:prstGeom>
          <a:noFill/>
          <a:ln w="28575">
            <a:solidFill>
              <a:srgbClr val="000000"/>
            </a:solidFill>
            <a:miter lim="800000"/>
            <a:headEnd/>
            <a:tailEnd/>
          </a:ln>
        </p:spPr>
      </p:pic>
      <p:sp>
        <p:nvSpPr>
          <p:cNvPr id="6" name="Slide Number Placeholder 5">
            <a:extLst>
              <a:ext uri="{FF2B5EF4-FFF2-40B4-BE49-F238E27FC236}">
                <a16:creationId xmlns:a16="http://schemas.microsoft.com/office/drawing/2014/main" id="{CB2A88D1-2912-6A88-5696-1B646ECDF3F2}"/>
              </a:ext>
            </a:extLst>
          </p:cNvPr>
          <p:cNvSpPr>
            <a:spLocks noGrp="1"/>
          </p:cNvSpPr>
          <p:nvPr>
            <p:ph type="sldNum" sz="quarter" idx="12"/>
          </p:nvPr>
        </p:nvSpPr>
        <p:spPr/>
        <p:txBody>
          <a:bodyPr/>
          <a:lstStyle/>
          <a:p>
            <a:fld id="{591A5F75-AF30-4728-83BB-0C115A0A388D}" type="slidenum">
              <a:rPr lang="en-US" altLang="en-US" smtClean="0"/>
              <a:pPr/>
              <a:t>68</a:t>
            </a:fld>
            <a:endParaRPr lang="en-US" altLang="en-US"/>
          </a:p>
        </p:txBody>
      </p:sp>
    </p:spTree>
    <p:extLst>
      <p:ext uri="{BB962C8B-B14F-4D97-AF65-F5344CB8AC3E}">
        <p14:creationId xmlns:p14="http://schemas.microsoft.com/office/powerpoint/2010/main" val="14392912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BA9B0-5E92-6174-4141-F091E904AAD1}"/>
              </a:ext>
            </a:extLst>
          </p:cNvPr>
          <p:cNvSpPr>
            <a:spLocks noGrp="1"/>
          </p:cNvSpPr>
          <p:nvPr>
            <p:ph type="title"/>
          </p:nvPr>
        </p:nvSpPr>
        <p:spPr/>
        <p:txBody>
          <a:bodyPr/>
          <a:lstStyle/>
          <a:p>
            <a:r>
              <a:rPr lang="en-US" dirty="0"/>
              <a:t>What evidence do we have that mobility concept works?</a:t>
            </a:r>
          </a:p>
        </p:txBody>
      </p:sp>
      <p:sp>
        <p:nvSpPr>
          <p:cNvPr id="3" name="Content Placeholder 2">
            <a:extLst>
              <a:ext uri="{FF2B5EF4-FFF2-40B4-BE49-F238E27FC236}">
                <a16:creationId xmlns:a16="http://schemas.microsoft.com/office/drawing/2014/main" id="{A858029D-2D06-3F14-CCB0-C7195913FEE3}"/>
              </a:ext>
            </a:extLst>
          </p:cNvPr>
          <p:cNvSpPr>
            <a:spLocks noGrp="1"/>
          </p:cNvSpPr>
          <p:nvPr>
            <p:ph idx="1"/>
          </p:nvPr>
        </p:nvSpPr>
        <p:spPr>
          <a:xfrm>
            <a:off x="838200" y="1825625"/>
            <a:ext cx="6019800" cy="4351338"/>
          </a:xfrm>
        </p:spPr>
        <p:txBody>
          <a:bodyPr>
            <a:normAutofit fontScale="92500" lnSpcReduction="20000"/>
          </a:bodyPr>
          <a:lstStyle/>
          <a:p>
            <a:r>
              <a:rPr lang="en-US" dirty="0"/>
              <a:t>Natural distribution of plants in relation to availability of the mobile nutrient water, as influenced by annual rainfall</a:t>
            </a:r>
          </a:p>
          <a:p>
            <a:r>
              <a:rPr lang="en-US" dirty="0"/>
              <a:t>Desert: Spare spacing, plants will not compete for water even in the driest years</a:t>
            </a:r>
          </a:p>
          <a:p>
            <a:pPr lvl="1"/>
            <a:r>
              <a:rPr lang="en-US" dirty="0"/>
              <a:t>Volume of soil that receives, stores, and then provides water for plants is relatively large for each plant because this volume is only occasionally refilled</a:t>
            </a:r>
          </a:p>
          <a:p>
            <a:r>
              <a:rPr lang="en-US" dirty="0"/>
              <a:t>Tropical: Dense spacing, water not limiting</a:t>
            </a:r>
          </a:p>
          <a:p>
            <a:pPr lvl="1"/>
            <a:r>
              <a:rPr lang="en-US" dirty="0"/>
              <a:t>Volume of soil serving each plant is refilled frequently &amp; doesn’t need to be very large</a:t>
            </a:r>
          </a:p>
          <a:p>
            <a:pPr lvl="1"/>
            <a:endParaRPr lang="en-US" dirty="0"/>
          </a:p>
        </p:txBody>
      </p:sp>
      <p:pic>
        <p:nvPicPr>
          <p:cNvPr id="4" name="Picture 4">
            <a:extLst>
              <a:ext uri="{FF2B5EF4-FFF2-40B4-BE49-F238E27FC236}">
                <a16:creationId xmlns:a16="http://schemas.microsoft.com/office/drawing/2014/main" id="{5A16699A-F5B1-8FD4-87D1-11392349C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362200"/>
            <a:ext cx="5360820" cy="25590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C508E0E2-D255-5DDF-4887-9B7C2312291C}"/>
              </a:ext>
            </a:extLst>
          </p:cNvPr>
          <p:cNvSpPr>
            <a:spLocks noGrp="1"/>
          </p:cNvSpPr>
          <p:nvPr>
            <p:ph type="sldNum" sz="quarter" idx="12"/>
          </p:nvPr>
        </p:nvSpPr>
        <p:spPr/>
        <p:txBody>
          <a:bodyPr/>
          <a:lstStyle/>
          <a:p>
            <a:fld id="{591A5F75-AF30-4728-83BB-0C115A0A388D}" type="slidenum">
              <a:rPr lang="en-US" altLang="en-US" smtClean="0"/>
              <a:pPr/>
              <a:t>69</a:t>
            </a:fld>
            <a:endParaRPr lang="en-US" altLang="en-US"/>
          </a:p>
        </p:txBody>
      </p:sp>
    </p:spTree>
    <p:extLst>
      <p:ext uri="{BB962C8B-B14F-4D97-AF65-F5344CB8AC3E}">
        <p14:creationId xmlns:p14="http://schemas.microsoft.com/office/powerpoint/2010/main" val="821811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2D0B7D7-119E-DFDD-2686-8FB0CA23E185}"/>
              </a:ext>
            </a:extLst>
          </p:cNvPr>
          <p:cNvGraphicFramePr>
            <a:graphicFrameLocks/>
          </p:cNvGraphicFramePr>
          <p:nvPr>
            <p:extLst>
              <p:ext uri="{D42A27DB-BD31-4B8C-83A1-F6EECF244321}">
                <p14:modId xmlns:p14="http://schemas.microsoft.com/office/powerpoint/2010/main" val="3592518327"/>
              </p:ext>
            </p:extLst>
          </p:nvPr>
        </p:nvGraphicFramePr>
        <p:xfrm>
          <a:off x="647700" y="3048"/>
          <a:ext cx="10896600" cy="6854952"/>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02818840-B073-61D6-4178-B35A19536400}"/>
              </a:ext>
            </a:extLst>
          </p:cNvPr>
          <p:cNvSpPr>
            <a:spLocks noGrp="1"/>
          </p:cNvSpPr>
          <p:nvPr>
            <p:ph type="sldNum" sz="quarter" idx="12"/>
          </p:nvPr>
        </p:nvSpPr>
        <p:spPr/>
        <p:txBody>
          <a:bodyPr/>
          <a:lstStyle/>
          <a:p>
            <a:fld id="{8E2B5059-E69A-417D-AA48-F71EBBB82095}" type="slidenum">
              <a:rPr lang="en-US" altLang="en-US" smtClean="0"/>
              <a:pPr/>
              <a:t>7</a:t>
            </a:fld>
            <a:endParaRPr lang="en-US" altLang="en-US"/>
          </a:p>
        </p:txBody>
      </p:sp>
    </p:spTree>
    <p:extLst>
      <p:ext uri="{BB962C8B-B14F-4D97-AF65-F5344CB8AC3E}">
        <p14:creationId xmlns:p14="http://schemas.microsoft.com/office/powerpoint/2010/main" val="28463826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5013-1702-FD8F-0BD8-47E66DDFE0A8}"/>
              </a:ext>
            </a:extLst>
          </p:cNvPr>
          <p:cNvSpPr>
            <a:spLocks noGrp="1"/>
          </p:cNvSpPr>
          <p:nvPr>
            <p:ph type="title"/>
          </p:nvPr>
        </p:nvSpPr>
        <p:spPr/>
        <p:txBody>
          <a:bodyPr/>
          <a:lstStyle/>
          <a:p>
            <a:r>
              <a:rPr lang="en-US" dirty="0"/>
              <a:t>What can we infer from the mobility concept?</a:t>
            </a:r>
          </a:p>
        </p:txBody>
      </p:sp>
      <p:sp>
        <p:nvSpPr>
          <p:cNvPr id="3" name="Content Placeholder 2">
            <a:extLst>
              <a:ext uri="{FF2B5EF4-FFF2-40B4-BE49-F238E27FC236}">
                <a16:creationId xmlns:a16="http://schemas.microsoft.com/office/drawing/2014/main" id="{7180D525-FCEC-3BA0-3E95-4EBF7774CC2F}"/>
              </a:ext>
            </a:extLst>
          </p:cNvPr>
          <p:cNvSpPr>
            <a:spLocks noGrp="1"/>
          </p:cNvSpPr>
          <p:nvPr>
            <p:ph idx="1"/>
          </p:nvPr>
        </p:nvSpPr>
        <p:spPr/>
        <p:txBody>
          <a:bodyPr>
            <a:normAutofit fontScale="92500"/>
          </a:bodyPr>
          <a:lstStyle/>
          <a:p>
            <a:r>
              <a:rPr lang="en-US" dirty="0"/>
              <a:t>Mobile and immobile nutrients must be managed differently</a:t>
            </a:r>
          </a:p>
          <a:p>
            <a:r>
              <a:rPr lang="en-US" dirty="0"/>
              <a:t>Requirement for mobile nutrients is directly related to yield</a:t>
            </a:r>
          </a:p>
          <a:p>
            <a:r>
              <a:rPr lang="en-US" dirty="0"/>
              <a:t>In-season deficiencies of mobile nutrients can be corrected by soil addition</a:t>
            </a:r>
          </a:p>
          <a:p>
            <a:r>
              <a:rPr lang="en-US" dirty="0"/>
              <a:t>Availability of mobile nutrients, in the root sorption zone, changes dramatically during the growing season and from one season to another depending on the valance between external nutrient input (fertilization) and yield (harvest)</a:t>
            </a:r>
          </a:p>
          <a:p>
            <a:r>
              <a:rPr lang="en-US" dirty="0"/>
              <a:t>Mobile nutrients may be lost by leaching in high rainfall environments</a:t>
            </a:r>
          </a:p>
          <a:p>
            <a:r>
              <a:rPr lang="en-US" dirty="0"/>
              <a:t>Accurate assessment of soil supply of mobile nutrients must include surface and subsurface measurement</a:t>
            </a:r>
          </a:p>
        </p:txBody>
      </p:sp>
      <p:sp>
        <p:nvSpPr>
          <p:cNvPr id="4" name="Slide Number Placeholder 3">
            <a:extLst>
              <a:ext uri="{FF2B5EF4-FFF2-40B4-BE49-F238E27FC236}">
                <a16:creationId xmlns:a16="http://schemas.microsoft.com/office/drawing/2014/main" id="{73523C45-730C-C715-140E-176D244FC708}"/>
              </a:ext>
            </a:extLst>
          </p:cNvPr>
          <p:cNvSpPr>
            <a:spLocks noGrp="1"/>
          </p:cNvSpPr>
          <p:nvPr>
            <p:ph type="sldNum" sz="quarter" idx="12"/>
          </p:nvPr>
        </p:nvSpPr>
        <p:spPr/>
        <p:txBody>
          <a:bodyPr/>
          <a:lstStyle/>
          <a:p>
            <a:fld id="{591A5F75-AF30-4728-83BB-0C115A0A388D}" type="slidenum">
              <a:rPr lang="en-US" altLang="en-US" smtClean="0"/>
              <a:pPr/>
              <a:t>70</a:t>
            </a:fld>
            <a:endParaRPr lang="en-US" altLang="en-US"/>
          </a:p>
        </p:txBody>
      </p:sp>
    </p:spTree>
    <p:extLst>
      <p:ext uri="{BB962C8B-B14F-4D97-AF65-F5344CB8AC3E}">
        <p14:creationId xmlns:p14="http://schemas.microsoft.com/office/powerpoint/2010/main" val="6348367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98FF-9D34-5FA7-BF1F-30F0AA8D65D0}"/>
              </a:ext>
            </a:extLst>
          </p:cNvPr>
          <p:cNvSpPr>
            <a:spLocks noGrp="1"/>
          </p:cNvSpPr>
          <p:nvPr>
            <p:ph type="title"/>
          </p:nvPr>
        </p:nvSpPr>
        <p:spPr/>
        <p:txBody>
          <a:bodyPr/>
          <a:lstStyle/>
          <a:p>
            <a:r>
              <a:rPr lang="en-US" dirty="0"/>
              <a:t>What can we infer from the mobility concept?</a:t>
            </a:r>
          </a:p>
        </p:txBody>
      </p:sp>
      <p:sp>
        <p:nvSpPr>
          <p:cNvPr id="3" name="Content Placeholder 2">
            <a:extLst>
              <a:ext uri="{FF2B5EF4-FFF2-40B4-BE49-F238E27FC236}">
                <a16:creationId xmlns:a16="http://schemas.microsoft.com/office/drawing/2014/main" id="{9B407211-2F8A-53AE-BF9C-82BDA62B2C4B}"/>
              </a:ext>
            </a:extLst>
          </p:cNvPr>
          <p:cNvSpPr>
            <a:spLocks noGrp="1"/>
          </p:cNvSpPr>
          <p:nvPr>
            <p:ph idx="1"/>
          </p:nvPr>
        </p:nvSpPr>
        <p:spPr/>
        <p:txBody>
          <a:bodyPr/>
          <a:lstStyle/>
          <a:p>
            <a:r>
              <a:rPr lang="en-US" dirty="0"/>
              <a:t>Requirement for immobile nutrients is related to the concentration at the root surface, and not related to the yield goal</a:t>
            </a:r>
          </a:p>
          <a:p>
            <a:r>
              <a:rPr lang="en-US" dirty="0"/>
              <a:t>In-season fertilization of immobile nutrient is </a:t>
            </a:r>
            <a:r>
              <a:rPr lang="en-US" i="1" dirty="0"/>
              <a:t>usually</a:t>
            </a:r>
            <a:r>
              <a:rPr lang="en-US" dirty="0"/>
              <a:t> no benefit.</a:t>
            </a:r>
          </a:p>
          <a:p>
            <a:r>
              <a:rPr lang="en-US" dirty="0"/>
              <a:t>Leaching has little impact on availability of immobile nutrients</a:t>
            </a:r>
          </a:p>
          <a:p>
            <a:r>
              <a:rPr lang="en-US" dirty="0"/>
              <a:t>Availability of immobile nutrients in the subsoil is of little value to meeting crop needs</a:t>
            </a:r>
          </a:p>
          <a:p>
            <a:r>
              <a:rPr lang="en-US" dirty="0"/>
              <a:t>Plant response to fertilizer additions of immobile nutrients will be maximized by placing the fertilizer where roots will be growing</a:t>
            </a:r>
          </a:p>
          <a:p>
            <a:endParaRPr lang="en-US" dirty="0"/>
          </a:p>
        </p:txBody>
      </p:sp>
      <p:sp>
        <p:nvSpPr>
          <p:cNvPr id="4" name="Slide Number Placeholder 3">
            <a:extLst>
              <a:ext uri="{FF2B5EF4-FFF2-40B4-BE49-F238E27FC236}">
                <a16:creationId xmlns:a16="http://schemas.microsoft.com/office/drawing/2014/main" id="{497EA351-B17D-A0AD-01CA-6BBF1E4710E2}"/>
              </a:ext>
            </a:extLst>
          </p:cNvPr>
          <p:cNvSpPr>
            <a:spLocks noGrp="1"/>
          </p:cNvSpPr>
          <p:nvPr>
            <p:ph type="sldNum" sz="quarter" idx="12"/>
          </p:nvPr>
        </p:nvSpPr>
        <p:spPr/>
        <p:txBody>
          <a:bodyPr/>
          <a:lstStyle/>
          <a:p>
            <a:fld id="{591A5F75-AF30-4728-83BB-0C115A0A388D}" type="slidenum">
              <a:rPr lang="en-US" altLang="en-US" smtClean="0"/>
              <a:pPr/>
              <a:t>71</a:t>
            </a:fld>
            <a:endParaRPr lang="en-US" altLang="en-US"/>
          </a:p>
        </p:txBody>
      </p:sp>
    </p:spTree>
    <p:extLst>
      <p:ext uri="{BB962C8B-B14F-4D97-AF65-F5344CB8AC3E}">
        <p14:creationId xmlns:p14="http://schemas.microsoft.com/office/powerpoint/2010/main" val="18888491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65BEB-C95F-6E3B-80E2-7E16602575FB}"/>
              </a:ext>
            </a:extLst>
          </p:cNvPr>
          <p:cNvSpPr>
            <a:spLocks noGrp="1"/>
          </p:cNvSpPr>
          <p:nvPr>
            <p:ph type="title"/>
          </p:nvPr>
        </p:nvSpPr>
        <p:spPr/>
        <p:txBody>
          <a:bodyPr/>
          <a:lstStyle/>
          <a:p>
            <a:r>
              <a:rPr lang="en-US" dirty="0"/>
              <a:t>Crop Response Models</a:t>
            </a:r>
          </a:p>
        </p:txBody>
      </p:sp>
      <p:sp>
        <p:nvSpPr>
          <p:cNvPr id="3" name="Content Placeholder 2">
            <a:extLst>
              <a:ext uri="{FF2B5EF4-FFF2-40B4-BE49-F238E27FC236}">
                <a16:creationId xmlns:a16="http://schemas.microsoft.com/office/drawing/2014/main" id="{224EE16D-7266-E5DD-E1EF-C54043668FE0}"/>
              </a:ext>
            </a:extLst>
          </p:cNvPr>
          <p:cNvSpPr>
            <a:spLocks noGrp="1"/>
          </p:cNvSpPr>
          <p:nvPr>
            <p:ph idx="1"/>
          </p:nvPr>
        </p:nvSpPr>
        <p:spPr/>
        <p:txBody>
          <a:bodyPr/>
          <a:lstStyle/>
          <a:p>
            <a:r>
              <a:rPr lang="en-US" dirty="0"/>
              <a:t>Models used by scientists and general agronomists today are often simple, mathematical expressions of yield in relation to nutrient availability, but may also be very complex</a:t>
            </a:r>
          </a:p>
          <a:p>
            <a:r>
              <a:rPr lang="en-US" dirty="0"/>
              <a:t>Simple models are created using correlation-regression analysis that results in output of a regression equation, or model.</a:t>
            </a:r>
          </a:p>
        </p:txBody>
      </p:sp>
      <p:sp>
        <p:nvSpPr>
          <p:cNvPr id="4" name="Slide Number Placeholder 3">
            <a:extLst>
              <a:ext uri="{FF2B5EF4-FFF2-40B4-BE49-F238E27FC236}">
                <a16:creationId xmlns:a16="http://schemas.microsoft.com/office/drawing/2014/main" id="{4109C996-829E-CBCA-9E9E-5D1579DF3362}"/>
              </a:ext>
            </a:extLst>
          </p:cNvPr>
          <p:cNvSpPr>
            <a:spLocks noGrp="1"/>
          </p:cNvSpPr>
          <p:nvPr>
            <p:ph type="sldNum" sz="quarter" idx="12"/>
          </p:nvPr>
        </p:nvSpPr>
        <p:spPr/>
        <p:txBody>
          <a:bodyPr/>
          <a:lstStyle/>
          <a:p>
            <a:fld id="{591A5F75-AF30-4728-83BB-0C115A0A388D}" type="slidenum">
              <a:rPr lang="en-US" altLang="en-US" smtClean="0"/>
              <a:pPr/>
              <a:t>72</a:t>
            </a:fld>
            <a:endParaRPr lang="en-US" altLang="en-US"/>
          </a:p>
        </p:txBody>
      </p:sp>
    </p:spTree>
    <p:extLst>
      <p:ext uri="{BB962C8B-B14F-4D97-AF65-F5344CB8AC3E}">
        <p14:creationId xmlns:p14="http://schemas.microsoft.com/office/powerpoint/2010/main" val="219781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068AE-ADED-4D0E-F533-CDD9E44C8BB3}"/>
              </a:ext>
            </a:extLst>
          </p:cNvPr>
          <p:cNvSpPr>
            <a:spLocks noGrp="1"/>
          </p:cNvSpPr>
          <p:nvPr>
            <p:ph type="title"/>
          </p:nvPr>
        </p:nvSpPr>
        <p:spPr/>
        <p:txBody>
          <a:bodyPr/>
          <a:lstStyle/>
          <a:p>
            <a:r>
              <a:rPr lang="en-US" dirty="0"/>
              <a:t>Linear response model</a:t>
            </a:r>
          </a:p>
        </p:txBody>
      </p:sp>
      <p:sp>
        <p:nvSpPr>
          <p:cNvPr id="3" name="Content Placeholder 2">
            <a:extLst>
              <a:ext uri="{FF2B5EF4-FFF2-40B4-BE49-F238E27FC236}">
                <a16:creationId xmlns:a16="http://schemas.microsoft.com/office/drawing/2014/main" id="{04999F97-A17A-34C6-E39C-8C274B35C85C}"/>
              </a:ext>
            </a:extLst>
          </p:cNvPr>
          <p:cNvSpPr>
            <a:spLocks noGrp="1"/>
          </p:cNvSpPr>
          <p:nvPr>
            <p:ph idx="1"/>
          </p:nvPr>
        </p:nvSpPr>
        <p:spPr/>
        <p:txBody>
          <a:bodyPr/>
          <a:lstStyle/>
          <a:p>
            <a:r>
              <a:rPr lang="en-US" dirty="0"/>
              <a:t>Linear response is described by the general expression:</a:t>
            </a:r>
            <a:br>
              <a:rPr lang="en-US" dirty="0"/>
            </a:br>
            <a:r>
              <a:rPr lang="en-US" dirty="0"/>
              <a:t>	y = a + bx</a:t>
            </a:r>
          </a:p>
          <a:p>
            <a:r>
              <a:rPr lang="en-US" dirty="0"/>
              <a:t>Where</a:t>
            </a:r>
          </a:p>
          <a:p>
            <a:pPr lvl="1"/>
            <a:r>
              <a:rPr lang="en-US" dirty="0"/>
              <a:t>Y is yield</a:t>
            </a:r>
          </a:p>
          <a:p>
            <a:pPr lvl="1"/>
            <a:r>
              <a:rPr lang="en-US" dirty="0"/>
              <a:t>A is a constant (y intercept)</a:t>
            </a:r>
          </a:p>
          <a:p>
            <a:pPr lvl="1"/>
            <a:r>
              <a:rPr lang="en-US" dirty="0"/>
              <a:t>B is the slope</a:t>
            </a:r>
          </a:p>
          <a:p>
            <a:pPr lvl="1"/>
            <a:r>
              <a:rPr lang="en-US" dirty="0"/>
              <a:t>X is the level of nutrient input</a:t>
            </a:r>
          </a:p>
        </p:txBody>
      </p:sp>
      <p:pic>
        <p:nvPicPr>
          <p:cNvPr id="4" name="Picture 4">
            <a:extLst>
              <a:ext uri="{FF2B5EF4-FFF2-40B4-BE49-F238E27FC236}">
                <a16:creationId xmlns:a16="http://schemas.microsoft.com/office/drawing/2014/main" id="{AC7C3A27-6309-757E-7BE7-14E86AF34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671763"/>
            <a:ext cx="586765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CB864050-509A-8EE1-5DAD-320005EAD521}"/>
              </a:ext>
            </a:extLst>
          </p:cNvPr>
          <p:cNvSpPr>
            <a:spLocks noGrp="1"/>
          </p:cNvSpPr>
          <p:nvPr>
            <p:ph type="sldNum" sz="quarter" idx="12"/>
          </p:nvPr>
        </p:nvSpPr>
        <p:spPr/>
        <p:txBody>
          <a:bodyPr/>
          <a:lstStyle/>
          <a:p>
            <a:fld id="{591A5F75-AF30-4728-83BB-0C115A0A388D}" type="slidenum">
              <a:rPr lang="en-US" altLang="en-US" smtClean="0"/>
              <a:pPr/>
              <a:t>73</a:t>
            </a:fld>
            <a:endParaRPr lang="en-US" altLang="en-US"/>
          </a:p>
        </p:txBody>
      </p:sp>
    </p:spTree>
    <p:extLst>
      <p:ext uri="{BB962C8B-B14F-4D97-AF65-F5344CB8AC3E}">
        <p14:creationId xmlns:p14="http://schemas.microsoft.com/office/powerpoint/2010/main" val="374797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EEF1-5BC1-B22F-BAF7-5B04C1E24F39}"/>
              </a:ext>
            </a:extLst>
          </p:cNvPr>
          <p:cNvSpPr>
            <a:spLocks noGrp="1"/>
          </p:cNvSpPr>
          <p:nvPr>
            <p:ph type="title"/>
          </p:nvPr>
        </p:nvSpPr>
        <p:spPr/>
        <p:txBody>
          <a:bodyPr/>
          <a:lstStyle/>
          <a:p>
            <a:r>
              <a:rPr lang="en-US" dirty="0"/>
              <a:t>Polynomial Model</a:t>
            </a:r>
          </a:p>
        </p:txBody>
      </p:sp>
      <p:sp>
        <p:nvSpPr>
          <p:cNvPr id="3" name="Content Placeholder 2">
            <a:extLst>
              <a:ext uri="{FF2B5EF4-FFF2-40B4-BE49-F238E27FC236}">
                <a16:creationId xmlns:a16="http://schemas.microsoft.com/office/drawing/2014/main" id="{4AB9F8EA-6ED2-40F2-07DD-C15C7BE08B49}"/>
              </a:ext>
            </a:extLst>
          </p:cNvPr>
          <p:cNvSpPr>
            <a:spLocks noGrp="1"/>
          </p:cNvSpPr>
          <p:nvPr>
            <p:ph idx="1"/>
          </p:nvPr>
        </p:nvSpPr>
        <p:spPr>
          <a:xfrm>
            <a:off x="4953000" y="1825625"/>
            <a:ext cx="6400800" cy="4351338"/>
          </a:xfrm>
        </p:spPr>
        <p:txBody>
          <a:bodyPr>
            <a:normAutofit fontScale="92500" lnSpcReduction="20000"/>
          </a:bodyPr>
          <a:lstStyle/>
          <a:p>
            <a:r>
              <a:rPr lang="en-US" dirty="0"/>
              <a:t>Polynomial models have two or more terms where a constant (like the slope in the linear model) is multiplied times the value of representing the level of an available nutrient:</a:t>
            </a:r>
            <a:br>
              <a:rPr lang="en-US" dirty="0"/>
            </a:br>
            <a:r>
              <a:rPr lang="en-US" dirty="0"/>
              <a:t>y = a + b</a:t>
            </a:r>
            <a:r>
              <a:rPr lang="en-US" baseline="-25000" dirty="0"/>
              <a:t>1</a:t>
            </a:r>
            <a:r>
              <a:rPr lang="en-US" dirty="0"/>
              <a:t>x + b</a:t>
            </a:r>
            <a:r>
              <a:rPr lang="en-US" baseline="-25000" dirty="0"/>
              <a:t>2</a:t>
            </a:r>
            <a:r>
              <a:rPr lang="en-US" dirty="0"/>
              <a:t>x</a:t>
            </a:r>
            <a:r>
              <a:rPr lang="en-US" baseline="30000" dirty="0"/>
              <a:t>2</a:t>
            </a:r>
          </a:p>
          <a:p>
            <a:r>
              <a:rPr lang="en-US" dirty="0"/>
              <a:t>y, a, and x are the same as linear model</a:t>
            </a:r>
          </a:p>
          <a:p>
            <a:r>
              <a:rPr lang="en-US" dirty="0"/>
              <a:t>Two coefficients (b</a:t>
            </a:r>
            <a:r>
              <a:rPr lang="en-US" baseline="-25000" dirty="0"/>
              <a:t>1</a:t>
            </a:r>
            <a:r>
              <a:rPr lang="en-US" dirty="0"/>
              <a:t> and b</a:t>
            </a:r>
            <a:r>
              <a:rPr lang="en-US" baseline="-25000" dirty="0"/>
              <a:t>2</a:t>
            </a:r>
            <a:r>
              <a:rPr lang="en-US" dirty="0"/>
              <a:t>)</a:t>
            </a:r>
          </a:p>
          <a:p>
            <a:r>
              <a:rPr lang="en-US" dirty="0"/>
              <a:t>Coefficients describe the slope of the line, which is not constant, but instead, changes with the change in the value x. The magnitude of the value for b</a:t>
            </a:r>
            <a:r>
              <a:rPr lang="en-US" baseline="-25000" dirty="0"/>
              <a:t>1</a:t>
            </a:r>
            <a:r>
              <a:rPr lang="en-US" dirty="0"/>
              <a:t> identifies how strong yield responds linearly to the nutrient</a:t>
            </a:r>
          </a:p>
        </p:txBody>
      </p:sp>
      <p:pic>
        <p:nvPicPr>
          <p:cNvPr id="4" name="Picture 4">
            <a:extLst>
              <a:ext uri="{FF2B5EF4-FFF2-40B4-BE49-F238E27FC236}">
                <a16:creationId xmlns:a16="http://schemas.microsoft.com/office/drawing/2014/main" id="{D15E8923-BB87-BE38-2C8A-227064606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79" y="2057400"/>
            <a:ext cx="4808321" cy="317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9D2C7FCC-633B-4937-40E9-8060766E78A5}"/>
              </a:ext>
            </a:extLst>
          </p:cNvPr>
          <p:cNvSpPr>
            <a:spLocks noGrp="1"/>
          </p:cNvSpPr>
          <p:nvPr>
            <p:ph type="sldNum" sz="quarter" idx="12"/>
          </p:nvPr>
        </p:nvSpPr>
        <p:spPr/>
        <p:txBody>
          <a:bodyPr/>
          <a:lstStyle/>
          <a:p>
            <a:fld id="{591A5F75-AF30-4728-83BB-0C115A0A388D}" type="slidenum">
              <a:rPr lang="en-US" altLang="en-US" smtClean="0"/>
              <a:pPr/>
              <a:t>74</a:t>
            </a:fld>
            <a:endParaRPr lang="en-US" altLang="en-US"/>
          </a:p>
        </p:txBody>
      </p:sp>
    </p:spTree>
    <p:extLst>
      <p:ext uri="{BB962C8B-B14F-4D97-AF65-F5344CB8AC3E}">
        <p14:creationId xmlns:p14="http://schemas.microsoft.com/office/powerpoint/2010/main" val="99658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9B40-7760-91C8-829D-53FE71026E74}"/>
              </a:ext>
            </a:extLst>
          </p:cNvPr>
          <p:cNvSpPr>
            <a:spLocks noGrp="1"/>
          </p:cNvSpPr>
          <p:nvPr>
            <p:ph type="title"/>
          </p:nvPr>
        </p:nvSpPr>
        <p:spPr/>
        <p:txBody>
          <a:bodyPr/>
          <a:lstStyle/>
          <a:p>
            <a:r>
              <a:rPr lang="en-US" dirty="0"/>
              <a:t>Non-Linear Models</a:t>
            </a:r>
          </a:p>
        </p:txBody>
      </p:sp>
      <p:sp>
        <p:nvSpPr>
          <p:cNvPr id="3" name="Content Placeholder 2">
            <a:extLst>
              <a:ext uri="{FF2B5EF4-FFF2-40B4-BE49-F238E27FC236}">
                <a16:creationId xmlns:a16="http://schemas.microsoft.com/office/drawing/2014/main" id="{CC65E608-B200-FB85-7DB5-0F2450E8A646}"/>
              </a:ext>
            </a:extLst>
          </p:cNvPr>
          <p:cNvSpPr>
            <a:spLocks noGrp="1"/>
          </p:cNvSpPr>
          <p:nvPr>
            <p:ph idx="1"/>
          </p:nvPr>
        </p:nvSpPr>
        <p:spPr/>
        <p:txBody>
          <a:bodyPr/>
          <a:lstStyle/>
          <a:p>
            <a:r>
              <a:rPr lang="en-US" dirty="0"/>
              <a:t>Can be a combination of models</a:t>
            </a:r>
          </a:p>
          <a:p>
            <a:pPr lvl="1"/>
            <a:r>
              <a:rPr lang="en-US" dirty="0"/>
              <a:t>Linear-Plateau</a:t>
            </a:r>
          </a:p>
          <a:p>
            <a:pPr lvl="1"/>
            <a:r>
              <a:rPr lang="en-US" dirty="0"/>
              <a:t>Quadratic-Plateau</a:t>
            </a:r>
          </a:p>
          <a:p>
            <a:pPr lvl="1"/>
            <a:r>
              <a:rPr lang="en-US" dirty="0"/>
              <a:t>Many more…</a:t>
            </a:r>
          </a:p>
        </p:txBody>
      </p:sp>
      <p:pic>
        <p:nvPicPr>
          <p:cNvPr id="3074" name="Picture 2" descr="Fit linear plateau models in R">
            <a:extLst>
              <a:ext uri="{FF2B5EF4-FFF2-40B4-BE49-F238E27FC236}">
                <a16:creationId xmlns:a16="http://schemas.microsoft.com/office/drawing/2014/main" id="{89444BDA-E4B0-A5E9-116E-7D7608AFF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227438"/>
            <a:ext cx="4114800" cy="35269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EE3EE7E-8722-2E0F-0D0C-128889291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277913"/>
            <a:ext cx="4114800" cy="352697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59D408A-6C2A-B16A-1022-1C567487D257}"/>
              </a:ext>
            </a:extLst>
          </p:cNvPr>
          <p:cNvSpPr>
            <a:spLocks noGrp="1"/>
          </p:cNvSpPr>
          <p:nvPr>
            <p:ph type="sldNum" sz="quarter" idx="12"/>
          </p:nvPr>
        </p:nvSpPr>
        <p:spPr/>
        <p:txBody>
          <a:bodyPr/>
          <a:lstStyle/>
          <a:p>
            <a:fld id="{591A5F75-AF30-4728-83BB-0C115A0A388D}" type="slidenum">
              <a:rPr lang="en-US" altLang="en-US" smtClean="0"/>
              <a:pPr/>
              <a:t>75</a:t>
            </a:fld>
            <a:endParaRPr lang="en-US" altLang="en-US"/>
          </a:p>
        </p:txBody>
      </p:sp>
    </p:spTree>
    <p:extLst>
      <p:ext uri="{BB962C8B-B14F-4D97-AF65-F5344CB8AC3E}">
        <p14:creationId xmlns:p14="http://schemas.microsoft.com/office/powerpoint/2010/main" val="41178039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28C24-5E96-B030-F8AE-34C19DF68EE9}"/>
              </a:ext>
            </a:extLst>
          </p:cNvPr>
          <p:cNvSpPr>
            <a:spLocks noGrp="1"/>
          </p:cNvSpPr>
          <p:nvPr>
            <p:ph type="title"/>
          </p:nvPr>
        </p:nvSpPr>
        <p:spPr/>
        <p:txBody>
          <a:bodyPr/>
          <a:lstStyle/>
          <a:p>
            <a:r>
              <a:rPr lang="en-US" dirty="0"/>
              <a:t>Crop Response Models</a:t>
            </a:r>
          </a:p>
        </p:txBody>
      </p:sp>
      <p:pic>
        <p:nvPicPr>
          <p:cNvPr id="4" name="Picture 4">
            <a:extLst>
              <a:ext uri="{FF2B5EF4-FFF2-40B4-BE49-F238E27FC236}">
                <a16:creationId xmlns:a16="http://schemas.microsoft.com/office/drawing/2014/main" id="{2A44E9CF-CCF4-C965-3F87-FD1530D6D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362200"/>
            <a:ext cx="3188944"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C1B97C7-1492-CB54-5CE1-22D0FD51F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0"/>
            <a:ext cx="3190622" cy="210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92E72EA-1FE2-E1BF-5429-AAC0A09B5B90}"/>
              </a:ext>
            </a:extLst>
          </p:cNvPr>
          <p:cNvSpPr txBox="1"/>
          <p:nvPr/>
        </p:nvSpPr>
        <p:spPr>
          <a:xfrm>
            <a:off x="647700" y="1738438"/>
            <a:ext cx="5410200" cy="523220"/>
          </a:xfrm>
          <a:prstGeom prst="rect">
            <a:avLst/>
          </a:prstGeom>
          <a:noFill/>
        </p:spPr>
        <p:txBody>
          <a:bodyPr wrap="square" rtlCol="0">
            <a:spAutoFit/>
          </a:bodyPr>
          <a:lstStyle/>
          <a:p>
            <a:r>
              <a:rPr lang="en-US" sz="2800" dirty="0"/>
              <a:t>Mobile Nutrient Response Models</a:t>
            </a:r>
          </a:p>
        </p:txBody>
      </p:sp>
      <p:pic>
        <p:nvPicPr>
          <p:cNvPr id="7" name="Picture 2" descr="Fit linear plateau models in R">
            <a:extLst>
              <a:ext uri="{FF2B5EF4-FFF2-40B4-BE49-F238E27FC236}">
                <a16:creationId xmlns:a16="http://schemas.microsoft.com/office/drawing/2014/main" id="{EE4BB9BF-F600-B5DE-C262-0AD76DEC8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888" y="2395728"/>
            <a:ext cx="2692400" cy="23077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6AFC55CA-2E1A-5031-8036-1F85E8B57B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1400" y="3922342"/>
            <a:ext cx="3073400" cy="26343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8EAE5B4-37E9-5D55-75BF-2608C97FAC68}"/>
              </a:ext>
            </a:extLst>
          </p:cNvPr>
          <p:cNvSpPr txBox="1"/>
          <p:nvPr/>
        </p:nvSpPr>
        <p:spPr>
          <a:xfrm>
            <a:off x="6404838" y="1738438"/>
            <a:ext cx="5676900" cy="523220"/>
          </a:xfrm>
          <a:prstGeom prst="rect">
            <a:avLst/>
          </a:prstGeom>
          <a:noFill/>
        </p:spPr>
        <p:txBody>
          <a:bodyPr wrap="square" rtlCol="0">
            <a:spAutoFit/>
          </a:bodyPr>
          <a:lstStyle/>
          <a:p>
            <a:r>
              <a:rPr lang="en-US" sz="2800" dirty="0"/>
              <a:t>Immobile Nutrient Response Models</a:t>
            </a:r>
          </a:p>
        </p:txBody>
      </p:sp>
      <p:sp>
        <p:nvSpPr>
          <p:cNvPr id="3" name="Slide Number Placeholder 2">
            <a:extLst>
              <a:ext uri="{FF2B5EF4-FFF2-40B4-BE49-F238E27FC236}">
                <a16:creationId xmlns:a16="http://schemas.microsoft.com/office/drawing/2014/main" id="{2C7B01C9-16A3-BC44-BEB5-F98FCD325B02}"/>
              </a:ext>
            </a:extLst>
          </p:cNvPr>
          <p:cNvSpPr>
            <a:spLocks noGrp="1"/>
          </p:cNvSpPr>
          <p:nvPr>
            <p:ph type="sldNum" sz="quarter" idx="12"/>
          </p:nvPr>
        </p:nvSpPr>
        <p:spPr/>
        <p:txBody>
          <a:bodyPr/>
          <a:lstStyle/>
          <a:p>
            <a:fld id="{591A5F75-AF30-4728-83BB-0C115A0A388D}" type="slidenum">
              <a:rPr lang="en-US" altLang="en-US" smtClean="0"/>
              <a:pPr/>
              <a:t>76</a:t>
            </a:fld>
            <a:endParaRPr lang="en-US" altLang="en-US"/>
          </a:p>
        </p:txBody>
      </p:sp>
    </p:spTree>
    <p:extLst>
      <p:ext uri="{BB962C8B-B14F-4D97-AF65-F5344CB8AC3E}">
        <p14:creationId xmlns:p14="http://schemas.microsoft.com/office/powerpoint/2010/main" val="872948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EC51-B144-F482-34B5-745BA2BF3FE2}"/>
              </a:ext>
            </a:extLst>
          </p:cNvPr>
          <p:cNvSpPr>
            <a:spLocks noGrp="1"/>
          </p:cNvSpPr>
          <p:nvPr>
            <p:ph type="title"/>
          </p:nvPr>
        </p:nvSpPr>
        <p:spPr/>
        <p:txBody>
          <a:bodyPr/>
          <a:lstStyle/>
          <a:p>
            <a:r>
              <a:rPr lang="en-US" dirty="0"/>
              <a:t>Nutrient Response Interactions</a:t>
            </a:r>
          </a:p>
        </p:txBody>
      </p:sp>
      <p:sp>
        <p:nvSpPr>
          <p:cNvPr id="3" name="Content Placeholder 2">
            <a:extLst>
              <a:ext uri="{FF2B5EF4-FFF2-40B4-BE49-F238E27FC236}">
                <a16:creationId xmlns:a16="http://schemas.microsoft.com/office/drawing/2014/main" id="{CDE5CB3C-9B2D-7E4F-BEAA-2A8EF63CBF7B}"/>
              </a:ext>
            </a:extLst>
          </p:cNvPr>
          <p:cNvSpPr>
            <a:spLocks noGrp="1"/>
          </p:cNvSpPr>
          <p:nvPr>
            <p:ph idx="1"/>
          </p:nvPr>
        </p:nvSpPr>
        <p:spPr/>
        <p:txBody>
          <a:bodyPr>
            <a:normAutofit lnSpcReduction="10000"/>
          </a:bodyPr>
          <a:lstStyle/>
          <a:p>
            <a:r>
              <a:rPr lang="en-US" dirty="0"/>
              <a:t>When one growth factor is supplied at a higher level, it influences how plants will respond to a second limiting growth factor</a:t>
            </a:r>
          </a:p>
          <a:p>
            <a:r>
              <a:rPr lang="en-US" dirty="0"/>
              <a:t>Plants supplied with more water responded to fertilizer differently</a:t>
            </a:r>
          </a:p>
          <a:p>
            <a:r>
              <a:rPr lang="en-US" dirty="0"/>
              <a:t>Interaction between two nutrients may be either positive or negative</a:t>
            </a:r>
          </a:p>
          <a:p>
            <a:r>
              <a:rPr lang="en-US" dirty="0"/>
              <a:t>Sometimes the addition of the two nutrients has no interactive effect</a:t>
            </a:r>
          </a:p>
          <a:p>
            <a:r>
              <a:rPr lang="en-US" dirty="0"/>
              <a:t>General polynomial expression to identify interaction responses for N and P may be given as:</a:t>
            </a:r>
            <a:br>
              <a:rPr lang="en-US" dirty="0"/>
            </a:br>
            <a:r>
              <a:rPr lang="en-US" dirty="0"/>
              <a:t>y = a + b</a:t>
            </a:r>
            <a:r>
              <a:rPr lang="en-US" baseline="-25000" dirty="0"/>
              <a:t>1</a:t>
            </a:r>
            <a:r>
              <a:rPr lang="en-US" dirty="0"/>
              <a:t>N + b</a:t>
            </a:r>
            <a:r>
              <a:rPr lang="en-US" baseline="-25000" dirty="0"/>
              <a:t>2</a:t>
            </a:r>
            <a:r>
              <a:rPr lang="en-US" dirty="0"/>
              <a:t>P + b</a:t>
            </a:r>
            <a:r>
              <a:rPr lang="en-US" baseline="-25000" dirty="0"/>
              <a:t>3</a:t>
            </a:r>
            <a:r>
              <a:rPr lang="en-US" dirty="0"/>
              <a:t>NP</a:t>
            </a:r>
          </a:p>
          <a:p>
            <a:r>
              <a:rPr lang="en-US" dirty="0"/>
              <a:t>Same as polynomial, but now take into account interactive effect of N and P</a:t>
            </a:r>
          </a:p>
          <a:p>
            <a:endParaRPr lang="en-US" dirty="0"/>
          </a:p>
        </p:txBody>
      </p:sp>
      <p:sp>
        <p:nvSpPr>
          <p:cNvPr id="5" name="TextBox 4">
            <a:extLst>
              <a:ext uri="{FF2B5EF4-FFF2-40B4-BE49-F238E27FC236}">
                <a16:creationId xmlns:a16="http://schemas.microsoft.com/office/drawing/2014/main" id="{9007D4DE-FDF0-CBD5-ACF8-E130727D87DC}"/>
              </a:ext>
            </a:extLst>
          </p:cNvPr>
          <p:cNvSpPr txBox="1"/>
          <p:nvPr/>
        </p:nvSpPr>
        <p:spPr>
          <a:xfrm>
            <a:off x="5257800" y="6176963"/>
            <a:ext cx="4724400" cy="369332"/>
          </a:xfrm>
          <a:prstGeom prst="rect">
            <a:avLst/>
          </a:prstGeom>
          <a:noFill/>
        </p:spPr>
        <p:txBody>
          <a:bodyPr wrap="square" rtlCol="0">
            <a:spAutoFit/>
          </a:bodyPr>
          <a:lstStyle/>
          <a:p>
            <a:r>
              <a:rPr lang="en-US" dirty="0"/>
              <a:t>NOTE: N and P are being used as </a:t>
            </a:r>
            <a:r>
              <a:rPr lang="en-US" b="1" dirty="0"/>
              <a:t>placeholders</a:t>
            </a:r>
            <a:endParaRPr lang="en-US" dirty="0"/>
          </a:p>
        </p:txBody>
      </p:sp>
      <p:sp>
        <p:nvSpPr>
          <p:cNvPr id="4" name="Slide Number Placeholder 3">
            <a:extLst>
              <a:ext uri="{FF2B5EF4-FFF2-40B4-BE49-F238E27FC236}">
                <a16:creationId xmlns:a16="http://schemas.microsoft.com/office/drawing/2014/main" id="{917E01E8-E36F-595D-80FD-DDE7FFB66BE5}"/>
              </a:ext>
            </a:extLst>
          </p:cNvPr>
          <p:cNvSpPr>
            <a:spLocks noGrp="1"/>
          </p:cNvSpPr>
          <p:nvPr>
            <p:ph type="sldNum" sz="quarter" idx="12"/>
          </p:nvPr>
        </p:nvSpPr>
        <p:spPr/>
        <p:txBody>
          <a:bodyPr/>
          <a:lstStyle/>
          <a:p>
            <a:fld id="{591A5F75-AF30-4728-83BB-0C115A0A388D}" type="slidenum">
              <a:rPr lang="en-US" altLang="en-US" smtClean="0"/>
              <a:pPr/>
              <a:t>77</a:t>
            </a:fld>
            <a:endParaRPr lang="en-US" altLang="en-US"/>
          </a:p>
        </p:txBody>
      </p:sp>
    </p:spTree>
    <p:extLst>
      <p:ext uri="{BB962C8B-B14F-4D97-AF65-F5344CB8AC3E}">
        <p14:creationId xmlns:p14="http://schemas.microsoft.com/office/powerpoint/2010/main" val="25315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0385-391A-4C27-AD58-2077FFCB2E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105D30-E292-B6EF-8FA0-75627B7A5068}"/>
              </a:ext>
            </a:extLst>
          </p:cNvPr>
          <p:cNvSpPr>
            <a:spLocks noGrp="1"/>
          </p:cNvSpPr>
          <p:nvPr>
            <p:ph idx="1"/>
          </p:nvPr>
        </p:nvSpPr>
        <p:spPr/>
        <p:txBody>
          <a:bodyPr/>
          <a:lstStyle/>
          <a:p>
            <a:endParaRPr lang="en-US"/>
          </a:p>
        </p:txBody>
      </p:sp>
      <p:pic>
        <p:nvPicPr>
          <p:cNvPr id="4" name="Picture 4">
            <a:extLst>
              <a:ext uri="{FF2B5EF4-FFF2-40B4-BE49-F238E27FC236}">
                <a16:creationId xmlns:a16="http://schemas.microsoft.com/office/drawing/2014/main" id="{622F1CAC-D65D-F755-557A-BBCC224F2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906573"/>
            <a:ext cx="8305800" cy="304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8344551-265D-E494-D770-524047FE98A2}"/>
              </a:ext>
            </a:extLst>
          </p:cNvPr>
          <p:cNvSpPr txBox="1"/>
          <p:nvPr/>
        </p:nvSpPr>
        <p:spPr>
          <a:xfrm>
            <a:off x="2362200" y="5257800"/>
            <a:ext cx="7886700" cy="369332"/>
          </a:xfrm>
          <a:prstGeom prst="rect">
            <a:avLst/>
          </a:prstGeom>
          <a:noFill/>
        </p:spPr>
        <p:txBody>
          <a:bodyPr wrap="square" rtlCol="0">
            <a:spAutoFit/>
          </a:bodyPr>
          <a:lstStyle/>
          <a:p>
            <a:r>
              <a:rPr lang="en-US" dirty="0"/>
              <a:t>NOTE: N and P are being used as </a:t>
            </a:r>
            <a:r>
              <a:rPr lang="en-US" b="1" dirty="0"/>
              <a:t>placeholders</a:t>
            </a:r>
            <a:endParaRPr lang="en-US" dirty="0"/>
          </a:p>
        </p:txBody>
      </p:sp>
      <p:sp>
        <p:nvSpPr>
          <p:cNvPr id="6" name="Slide Number Placeholder 5">
            <a:extLst>
              <a:ext uri="{FF2B5EF4-FFF2-40B4-BE49-F238E27FC236}">
                <a16:creationId xmlns:a16="http://schemas.microsoft.com/office/drawing/2014/main" id="{8E2D1901-20AD-A4DC-A25F-FA8BF967E04D}"/>
              </a:ext>
            </a:extLst>
          </p:cNvPr>
          <p:cNvSpPr>
            <a:spLocks noGrp="1"/>
          </p:cNvSpPr>
          <p:nvPr>
            <p:ph type="sldNum" sz="quarter" idx="12"/>
          </p:nvPr>
        </p:nvSpPr>
        <p:spPr/>
        <p:txBody>
          <a:bodyPr/>
          <a:lstStyle/>
          <a:p>
            <a:fld id="{591A5F75-AF30-4728-83BB-0C115A0A388D}" type="slidenum">
              <a:rPr lang="en-US" altLang="en-US" smtClean="0"/>
              <a:pPr/>
              <a:t>78</a:t>
            </a:fld>
            <a:endParaRPr lang="en-US" altLang="en-US"/>
          </a:p>
        </p:txBody>
      </p:sp>
    </p:spTree>
    <p:extLst>
      <p:ext uri="{BB962C8B-B14F-4D97-AF65-F5344CB8AC3E}">
        <p14:creationId xmlns:p14="http://schemas.microsoft.com/office/powerpoint/2010/main" val="18524013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CD64-C768-44AB-65E3-CABC14DA81F3}"/>
              </a:ext>
            </a:extLst>
          </p:cNvPr>
          <p:cNvSpPr>
            <a:spLocks noGrp="1"/>
          </p:cNvSpPr>
          <p:nvPr>
            <p:ph type="title"/>
          </p:nvPr>
        </p:nvSpPr>
        <p:spPr/>
        <p:txBody>
          <a:bodyPr/>
          <a:lstStyle/>
          <a:p>
            <a:pPr eaLnBrk="1" hangingPunct="1"/>
            <a:r>
              <a:rPr lang="en-US" altLang="en-US" dirty="0"/>
              <a:t>Yield response to N and P when there is </a:t>
            </a:r>
            <a:r>
              <a:rPr lang="en-US" altLang="en-US" b="1" dirty="0"/>
              <a:t>no</a:t>
            </a:r>
            <a:r>
              <a:rPr lang="en-US" altLang="en-US" dirty="0"/>
              <a:t> </a:t>
            </a:r>
            <a:r>
              <a:rPr lang="en-US" altLang="en-US" dirty="0" err="1"/>
              <a:t>NxP</a:t>
            </a:r>
            <a:r>
              <a:rPr lang="en-US" altLang="en-US" dirty="0"/>
              <a:t> interaction </a:t>
            </a:r>
          </a:p>
        </p:txBody>
      </p:sp>
      <p:pic>
        <p:nvPicPr>
          <p:cNvPr id="4" name="Picture 5">
            <a:extLst>
              <a:ext uri="{FF2B5EF4-FFF2-40B4-BE49-F238E27FC236}">
                <a16:creationId xmlns:a16="http://schemas.microsoft.com/office/drawing/2014/main" id="{436744EF-8769-6296-C5A2-05DA238AB4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43800" y="5029200"/>
            <a:ext cx="4344162" cy="159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CC20912-DDC9-FA7F-F9D7-D87D69BB9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1981200"/>
            <a:ext cx="8915400" cy="28956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8216769-E750-8EDB-A2B1-69360C254DCC}"/>
              </a:ext>
            </a:extLst>
          </p:cNvPr>
          <p:cNvSpPr/>
          <p:nvPr/>
        </p:nvSpPr>
        <p:spPr>
          <a:xfrm>
            <a:off x="7543800" y="5029200"/>
            <a:ext cx="1600200" cy="15933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BE816B6-8995-CE98-FA15-76BB8221C423}"/>
              </a:ext>
            </a:extLst>
          </p:cNvPr>
          <p:cNvSpPr>
            <a:spLocks noGrp="1"/>
          </p:cNvSpPr>
          <p:nvPr>
            <p:ph type="sldNum" sz="quarter" idx="12"/>
          </p:nvPr>
        </p:nvSpPr>
        <p:spPr/>
        <p:txBody>
          <a:bodyPr/>
          <a:lstStyle/>
          <a:p>
            <a:fld id="{591A5F75-AF30-4728-83BB-0C115A0A388D}" type="slidenum">
              <a:rPr lang="en-US" altLang="en-US" smtClean="0"/>
              <a:pPr/>
              <a:t>79</a:t>
            </a:fld>
            <a:endParaRPr lang="en-US" altLang="en-US"/>
          </a:p>
        </p:txBody>
      </p:sp>
    </p:spTree>
    <p:extLst>
      <p:ext uri="{BB962C8B-B14F-4D97-AF65-F5344CB8AC3E}">
        <p14:creationId xmlns:p14="http://schemas.microsoft.com/office/powerpoint/2010/main" val="3452137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itrogen Fertilizer Outlook for 2023 Decisions - farmdoc daily">
            <a:extLst>
              <a:ext uri="{FF2B5EF4-FFF2-40B4-BE49-F238E27FC236}">
                <a16:creationId xmlns:a16="http://schemas.microsoft.com/office/drawing/2014/main" id="{E6A80B73-9613-629A-84E3-3D853AFE5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FECE05C-36F8-F327-0E9E-73DFEE816DDF}"/>
              </a:ext>
            </a:extLst>
          </p:cNvPr>
          <p:cNvSpPr>
            <a:spLocks noGrp="1"/>
          </p:cNvSpPr>
          <p:nvPr>
            <p:ph type="sldNum" sz="quarter" idx="12"/>
          </p:nvPr>
        </p:nvSpPr>
        <p:spPr/>
        <p:txBody>
          <a:bodyPr/>
          <a:lstStyle/>
          <a:p>
            <a:fld id="{8E2B5059-E69A-417D-AA48-F71EBBB82095}" type="slidenum">
              <a:rPr lang="en-US" altLang="en-US" smtClean="0"/>
              <a:pPr/>
              <a:t>8</a:t>
            </a:fld>
            <a:endParaRPr lang="en-US" altLang="en-US"/>
          </a:p>
        </p:txBody>
      </p:sp>
    </p:spTree>
    <p:extLst>
      <p:ext uri="{BB962C8B-B14F-4D97-AF65-F5344CB8AC3E}">
        <p14:creationId xmlns:p14="http://schemas.microsoft.com/office/powerpoint/2010/main" val="37644303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C9641-5303-D322-7B11-06C20FCC82C5}"/>
              </a:ext>
            </a:extLst>
          </p:cNvPr>
          <p:cNvSpPr>
            <a:spLocks noGrp="1"/>
          </p:cNvSpPr>
          <p:nvPr>
            <p:ph type="title"/>
          </p:nvPr>
        </p:nvSpPr>
        <p:spPr/>
        <p:txBody>
          <a:bodyPr/>
          <a:lstStyle/>
          <a:p>
            <a:r>
              <a:rPr lang="en-US" altLang="en-US" dirty="0"/>
              <a:t>Yield response to N and P when there is a </a:t>
            </a:r>
            <a:r>
              <a:rPr lang="en-US" altLang="en-US" b="1" dirty="0"/>
              <a:t>positive</a:t>
            </a:r>
            <a:r>
              <a:rPr lang="en-US" altLang="en-US" dirty="0"/>
              <a:t> </a:t>
            </a:r>
            <a:r>
              <a:rPr lang="en-US" altLang="en-US" dirty="0" err="1"/>
              <a:t>NxP</a:t>
            </a:r>
            <a:r>
              <a:rPr lang="en-US" altLang="en-US" dirty="0"/>
              <a:t> interaction </a:t>
            </a:r>
            <a:endParaRPr lang="en-US" dirty="0"/>
          </a:p>
        </p:txBody>
      </p:sp>
      <p:pic>
        <p:nvPicPr>
          <p:cNvPr id="4" name="Picture 5">
            <a:extLst>
              <a:ext uri="{FF2B5EF4-FFF2-40B4-BE49-F238E27FC236}">
                <a16:creationId xmlns:a16="http://schemas.microsoft.com/office/drawing/2014/main" id="{941E5E15-73D5-9F1D-633B-27CBE13BD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5029200"/>
            <a:ext cx="4344162" cy="159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A789E0A5-DFC6-1DFA-BD0C-BBD263DAC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81200"/>
            <a:ext cx="8839200" cy="28956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E5895A5-E892-A8CE-CDD5-C71A25CB6F89}"/>
              </a:ext>
            </a:extLst>
          </p:cNvPr>
          <p:cNvSpPr/>
          <p:nvPr/>
        </p:nvSpPr>
        <p:spPr>
          <a:xfrm>
            <a:off x="8991600" y="5029200"/>
            <a:ext cx="1600200" cy="15933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FA79D67-9F66-9730-22F1-65A61FF7B1BC}"/>
              </a:ext>
            </a:extLst>
          </p:cNvPr>
          <p:cNvSpPr>
            <a:spLocks noGrp="1"/>
          </p:cNvSpPr>
          <p:nvPr>
            <p:ph type="sldNum" sz="quarter" idx="12"/>
          </p:nvPr>
        </p:nvSpPr>
        <p:spPr/>
        <p:txBody>
          <a:bodyPr/>
          <a:lstStyle/>
          <a:p>
            <a:fld id="{591A5F75-AF30-4728-83BB-0C115A0A388D}" type="slidenum">
              <a:rPr lang="en-US" altLang="en-US" smtClean="0"/>
              <a:pPr/>
              <a:t>80</a:t>
            </a:fld>
            <a:endParaRPr lang="en-US" altLang="en-US"/>
          </a:p>
        </p:txBody>
      </p:sp>
    </p:spTree>
    <p:extLst>
      <p:ext uri="{BB962C8B-B14F-4D97-AF65-F5344CB8AC3E}">
        <p14:creationId xmlns:p14="http://schemas.microsoft.com/office/powerpoint/2010/main" val="3791093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3999A-05F7-A05F-C0E5-BB2F05E205B8}"/>
              </a:ext>
            </a:extLst>
          </p:cNvPr>
          <p:cNvSpPr>
            <a:spLocks noGrp="1"/>
          </p:cNvSpPr>
          <p:nvPr>
            <p:ph type="title"/>
          </p:nvPr>
        </p:nvSpPr>
        <p:spPr/>
        <p:txBody>
          <a:bodyPr/>
          <a:lstStyle/>
          <a:p>
            <a:r>
              <a:rPr lang="en-US" altLang="en-US" dirty="0"/>
              <a:t>Yield response to N and P when there is a </a:t>
            </a:r>
            <a:r>
              <a:rPr lang="en-US" altLang="en-US" b="1" dirty="0"/>
              <a:t>negative</a:t>
            </a:r>
            <a:r>
              <a:rPr lang="en-US" altLang="en-US" dirty="0"/>
              <a:t> </a:t>
            </a:r>
            <a:r>
              <a:rPr lang="en-US" altLang="en-US" dirty="0" err="1"/>
              <a:t>NxP</a:t>
            </a:r>
            <a:r>
              <a:rPr lang="en-US" altLang="en-US" dirty="0"/>
              <a:t> interaction </a:t>
            </a:r>
            <a:endParaRPr lang="en-US" dirty="0"/>
          </a:p>
        </p:txBody>
      </p:sp>
      <p:pic>
        <p:nvPicPr>
          <p:cNvPr id="6" name="Picture 7">
            <a:extLst>
              <a:ext uri="{FF2B5EF4-FFF2-40B4-BE49-F238E27FC236}">
                <a16:creationId xmlns:a16="http://schemas.microsoft.com/office/drawing/2014/main" id="{D7051F58-026E-DB7E-97EC-C6627E975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979613"/>
            <a:ext cx="10496550" cy="28956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B5DC1FEC-5B1D-99A4-0467-582E06B8D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5029200"/>
            <a:ext cx="4344162" cy="159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BE67A4E-0DB0-B7CB-4BE3-EED7EEB3A456}"/>
              </a:ext>
            </a:extLst>
          </p:cNvPr>
          <p:cNvSpPr/>
          <p:nvPr/>
        </p:nvSpPr>
        <p:spPr>
          <a:xfrm>
            <a:off x="10439400" y="5029200"/>
            <a:ext cx="1600200" cy="15933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65DC6F9-2A3B-A0AA-72E8-E3C77BAC4C6C}"/>
              </a:ext>
            </a:extLst>
          </p:cNvPr>
          <p:cNvSpPr>
            <a:spLocks noGrp="1"/>
          </p:cNvSpPr>
          <p:nvPr>
            <p:ph type="sldNum" sz="quarter" idx="12"/>
          </p:nvPr>
        </p:nvSpPr>
        <p:spPr/>
        <p:txBody>
          <a:bodyPr/>
          <a:lstStyle/>
          <a:p>
            <a:fld id="{591A5F75-AF30-4728-83BB-0C115A0A388D}" type="slidenum">
              <a:rPr lang="en-US" altLang="en-US" smtClean="0"/>
              <a:pPr/>
              <a:t>81</a:t>
            </a:fld>
            <a:endParaRPr lang="en-US" altLang="en-US"/>
          </a:p>
        </p:txBody>
      </p:sp>
    </p:spTree>
    <p:extLst>
      <p:ext uri="{BB962C8B-B14F-4D97-AF65-F5344CB8AC3E}">
        <p14:creationId xmlns:p14="http://schemas.microsoft.com/office/powerpoint/2010/main" val="1165919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497D8-C23C-D645-5BFD-753C09A3CEFE}"/>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BA929DAD-DED6-45C7-E8E3-48D0AA187317}"/>
              </a:ext>
            </a:extLst>
          </p:cNvPr>
          <p:cNvSpPr>
            <a:spLocks noGrp="1"/>
          </p:cNvSpPr>
          <p:nvPr>
            <p:ph idx="1"/>
          </p:nvPr>
        </p:nvSpPr>
        <p:spPr/>
        <p:txBody>
          <a:bodyPr>
            <a:normAutofit fontScale="85000" lnSpcReduction="10000"/>
          </a:bodyPr>
          <a:lstStyle/>
          <a:p>
            <a:r>
              <a:rPr lang="en-US" dirty="0"/>
              <a:t>Available soil nutrients are commonly under the control of farmers, crop production managers, and other non-food plant managers</a:t>
            </a:r>
          </a:p>
          <a:p>
            <a:r>
              <a:rPr lang="en-US" dirty="0"/>
              <a:t>Plant response to correcting deficient soil nutrients can generally be described by considering whether nutrients are </a:t>
            </a:r>
            <a:r>
              <a:rPr lang="en-US" b="1" dirty="0"/>
              <a:t>mobile </a:t>
            </a:r>
            <a:r>
              <a:rPr lang="en-US" dirty="0"/>
              <a:t> or </a:t>
            </a:r>
            <a:r>
              <a:rPr lang="en-US" b="1" dirty="0"/>
              <a:t>immobile</a:t>
            </a:r>
            <a:r>
              <a:rPr lang="en-US" dirty="0"/>
              <a:t> in the soil</a:t>
            </a:r>
          </a:p>
          <a:p>
            <a:r>
              <a:rPr lang="en-US" dirty="0"/>
              <a:t>Mobile soil nutrients (like water) impose the first limit to plant growth</a:t>
            </a:r>
          </a:p>
          <a:p>
            <a:r>
              <a:rPr lang="en-US" dirty="0"/>
              <a:t>Deficiencies of immobile nutrients impose a secondary yield limit as a percentage of the maximum yield possible</a:t>
            </a:r>
          </a:p>
          <a:p>
            <a:r>
              <a:rPr lang="en-US" dirty="0"/>
              <a:t>The ease of which computers have allowed evaluation of how crops respond to changing levels of nutrients and other growth factors, has led to the generation of many types of models, or mathematical expressions describing the responses. These models help managers estimate yield potential and the degree to which their crop may respond to increases in nutrient input.</a:t>
            </a:r>
          </a:p>
        </p:txBody>
      </p:sp>
      <p:sp>
        <p:nvSpPr>
          <p:cNvPr id="4" name="Slide Number Placeholder 3">
            <a:extLst>
              <a:ext uri="{FF2B5EF4-FFF2-40B4-BE49-F238E27FC236}">
                <a16:creationId xmlns:a16="http://schemas.microsoft.com/office/drawing/2014/main" id="{EAA6D11A-F814-0755-2BDA-9CA71CC68023}"/>
              </a:ext>
            </a:extLst>
          </p:cNvPr>
          <p:cNvSpPr>
            <a:spLocks noGrp="1"/>
          </p:cNvSpPr>
          <p:nvPr>
            <p:ph type="sldNum" sz="quarter" idx="12"/>
          </p:nvPr>
        </p:nvSpPr>
        <p:spPr/>
        <p:txBody>
          <a:bodyPr/>
          <a:lstStyle/>
          <a:p>
            <a:fld id="{591A5F75-AF30-4728-83BB-0C115A0A388D}" type="slidenum">
              <a:rPr lang="en-US" altLang="en-US" smtClean="0"/>
              <a:pPr/>
              <a:t>82</a:t>
            </a:fld>
            <a:endParaRPr lang="en-US" altLang="en-US"/>
          </a:p>
        </p:txBody>
      </p:sp>
    </p:spTree>
    <p:extLst>
      <p:ext uri="{BB962C8B-B14F-4D97-AF65-F5344CB8AC3E}">
        <p14:creationId xmlns:p14="http://schemas.microsoft.com/office/powerpoint/2010/main" val="9348467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F27F-A25D-0C65-DC11-AED764E685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F90C39-F053-4218-5289-A2A116066B53}"/>
              </a:ext>
            </a:extLst>
          </p:cNvPr>
          <p:cNvSpPr>
            <a:spLocks noGrp="1"/>
          </p:cNvSpPr>
          <p:nvPr>
            <p:ph idx="1"/>
          </p:nvPr>
        </p:nvSpPr>
        <p:spPr/>
        <p:txBody>
          <a:bodyPr/>
          <a:lstStyle/>
          <a:p>
            <a:endParaRPr lang="en-US"/>
          </a:p>
        </p:txBody>
      </p:sp>
      <p:pic>
        <p:nvPicPr>
          <p:cNvPr id="1026" name="Picture 2" descr="Standing on the Shoulders of Giants - blog.jobs.ac.uk">
            <a:extLst>
              <a:ext uri="{FF2B5EF4-FFF2-40B4-BE49-F238E27FC236}">
                <a16:creationId xmlns:a16="http://schemas.microsoft.com/office/drawing/2014/main" id="{A9DA61ED-2694-71DC-D19E-49AA42FEC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919163"/>
            <a:ext cx="7010400" cy="50196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C3CEF4D-E732-8CB7-BA95-569D5521F699}"/>
              </a:ext>
            </a:extLst>
          </p:cNvPr>
          <p:cNvSpPr>
            <a:spLocks noGrp="1"/>
          </p:cNvSpPr>
          <p:nvPr>
            <p:ph type="sldNum" sz="quarter" idx="12"/>
          </p:nvPr>
        </p:nvSpPr>
        <p:spPr/>
        <p:txBody>
          <a:bodyPr/>
          <a:lstStyle/>
          <a:p>
            <a:fld id="{591A5F75-AF30-4728-83BB-0C115A0A388D}" type="slidenum">
              <a:rPr lang="en-US" altLang="en-US" smtClean="0"/>
              <a:pPr/>
              <a:t>83</a:t>
            </a:fld>
            <a:endParaRPr lang="en-US" altLang="en-US"/>
          </a:p>
        </p:txBody>
      </p:sp>
    </p:spTree>
    <p:extLst>
      <p:ext uri="{BB962C8B-B14F-4D97-AF65-F5344CB8AC3E}">
        <p14:creationId xmlns:p14="http://schemas.microsoft.com/office/powerpoint/2010/main" val="3419846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Chesapeake Watershed">
            <a:extLst>
              <a:ext uri="{FF2B5EF4-FFF2-40B4-BE49-F238E27FC236}">
                <a16:creationId xmlns:a16="http://schemas.microsoft.com/office/drawing/2014/main" id="{52E996F6-B1AA-3EB9-BAFB-52CB55692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025" y="1022350"/>
            <a:ext cx="7219950" cy="48133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2413977-7312-4BBA-9713-DA58BF59A2F4}"/>
              </a:ext>
            </a:extLst>
          </p:cNvPr>
          <p:cNvSpPr>
            <a:spLocks noGrp="1"/>
          </p:cNvSpPr>
          <p:nvPr>
            <p:ph type="sldNum" sz="quarter" idx="12"/>
          </p:nvPr>
        </p:nvSpPr>
        <p:spPr/>
        <p:txBody>
          <a:bodyPr/>
          <a:lstStyle/>
          <a:p>
            <a:fld id="{8E2B5059-E69A-417D-AA48-F71EBBB82095}" type="slidenum">
              <a:rPr lang="en-US" altLang="en-US" smtClean="0"/>
              <a:pPr/>
              <a:t>9</a:t>
            </a:fld>
            <a:endParaRPr lang="en-US" altLang="en-US"/>
          </a:p>
        </p:txBody>
      </p:sp>
    </p:spTree>
    <p:extLst>
      <p:ext uri="{BB962C8B-B14F-4D97-AF65-F5344CB8AC3E}">
        <p14:creationId xmlns:p14="http://schemas.microsoft.com/office/powerpoint/2010/main" val="10805711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2|16.4|12|1.2|20.3|15.6|34.6|15.1|3.7"/>
</p:tagLst>
</file>

<file path=ppt/tags/tag10.xml><?xml version="1.0" encoding="utf-8"?>
<p:tagLst xmlns:a="http://schemas.openxmlformats.org/drawingml/2006/main" xmlns:r="http://schemas.openxmlformats.org/officeDocument/2006/relationships" xmlns:p="http://schemas.openxmlformats.org/presentationml/2006/main">
  <p:tag name="TIMING" val="|16.1|7.6"/>
</p:tagLst>
</file>

<file path=ppt/tags/tag11.xml><?xml version="1.0" encoding="utf-8"?>
<p:tagLst xmlns:a="http://schemas.openxmlformats.org/drawingml/2006/main" xmlns:r="http://schemas.openxmlformats.org/officeDocument/2006/relationships" xmlns:p="http://schemas.openxmlformats.org/presentationml/2006/main">
  <p:tag name="TIMING" val="|0.9|4.1"/>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8.7"/>
</p:tagLst>
</file>

<file path=ppt/tags/tag14.xml><?xml version="1.0" encoding="utf-8"?>
<p:tagLst xmlns:a="http://schemas.openxmlformats.org/drawingml/2006/main" xmlns:r="http://schemas.openxmlformats.org/officeDocument/2006/relationships" xmlns:p="http://schemas.openxmlformats.org/presentationml/2006/main">
  <p:tag name="TIMING" val="|0.5|11.3"/>
</p:tagLst>
</file>

<file path=ppt/tags/tag15.xml><?xml version="1.0" encoding="utf-8"?>
<p:tagLst xmlns:a="http://schemas.openxmlformats.org/drawingml/2006/main" xmlns:r="http://schemas.openxmlformats.org/officeDocument/2006/relationships" xmlns:p="http://schemas.openxmlformats.org/presentationml/2006/main">
  <p:tag name="TIMING" val="|15.9|1.2|26.7|8.3|24.1"/>
</p:tagLst>
</file>

<file path=ppt/tags/tag16.xml><?xml version="1.0" encoding="utf-8"?>
<p:tagLst xmlns:a="http://schemas.openxmlformats.org/drawingml/2006/main" xmlns:r="http://schemas.openxmlformats.org/officeDocument/2006/relationships" xmlns:p="http://schemas.openxmlformats.org/presentationml/2006/main">
  <p:tag name="TIMING" val="|0|12.1|18"/>
</p:tagLst>
</file>

<file path=ppt/tags/tag2.xml><?xml version="1.0" encoding="utf-8"?>
<p:tagLst xmlns:a="http://schemas.openxmlformats.org/drawingml/2006/main" xmlns:r="http://schemas.openxmlformats.org/officeDocument/2006/relationships" xmlns:p="http://schemas.openxmlformats.org/presentationml/2006/main">
  <p:tag name="TIMING" val="|0"/>
</p:tagLst>
</file>

<file path=ppt/tags/tag3.xml><?xml version="1.0" encoding="utf-8"?>
<p:tagLst xmlns:a="http://schemas.openxmlformats.org/drawingml/2006/main" xmlns:r="http://schemas.openxmlformats.org/officeDocument/2006/relationships" xmlns:p="http://schemas.openxmlformats.org/presentationml/2006/main">
  <p:tag name="TIMING" val="|6.7"/>
</p:tagLst>
</file>

<file path=ppt/tags/tag4.xml><?xml version="1.0" encoding="utf-8"?>
<p:tagLst xmlns:a="http://schemas.openxmlformats.org/drawingml/2006/main" xmlns:r="http://schemas.openxmlformats.org/officeDocument/2006/relationships" xmlns:p="http://schemas.openxmlformats.org/presentationml/2006/main">
  <p:tag name="TIMING" val="|0|54.9"/>
</p:tagLst>
</file>

<file path=ppt/tags/tag5.xml><?xml version="1.0" encoding="utf-8"?>
<p:tagLst xmlns:a="http://schemas.openxmlformats.org/drawingml/2006/main" xmlns:r="http://schemas.openxmlformats.org/officeDocument/2006/relationships" xmlns:p="http://schemas.openxmlformats.org/presentationml/2006/main">
  <p:tag name="TIMING" val="|15.6|19.1"/>
</p:tagLst>
</file>

<file path=ppt/tags/tag6.xml><?xml version="1.0" encoding="utf-8"?>
<p:tagLst xmlns:a="http://schemas.openxmlformats.org/drawingml/2006/main" xmlns:r="http://schemas.openxmlformats.org/officeDocument/2006/relationships" xmlns:p="http://schemas.openxmlformats.org/presentationml/2006/main">
  <p:tag name="TIMING" val="|8.1|7.4|1.7"/>
</p:tagLst>
</file>

<file path=ppt/tags/tag7.xml><?xml version="1.0" encoding="utf-8"?>
<p:tagLst xmlns:a="http://schemas.openxmlformats.org/drawingml/2006/main" xmlns:r="http://schemas.openxmlformats.org/officeDocument/2006/relationships" xmlns:p="http://schemas.openxmlformats.org/presentationml/2006/main">
  <p:tag name="TIMING" val="|11.5|6|4.6|1.2|1.1"/>
</p:tagLst>
</file>

<file path=ppt/tags/tag8.xml><?xml version="1.0" encoding="utf-8"?>
<p:tagLst xmlns:a="http://schemas.openxmlformats.org/drawingml/2006/main" xmlns:r="http://schemas.openxmlformats.org/officeDocument/2006/relationships" xmlns:p="http://schemas.openxmlformats.org/presentationml/2006/main">
  <p:tag name="TIMING" val="|14.7|13.7|0.9|5.4|4.3|3.9|3.5|18.8"/>
</p:tagLst>
</file>

<file path=ppt/tags/tag9.xml><?xml version="1.0" encoding="utf-8"?>
<p:tagLst xmlns:a="http://schemas.openxmlformats.org/drawingml/2006/main" xmlns:r="http://schemas.openxmlformats.org/officeDocument/2006/relationships" xmlns:p="http://schemas.openxmlformats.org/presentationml/2006/main">
  <p:tag name="TIMING" val="|3|9.8|1.7|8.2|6"/>
</p:tagLst>
</file>

<file path=ppt/theme/theme1.xml><?xml version="1.0" encoding="utf-8"?>
<a:theme xmlns:a="http://schemas.openxmlformats.org/drawingml/2006/main" name="MS_st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_state" id="{EC539E70-3C78-4A50-AF11-E6C60F13BC84}" vid="{63FFF98E-B9B0-4618-91FD-9D601319F64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MS_state</Template>
  <TotalTime>4272</TotalTime>
  <Words>2842</Words>
  <Application>Microsoft Office PowerPoint</Application>
  <PresentationFormat>Widescreen</PresentationFormat>
  <Paragraphs>396</Paragraphs>
  <Slides>83</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Calibri</vt:lpstr>
      <vt:lpstr>Calibri Light</vt:lpstr>
      <vt:lpstr>Cambria Math</vt:lpstr>
      <vt:lpstr>Mercury Display</vt:lpstr>
      <vt:lpstr>MS_state</vt:lpstr>
      <vt:lpstr>PSS 4313/6313: Soil Fertility and Fertilizers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can’t rely on great soils forever</vt:lpstr>
      <vt:lpstr>What is Soil Fertility/Nutrient Management</vt:lpstr>
      <vt:lpstr>My goal:</vt:lpstr>
      <vt:lpstr>Syllabus</vt:lpstr>
      <vt:lpstr>Assistant Professor of Soil Fertility</vt:lpstr>
      <vt:lpstr>PowerPoint Presentation</vt:lpstr>
      <vt:lpstr>PowerPoint Presentation</vt:lpstr>
      <vt:lpstr>Quiz 1</vt:lpstr>
      <vt:lpstr>Chapter 1 Introduction</vt:lpstr>
      <vt:lpstr>History of Soil Fertility</vt:lpstr>
      <vt:lpstr>Ancient History</vt:lpstr>
      <vt:lpstr>Van Helmont (1577-1644)</vt:lpstr>
      <vt:lpstr>Jethro Tull (1674-1741)</vt:lpstr>
      <vt:lpstr>Jethro Tull (1674-1741)</vt:lpstr>
      <vt:lpstr>Carl Sprengel (1787-1859)</vt:lpstr>
      <vt:lpstr>Justus von Liebig (1803-1873)</vt:lpstr>
      <vt:lpstr>PowerPoint Presentation</vt:lpstr>
      <vt:lpstr>Law of the Minimum</vt:lpstr>
      <vt:lpstr>Alexander Mitscherlich (1836-1918)</vt:lpstr>
      <vt:lpstr>Growth Factors</vt:lpstr>
      <vt:lpstr>Law of Diminishing Returns</vt:lpstr>
      <vt:lpstr>Growth Factors</vt:lpstr>
      <vt:lpstr>How do plants respond to growth factors</vt:lpstr>
      <vt:lpstr>How do plants respond to growth factors</vt:lpstr>
      <vt:lpstr>How do plants respond to growth factors</vt:lpstr>
      <vt:lpstr>How do plants respond to growth factors</vt:lpstr>
      <vt:lpstr>Interaction of Growth Factors</vt:lpstr>
      <vt:lpstr>Mitscherlich Law of Diminishing Returns</vt:lpstr>
      <vt:lpstr>Mitscherlich Law of Diminishing Returns</vt:lpstr>
      <vt:lpstr>Mitscherlich Law of Diminishing Returns</vt:lpstr>
      <vt:lpstr>Mitscherlich Law of Diminishing Returns</vt:lpstr>
      <vt:lpstr>How does this work in practice?</vt:lpstr>
      <vt:lpstr>Agricultural Research Stations</vt:lpstr>
      <vt:lpstr>Agricultural Research Stations</vt:lpstr>
      <vt:lpstr>Roger Bray (1900’s)</vt:lpstr>
      <vt:lpstr>Bray’s Nutrient Mobility Concept</vt:lpstr>
      <vt:lpstr>Bray’s Nutrient Mobility Concept</vt:lpstr>
      <vt:lpstr>Bray’s Nutrient Mobility Concept</vt:lpstr>
      <vt:lpstr>Bray’s Nutrient Mobility Concept</vt:lpstr>
      <vt:lpstr>Bray’s Nutrient Mobility Concept</vt:lpstr>
      <vt:lpstr>PowerPoint Presentation</vt:lpstr>
      <vt:lpstr>PowerPoint Presentation</vt:lpstr>
      <vt:lpstr>PowerPoint Presentation</vt:lpstr>
      <vt:lpstr>PowerPoint Presentation</vt:lpstr>
      <vt:lpstr>Impact of among-plant competition for mobile nutrients</vt:lpstr>
      <vt:lpstr>Impact of among-plant competition for immobile nutrients</vt:lpstr>
      <vt:lpstr>Impact of among-plant competition for immobile nutrients </vt:lpstr>
      <vt:lpstr>Combined effects of mobile and immobile nutrient deficiencies all models</vt:lpstr>
      <vt:lpstr>Combined effects of mobile and immobile nutrient deficiencies all models</vt:lpstr>
      <vt:lpstr>Combining all models</vt:lpstr>
      <vt:lpstr>Combining all models</vt:lpstr>
      <vt:lpstr>Combining all models</vt:lpstr>
      <vt:lpstr>What evidence do we have that mobility concept works?</vt:lpstr>
      <vt:lpstr>PowerPoint Presentation</vt:lpstr>
      <vt:lpstr>PowerPoint Presentation</vt:lpstr>
      <vt:lpstr>What evidence do we have that mobility concept works?</vt:lpstr>
      <vt:lpstr>What can we infer from the mobility concept?</vt:lpstr>
      <vt:lpstr>What can we infer from the mobility concept?</vt:lpstr>
      <vt:lpstr>Crop Response Models</vt:lpstr>
      <vt:lpstr>Linear response model</vt:lpstr>
      <vt:lpstr>Polynomial Model</vt:lpstr>
      <vt:lpstr>Non-Linear Models</vt:lpstr>
      <vt:lpstr>Crop Response Models</vt:lpstr>
      <vt:lpstr>Nutrient Response Interactions</vt:lpstr>
      <vt:lpstr>PowerPoint Presentation</vt:lpstr>
      <vt:lpstr>Yield response to N and P when there is no NxP interaction </vt:lpstr>
      <vt:lpstr>Yield response to N and P when there is a positive NxP interaction </vt:lpstr>
      <vt:lpstr>Yield response to N and P when there is a negative NxP interaction </vt:lpstr>
      <vt:lpstr>Summary</vt:lpstr>
      <vt:lpstr>PowerPoint Presentation</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William Raun</dc:creator>
  <cp:lastModifiedBy>Reed, Vaughn</cp:lastModifiedBy>
  <cp:revision>97</cp:revision>
  <dcterms:created xsi:type="dcterms:W3CDTF">2004-08-25T12:39:06Z</dcterms:created>
  <dcterms:modified xsi:type="dcterms:W3CDTF">2026-01-16T12:24:01Z</dcterms:modified>
</cp:coreProperties>
</file>